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368" r:id="rId4"/>
    <p:sldId id="397" r:id="rId5"/>
    <p:sldId id="314" r:id="rId6"/>
    <p:sldId id="256" r:id="rId7"/>
    <p:sldId id="369" r:id="rId8"/>
    <p:sldId id="257" r:id="rId9"/>
    <p:sldId id="434" r:id="rId10"/>
    <p:sldId id="433" r:id="rId11"/>
    <p:sldId id="259" r:id="rId12"/>
    <p:sldId id="424" r:id="rId13"/>
    <p:sldId id="425" r:id="rId14"/>
    <p:sldId id="260" r:id="rId15"/>
    <p:sldId id="426" r:id="rId17"/>
    <p:sldId id="261" r:id="rId18"/>
    <p:sldId id="848" r:id="rId19"/>
    <p:sldId id="591" r:id="rId20"/>
    <p:sldId id="306" r:id="rId21"/>
    <p:sldId id="262" r:id="rId22"/>
    <p:sldId id="850" r:id="rId23"/>
    <p:sldId id="592" r:id="rId24"/>
    <p:sldId id="847" r:id="rId25"/>
    <p:sldId id="265" r:id="rId26"/>
    <p:sldId id="849" r:id="rId27"/>
    <p:sldId id="267" r:id="rId28"/>
    <p:sldId id="268" r:id="rId29"/>
    <p:sldId id="269" r:id="rId30"/>
    <p:sldId id="309" r:id="rId31"/>
    <p:sldId id="270" r:id="rId32"/>
    <p:sldId id="272" r:id="rId33"/>
    <p:sldId id="311" r:id="rId34"/>
    <p:sldId id="312" r:id="rId35"/>
    <p:sldId id="310" r:id="rId36"/>
    <p:sldId id="271" r:id="rId37"/>
    <p:sldId id="594" r:id="rId38"/>
    <p:sldId id="273" r:id="rId39"/>
    <p:sldId id="313" r:id="rId40"/>
    <p:sldId id="274" r:id="rId41"/>
    <p:sldId id="276" r:id="rId42"/>
    <p:sldId id="277" r:id="rId43"/>
    <p:sldId id="278" r:id="rId44"/>
    <p:sldId id="446" r:id="rId45"/>
    <p:sldId id="447" r:id="rId46"/>
    <p:sldId id="448" r:id="rId47"/>
    <p:sldId id="440" r:id="rId48"/>
    <p:sldId id="418" r:id="rId49"/>
    <p:sldId id="281" r:id="rId50"/>
    <p:sldId id="282" r:id="rId51"/>
    <p:sldId id="398" r:id="rId52"/>
    <p:sldId id="283" r:id="rId53"/>
    <p:sldId id="370" r:id="rId54"/>
    <p:sldId id="445" r:id="rId55"/>
    <p:sldId id="285" r:id="rId56"/>
    <p:sldId id="377" r:id="rId57"/>
    <p:sldId id="349" r:id="rId58"/>
    <p:sldId id="286" r:id="rId59"/>
    <p:sldId id="348" r:id="rId60"/>
    <p:sldId id="1001" r:id="rId61"/>
    <p:sldId id="419" r:id="rId62"/>
    <p:sldId id="287" r:id="rId63"/>
    <p:sldId id="412" r:id="rId64"/>
    <p:sldId id="288" r:id="rId65"/>
    <p:sldId id="399" r:id="rId66"/>
    <p:sldId id="400" r:id="rId67"/>
    <p:sldId id="289" r:id="rId68"/>
    <p:sldId id="290" r:id="rId69"/>
    <p:sldId id="744" r:id="rId70"/>
    <p:sldId id="381" r:id="rId71"/>
    <p:sldId id="402" r:id="rId72"/>
    <p:sldId id="452" r:id="rId73"/>
    <p:sldId id="422" r:id="rId74"/>
    <p:sldId id="291" r:id="rId75"/>
    <p:sldId id="413" r:id="rId76"/>
    <p:sldId id="292" r:id="rId77"/>
    <p:sldId id="293" r:id="rId78"/>
    <p:sldId id="378" r:id="rId79"/>
    <p:sldId id="449" r:id="rId80"/>
    <p:sldId id="352" r:id="rId81"/>
    <p:sldId id="1111" r:id="rId82"/>
    <p:sldId id="1202" r:id="rId83"/>
    <p:sldId id="1201" r:id="rId84"/>
    <p:sldId id="294" r:id="rId85"/>
    <p:sldId id="295" r:id="rId86"/>
    <p:sldId id="1203" r:id="rId87"/>
    <p:sldId id="383" r:id="rId88"/>
    <p:sldId id="384" r:id="rId89"/>
    <p:sldId id="386" r:id="rId90"/>
    <p:sldId id="1204" r:id="rId91"/>
    <p:sldId id="385" r:id="rId92"/>
    <p:sldId id="387" r:id="rId93"/>
    <p:sldId id="388" r:id="rId94"/>
    <p:sldId id="296" r:id="rId95"/>
    <p:sldId id="382" r:id="rId96"/>
    <p:sldId id="350" r:id="rId97"/>
    <p:sldId id="431" r:id="rId98"/>
    <p:sldId id="432" r:id="rId99"/>
    <p:sldId id="450" r:id="rId100"/>
    <p:sldId id="297" r:id="rId101"/>
    <p:sldId id="298" r:id="rId102"/>
    <p:sldId id="401" r:id="rId103"/>
    <p:sldId id="299" r:id="rId104"/>
    <p:sldId id="1293" r:id="rId105"/>
    <p:sldId id="1294" r:id="rId106"/>
    <p:sldId id="300" r:id="rId107"/>
    <p:sldId id="1364" r:id="rId108"/>
    <p:sldId id="301" r:id="rId109"/>
    <p:sldId id="376" r:id="rId110"/>
    <p:sldId id="302" r:id="rId111"/>
    <p:sldId id="303" r:id="rId112"/>
    <p:sldId id="428" r:id="rId113"/>
    <p:sldId id="420" r:id="rId114"/>
    <p:sldId id="353" r:id="rId115"/>
    <p:sldId id="354" r:id="rId116"/>
    <p:sldId id="443" r:id="rId117"/>
    <p:sldId id="355" r:id="rId118"/>
    <p:sldId id="356" r:id="rId119"/>
    <p:sldId id="408" r:id="rId120"/>
    <p:sldId id="357" r:id="rId121"/>
    <p:sldId id="358" r:id="rId122"/>
    <p:sldId id="359" r:id="rId123"/>
    <p:sldId id="390" r:id="rId124"/>
    <p:sldId id="361" r:id="rId125"/>
    <p:sldId id="438" r:id="rId126"/>
    <p:sldId id="427" r:id="rId127"/>
    <p:sldId id="362" r:id="rId128"/>
    <p:sldId id="391" r:id="rId129"/>
    <p:sldId id="395" r:id="rId130"/>
    <p:sldId id="394" r:id="rId131"/>
    <p:sldId id="404" r:id="rId132"/>
    <p:sldId id="405" r:id="rId133"/>
    <p:sldId id="406" r:id="rId134"/>
    <p:sldId id="407" r:id="rId135"/>
    <p:sldId id="363" r:id="rId136"/>
    <p:sldId id="364" r:id="rId137"/>
    <p:sldId id="409" r:id="rId138"/>
    <p:sldId id="410" r:id="rId139"/>
    <p:sldId id="421" r:id="rId140"/>
    <p:sldId id="365" r:id="rId141"/>
    <p:sldId id="366" r:id="rId142"/>
    <p:sldId id="430" r:id="rId143"/>
    <p:sldId id="367" r:id="rId144"/>
    <p:sldId id="429" r:id="rId145"/>
    <p:sldId id="315" r:id="rId146"/>
    <p:sldId id="316" r:id="rId147"/>
    <p:sldId id="317" r:id="rId148"/>
    <p:sldId id="318" r:id="rId149"/>
    <p:sldId id="319" r:id="rId150"/>
    <p:sldId id="371" r:id="rId151"/>
    <p:sldId id="320" r:id="rId152"/>
    <p:sldId id="372" r:id="rId153"/>
    <p:sldId id="321" r:id="rId154"/>
    <p:sldId id="439" r:id="rId155"/>
    <p:sldId id="1366" r:id="rId156"/>
    <p:sldId id="396" r:id="rId157"/>
    <p:sldId id="322" r:id="rId158"/>
    <p:sldId id="323" r:id="rId159"/>
    <p:sldId id="373" r:id="rId160"/>
    <p:sldId id="324" r:id="rId161"/>
    <p:sldId id="325" r:id="rId162"/>
    <p:sldId id="380" r:id="rId163"/>
    <p:sldId id="327" r:id="rId164"/>
    <p:sldId id="379" r:id="rId165"/>
    <p:sldId id="374" r:id="rId166"/>
    <p:sldId id="328" r:id="rId167"/>
    <p:sldId id="329" r:id="rId168"/>
    <p:sldId id="330" r:id="rId169"/>
    <p:sldId id="375" r:id="rId170"/>
    <p:sldId id="331" r:id="rId171"/>
    <p:sldId id="411" r:id="rId172"/>
    <p:sldId id="343" r:id="rId173"/>
    <p:sldId id="392" r:id="rId174"/>
    <p:sldId id="415" r:id="rId175"/>
    <p:sldId id="393" r:id="rId1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33CC33"/>
    <a:srgbClr val="FFFF66"/>
    <a:srgbClr val="009900"/>
    <a:srgbClr val="CC00CC"/>
    <a:srgbClr val="00FF00"/>
    <a:srgbClr val="008000"/>
    <a:srgbClr val="DDDDDD"/>
    <a:srgbClr val="F6EFD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0" d="100"/>
          <a:sy n="80" d="100"/>
        </p:scale>
        <p:origin x="955" y="53"/>
      </p:cViewPr>
      <p:guideLst>
        <p:guide orient="horz" pos="2064"/>
        <p:guide pos="279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7064"/>
    </p:cViewPr>
  </p:sorterViewPr>
  <p:notesViewPr>
    <p:cSldViewPr>
      <p:cViewPr varScale="1">
        <p:scale>
          <a:sx n="35" d="100"/>
          <a:sy n="35" d="100"/>
        </p:scale>
        <p:origin x="-1512" y="-78"/>
      </p:cViewPr>
      <p:guideLst>
        <p:guide orient="horz" pos="2752"/>
        <p:guide pos="209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9" Type="http://schemas.openxmlformats.org/officeDocument/2006/relationships/tableStyles" Target="tableStyles.xml"/><Relationship Id="rId178" Type="http://schemas.openxmlformats.org/officeDocument/2006/relationships/viewProps" Target="viewProps.xml"/><Relationship Id="rId177" Type="http://schemas.openxmlformats.org/officeDocument/2006/relationships/presProps" Target="presProps.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notesMaster" Target="notesMasters/notesMaster1.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4" Type="http://schemas.openxmlformats.org/officeDocument/2006/relationships/image" Target="../media/image80.wmf"/><Relationship Id="rId13" Type="http://schemas.openxmlformats.org/officeDocument/2006/relationships/image" Target="../media/image79.wmf"/><Relationship Id="rId12" Type="http://schemas.openxmlformats.org/officeDocument/2006/relationships/image" Target="../media/image78.wmf"/><Relationship Id="rId11" Type="http://schemas.openxmlformats.org/officeDocument/2006/relationships/image" Target="../media/image77.wmf"/><Relationship Id="rId10" Type="http://schemas.openxmlformats.org/officeDocument/2006/relationships/image" Target="../media/image76.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634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endParaRPr lang="en-US" altLang="zh-CN"/>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34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endParaRPr lang="en-US" altLang="zh-CN"/>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fld id="{3F91AF46-B64F-460F-923A-D2872D3FA13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C16AC1-008F-48A0-B075-D2BDC5D88077}" type="slidenum">
              <a:rPr lang="en-US" altLang="zh-CN"/>
            </a:fld>
            <a:endParaRPr lang="en-US" altLang="zh-CN"/>
          </a:p>
        </p:txBody>
      </p:sp>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low</a:t>
            </a:r>
            <a:r>
              <a:rPr lang="zh-CN" altLang="en-US"/>
              <a:t>例子</a:t>
            </a:r>
            <a:endParaRPr lang="zh-CN" altLang="en-US"/>
          </a:p>
          <a:p>
            <a:r>
              <a:rPr lang="zh-CN" altLang="en-US"/>
              <a:t>对于节点</a:t>
            </a:r>
            <a:r>
              <a:rPr lang="en-US" altLang="zh-CN"/>
              <a:t>J</a:t>
            </a:r>
            <a:r>
              <a:rPr lang="zh-CN" altLang="en-US"/>
              <a:t>，</a:t>
            </a:r>
            <a:r>
              <a:rPr lang="en-US" altLang="zh-CN"/>
              <a:t>low[J]</a:t>
            </a:r>
            <a:r>
              <a:rPr lang="zh-CN" altLang="en-US"/>
              <a:t>为</a:t>
            </a:r>
            <a:r>
              <a:rPr lang="en-US" altLang="zh-CN"/>
              <a:t>L</a:t>
            </a:r>
            <a:r>
              <a:rPr lang="zh-CN" altLang="en-US"/>
              <a:t>的序号，（</a:t>
            </a:r>
            <a:r>
              <a:rPr lang="en-US" altLang="zh-CN"/>
              <a:t>v</a:t>
            </a:r>
            <a:r>
              <a:rPr lang="zh-CN" altLang="en-US"/>
              <a:t>的一条回边所指向的祖先节点）</a:t>
            </a:r>
            <a:endParaRPr lang="zh-CN" altLang="en-US"/>
          </a:p>
          <a:p>
            <a:r>
              <a:rPr lang="zh-CN" altLang="en-US"/>
              <a:t>对于节点</a:t>
            </a:r>
            <a:r>
              <a:rPr lang="en-US" altLang="zh-CN"/>
              <a:t>D</a:t>
            </a:r>
            <a:r>
              <a:rPr lang="zh-CN" altLang="en-US"/>
              <a:t>，</a:t>
            </a:r>
            <a:r>
              <a:rPr lang="en-US" altLang="zh-CN"/>
              <a:t>low[D]</a:t>
            </a:r>
            <a:r>
              <a:rPr lang="zh-CN" altLang="en-US"/>
              <a:t>为</a:t>
            </a:r>
            <a:r>
              <a:rPr lang="en-US" altLang="zh-CN"/>
              <a:t>B</a:t>
            </a:r>
            <a:r>
              <a:rPr lang="zh-CN" altLang="en-US"/>
              <a:t>的序号，（</a:t>
            </a:r>
            <a:r>
              <a:rPr lang="en-US" altLang="zh-CN"/>
              <a:t>D</a:t>
            </a:r>
            <a:r>
              <a:rPr lang="zh-CN" altLang="en-US"/>
              <a:t>且</a:t>
            </a:r>
            <a:r>
              <a:rPr lang="en-US" altLang="zh-CN"/>
              <a:t>D</a:t>
            </a:r>
            <a:r>
              <a:rPr lang="zh-CN" altLang="en-US"/>
              <a:t>的子孙均无回边，则为其由树中的边指向的祖先（双亲结点）编号）</a:t>
            </a:r>
            <a:endParaRPr lang="zh-CN" altLang="en-US"/>
          </a:p>
          <a:p>
            <a:r>
              <a:rPr lang="zh-CN" altLang="en-US"/>
              <a:t>对于节点</a:t>
            </a:r>
            <a:r>
              <a:rPr lang="en-US" altLang="zh-CN"/>
              <a:t>M</a:t>
            </a:r>
            <a:r>
              <a:rPr lang="zh-CN" altLang="en-US"/>
              <a:t>，</a:t>
            </a:r>
            <a:r>
              <a:rPr lang="en-US" altLang="zh-CN"/>
              <a:t>low[M]</a:t>
            </a:r>
            <a:r>
              <a:rPr lang="zh-CN" altLang="en-US"/>
              <a:t>为</a:t>
            </a:r>
            <a:r>
              <a:rPr lang="en-US" altLang="zh-CN"/>
              <a:t>A</a:t>
            </a:r>
            <a:r>
              <a:rPr lang="zh-CN" altLang="en-US"/>
              <a:t>的序号，（</a:t>
            </a:r>
            <a:r>
              <a:rPr lang="en-US" altLang="zh-CN"/>
              <a:t>M</a:t>
            </a:r>
            <a:r>
              <a:rPr lang="zh-CN" altLang="en-US"/>
              <a:t>的子孙</a:t>
            </a:r>
            <a:r>
              <a:rPr lang="en-US" altLang="zh-CN"/>
              <a:t>B/C</a:t>
            </a:r>
            <a:r>
              <a:rPr lang="zh-CN" altLang="en-US"/>
              <a:t>存在一条回边指向祖先节点</a:t>
            </a:r>
            <a:r>
              <a:rPr lang="en-US" altLang="zh-CN"/>
              <a:t>A</a:t>
            </a:r>
            <a:r>
              <a:rPr lang="zh-CN" altLang="en-US"/>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为什么呢，看后一页</a:t>
            </a:r>
            <a:r>
              <a:rPr lang="en-US" altLang="zh-CN"/>
              <a:t>ppt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不存在的边，用</a:t>
            </a:r>
            <a:r>
              <a:rPr lang="en-US" altLang="zh-CN"/>
              <a:t>-1</a:t>
            </a:r>
            <a:r>
              <a:rPr lang="zh-CN" altLang="en-US"/>
              <a:t>，不应该用</a:t>
            </a:r>
            <a:r>
              <a:rPr lang="en-US" altLang="zh-CN"/>
              <a:t>0</a:t>
            </a:r>
            <a:r>
              <a:rPr lang="zh-CN" altLang="en-US"/>
              <a:t>，</a:t>
            </a:r>
            <a:r>
              <a:rPr lang="en-US" altLang="zh-CN"/>
              <a:t>ppt</a:t>
            </a:r>
            <a:r>
              <a:rPr lang="zh-CN" altLang="en-US"/>
              <a:t>有问题</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E687D1-89C9-4C4A-893C-1F18D19A465B}" type="slidenum">
              <a:rPr lang="en-US" altLang="zh-CN"/>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3400425"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9578"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smtClean="0"/>
              <a:t>单击此处编辑母版标题样式</a:t>
            </a:r>
            <a:endParaRPr lang="zh-CN" altLang="en-US" noProof="0" smtClean="0"/>
          </a:p>
        </p:txBody>
      </p:sp>
      <p:sp>
        <p:nvSpPr>
          <p:cNvPr id="109579"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a:t>
              </a:r>
              <a:r>
                <a:rPr lang="en-US" altLang="zh-CN" sz="2800" dirty="0" smtClean="0">
                  <a:solidFill>
                    <a:srgbClr val="0000FF"/>
                  </a:solidFill>
                  <a:ea typeface="华文新魏" panose="02010800040101010101" pitchFamily="2" charset="-122"/>
                </a:rPr>
                <a:t>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a:t>
              </a:r>
              <a:r>
                <a:rPr lang="en-US" altLang="zh-CN" sz="1600" dirty="0" smtClean="0">
                  <a:solidFill>
                    <a:srgbClr val="CC0000"/>
                  </a:solidFill>
                  <a:latin typeface="Impact" panose="020B0806030902050204" pitchFamily="34" charset="0"/>
                  <a:ea typeface="华文行楷" panose="02010800040101010101" pitchFamily="2" charset="-122"/>
                </a:rPr>
                <a:t>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795DC66F-CA4A-4E11-9F1A-924A2E067608}" type="slidenum">
              <a:rPr lang="en-US" altLang="zh-CN"/>
            </a:fld>
            <a:endParaRPr lang="en-US" altLang="zh-C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30445B73-F6C5-4504-9B78-433C4642AD63}" type="slidenum">
              <a:rPr lang="en-US" altLang="zh-CN"/>
            </a:fld>
            <a:endParaRPr lang="en-US" altLang="zh-C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93AA35D4-70A2-48E8-8BEF-6BCA535916EB}" type="slidenum">
              <a:rPr lang="en-US" altLang="zh-CN"/>
            </a:fld>
            <a:endParaRPr lang="en-US" altLang="zh-C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6F3693FE-0581-483D-A5D4-0188BFC55EF0}" type="slidenum">
              <a:rPr lang="en-US" altLang="zh-CN"/>
            </a:fld>
            <a:endParaRPr lang="en-US" altLang="zh-C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endParaRPr lang="en-US" altLang="zh-CN"/>
          </a:p>
        </p:txBody>
      </p:sp>
      <p:sp>
        <p:nvSpPr>
          <p:cNvPr id="9" name="灯片编号占位符 8"/>
          <p:cNvSpPr>
            <a:spLocks noGrp="1"/>
          </p:cNvSpPr>
          <p:nvPr>
            <p:ph type="sldNum" sz="quarter" idx="12"/>
          </p:nvPr>
        </p:nvSpPr>
        <p:spPr/>
        <p:txBody>
          <a:bodyPr/>
          <a:lstStyle>
            <a:lvl1pPr>
              <a:defRPr/>
            </a:lvl1pPr>
          </a:lstStyle>
          <a:p>
            <a:endParaRPr lang="en-US" altLang="zh-CN"/>
          </a:p>
          <a:p>
            <a:fld id="{760B45FF-6C59-4BA1-971E-899FC863F00A}" type="slidenum">
              <a:rPr lang="en-US" altLang="zh-CN"/>
            </a:fld>
            <a:endParaRPr lang="en-US" altLang="zh-C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endParaRPr lang="en-US" altLang="zh-CN"/>
          </a:p>
        </p:txBody>
      </p:sp>
      <p:sp>
        <p:nvSpPr>
          <p:cNvPr id="5" name="灯片编号占位符 4"/>
          <p:cNvSpPr>
            <a:spLocks noGrp="1"/>
          </p:cNvSpPr>
          <p:nvPr>
            <p:ph type="sldNum" sz="quarter" idx="12"/>
          </p:nvPr>
        </p:nvSpPr>
        <p:spPr/>
        <p:txBody>
          <a:bodyPr/>
          <a:lstStyle>
            <a:lvl1pPr>
              <a:defRPr/>
            </a:lvl1pPr>
          </a:lstStyle>
          <a:p>
            <a:endParaRPr lang="en-US" altLang="zh-CN"/>
          </a:p>
          <a:p>
            <a:fld id="{91F7BFC9-7D4A-4B20-A147-83B285F2DCD9}" type="slidenum">
              <a:rPr lang="en-US" altLang="zh-CN"/>
            </a:fld>
            <a:endParaRPr lang="en-US" altLang="zh-CN"/>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endParaRPr lang="en-US" altLang="zh-CN"/>
          </a:p>
        </p:txBody>
      </p:sp>
      <p:sp>
        <p:nvSpPr>
          <p:cNvPr id="4" name="灯片编号占位符 3"/>
          <p:cNvSpPr>
            <a:spLocks noGrp="1"/>
          </p:cNvSpPr>
          <p:nvPr>
            <p:ph type="sldNum" sz="quarter" idx="12"/>
          </p:nvPr>
        </p:nvSpPr>
        <p:spPr/>
        <p:txBody>
          <a:bodyPr/>
          <a:lstStyle>
            <a:lvl1pPr>
              <a:defRPr/>
            </a:lvl1pPr>
          </a:lstStyle>
          <a:p>
            <a:endParaRPr lang="en-US" altLang="zh-CN"/>
          </a:p>
          <a:p>
            <a:fld id="{367AFF0C-53FE-4995-8751-B668B8AEE7E1}" type="slidenum">
              <a:rPr lang="en-US" altLang="zh-CN"/>
            </a:fld>
            <a:endParaRPr lang="en-US" altLang="zh-CN"/>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FD7C3677-AD7F-4584-B666-E81B8E7552EB}" type="slidenum">
              <a:rPr lang="en-US" altLang="zh-CN"/>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endParaRPr lang="en-US" altLang="zh-CN"/>
          </a:p>
        </p:txBody>
      </p:sp>
      <p:sp>
        <p:nvSpPr>
          <p:cNvPr id="7" name="灯片编号占位符 6"/>
          <p:cNvSpPr>
            <a:spLocks noGrp="1"/>
          </p:cNvSpPr>
          <p:nvPr>
            <p:ph type="sldNum" sz="quarter" idx="12"/>
          </p:nvPr>
        </p:nvSpPr>
        <p:spPr/>
        <p:txBody>
          <a:bodyPr/>
          <a:lstStyle>
            <a:lvl1pPr>
              <a:defRPr/>
            </a:lvl1pPr>
          </a:lstStyle>
          <a:p>
            <a:endParaRPr lang="en-US" altLang="zh-CN"/>
          </a:p>
          <a:p>
            <a:fld id="{4C80132E-0E59-44DE-8DDE-FEB8204C6322}" type="slidenum">
              <a:rPr lang="en-US" altLang="zh-CN"/>
            </a:fld>
            <a:endParaRPr lang="en-US" altLang="zh-CN"/>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1A33BA23-F9B0-49B3-B435-54B8F9F82F0B}" type="slidenum">
              <a:rPr lang="en-US" altLang="zh-CN"/>
            </a:fld>
            <a:endParaRPr lang="en-US" altLang="zh-CN"/>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endParaRPr lang="en-US" altLang="zh-CN"/>
          </a:p>
        </p:txBody>
      </p:sp>
      <p:sp>
        <p:nvSpPr>
          <p:cNvPr id="6" name="灯片编号占位符 5"/>
          <p:cNvSpPr>
            <a:spLocks noGrp="1"/>
          </p:cNvSpPr>
          <p:nvPr>
            <p:ph type="sldNum" sz="quarter" idx="12"/>
          </p:nvPr>
        </p:nvSpPr>
        <p:spPr/>
        <p:txBody>
          <a:bodyPr/>
          <a:lstStyle>
            <a:lvl1pPr>
              <a:defRPr/>
            </a:lvl1pPr>
          </a:lstStyle>
          <a:p>
            <a:endParaRPr lang="en-US" altLang="zh-CN"/>
          </a:p>
          <a:p>
            <a:fld id="{27E183F4-CCDC-434C-ABA0-AADDD0ED3132}" type="slidenum">
              <a:rPr lang="en-US" altLang="zh-CN"/>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546" name="Group 2"/>
          <p:cNvGrpSpPr/>
          <p:nvPr/>
        </p:nvGrpSpPr>
        <p:grpSpPr bwMode="auto">
          <a:xfrm>
            <a:off x="0" y="3902075"/>
            <a:ext cx="3400425"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8554"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smtClean="0"/>
              <a:t>单击此处编辑母版标题样式</a:t>
            </a:r>
            <a:endParaRPr lang="zh-CN" altLang="en-US" smtClean="0"/>
          </a:p>
        </p:txBody>
      </p:sp>
      <p:sp>
        <p:nvSpPr>
          <p:cNvPr id="108555"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8556"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312420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smtClean="0"/>
              <a:t>Prof. </a:t>
            </a:r>
            <a:r>
              <a:rPr lang="en-US" altLang="zh-CN" smtClean="0"/>
              <a:t>Q. </a:t>
            </a:r>
            <a:r>
              <a:rPr lang="zh-CN" altLang="zh-CN" smtClean="0"/>
              <a:t> Wang</a:t>
            </a:r>
            <a:endParaRPr lang="en-US" altLang="zh-CN" dirty="0"/>
          </a:p>
        </p:txBody>
      </p:sp>
      <p:sp>
        <p:nvSpPr>
          <p:cNvPr id="108558"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7510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75108" name="Rectangle 4"/>
          <p:cNvSpPr>
            <a:spLocks noGrp="1" noChangeArrowheads="1"/>
          </p:cNvSpPr>
          <p:nvPr>
            <p:ph type="dt" sz="half" idx="2"/>
          </p:nvPr>
        </p:nvSpPr>
        <p:spPr bwMode="auto">
          <a:xfrm>
            <a:off x="34925"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mn-ea"/>
              </a:defRPr>
            </a:lvl1pPr>
          </a:lstStyle>
          <a:p>
            <a:endParaRPr lang="en-US" altLang="zh-CN"/>
          </a:p>
          <a:p>
            <a:endParaRPr lang="en-US" altLang="zh-CN"/>
          </a:p>
        </p:txBody>
      </p:sp>
      <p:sp>
        <p:nvSpPr>
          <p:cNvPr id="175109" name="Rectangle 5"/>
          <p:cNvSpPr>
            <a:spLocks noGrp="1" noChangeArrowheads="1"/>
          </p:cNvSpPr>
          <p:nvPr>
            <p:ph type="ftr" sz="quarter" idx="3"/>
          </p:nvPr>
        </p:nvSpPr>
        <p:spPr bwMode="auto">
          <a:xfrm>
            <a:off x="3124200" y="63373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mn-ea"/>
              </a:defRPr>
            </a:lvl1pPr>
          </a:lstStyle>
          <a:p>
            <a:endParaRPr lang="en-US" altLang="zh-CN"/>
          </a:p>
          <a:p>
            <a:endParaRPr lang="en-US" altLang="zh-CN"/>
          </a:p>
        </p:txBody>
      </p:sp>
      <p:sp>
        <p:nvSpPr>
          <p:cNvPr id="175110" name="Rectangle 6"/>
          <p:cNvSpPr>
            <a:spLocks noGrp="1" noChangeArrowheads="1"/>
          </p:cNvSpPr>
          <p:nvPr>
            <p:ph type="sldNum" sz="quarter" idx="4"/>
          </p:nvPr>
        </p:nvSpPr>
        <p:spPr bwMode="auto">
          <a:xfrm>
            <a:off x="6948488" y="63373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mn-ea"/>
              </a:defRPr>
            </a:lvl1pPr>
          </a:lstStyle>
          <a:p>
            <a:endParaRPr lang="en-US" altLang="zh-CN"/>
          </a:p>
          <a:p>
            <a:fld id="{504F0B21-40F1-42F1-8B20-9E997CD3B82D}" type="slidenum">
              <a:rPr lang="en-US" altLang="zh-CN"/>
            </a:fld>
            <a:endParaRPr lang="en-US" altLang="zh-CN"/>
          </a:p>
        </p:txBody>
      </p:sp>
      <p:sp>
        <p:nvSpPr>
          <p:cNvPr id="175111" name="Text Box 7"/>
          <p:cNvSpPr txBox="1">
            <a:spLocks noChangeArrowheads="1"/>
          </p:cNvSpPr>
          <p:nvPr userDrawn="1"/>
        </p:nvSpPr>
        <p:spPr bwMode="auto">
          <a:xfrm>
            <a:off x="6156325" y="0"/>
            <a:ext cx="29527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70000"/>
              </a:lnSpc>
              <a:spcBef>
                <a:spcPct val="50000"/>
              </a:spcBef>
            </a:pPr>
            <a:r>
              <a:rPr kumimoji="1" lang="en-US" altLang="zh-CN" sz="1200">
                <a:solidFill>
                  <a:srgbClr val="336699"/>
                </a:solidFill>
                <a:latin typeface="Comic Sans MS" panose="030F0702030302020204" pitchFamily="66" charset="0"/>
                <a:ea typeface="宋体" panose="02010600030101010101" pitchFamily="2" charset="-122"/>
              </a:rPr>
              <a:t>School of Computer Science</a:t>
            </a:r>
            <a:endParaRPr kumimoji="1" lang="en-US" altLang="zh-CN" sz="1200">
              <a:solidFill>
                <a:srgbClr val="336699"/>
              </a:solidFill>
              <a:latin typeface="Comic Sans MS" panose="030F0702030302020204" pitchFamily="66" charset="0"/>
              <a:ea typeface="宋体" panose="02010600030101010101" pitchFamily="2" charset="-122"/>
            </a:endParaRPr>
          </a:p>
          <a:p>
            <a:pPr algn="r">
              <a:lnSpc>
                <a:spcPct val="30000"/>
              </a:lnSpc>
              <a:spcBef>
                <a:spcPct val="50000"/>
              </a:spcBef>
            </a:pPr>
            <a:r>
              <a:rPr kumimoji="1" lang="en-US" altLang="zh-CN" sz="1200">
                <a:solidFill>
                  <a:srgbClr val="336699"/>
                </a:solidFill>
                <a:latin typeface="Comic Sans MS" panose="030F0702030302020204" pitchFamily="66" charset="0"/>
                <a:ea typeface="宋体" panose="02010600030101010101" pitchFamily="2" charset="-122"/>
              </a:rPr>
              <a:t>Northwestern Polytechnical Univ.</a:t>
            </a:r>
            <a:endParaRPr kumimoji="1" lang="en-US" altLang="zh-CN" sz="1200">
              <a:solidFill>
                <a:srgbClr val="336699"/>
              </a:solidFill>
              <a:latin typeface="Comic Sans MS" panose="030F0702030302020204" pitchFamily="66" charset="0"/>
              <a:ea typeface="宋体" panose="02010600030101010101" pitchFamily="2" charset="-122"/>
            </a:endParaRPr>
          </a:p>
        </p:txBody>
      </p:sp>
      <p:sp>
        <p:nvSpPr>
          <p:cNvPr id="175112" name="Rectangle 8"/>
          <p:cNvSpPr>
            <a:spLocks noChangeArrowheads="1"/>
          </p:cNvSpPr>
          <p:nvPr userDrawn="1"/>
        </p:nvSpPr>
        <p:spPr bwMode="auto">
          <a:xfrm>
            <a:off x="0" y="44450"/>
            <a:ext cx="36004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60000"/>
              </a:lnSpc>
            </a:pPr>
            <a:r>
              <a:rPr kumimoji="1" lang="en-US" altLang="zh-CN" sz="1200">
                <a:solidFill>
                  <a:srgbClr val="336699"/>
                </a:solidFill>
                <a:latin typeface="Comic Sans MS" panose="030F0702030302020204" pitchFamily="66" charset="0"/>
                <a:ea typeface="宋体" panose="02010600030101010101" pitchFamily="2" charset="-122"/>
              </a:rPr>
              <a:t>Lecture Notes: Data Structures and Algorithms</a:t>
            </a:r>
            <a:endParaRPr kumimoji="1" lang="en-US" altLang="zh-CN" sz="1200">
              <a:solidFill>
                <a:srgbClr val="336699"/>
              </a:solidFill>
              <a:latin typeface="Comic Sans MS" panose="030F0702030302020204" pitchFamily="66"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a:solidFill>
            <a:srgbClr val="CC0000"/>
          </a:solidFill>
          <a:latin typeface="+mj-lt"/>
          <a:ea typeface="+mj-ea"/>
          <a:cs typeface="+mj-cs"/>
        </a:defRPr>
      </a:lvl1pPr>
      <a:lvl2pPr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rgbClr val="CC0000"/>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56.e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3.bin"/><Relationship Id="rId4" Type="http://schemas.openxmlformats.org/officeDocument/2006/relationships/image" Target="../media/image22.wmf"/><Relationship Id="rId3" Type="http://schemas.openxmlformats.org/officeDocument/2006/relationships/oleObject" Target="../embeddings/oleObject2.bin"/><Relationship Id="rId2" Type="http://schemas.openxmlformats.org/officeDocument/2006/relationships/image" Target="../media/image21.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57.wmf"/><Relationship Id="rId1" Type="http://schemas.openxmlformats.org/officeDocument/2006/relationships/oleObject" Target="../embeddings/oleObject1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8.emf"/><Relationship Id="rId1" Type="http://schemas.openxmlformats.org/officeDocument/2006/relationships/oleObject" Target="../embeddings/oleObject13.bin"/></Relationships>
</file>

<file path=ppt/slides/_rels/slide12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60.emf"/><Relationship Id="rId2" Type="http://schemas.openxmlformats.org/officeDocument/2006/relationships/oleObject" Target="../embeddings/oleObject14.bin"/><Relationship Id="rId1" Type="http://schemas.openxmlformats.org/officeDocument/2006/relationships/image" Target="../media/image59.png"/></Relationships>
</file>

<file path=ppt/slides/_rels/slide128.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60.emf"/><Relationship Id="rId1" Type="http://schemas.openxmlformats.org/officeDocument/2006/relationships/oleObject" Target="../embeddings/oleObject15.bin"/></Relationships>
</file>

<file path=ppt/slides/_rels/slide129.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61.emf"/><Relationship Id="rId1"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62.emf"/><Relationship Id="rId1" Type="http://schemas.openxmlformats.org/officeDocument/2006/relationships/oleObject" Target="../embeddings/oleObject17.bin"/></Relationships>
</file>

<file path=ppt/slides/_rels/slide131.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59.png"/><Relationship Id="rId2" Type="http://schemas.openxmlformats.org/officeDocument/2006/relationships/image" Target="../media/image58.emf"/><Relationship Id="rId1" Type="http://schemas.openxmlformats.org/officeDocument/2006/relationships/oleObject" Target="../embeddings/oleObject18.bin"/></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jpe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oleObject" Target="../embeddings/oleObject19.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65.wmf"/><Relationship Id="rId1" Type="http://schemas.openxmlformats.org/officeDocument/2006/relationships/oleObject" Target="../embeddings/oleObject20.bin"/></Relationships>
</file>

<file path=ppt/slides/_rels/slide15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66.wmf"/><Relationship Id="rId1"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70.wmf"/><Relationship Id="rId7" Type="http://schemas.openxmlformats.org/officeDocument/2006/relationships/oleObject" Target="../embeddings/oleObject25.bin"/><Relationship Id="rId6" Type="http://schemas.openxmlformats.org/officeDocument/2006/relationships/image" Target="../media/image69.wmf"/><Relationship Id="rId5" Type="http://schemas.openxmlformats.org/officeDocument/2006/relationships/oleObject" Target="../embeddings/oleObject24.bin"/><Relationship Id="rId4" Type="http://schemas.openxmlformats.org/officeDocument/2006/relationships/image" Target="../media/image68.wmf"/><Relationship Id="rId30" Type="http://schemas.openxmlformats.org/officeDocument/2006/relationships/vmlDrawing" Target="../drawings/vmlDrawing18.vml"/><Relationship Id="rId3" Type="http://schemas.openxmlformats.org/officeDocument/2006/relationships/oleObject" Target="../embeddings/oleObject23.bin"/><Relationship Id="rId29" Type="http://schemas.openxmlformats.org/officeDocument/2006/relationships/slideLayout" Target="../slideLayouts/slideLayout2.xml"/><Relationship Id="rId28" Type="http://schemas.openxmlformats.org/officeDocument/2006/relationships/image" Target="../media/image80.wmf"/><Relationship Id="rId27" Type="http://schemas.openxmlformats.org/officeDocument/2006/relationships/oleObject" Target="../embeddings/oleObject35.bin"/><Relationship Id="rId26" Type="http://schemas.openxmlformats.org/officeDocument/2006/relationships/image" Target="../media/image79.wmf"/><Relationship Id="rId25" Type="http://schemas.openxmlformats.org/officeDocument/2006/relationships/oleObject" Target="../embeddings/oleObject34.bin"/><Relationship Id="rId24" Type="http://schemas.openxmlformats.org/officeDocument/2006/relationships/image" Target="../media/image78.wmf"/><Relationship Id="rId23" Type="http://schemas.openxmlformats.org/officeDocument/2006/relationships/oleObject" Target="../embeddings/oleObject33.bin"/><Relationship Id="rId22" Type="http://schemas.openxmlformats.org/officeDocument/2006/relationships/image" Target="../media/image77.wmf"/><Relationship Id="rId21" Type="http://schemas.openxmlformats.org/officeDocument/2006/relationships/oleObject" Target="../embeddings/oleObject32.bin"/><Relationship Id="rId20" Type="http://schemas.openxmlformats.org/officeDocument/2006/relationships/image" Target="../media/image76.wmf"/><Relationship Id="rId2" Type="http://schemas.openxmlformats.org/officeDocument/2006/relationships/image" Target="../media/image67.wmf"/><Relationship Id="rId19" Type="http://schemas.openxmlformats.org/officeDocument/2006/relationships/oleObject" Target="../embeddings/oleObject31.bin"/><Relationship Id="rId18" Type="http://schemas.openxmlformats.org/officeDocument/2006/relationships/image" Target="../media/image75.wmf"/><Relationship Id="rId17" Type="http://schemas.openxmlformats.org/officeDocument/2006/relationships/oleObject" Target="../embeddings/oleObject30.bin"/><Relationship Id="rId16" Type="http://schemas.openxmlformats.org/officeDocument/2006/relationships/image" Target="../media/image74.wmf"/><Relationship Id="rId15" Type="http://schemas.openxmlformats.org/officeDocument/2006/relationships/oleObject" Target="../embeddings/oleObject29.bin"/><Relationship Id="rId14" Type="http://schemas.openxmlformats.org/officeDocument/2006/relationships/image" Target="../media/image73.wmf"/><Relationship Id="rId13" Type="http://schemas.openxmlformats.org/officeDocument/2006/relationships/oleObject" Target="../embeddings/oleObject28.bin"/><Relationship Id="rId12" Type="http://schemas.openxmlformats.org/officeDocument/2006/relationships/image" Target="../media/image72.wmf"/><Relationship Id="rId11" Type="http://schemas.openxmlformats.org/officeDocument/2006/relationships/oleObject" Target="../embeddings/oleObject27.bin"/><Relationship Id="rId10" Type="http://schemas.openxmlformats.org/officeDocument/2006/relationships/image" Target="../media/image71.wmf"/><Relationship Id="rId1" Type="http://schemas.openxmlformats.org/officeDocument/2006/relationships/oleObject" Target="../embeddings/oleObject22.bin"/></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3.png"/><Relationship Id="rId1" Type="http://schemas.openxmlformats.org/officeDocument/2006/relationships/image" Target="../media/image8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4.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oleObject" Target="../embeddings/oleObject5.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0" Type="http://schemas.openxmlformats.org/officeDocument/2006/relationships/slideLayout" Target="../slideLayouts/slideLayout7.xml"/><Relationship Id="rId1" Type="http://schemas.openxmlformats.org/officeDocument/2006/relationships/image" Target="../media/image2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wmf"/><Relationship Id="rId2" Type="http://schemas.openxmlformats.org/officeDocument/2006/relationships/image" Target="../media/image7.wmf"/><Relationship Id="rId16" Type="http://schemas.openxmlformats.org/officeDocument/2006/relationships/slideLayout" Target="../slideLayouts/slideLayout2.xml"/><Relationship Id="rId15" Type="http://schemas.openxmlformats.org/officeDocument/2006/relationships/image" Target="../media/image20.wmf"/><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wmf"/><Relationship Id="rId11" Type="http://schemas.openxmlformats.org/officeDocument/2006/relationships/image" Target="../media/image16.wmf"/><Relationship Id="rId10" Type="http://schemas.openxmlformats.org/officeDocument/2006/relationships/image" Target="../media/image15.wmf"/><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image" Target="../media/image38.png"/><Relationship Id="rId3" Type="http://schemas.openxmlformats.org/officeDocument/2006/relationships/oleObject" Target="../embeddings/oleObject7.bin"/><Relationship Id="rId2" Type="http://schemas.openxmlformats.org/officeDocument/2006/relationships/image" Target="../media/image37.png"/><Relationship Id="rId1" Type="http://schemas.openxmlformats.org/officeDocument/2006/relationships/oleObject" Target="../embeddings/oleObject6.bin"/></Relationships>
</file>

<file path=ppt/slides/_rels/slide86.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8.xml"/><Relationship Id="rId5" Type="http://schemas.openxmlformats.org/officeDocument/2006/relationships/image" Target="../media/image40.jpeg"/><Relationship Id="rId4" Type="http://schemas.openxmlformats.org/officeDocument/2006/relationships/image" Target="../media/image39.png"/><Relationship Id="rId3" Type="http://schemas.openxmlformats.org/officeDocument/2006/relationships/oleObject" Target="../embeddings/oleObject9.bin"/><Relationship Id="rId2" Type="http://schemas.openxmlformats.org/officeDocument/2006/relationships/image" Target="../media/image38.png"/><Relationship Id="rId1" Type="http://schemas.openxmlformats.org/officeDocument/2006/relationships/oleObject" Target="../embeddings/oleObject8.bin"/></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8.xml"/><Relationship Id="rId3" Type="http://schemas.openxmlformats.org/officeDocument/2006/relationships/image" Target="../media/image40.jpeg"/><Relationship Id="rId2" Type="http://schemas.openxmlformats.org/officeDocument/2006/relationships/image" Target="../media/image41.png"/><Relationship Id="rId1" Type="http://schemas.openxmlformats.org/officeDocument/2006/relationships/oleObject" Target="../embeddings/oleObject1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9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5.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ctrTitle"/>
          </p:nvPr>
        </p:nvSpPr>
        <p:spPr/>
        <p:txBody>
          <a:bodyPr/>
          <a:lstStyle/>
          <a:p>
            <a:r>
              <a:rPr lang="en-US" altLang="zh-CN" dirty="0" smtClean="0">
                <a:solidFill>
                  <a:schemeClr val="tx1"/>
                </a:solidFill>
                <a:ea typeface="黑体" panose="02010609060101010101" pitchFamily="2" charset="-122"/>
              </a:rPr>
              <a:t>Chapter 07 </a:t>
            </a:r>
            <a:r>
              <a:rPr lang="en-US" altLang="zh-CN" dirty="0">
                <a:solidFill>
                  <a:schemeClr val="tx1"/>
                </a:solidFill>
                <a:ea typeface="黑体" panose="02010609060101010101" pitchFamily="2" charset="-122"/>
              </a:rPr>
              <a:t>Graph</a:t>
            </a:r>
            <a:br>
              <a:rPr lang="en-US" altLang="zh-CN" dirty="0">
                <a:solidFill>
                  <a:schemeClr val="tx1"/>
                </a:solidFill>
                <a:ea typeface="黑体" panose="02010609060101010101" pitchFamily="2" charset="-122"/>
              </a:rPr>
            </a:br>
            <a:r>
              <a:rPr kumimoji="1" lang="zh-CN" altLang="en-US" sz="3600" dirty="0">
                <a:solidFill>
                  <a:schemeClr val="tx1"/>
                </a:solidFill>
                <a:ea typeface="黑体" panose="02010609060101010101" pitchFamily="2" charset="-122"/>
              </a:rPr>
              <a:t>第七章 图</a:t>
            </a:r>
            <a:endParaRPr kumimoji="1" lang="zh-CN" altLang="en-US" sz="3600" dirty="0">
              <a:solidFill>
                <a:schemeClr val="tx1"/>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251460" y="1125220"/>
            <a:ext cx="8570595" cy="239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latinLnBrk="0" hangingPunct="1">
              <a:spcAft>
                <a:spcPts val="1200"/>
              </a:spcAft>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Weight (</a:t>
            </a:r>
            <a:r>
              <a:rPr kumimoji="1"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权</a:t>
            </a: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：与图的边或弧相关的数值。</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Network (</a:t>
            </a:r>
            <a:r>
              <a:rPr kumimoji="1"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网</a:t>
            </a:r>
            <a:r>
              <a:rPr kumimoji="1" lang="en-US" altLang="zh-CN"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：带权的图。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Subgraph</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子图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：设两个图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 {E})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G’=(V’,{E’})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，如果</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且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&amp; E’ E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，则称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的子图。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Aft>
                <a:spcPts val="1200"/>
              </a:spcAft>
            </a:pP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2" name="组合 1"/>
          <p:cNvGrpSpPr/>
          <p:nvPr/>
        </p:nvGrpSpPr>
        <p:grpSpPr>
          <a:xfrm>
            <a:off x="414020" y="3881120"/>
            <a:ext cx="1405890" cy="1443990"/>
            <a:chOff x="1555" y="4923"/>
            <a:chExt cx="2214" cy="2274"/>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 name="AutoShape 20"/>
            <p:cNvCxnSpPr>
              <a:cxnSpLocks noChangeShapeType="1"/>
            </p:cNvCxnSpPr>
            <p:nvPr/>
          </p:nvCxnSpPr>
          <p:spPr bwMode="auto">
            <a:xfrm>
              <a:off x="2211" y="6834"/>
              <a:ext cx="902"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20"/>
            <p:cNvCxnSpPr>
              <a:cxnSpLocks noChangeShapeType="1"/>
              <a:stCxn id="265235" idx="1"/>
              <a:endCxn id="265232" idx="5"/>
            </p:cNvCxnSpPr>
            <p:nvPr/>
          </p:nvCxnSpPr>
          <p:spPr bwMode="auto">
            <a:xfrm flipH="1" flipV="1">
              <a:off x="2115" y="5544"/>
              <a:ext cx="1094" cy="10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5147945" y="3881120"/>
            <a:ext cx="1405890" cy="1443990"/>
            <a:chOff x="5272" y="4947"/>
            <a:chExt cx="2214" cy="2274"/>
          </a:xfrm>
        </p:grpSpPr>
        <p:grpSp>
          <p:nvGrpSpPr>
            <p:cNvPr id="265222" name="Group 6"/>
            <p:cNvGrpSpPr/>
            <p:nvPr/>
          </p:nvGrpSpPr>
          <p:grpSpPr bwMode="auto">
            <a:xfrm rot="0">
              <a:off x="5272" y="4947"/>
              <a:ext cx="2214" cy="2275"/>
              <a:chOff x="4176" y="2016"/>
              <a:chExt cx="1296" cy="1200"/>
            </a:xfrm>
          </p:grpSpPr>
          <p:sp>
            <p:nvSpPr>
              <p:cNvPr id="9"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24"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25" name="Oval 9"/>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26" name="Oval 10"/>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cxnSp>
            <p:nvCxnSpPr>
              <p:cNvPr id="265227" name="AutoShape 11"/>
              <p:cNvCxnSpPr>
                <a:cxnSpLocks noChangeShapeType="1"/>
                <a:stCxn id="9" idx="6"/>
                <a:endCxn id="26522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8" name="AutoShape 12"/>
              <p:cNvCxnSpPr>
                <a:cxnSpLocks noChangeShapeType="1"/>
                <a:stCxn id="9" idx="4"/>
                <a:endCxn id="265225"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9" name="AutoShape 13"/>
              <p:cNvCxnSpPr>
                <a:cxnSpLocks noChangeShapeType="1"/>
                <a:stCxn id="265225" idx="6"/>
                <a:endCxn id="265226"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0" name="AutoShape 14"/>
              <p:cNvCxnSpPr>
                <a:cxnSpLocks noChangeShapeType="1"/>
                <a:stCxn id="265226" idx="1"/>
                <a:endCxn id="9"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AutoShape 11"/>
            <p:cNvCxnSpPr>
              <a:cxnSpLocks noChangeShapeType="1"/>
              <a:stCxn id="265224" idx="1"/>
              <a:endCxn id="9" idx="7"/>
            </p:cNvCxnSpPr>
            <p:nvPr/>
          </p:nvCxnSpPr>
          <p:spPr bwMode="auto">
            <a:xfrm flipH="1">
              <a:off x="5832" y="5054"/>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265226" idx="3"/>
              <a:endCxn id="265225" idx="5"/>
            </p:cNvCxnSpPr>
            <p:nvPr/>
          </p:nvCxnSpPr>
          <p:spPr bwMode="auto">
            <a:xfrm flipH="1">
              <a:off x="5832" y="7115"/>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265225" idx="1"/>
              <a:endCxn id="9" idx="3"/>
            </p:cNvCxnSpPr>
            <p:nvPr/>
          </p:nvCxnSpPr>
          <p:spPr bwMode="auto">
            <a:xfrm flipV="1">
              <a:off x="5368" y="5568"/>
              <a:ext cx="0"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265226" idx="0"/>
              <a:endCxn id="265224" idx="4"/>
            </p:cNvCxnSpPr>
            <p:nvPr/>
          </p:nvCxnSpPr>
          <p:spPr bwMode="auto">
            <a:xfrm flipV="1">
              <a:off x="7158" y="5675"/>
              <a:ext cx="0" cy="819"/>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a:stCxn id="265224" idx="5"/>
              <a:endCxn id="265226" idx="7"/>
            </p:cNvCxnSpPr>
            <p:nvPr/>
          </p:nvCxnSpPr>
          <p:spPr bwMode="auto">
            <a:xfrm>
              <a:off x="7390" y="5568"/>
              <a:ext cx="0"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265224" idx="3"/>
              <a:endCxn id="265225" idx="7"/>
            </p:cNvCxnSpPr>
            <p:nvPr/>
          </p:nvCxnSpPr>
          <p:spPr bwMode="auto">
            <a:xfrm flipH="1">
              <a:off x="5832" y="5568"/>
              <a:ext cx="1094"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p:cNvCxnSpPr>
            <p:nvPr/>
          </p:nvCxnSpPr>
          <p:spPr bwMode="auto">
            <a:xfrm>
              <a:off x="5613" y="5740"/>
              <a:ext cx="1134" cy="1021"/>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p:cNvCxnSpPr>
            <p:nvPr/>
          </p:nvCxnSpPr>
          <p:spPr bwMode="auto">
            <a:xfrm flipV="1">
              <a:off x="5953" y="5740"/>
              <a:ext cx="1134" cy="113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文本框 7"/>
          <p:cNvSpPr txBox="1"/>
          <p:nvPr/>
        </p:nvSpPr>
        <p:spPr>
          <a:xfrm>
            <a:off x="971550" y="3743960"/>
            <a:ext cx="360680" cy="368300"/>
          </a:xfrm>
          <a:prstGeom prst="rect">
            <a:avLst/>
          </a:prstGeom>
          <a:noFill/>
        </p:spPr>
        <p:txBody>
          <a:bodyPr wrap="square" rtlCol="0">
            <a:spAutoFit/>
          </a:bodyPr>
          <a:p>
            <a:r>
              <a:rPr lang="en-US" altLang="zh-CN"/>
              <a:t>6</a:t>
            </a:r>
            <a:endParaRPr lang="en-US" altLang="zh-CN"/>
          </a:p>
        </p:txBody>
      </p:sp>
      <p:sp>
        <p:nvSpPr>
          <p:cNvPr id="18" name="文本框 17"/>
          <p:cNvSpPr txBox="1"/>
          <p:nvPr/>
        </p:nvSpPr>
        <p:spPr>
          <a:xfrm>
            <a:off x="323215" y="4419600"/>
            <a:ext cx="360680" cy="368300"/>
          </a:xfrm>
          <a:prstGeom prst="rect">
            <a:avLst/>
          </a:prstGeom>
          <a:noFill/>
        </p:spPr>
        <p:txBody>
          <a:bodyPr wrap="square" rtlCol="0">
            <a:spAutoFit/>
          </a:bodyPr>
          <a:p>
            <a:r>
              <a:rPr lang="en-US" altLang="zh-CN"/>
              <a:t>3</a:t>
            </a:r>
            <a:endParaRPr lang="en-US" altLang="zh-CN"/>
          </a:p>
        </p:txBody>
      </p:sp>
      <p:sp>
        <p:nvSpPr>
          <p:cNvPr id="19" name="文本框 18"/>
          <p:cNvSpPr txBox="1"/>
          <p:nvPr/>
        </p:nvSpPr>
        <p:spPr>
          <a:xfrm>
            <a:off x="1547495" y="4359910"/>
            <a:ext cx="360680" cy="368300"/>
          </a:xfrm>
          <a:prstGeom prst="rect">
            <a:avLst/>
          </a:prstGeom>
          <a:noFill/>
        </p:spPr>
        <p:txBody>
          <a:bodyPr wrap="square" rtlCol="0">
            <a:spAutoFit/>
          </a:bodyPr>
          <a:p>
            <a:r>
              <a:rPr lang="en-US" altLang="zh-CN"/>
              <a:t>2</a:t>
            </a:r>
            <a:endParaRPr lang="en-US" altLang="zh-CN"/>
          </a:p>
        </p:txBody>
      </p:sp>
      <p:sp>
        <p:nvSpPr>
          <p:cNvPr id="20" name="文本框 19"/>
          <p:cNvSpPr txBox="1"/>
          <p:nvPr/>
        </p:nvSpPr>
        <p:spPr>
          <a:xfrm>
            <a:off x="936625" y="5049520"/>
            <a:ext cx="360680" cy="368300"/>
          </a:xfrm>
          <a:prstGeom prst="rect">
            <a:avLst/>
          </a:prstGeom>
          <a:noFill/>
        </p:spPr>
        <p:txBody>
          <a:bodyPr wrap="square" rtlCol="0">
            <a:spAutoFit/>
          </a:bodyPr>
          <a:p>
            <a:r>
              <a:rPr lang="en-US" altLang="zh-CN"/>
              <a:t>5</a:t>
            </a:r>
            <a:endParaRPr lang="en-US" altLang="zh-CN"/>
          </a:p>
        </p:txBody>
      </p:sp>
      <p:sp>
        <p:nvSpPr>
          <p:cNvPr id="21" name="文本框 20"/>
          <p:cNvSpPr txBox="1"/>
          <p:nvPr/>
        </p:nvSpPr>
        <p:spPr>
          <a:xfrm>
            <a:off x="1250950" y="4275455"/>
            <a:ext cx="360680" cy="368300"/>
          </a:xfrm>
          <a:prstGeom prst="rect">
            <a:avLst/>
          </a:prstGeom>
          <a:noFill/>
        </p:spPr>
        <p:txBody>
          <a:bodyPr wrap="square" rtlCol="0">
            <a:spAutoFit/>
          </a:bodyPr>
          <a:p>
            <a:r>
              <a:rPr lang="en-US" altLang="zh-CN"/>
              <a:t>3</a:t>
            </a:r>
            <a:endParaRPr lang="en-US" altLang="zh-CN"/>
          </a:p>
        </p:txBody>
      </p:sp>
      <p:sp>
        <p:nvSpPr>
          <p:cNvPr id="22" name="文本框 21"/>
          <p:cNvSpPr txBox="1"/>
          <p:nvPr/>
        </p:nvSpPr>
        <p:spPr>
          <a:xfrm>
            <a:off x="1103630" y="4719955"/>
            <a:ext cx="360680" cy="368300"/>
          </a:xfrm>
          <a:prstGeom prst="rect">
            <a:avLst/>
          </a:prstGeom>
          <a:noFill/>
        </p:spPr>
        <p:txBody>
          <a:bodyPr wrap="square" rtlCol="0">
            <a:spAutoFit/>
          </a:bodyPr>
          <a:p>
            <a:r>
              <a:rPr lang="en-US" altLang="zh-CN"/>
              <a:t>1</a:t>
            </a:r>
            <a:endParaRPr lang="en-US" altLang="zh-CN"/>
          </a:p>
        </p:txBody>
      </p:sp>
      <p:grpSp>
        <p:nvGrpSpPr>
          <p:cNvPr id="23" name="组合 22"/>
          <p:cNvGrpSpPr/>
          <p:nvPr/>
        </p:nvGrpSpPr>
        <p:grpSpPr>
          <a:xfrm>
            <a:off x="2411730" y="3861435"/>
            <a:ext cx="1405890" cy="1444625"/>
            <a:chOff x="1555" y="4923"/>
            <a:chExt cx="2214" cy="2275"/>
          </a:xfrm>
        </p:grpSpPr>
        <p:grpSp>
          <p:nvGrpSpPr>
            <p:cNvPr id="24" name="Group 15"/>
            <p:cNvGrpSpPr/>
            <p:nvPr/>
          </p:nvGrpSpPr>
          <p:grpSpPr bwMode="auto">
            <a:xfrm rot="0">
              <a:off x="1555" y="4923"/>
              <a:ext cx="2214" cy="2275"/>
              <a:chOff x="2592" y="1968"/>
              <a:chExt cx="1296" cy="1200"/>
            </a:xfrm>
          </p:grpSpPr>
          <p:sp>
            <p:nvSpPr>
              <p:cNvPr id="25"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8"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9" name="AutoShape 20"/>
              <p:cNvCxnSpPr>
                <a:cxnSpLocks noChangeShapeType="1"/>
                <a:stCxn id="25" idx="6"/>
                <a:endCxn id="26"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3"/>
              <p:cNvCxnSpPr>
                <a:cxnSpLocks noChangeShapeType="1"/>
                <a:stCxn id="26" idx="4"/>
                <a:endCxn id="28"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4" name="AutoShape 20"/>
            <p:cNvCxnSpPr>
              <a:cxnSpLocks noChangeShapeType="1"/>
              <a:stCxn id="28" idx="1"/>
              <a:endCxn id="25" idx="5"/>
            </p:cNvCxnSpPr>
            <p:nvPr/>
          </p:nvCxnSpPr>
          <p:spPr bwMode="auto">
            <a:xfrm flipH="1" flipV="1">
              <a:off x="2115" y="5544"/>
              <a:ext cx="1094" cy="10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5" name="组合 34"/>
          <p:cNvGrpSpPr/>
          <p:nvPr/>
        </p:nvGrpSpPr>
        <p:grpSpPr>
          <a:xfrm>
            <a:off x="7235825" y="3855720"/>
            <a:ext cx="1405890" cy="462280"/>
            <a:chOff x="5272" y="4947"/>
            <a:chExt cx="2214" cy="728"/>
          </a:xfrm>
        </p:grpSpPr>
        <p:grpSp>
          <p:nvGrpSpPr>
            <p:cNvPr id="36" name="Group 6"/>
            <p:cNvGrpSpPr/>
            <p:nvPr/>
          </p:nvGrpSpPr>
          <p:grpSpPr bwMode="auto">
            <a:xfrm rot="0">
              <a:off x="5272" y="4947"/>
              <a:ext cx="2214" cy="728"/>
              <a:chOff x="4176" y="2016"/>
              <a:chExt cx="1296" cy="384"/>
            </a:xfrm>
          </p:grpSpPr>
          <p:sp>
            <p:nvSpPr>
              <p:cNvPr id="37"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38"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cxnSp>
            <p:nvCxnSpPr>
              <p:cNvPr id="41" name="AutoShape 11"/>
              <p:cNvCxnSpPr>
                <a:cxnSpLocks noChangeShapeType="1"/>
                <a:stCxn id="37" idx="6"/>
                <a:endCxn id="38"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5" name="AutoShape 11"/>
            <p:cNvCxnSpPr>
              <a:cxnSpLocks noChangeShapeType="1"/>
              <a:stCxn id="38" idx="1"/>
              <a:endCxn id="37" idx="7"/>
            </p:cNvCxnSpPr>
            <p:nvPr/>
          </p:nvCxnSpPr>
          <p:spPr bwMode="auto">
            <a:xfrm flipH="1">
              <a:off x="5832" y="5054"/>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3" name="右箭头 52"/>
          <p:cNvSpPr/>
          <p:nvPr/>
        </p:nvSpPr>
        <p:spPr>
          <a:xfrm>
            <a:off x="2051685" y="4512310"/>
            <a:ext cx="2165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右箭头 53"/>
          <p:cNvSpPr/>
          <p:nvPr/>
        </p:nvSpPr>
        <p:spPr>
          <a:xfrm>
            <a:off x="6804025" y="4504055"/>
            <a:ext cx="2165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934335" y="3739515"/>
            <a:ext cx="360680" cy="368300"/>
          </a:xfrm>
          <a:prstGeom prst="rect">
            <a:avLst/>
          </a:prstGeom>
          <a:noFill/>
        </p:spPr>
        <p:txBody>
          <a:bodyPr wrap="square" rtlCol="0">
            <a:spAutoFit/>
          </a:bodyPr>
          <a:p>
            <a:r>
              <a:rPr lang="en-US" altLang="zh-CN"/>
              <a:t>6</a:t>
            </a:r>
            <a:endParaRPr lang="en-US" altLang="zh-CN"/>
          </a:p>
        </p:txBody>
      </p:sp>
      <p:sp>
        <p:nvSpPr>
          <p:cNvPr id="30" name="文本框 29"/>
          <p:cNvSpPr txBox="1"/>
          <p:nvPr/>
        </p:nvSpPr>
        <p:spPr>
          <a:xfrm>
            <a:off x="3563620" y="4384675"/>
            <a:ext cx="360680" cy="368300"/>
          </a:xfrm>
          <a:prstGeom prst="rect">
            <a:avLst/>
          </a:prstGeom>
          <a:noFill/>
        </p:spPr>
        <p:txBody>
          <a:bodyPr wrap="square" rtlCol="0">
            <a:spAutoFit/>
          </a:bodyPr>
          <a:p>
            <a:r>
              <a:rPr lang="en-US" altLang="zh-CN"/>
              <a:t>2</a:t>
            </a:r>
            <a:endParaRPr lang="en-US" altLang="zh-CN"/>
          </a:p>
        </p:txBody>
      </p:sp>
      <p:sp>
        <p:nvSpPr>
          <p:cNvPr id="33" name="文本框 32"/>
          <p:cNvSpPr txBox="1"/>
          <p:nvPr/>
        </p:nvSpPr>
        <p:spPr>
          <a:xfrm>
            <a:off x="3040380" y="4719955"/>
            <a:ext cx="360680" cy="368300"/>
          </a:xfrm>
          <a:prstGeom prst="rect">
            <a:avLst/>
          </a:prstGeom>
          <a:noFill/>
        </p:spPr>
        <p:txBody>
          <a:bodyPr wrap="square" rtlCol="0">
            <a:spAutoFit/>
          </a:bodyPr>
          <a:p>
            <a:r>
              <a:rPr lang="en-US" altLang="zh-CN"/>
              <a:t>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Effect transition="in" filter="wipe(left)">
                                      <p:cBhvr>
                                        <p:cTn id="7" dur="500"/>
                                        <p:tgtEl>
                                          <p:spTgt spid="251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1906">
                                            <p:txEl>
                                              <p:pRg st="1" end="1"/>
                                            </p:txEl>
                                          </p:spTgt>
                                        </p:tgtEl>
                                        <p:attrNameLst>
                                          <p:attrName>style.visibility</p:attrName>
                                        </p:attrNameLst>
                                      </p:cBhvr>
                                      <p:to>
                                        <p:strVal val="visible"/>
                                      </p:to>
                                    </p:set>
                                    <p:animEffect transition="in" filter="wipe(left)">
                                      <p:cBhvr>
                                        <p:cTn id="12" dur="500"/>
                                        <p:tgtEl>
                                          <p:spTgt spid="2519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51906">
                                            <p:txEl>
                                              <p:pRg st="2" end="2"/>
                                            </p:txEl>
                                          </p:spTgt>
                                        </p:tgtEl>
                                        <p:attrNameLst>
                                          <p:attrName>style.visibility</p:attrName>
                                        </p:attrNameLst>
                                      </p:cBhvr>
                                      <p:to>
                                        <p:strVal val="visible"/>
                                      </p:to>
                                    </p:set>
                                    <p:animEffect transition="in" filter="wipe(left)">
                                      <p:cBhvr>
                                        <p:cTn id="33" dur="500"/>
                                        <p:tgtEl>
                                          <p:spTgt spid="25190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1" grpId="0"/>
      <p:bldP spid="22" grpId="0"/>
      <p:bldP spid="8" grpId="1"/>
      <p:bldP spid="18" grpId="1"/>
      <p:bldP spid="19" grpId="1"/>
      <p:bldP spid="20" grpId="1"/>
      <p:bldP spid="21" grpId="1"/>
      <p:bldP spid="22" grpId="1"/>
      <p:bldP spid="53" grpId="0" bldLvl="0" animBg="1"/>
      <p:bldP spid="54" grpId="0" bldLvl="0" animBg="1"/>
      <p:bldP spid="53" grpId="1" animBg="1"/>
      <p:bldP spid="54" grpId="1" animBg="1"/>
      <p:bldP spid="27" grpId="0"/>
      <p:bldP spid="27" grpId="1"/>
      <p:bldP spid="30" grpId="0"/>
      <p:bldP spid="30" grpId="1"/>
      <p:bldP spid="33" grpId="0"/>
      <p:bldP spid="33"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95288" y="601663"/>
            <a:ext cx="8535987" cy="577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利用深度优先搜索可以求得图的关节点，并由此判断图是否为重连通图。</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对于连通图的生成树中任一顶点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，其孩子结点为在它之后搜索到的邻接点，而其双亲结点和祖先结点为在它之前搜索到的邻接点。由深度优先生成树可得出两类关节点的特性：</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(1) </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若</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生成树有两棵或两棵以上的子树，则此根结点必为关节点。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如图中</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v</a:t>
            </a:r>
            <a:r>
              <a:rPr kumimoji="1" lang="en-US" altLang="zh-CN" sz="2400" baseline="-25000" dirty="0" err="1">
                <a:latin typeface="Times New Roman Regular" panose="02020503050405090304" charset="0"/>
                <a:ea typeface="Songti SC Regular" panose="02010800040101010101" charset="-122"/>
                <a:cs typeface="Times New Roman Regular" panose="02020503050405090304" charset="0"/>
              </a:rPr>
              <a:t>1</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(2) </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若</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生成树中某个非叶子结点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，其某棵子树的根或子树中其他结点均没有指向</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的祖先结点的回边，则</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为关节点。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因为一旦删去</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，该子树中的所有结点就和整棵树失去了联系。如图中</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v</a:t>
            </a:r>
            <a:r>
              <a:rPr kumimoji="1" lang="en-US" altLang="zh-CN" sz="2400" baseline="-25000" dirty="0" err="1">
                <a:latin typeface="Times New Roman Regular" panose="02020503050405090304" charset="0"/>
                <a:ea typeface="Songti SC Regular" panose="02010800040101010101" charset="-122"/>
                <a:cs typeface="Times New Roman Regular" panose="02020503050405090304" charset="0"/>
              </a:rPr>
              <a:t>2</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v</a:t>
            </a:r>
            <a:r>
              <a:rPr kumimoji="1" lang="en-US" altLang="zh-CN" sz="2400" baseline="-25000" dirty="0" err="1">
                <a:latin typeface="Times New Roman Regular" panose="02020503050405090304" charset="0"/>
                <a:ea typeface="Songti SC Regular" panose="02010800040101010101" charset="-122"/>
                <a:cs typeface="Times New Roman Regular" panose="02020503050405090304" charset="0"/>
              </a:rPr>
              <a:t>3</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若对图重新定义</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DFS</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遍历时的访问函数</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visited</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，并引入一个新的函数</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low</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，则由一次深度优先遍历便可求得连通图中存在的所有关节点。 </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95288" y="601663"/>
            <a:ext cx="8535987" cy="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(1) </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若</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生成树有两棵或两棵以上的子树，则此根结点必为关节点。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如图中</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v</a:t>
            </a:r>
            <a:r>
              <a:rPr kumimoji="1" lang="en-US" altLang="zh-CN" sz="2400" baseline="-25000" dirty="0" err="1">
                <a:latin typeface="Times New Roman Regular" panose="02020503050405090304" charset="0"/>
                <a:ea typeface="Songti SC Regular" panose="02010800040101010101" charset="-122"/>
                <a:cs typeface="Times New Roman Regular" panose="02020503050405090304" charset="0"/>
              </a:rPr>
              <a:t>1</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grpSp>
        <p:nvGrpSpPr>
          <p:cNvPr id="45058" name="Group 2"/>
          <p:cNvGrpSpPr/>
          <p:nvPr/>
        </p:nvGrpSpPr>
        <p:grpSpPr bwMode="auto">
          <a:xfrm>
            <a:off x="529590" y="1997710"/>
            <a:ext cx="3250565" cy="3134995"/>
            <a:chOff x="1296" y="240"/>
            <a:chExt cx="2592" cy="2352"/>
          </a:xfrm>
        </p:grpSpPr>
        <p:sp>
          <p:nvSpPr>
            <p:cNvPr id="45059" name="Oval 3"/>
            <p:cNvSpPr>
              <a:spLocks noChangeArrowheads="1"/>
            </p:cNvSpPr>
            <p:nvPr/>
          </p:nvSpPr>
          <p:spPr bwMode="auto">
            <a:xfrm>
              <a:off x="2256" y="240"/>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1</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0" name="Oval 4"/>
            <p:cNvSpPr>
              <a:spLocks noChangeArrowheads="1"/>
            </p:cNvSpPr>
            <p:nvPr/>
          </p:nvSpPr>
          <p:spPr bwMode="auto">
            <a:xfrm>
              <a:off x="1728" y="768"/>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2</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1" name="Oval 5"/>
            <p:cNvSpPr>
              <a:spLocks noChangeArrowheads="1"/>
            </p:cNvSpPr>
            <p:nvPr/>
          </p:nvSpPr>
          <p:spPr bwMode="auto">
            <a:xfrm>
              <a:off x="2736" y="816"/>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3</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2" name="Oval 6"/>
            <p:cNvSpPr>
              <a:spLocks noChangeArrowheads="1"/>
            </p:cNvSpPr>
            <p:nvPr/>
          </p:nvSpPr>
          <p:spPr bwMode="auto">
            <a:xfrm>
              <a:off x="1296" y="129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45063" name="Oval 7"/>
            <p:cNvSpPr>
              <a:spLocks noChangeArrowheads="1"/>
            </p:cNvSpPr>
            <p:nvPr/>
          </p:nvSpPr>
          <p:spPr bwMode="auto">
            <a:xfrm>
              <a:off x="2112" y="148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5</a:t>
              </a:r>
              <a:endParaRPr kumimoji="1" lang="en-US" altLang="zh-CN" sz="2400">
                <a:latin typeface="Times New Roman" panose="02020603050405020304" pitchFamily="18" charset="0"/>
                <a:ea typeface="宋体" panose="02010600030101010101" pitchFamily="2" charset="-122"/>
              </a:endParaRPr>
            </a:p>
          </p:txBody>
        </p:sp>
        <p:sp>
          <p:nvSpPr>
            <p:cNvPr id="45064" name="Oval 8"/>
            <p:cNvSpPr>
              <a:spLocks noChangeArrowheads="1"/>
            </p:cNvSpPr>
            <p:nvPr/>
          </p:nvSpPr>
          <p:spPr bwMode="auto">
            <a:xfrm>
              <a:off x="2496" y="225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8</a:t>
              </a:r>
              <a:endParaRPr kumimoji="1" lang="en-US" altLang="zh-CN" sz="2400">
                <a:latin typeface="Times New Roman" panose="02020603050405020304" pitchFamily="18" charset="0"/>
                <a:ea typeface="宋体" panose="02010600030101010101" pitchFamily="2" charset="-122"/>
              </a:endParaRPr>
            </a:p>
          </p:txBody>
        </p:sp>
        <p:sp>
          <p:nvSpPr>
            <p:cNvPr id="45065" name="Oval 9"/>
            <p:cNvSpPr>
              <a:spLocks noChangeArrowheads="1"/>
            </p:cNvSpPr>
            <p:nvPr/>
          </p:nvSpPr>
          <p:spPr bwMode="auto">
            <a:xfrm>
              <a:off x="2832" y="15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6</a:t>
              </a:r>
              <a:endParaRPr kumimoji="1" lang="en-US" altLang="zh-CN" sz="2400">
                <a:latin typeface="Times New Roman" panose="02020603050405020304" pitchFamily="18" charset="0"/>
                <a:ea typeface="宋体" panose="02010600030101010101" pitchFamily="2" charset="-122"/>
              </a:endParaRPr>
            </a:p>
          </p:txBody>
        </p:sp>
        <p:sp>
          <p:nvSpPr>
            <p:cNvPr id="45066" name="Oval 10"/>
            <p:cNvSpPr>
              <a:spLocks noChangeArrowheads="1"/>
            </p:cNvSpPr>
            <p:nvPr/>
          </p:nvSpPr>
          <p:spPr bwMode="auto">
            <a:xfrm>
              <a:off x="3552" y="124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7</a:t>
              </a:r>
              <a:endParaRPr kumimoji="1" lang="en-US" altLang="zh-CN" sz="2400">
                <a:latin typeface="Times New Roman" panose="02020603050405020304" pitchFamily="18" charset="0"/>
                <a:ea typeface="宋体" panose="02010600030101010101" pitchFamily="2" charset="-122"/>
              </a:endParaRPr>
            </a:p>
          </p:txBody>
        </p:sp>
        <p:cxnSp>
          <p:nvCxnSpPr>
            <p:cNvPr id="45067" name="AutoShape 11"/>
            <p:cNvCxnSpPr>
              <a:cxnSpLocks noChangeShapeType="1"/>
              <a:stCxn id="45059" idx="3"/>
              <a:endCxn id="45060" idx="7"/>
            </p:cNvCxnSpPr>
            <p:nvPr/>
          </p:nvCxnSpPr>
          <p:spPr bwMode="auto">
            <a:xfrm flipH="1">
              <a:off x="2015" y="527"/>
              <a:ext cx="290"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8" name="AutoShape 12"/>
            <p:cNvCxnSpPr>
              <a:cxnSpLocks noChangeShapeType="1"/>
              <a:stCxn id="45060" idx="3"/>
              <a:endCxn id="45062" idx="7"/>
            </p:cNvCxnSpPr>
            <p:nvPr/>
          </p:nvCxnSpPr>
          <p:spPr bwMode="auto">
            <a:xfrm flipH="1">
              <a:off x="1583" y="1055"/>
              <a:ext cx="194"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9" name="AutoShape 13"/>
            <p:cNvCxnSpPr>
              <a:cxnSpLocks noChangeShapeType="1"/>
              <a:stCxn id="45059" idx="5"/>
              <a:endCxn id="45061" idx="1"/>
            </p:cNvCxnSpPr>
            <p:nvPr/>
          </p:nvCxnSpPr>
          <p:spPr bwMode="auto">
            <a:xfrm>
              <a:off x="2543" y="527"/>
              <a:ext cx="242" cy="3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0" name="AutoShape 14"/>
            <p:cNvCxnSpPr>
              <a:cxnSpLocks noChangeShapeType="1"/>
              <a:stCxn id="45062" idx="5"/>
              <a:endCxn id="45064" idx="1"/>
            </p:cNvCxnSpPr>
            <p:nvPr/>
          </p:nvCxnSpPr>
          <p:spPr bwMode="auto">
            <a:xfrm>
              <a:off x="1583" y="1583"/>
              <a:ext cx="962" cy="72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AutoShape 15"/>
            <p:cNvCxnSpPr>
              <a:cxnSpLocks noChangeShapeType="1"/>
              <a:stCxn id="45060" idx="5"/>
              <a:endCxn id="45063" idx="0"/>
            </p:cNvCxnSpPr>
            <p:nvPr/>
          </p:nvCxnSpPr>
          <p:spPr bwMode="auto">
            <a:xfrm>
              <a:off x="2015" y="1055"/>
              <a:ext cx="265" cy="4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2" name="AutoShape 16"/>
            <p:cNvCxnSpPr>
              <a:cxnSpLocks noChangeShapeType="1"/>
              <a:stCxn id="45063" idx="5"/>
              <a:endCxn id="45064" idx="0"/>
            </p:cNvCxnSpPr>
            <p:nvPr/>
          </p:nvCxnSpPr>
          <p:spPr bwMode="auto">
            <a:xfrm>
              <a:off x="2399" y="1775"/>
              <a:ext cx="265" cy="4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3" name="AutoShape 17"/>
            <p:cNvCxnSpPr>
              <a:cxnSpLocks noChangeShapeType="1"/>
              <a:stCxn id="45061" idx="4"/>
              <a:endCxn id="45065" idx="0"/>
            </p:cNvCxnSpPr>
            <p:nvPr/>
          </p:nvCxnSpPr>
          <p:spPr bwMode="auto">
            <a:xfrm>
              <a:off x="2904" y="1152"/>
              <a:ext cx="96" cy="38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4" name="AutoShape 18"/>
            <p:cNvCxnSpPr>
              <a:cxnSpLocks noChangeShapeType="1"/>
              <a:stCxn id="45061" idx="5"/>
              <a:endCxn id="45066" idx="2"/>
            </p:cNvCxnSpPr>
            <p:nvPr/>
          </p:nvCxnSpPr>
          <p:spPr bwMode="auto">
            <a:xfrm>
              <a:off x="3023" y="1103"/>
              <a:ext cx="529" cy="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5" name="AutoShape 19"/>
            <p:cNvCxnSpPr>
              <a:cxnSpLocks noChangeShapeType="1"/>
              <a:stCxn id="45065" idx="6"/>
              <a:endCxn id="45066" idx="3"/>
            </p:cNvCxnSpPr>
            <p:nvPr/>
          </p:nvCxnSpPr>
          <p:spPr bwMode="auto">
            <a:xfrm flipV="1">
              <a:off x="3168" y="1535"/>
              <a:ext cx="433" cy="16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ext Box 2"/>
          <p:cNvSpPr txBox="1">
            <a:spLocks noChangeArrowheads="1"/>
          </p:cNvSpPr>
          <p:nvPr/>
        </p:nvSpPr>
        <p:spPr bwMode="auto">
          <a:xfrm>
            <a:off x="4457700" y="1873885"/>
            <a:ext cx="4384040" cy="415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10000"/>
              </a:lnSpc>
            </a:pPr>
            <a:r>
              <a:rPr kumimoji="1" 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Why?</a:t>
            </a: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以</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en-US" altLang="zh-CN" sz="2400" baseline="-25000" dirty="0">
                <a:latin typeface="Times New Roman Regular" panose="02020503050405090304" charset="0"/>
                <a:ea typeface="Songti SC Regular" panose="02010800040101010101" charset="-122"/>
                <a:cs typeface="Times New Roman Regular" panose="02020503050405090304" charset="0"/>
              </a:rPr>
              <a:t>8</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为根节点遍历一下试试</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若根节点非关节点，则除它之外其余部分构成的图是联通的，则每次回退会在非根节点进行，表现在树的构成上即为仅有一颗子树</a:t>
            </a: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en-US" sz="2400" dirty="0">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95288" y="601663"/>
            <a:ext cx="8535987" cy="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a:t>
            </a:r>
            <a:r>
              <a:rPr kumimoji="1" sz="2400">
                <a:latin typeface="Times New Roman Regular" panose="02020503050405090304" charset="0"/>
                <a:ea typeface="Songti SC Regular" panose="02010800040101010101" charset="-122"/>
                <a:cs typeface="Times New Roman Regular" panose="02020503050405090304" charset="0"/>
              </a:rPr>
              <a:t>(2) </a:t>
            </a:r>
            <a:r>
              <a:rPr kumimoji="1" sz="2400">
                <a:solidFill>
                  <a:srgbClr val="FFFF00"/>
                </a:solidFill>
                <a:latin typeface="Times New Roman Regular" panose="02020503050405090304" charset="0"/>
                <a:ea typeface="Songti SC Regular" panose="02010800040101010101" charset="-122"/>
                <a:cs typeface="Times New Roman Regular" panose="02020503050405090304" charset="0"/>
              </a:rPr>
              <a:t>若生成树中某个非叶子结点v，其</a:t>
            </a:r>
            <a:r>
              <a:rPr kumimoji="1" sz="2400" b="1" u="sng">
                <a:solidFill>
                  <a:srgbClr val="FFFF00"/>
                </a:solidFill>
                <a:latin typeface="Songti SC Bold" panose="02010800040101010101" charset="-122"/>
                <a:ea typeface="Songti SC Bold" panose="02010800040101010101" charset="-122"/>
                <a:cs typeface="Times New Roman Regular" panose="02020503050405090304" charset="0"/>
              </a:rPr>
              <a:t>某棵</a:t>
            </a:r>
            <a:r>
              <a:rPr kumimoji="1" sz="2400">
                <a:solidFill>
                  <a:srgbClr val="FFFF00"/>
                </a:solidFill>
                <a:latin typeface="Times New Roman Regular" panose="02020503050405090304" charset="0"/>
                <a:ea typeface="Songti SC Regular" panose="02010800040101010101" charset="-122"/>
                <a:cs typeface="Times New Roman Regular" panose="02020503050405090304" charset="0"/>
              </a:rPr>
              <a:t>子树的根或子树中其他结点均没有指向v的祖先结点的回边，则v为关节点。</a:t>
            </a:r>
            <a:endParaRPr kumimoji="1" sz="240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
        <p:nvSpPr>
          <p:cNvPr id="2" name="Text Box 2"/>
          <p:cNvSpPr txBox="1">
            <a:spLocks noChangeArrowheads="1"/>
          </p:cNvSpPr>
          <p:nvPr/>
        </p:nvSpPr>
        <p:spPr bwMode="auto">
          <a:xfrm>
            <a:off x="4457700" y="1873885"/>
            <a:ext cx="4384040"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nSpc>
                <a:spcPct val="110000"/>
              </a:lnSpc>
            </a:pPr>
            <a:r>
              <a:rPr kumimoji="1" 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Why?</a:t>
            </a: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去掉节点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B</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看看</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其孩子</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C</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，由于有回边连接到祖先，与</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B</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的祖先们仍然联通；其孩子</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H</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及其子孙、孩子</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D</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及其子孙，由于无回边，与</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B</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的祖先们分割开，两部分各形成一个新的连通分量</a:t>
            </a: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196642" name="Oval 34"/>
          <p:cNvSpPr>
            <a:spLocks noChangeArrowheads="1"/>
          </p:cNvSpPr>
          <p:nvPr/>
        </p:nvSpPr>
        <p:spPr bwMode="auto">
          <a:xfrm>
            <a:off x="2179638" y="1758633"/>
            <a:ext cx="381000" cy="381000"/>
          </a:xfrm>
          <a:prstGeom prst="ellipse">
            <a:avLst/>
          </a:prstGeom>
          <a:noFill/>
          <a:ln w="38100">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A</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3" name="Oval 35"/>
          <p:cNvSpPr>
            <a:spLocks noChangeArrowheads="1"/>
          </p:cNvSpPr>
          <p:nvPr/>
        </p:nvSpPr>
        <p:spPr bwMode="auto">
          <a:xfrm>
            <a:off x="2179638" y="3422968"/>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B</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4" name="Oval 36"/>
          <p:cNvSpPr>
            <a:spLocks noChangeArrowheads="1"/>
          </p:cNvSpPr>
          <p:nvPr/>
        </p:nvSpPr>
        <p:spPr bwMode="auto">
          <a:xfrm>
            <a:off x="1462405" y="225171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196645" name="Oval 37"/>
          <p:cNvSpPr>
            <a:spLocks noChangeArrowheads="1"/>
          </p:cNvSpPr>
          <p:nvPr/>
        </p:nvSpPr>
        <p:spPr bwMode="auto">
          <a:xfrm>
            <a:off x="1478915" y="291115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196647" name="Oval 39"/>
          <p:cNvSpPr>
            <a:spLocks noChangeArrowheads="1"/>
          </p:cNvSpPr>
          <p:nvPr/>
        </p:nvSpPr>
        <p:spPr bwMode="auto">
          <a:xfrm>
            <a:off x="2865438" y="225171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196648" name="Oval 40"/>
          <p:cNvSpPr>
            <a:spLocks noChangeArrowheads="1"/>
          </p:cNvSpPr>
          <p:nvPr/>
        </p:nvSpPr>
        <p:spPr bwMode="auto">
          <a:xfrm>
            <a:off x="821690" y="342201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cxnSp>
        <p:nvCxnSpPr>
          <p:cNvPr id="196649" name="AutoShape 41"/>
          <p:cNvCxnSpPr>
            <a:cxnSpLocks noChangeShapeType="1"/>
            <a:stCxn id="196648" idx="0"/>
            <a:endCxn id="196645" idx="3"/>
          </p:cNvCxnSpPr>
          <p:nvPr/>
        </p:nvCxnSpPr>
        <p:spPr bwMode="auto">
          <a:xfrm flipV="1">
            <a:off x="1012190" y="3236595"/>
            <a:ext cx="522605" cy="18542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0" name="AutoShape 42"/>
          <p:cNvCxnSpPr>
            <a:cxnSpLocks noChangeShapeType="1"/>
            <a:stCxn id="196644" idx="4"/>
            <a:endCxn id="196645" idx="0"/>
          </p:cNvCxnSpPr>
          <p:nvPr/>
        </p:nvCxnSpPr>
        <p:spPr bwMode="auto">
          <a:xfrm>
            <a:off x="1652905" y="2632710"/>
            <a:ext cx="16510" cy="2787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1" name="AutoShape 43"/>
          <p:cNvCxnSpPr>
            <a:cxnSpLocks noChangeShapeType="1"/>
            <a:stCxn id="196645" idx="5"/>
            <a:endCxn id="196643" idx="0"/>
          </p:cNvCxnSpPr>
          <p:nvPr/>
        </p:nvCxnSpPr>
        <p:spPr bwMode="auto">
          <a:xfrm>
            <a:off x="1803718" y="3236595"/>
            <a:ext cx="566420" cy="18669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2" name="AutoShape 44"/>
          <p:cNvCxnSpPr>
            <a:cxnSpLocks noChangeShapeType="1"/>
            <a:stCxn id="196644" idx="0"/>
            <a:endCxn id="196642" idx="3"/>
          </p:cNvCxnSpPr>
          <p:nvPr/>
        </p:nvCxnSpPr>
        <p:spPr bwMode="auto">
          <a:xfrm flipV="1">
            <a:off x="1652905" y="2084070"/>
            <a:ext cx="582930" cy="16764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4" name="AutoShape 46"/>
          <p:cNvCxnSpPr>
            <a:cxnSpLocks noChangeShapeType="1"/>
            <a:stCxn id="196642" idx="5"/>
            <a:endCxn id="196647" idx="0"/>
          </p:cNvCxnSpPr>
          <p:nvPr/>
        </p:nvCxnSpPr>
        <p:spPr bwMode="auto">
          <a:xfrm>
            <a:off x="2505075" y="2084070"/>
            <a:ext cx="551180" cy="16764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5" name="AutoShape 47"/>
          <p:cNvCxnSpPr>
            <a:cxnSpLocks noChangeShapeType="1"/>
            <a:stCxn id="196648" idx="2"/>
            <a:endCxn id="196644" idx="2"/>
          </p:cNvCxnSpPr>
          <p:nvPr/>
        </p:nvCxnSpPr>
        <p:spPr bwMode="auto">
          <a:xfrm rot="10800000" flipH="1">
            <a:off x="821690" y="2442210"/>
            <a:ext cx="640715" cy="1170305"/>
          </a:xfrm>
          <a:prstGeom prst="curvedConnector3">
            <a:avLst>
              <a:gd name="adj1" fmla="val -37166"/>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57" name="Oval 49"/>
          <p:cNvSpPr>
            <a:spLocks noChangeArrowheads="1"/>
          </p:cNvSpPr>
          <p:nvPr/>
        </p:nvSpPr>
        <p:spPr bwMode="auto">
          <a:xfrm>
            <a:off x="2179638" y="4124643"/>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D</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58" name="Oval 50"/>
          <p:cNvSpPr>
            <a:spLocks noChangeArrowheads="1"/>
          </p:cNvSpPr>
          <p:nvPr/>
        </p:nvSpPr>
        <p:spPr bwMode="auto">
          <a:xfrm>
            <a:off x="2865438" y="412464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96659" name="Oval 51"/>
          <p:cNvSpPr>
            <a:spLocks noChangeArrowheads="1"/>
          </p:cNvSpPr>
          <p:nvPr/>
        </p:nvSpPr>
        <p:spPr bwMode="auto">
          <a:xfrm>
            <a:off x="1423035" y="412464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196660" name="Oval 52"/>
          <p:cNvSpPr>
            <a:spLocks noChangeArrowheads="1"/>
          </p:cNvSpPr>
          <p:nvPr/>
        </p:nvSpPr>
        <p:spPr bwMode="auto">
          <a:xfrm>
            <a:off x="1450975" y="482727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sp>
        <p:nvSpPr>
          <p:cNvPr id="196661" name="Oval 53"/>
          <p:cNvSpPr>
            <a:spLocks noChangeArrowheads="1"/>
          </p:cNvSpPr>
          <p:nvPr/>
        </p:nvSpPr>
        <p:spPr bwMode="auto">
          <a:xfrm>
            <a:off x="1450658" y="5524818"/>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G</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62" name="Oval 54"/>
          <p:cNvSpPr>
            <a:spLocks noChangeArrowheads="1"/>
          </p:cNvSpPr>
          <p:nvPr/>
        </p:nvSpPr>
        <p:spPr bwMode="auto">
          <a:xfrm>
            <a:off x="1450658" y="62658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196663" name="Oval 55"/>
          <p:cNvSpPr>
            <a:spLocks noChangeArrowheads="1"/>
          </p:cNvSpPr>
          <p:nvPr/>
        </p:nvSpPr>
        <p:spPr bwMode="auto">
          <a:xfrm>
            <a:off x="2179638" y="499935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cxnSp>
        <p:nvCxnSpPr>
          <p:cNvPr id="196666" name="AutoShape 58"/>
          <p:cNvCxnSpPr>
            <a:cxnSpLocks noChangeShapeType="1"/>
            <a:stCxn id="196643" idx="3"/>
            <a:endCxn id="196659" idx="0"/>
          </p:cNvCxnSpPr>
          <p:nvPr/>
        </p:nvCxnSpPr>
        <p:spPr bwMode="auto">
          <a:xfrm flipH="1">
            <a:off x="1613535" y="3748405"/>
            <a:ext cx="622300" cy="37655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7" name="AutoShape 59"/>
          <p:cNvCxnSpPr>
            <a:cxnSpLocks noChangeShapeType="1"/>
            <a:stCxn id="196643" idx="4"/>
            <a:endCxn id="196657" idx="0"/>
          </p:cNvCxnSpPr>
          <p:nvPr/>
        </p:nvCxnSpPr>
        <p:spPr bwMode="auto">
          <a:xfrm>
            <a:off x="2370138" y="3803968"/>
            <a:ext cx="0" cy="3206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8" name="AutoShape 60"/>
          <p:cNvCxnSpPr>
            <a:cxnSpLocks noChangeShapeType="1"/>
            <a:stCxn id="196643" idx="5"/>
            <a:endCxn id="196658" idx="0"/>
          </p:cNvCxnSpPr>
          <p:nvPr/>
        </p:nvCxnSpPr>
        <p:spPr bwMode="auto">
          <a:xfrm>
            <a:off x="2505075" y="3748405"/>
            <a:ext cx="551180" cy="37655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9" name="AutoShape 61"/>
          <p:cNvCxnSpPr>
            <a:cxnSpLocks noChangeShapeType="1"/>
          </p:cNvCxnSpPr>
          <p:nvPr/>
        </p:nvCxnSpPr>
        <p:spPr bwMode="auto">
          <a:xfrm>
            <a:off x="2370138" y="4505643"/>
            <a:ext cx="0" cy="49339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0" name="AutoShape 62"/>
          <p:cNvCxnSpPr>
            <a:cxnSpLocks noChangeShapeType="1"/>
            <a:stCxn id="196659" idx="4"/>
          </p:cNvCxnSpPr>
          <p:nvPr/>
        </p:nvCxnSpPr>
        <p:spPr bwMode="auto">
          <a:xfrm>
            <a:off x="1613535" y="4505960"/>
            <a:ext cx="8890" cy="30607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1" name="AutoShape 63"/>
          <p:cNvCxnSpPr>
            <a:cxnSpLocks noChangeShapeType="1"/>
            <a:stCxn id="196661" idx="4"/>
            <a:endCxn id="196662" idx="0"/>
          </p:cNvCxnSpPr>
          <p:nvPr/>
        </p:nvCxnSpPr>
        <p:spPr bwMode="auto">
          <a:xfrm>
            <a:off x="1641158" y="5905818"/>
            <a:ext cx="0" cy="36004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2" name="AutoShape 64"/>
          <p:cNvCxnSpPr>
            <a:cxnSpLocks noChangeShapeType="1"/>
            <a:stCxn id="196660" idx="4"/>
            <a:endCxn id="196661" idx="0"/>
          </p:cNvCxnSpPr>
          <p:nvPr/>
        </p:nvCxnSpPr>
        <p:spPr bwMode="auto">
          <a:xfrm>
            <a:off x="1641475" y="5208270"/>
            <a:ext cx="0" cy="3168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3" name="AutoShape 65"/>
          <p:cNvCxnSpPr>
            <a:cxnSpLocks noChangeShapeType="1"/>
            <a:stCxn id="196661" idx="2"/>
            <a:endCxn id="196659" idx="2"/>
          </p:cNvCxnSpPr>
          <p:nvPr/>
        </p:nvCxnSpPr>
        <p:spPr bwMode="auto">
          <a:xfrm rot="10800000">
            <a:off x="1423035" y="4315460"/>
            <a:ext cx="27940" cy="1400175"/>
          </a:xfrm>
          <a:prstGeom prst="curvedConnector3">
            <a:avLst>
              <a:gd name="adj1" fmla="val 95227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5" name="AutoShape 67"/>
          <p:cNvCxnSpPr>
            <a:cxnSpLocks noChangeShapeType="1"/>
            <a:stCxn id="196643" idx="0"/>
            <a:endCxn id="196642" idx="4"/>
          </p:cNvCxnSpPr>
          <p:nvPr/>
        </p:nvCxnSpPr>
        <p:spPr bwMode="auto">
          <a:xfrm flipV="1">
            <a:off x="2370138" y="2139633"/>
            <a:ext cx="0" cy="1283335"/>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6" name="AutoShape 68"/>
          <p:cNvCxnSpPr>
            <a:cxnSpLocks noChangeShapeType="1"/>
            <a:stCxn id="196658" idx="7"/>
            <a:endCxn id="196642" idx="4"/>
          </p:cNvCxnSpPr>
          <p:nvPr/>
        </p:nvCxnSpPr>
        <p:spPr bwMode="auto">
          <a:xfrm flipH="1" flipV="1">
            <a:off x="2370455" y="2139950"/>
            <a:ext cx="820420" cy="2040890"/>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4" name="AutoShape 66"/>
          <p:cNvCxnSpPr>
            <a:cxnSpLocks noChangeShapeType="1"/>
            <a:stCxn id="196661" idx="6"/>
            <a:endCxn id="196643" idx="2"/>
          </p:cNvCxnSpPr>
          <p:nvPr/>
        </p:nvCxnSpPr>
        <p:spPr bwMode="auto">
          <a:xfrm flipV="1">
            <a:off x="1831975" y="3613785"/>
            <a:ext cx="347980" cy="2101850"/>
          </a:xfrm>
          <a:prstGeom prst="curvedConnector3">
            <a:avLst>
              <a:gd name="adj1" fmla="val 5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55270" y="2126615"/>
            <a:ext cx="5045710"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定义两个辅助数组：</a:t>
            </a:r>
            <a:endParaRPr kumimoji="1" lang="zh-CN" altLang="en-US" sz="2400" dirty="0" smtClean="0">
              <a:latin typeface="Times New Roman Regular" panose="02020503050405090304" charset="0"/>
              <a:ea typeface="Songti SC Regular" panose="02010800040101010101" charset="-122"/>
              <a:cs typeface="Times New Roman Regular" panose="02020503050405090304" charset="0"/>
            </a:endParaRPr>
          </a:p>
          <a:p>
            <a:pPr eaLnBrk="1" latinLnBrk="0" hangingPunct="1">
              <a:spcBef>
                <a:spcPts val="1200"/>
              </a:spcBef>
            </a:pP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visited[v]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eaLnBrk="1" latinLnBrk="0" hangingPunct="1">
              <a:spcBef>
                <a:spcPts val="0"/>
              </a:spcBef>
              <a:spcAft>
                <a:spcPts val="1200"/>
              </a:spcAft>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节点</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的编号，定义为深度优先遍历连通图时访问顶点</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的次序</a:t>
            </a:r>
            <a:endPar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low[v]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或</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的子孙节点中，通过一条回边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树中的边所能连接到的序号最小的祖先节点编号</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a:t>
            </a:r>
            <a:endPar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
        <p:nvSpPr>
          <p:cNvPr id="39943" name="Rectangle 7"/>
          <p:cNvSpPr>
            <a:spLocks noChangeArrowheads="1"/>
          </p:cNvSpPr>
          <p:nvPr/>
        </p:nvSpPr>
        <p:spPr bwMode="auto">
          <a:xfrm>
            <a:off x="136208" y="207328"/>
            <a:ext cx="5437505" cy="521970"/>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p>
            <a:pPr algn="l"/>
            <a:r>
              <a:rPr kumimoji="1" lang="en-US" altLang="zh-CN" sz="2800" b="1">
                <a:solidFill>
                  <a:srgbClr val="FFFF00"/>
                </a:solidFill>
                <a:cs typeface="Times New Roman" panose="02020603050405020304" pitchFamily="18" charset="0"/>
              </a:rPr>
              <a:t>Algorithm Design - </a:t>
            </a:r>
            <a:r>
              <a:rPr kumimoji="1" lang="en-US" altLang="zh-CN" sz="2800" b="1">
                <a:solidFill>
                  <a:srgbClr val="FFFF00"/>
                </a:solidFill>
                <a:cs typeface="Times New Roman" panose="02020603050405020304" pitchFamily="18" charset="0"/>
                <a:sym typeface="+mn-ea"/>
              </a:rPr>
              <a:t>FindArticul </a:t>
            </a:r>
            <a:endParaRPr kumimoji="1" lang="en-US" altLang="zh-CN" sz="2800" b="1">
              <a:solidFill>
                <a:srgbClr val="FFFF00"/>
              </a:solidFill>
              <a:cs typeface="Times New Roman" panose="02020603050405020304" pitchFamily="18" charset="0"/>
            </a:endParaRPr>
          </a:p>
        </p:txBody>
      </p:sp>
      <p:sp>
        <p:nvSpPr>
          <p:cNvPr id="196642" name="Oval 34"/>
          <p:cNvSpPr>
            <a:spLocks noChangeArrowheads="1"/>
          </p:cNvSpPr>
          <p:nvPr/>
        </p:nvSpPr>
        <p:spPr bwMode="auto">
          <a:xfrm>
            <a:off x="7347903" y="1443038"/>
            <a:ext cx="381000" cy="381000"/>
          </a:xfrm>
          <a:prstGeom prst="ellipse">
            <a:avLst/>
          </a:prstGeom>
          <a:noFill/>
          <a:ln w="38100">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A</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3" name="Oval 35"/>
          <p:cNvSpPr>
            <a:spLocks noChangeArrowheads="1"/>
          </p:cNvSpPr>
          <p:nvPr/>
        </p:nvSpPr>
        <p:spPr bwMode="auto">
          <a:xfrm>
            <a:off x="7347903" y="3107373"/>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B</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4" name="Oval 36"/>
          <p:cNvSpPr>
            <a:spLocks noChangeArrowheads="1"/>
          </p:cNvSpPr>
          <p:nvPr/>
        </p:nvSpPr>
        <p:spPr bwMode="auto">
          <a:xfrm>
            <a:off x="6630670" y="193611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196645" name="Oval 37"/>
          <p:cNvSpPr>
            <a:spLocks noChangeArrowheads="1"/>
          </p:cNvSpPr>
          <p:nvPr/>
        </p:nvSpPr>
        <p:spPr bwMode="auto">
          <a:xfrm>
            <a:off x="6647180" y="25955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196647" name="Oval 39"/>
          <p:cNvSpPr>
            <a:spLocks noChangeArrowheads="1"/>
          </p:cNvSpPr>
          <p:nvPr/>
        </p:nvSpPr>
        <p:spPr bwMode="auto">
          <a:xfrm>
            <a:off x="8033703" y="193611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196648" name="Oval 40"/>
          <p:cNvSpPr>
            <a:spLocks noChangeArrowheads="1"/>
          </p:cNvSpPr>
          <p:nvPr/>
        </p:nvSpPr>
        <p:spPr bwMode="auto">
          <a:xfrm>
            <a:off x="5989955" y="310642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cxnSp>
        <p:nvCxnSpPr>
          <p:cNvPr id="196649" name="AutoShape 41"/>
          <p:cNvCxnSpPr>
            <a:cxnSpLocks noChangeShapeType="1"/>
            <a:stCxn id="196648" idx="0"/>
            <a:endCxn id="196645" idx="3"/>
          </p:cNvCxnSpPr>
          <p:nvPr/>
        </p:nvCxnSpPr>
        <p:spPr bwMode="auto">
          <a:xfrm flipV="1">
            <a:off x="6180455" y="2921000"/>
            <a:ext cx="522605" cy="18542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0" name="AutoShape 42"/>
          <p:cNvCxnSpPr>
            <a:cxnSpLocks noChangeShapeType="1"/>
            <a:stCxn id="196644" idx="4"/>
            <a:endCxn id="196645" idx="0"/>
          </p:cNvCxnSpPr>
          <p:nvPr/>
        </p:nvCxnSpPr>
        <p:spPr bwMode="auto">
          <a:xfrm>
            <a:off x="6821170" y="2317115"/>
            <a:ext cx="16510" cy="2787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1" name="AutoShape 43"/>
          <p:cNvCxnSpPr>
            <a:cxnSpLocks noChangeShapeType="1"/>
            <a:stCxn id="196645" idx="5"/>
            <a:endCxn id="196643" idx="0"/>
          </p:cNvCxnSpPr>
          <p:nvPr/>
        </p:nvCxnSpPr>
        <p:spPr bwMode="auto">
          <a:xfrm>
            <a:off x="6971983" y="2921000"/>
            <a:ext cx="566420" cy="18669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2" name="AutoShape 44"/>
          <p:cNvCxnSpPr>
            <a:cxnSpLocks noChangeShapeType="1"/>
            <a:stCxn id="196644" idx="0"/>
            <a:endCxn id="196642" idx="3"/>
          </p:cNvCxnSpPr>
          <p:nvPr/>
        </p:nvCxnSpPr>
        <p:spPr bwMode="auto">
          <a:xfrm flipV="1">
            <a:off x="6821170" y="1768475"/>
            <a:ext cx="582930" cy="16764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4" name="AutoShape 46"/>
          <p:cNvCxnSpPr>
            <a:cxnSpLocks noChangeShapeType="1"/>
            <a:stCxn id="196642" idx="5"/>
            <a:endCxn id="196647" idx="0"/>
          </p:cNvCxnSpPr>
          <p:nvPr/>
        </p:nvCxnSpPr>
        <p:spPr bwMode="auto">
          <a:xfrm>
            <a:off x="7673340" y="1768475"/>
            <a:ext cx="551180" cy="16764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5" name="AutoShape 47"/>
          <p:cNvCxnSpPr>
            <a:cxnSpLocks noChangeShapeType="1"/>
            <a:stCxn id="196648" idx="2"/>
            <a:endCxn id="196644" idx="2"/>
          </p:cNvCxnSpPr>
          <p:nvPr/>
        </p:nvCxnSpPr>
        <p:spPr bwMode="auto">
          <a:xfrm rot="10800000" flipH="1">
            <a:off x="5989955" y="2126615"/>
            <a:ext cx="640715" cy="1170305"/>
          </a:xfrm>
          <a:prstGeom prst="curvedConnector3">
            <a:avLst>
              <a:gd name="adj1" fmla="val -37166"/>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57" name="Oval 49"/>
          <p:cNvSpPr>
            <a:spLocks noChangeArrowheads="1"/>
          </p:cNvSpPr>
          <p:nvPr/>
        </p:nvSpPr>
        <p:spPr bwMode="auto">
          <a:xfrm>
            <a:off x="7347903" y="3809048"/>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D</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58" name="Oval 50"/>
          <p:cNvSpPr>
            <a:spLocks noChangeArrowheads="1"/>
          </p:cNvSpPr>
          <p:nvPr/>
        </p:nvSpPr>
        <p:spPr bwMode="auto">
          <a:xfrm>
            <a:off x="8033703" y="380904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96659" name="Oval 51"/>
          <p:cNvSpPr>
            <a:spLocks noChangeArrowheads="1"/>
          </p:cNvSpPr>
          <p:nvPr/>
        </p:nvSpPr>
        <p:spPr bwMode="auto">
          <a:xfrm>
            <a:off x="6591300" y="380904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196660" name="Oval 52"/>
          <p:cNvSpPr>
            <a:spLocks noChangeArrowheads="1"/>
          </p:cNvSpPr>
          <p:nvPr/>
        </p:nvSpPr>
        <p:spPr bwMode="auto">
          <a:xfrm>
            <a:off x="6619240" y="45116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sp>
        <p:nvSpPr>
          <p:cNvPr id="196661" name="Oval 53"/>
          <p:cNvSpPr>
            <a:spLocks noChangeArrowheads="1"/>
          </p:cNvSpPr>
          <p:nvPr/>
        </p:nvSpPr>
        <p:spPr bwMode="auto">
          <a:xfrm>
            <a:off x="6618923" y="5209223"/>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rgbClr val="FFFF00"/>
                </a:solidFill>
                <a:latin typeface="Times New Roman" panose="02020603050405020304" pitchFamily="18" charset="0"/>
                <a:ea typeface="宋体" panose="02010600030101010101" pitchFamily="2" charset="-122"/>
              </a:rPr>
              <a:t>G</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62" name="Oval 54"/>
          <p:cNvSpPr>
            <a:spLocks noChangeArrowheads="1"/>
          </p:cNvSpPr>
          <p:nvPr/>
        </p:nvSpPr>
        <p:spPr bwMode="auto">
          <a:xfrm>
            <a:off x="6618923" y="595026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196663" name="Oval 55"/>
          <p:cNvSpPr>
            <a:spLocks noChangeArrowheads="1"/>
          </p:cNvSpPr>
          <p:nvPr/>
        </p:nvSpPr>
        <p:spPr bwMode="auto">
          <a:xfrm>
            <a:off x="7347903" y="468376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cxnSp>
        <p:nvCxnSpPr>
          <p:cNvPr id="196666" name="AutoShape 58"/>
          <p:cNvCxnSpPr>
            <a:cxnSpLocks noChangeShapeType="1"/>
            <a:stCxn id="196643" idx="3"/>
            <a:endCxn id="196659" idx="0"/>
          </p:cNvCxnSpPr>
          <p:nvPr/>
        </p:nvCxnSpPr>
        <p:spPr bwMode="auto">
          <a:xfrm flipH="1">
            <a:off x="6781800" y="3432810"/>
            <a:ext cx="622300" cy="37655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7" name="AutoShape 59"/>
          <p:cNvCxnSpPr>
            <a:cxnSpLocks noChangeShapeType="1"/>
            <a:stCxn id="196643" idx="4"/>
            <a:endCxn id="196657" idx="0"/>
          </p:cNvCxnSpPr>
          <p:nvPr/>
        </p:nvCxnSpPr>
        <p:spPr bwMode="auto">
          <a:xfrm>
            <a:off x="7538403" y="3488373"/>
            <a:ext cx="0" cy="3206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8" name="AutoShape 60"/>
          <p:cNvCxnSpPr>
            <a:cxnSpLocks noChangeShapeType="1"/>
            <a:stCxn id="196643" idx="5"/>
            <a:endCxn id="196658" idx="0"/>
          </p:cNvCxnSpPr>
          <p:nvPr/>
        </p:nvCxnSpPr>
        <p:spPr bwMode="auto">
          <a:xfrm>
            <a:off x="7673340" y="3432810"/>
            <a:ext cx="551180" cy="37655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9" name="AutoShape 61"/>
          <p:cNvCxnSpPr>
            <a:cxnSpLocks noChangeShapeType="1"/>
          </p:cNvCxnSpPr>
          <p:nvPr/>
        </p:nvCxnSpPr>
        <p:spPr bwMode="auto">
          <a:xfrm>
            <a:off x="7538403" y="4190048"/>
            <a:ext cx="0" cy="49339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0" name="AutoShape 62"/>
          <p:cNvCxnSpPr>
            <a:cxnSpLocks noChangeShapeType="1"/>
            <a:stCxn id="196659" idx="4"/>
          </p:cNvCxnSpPr>
          <p:nvPr/>
        </p:nvCxnSpPr>
        <p:spPr bwMode="auto">
          <a:xfrm>
            <a:off x="6781800" y="4190365"/>
            <a:ext cx="8890" cy="306070"/>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1" name="AutoShape 63"/>
          <p:cNvCxnSpPr>
            <a:cxnSpLocks noChangeShapeType="1"/>
            <a:stCxn id="196661" idx="4"/>
            <a:endCxn id="196662" idx="0"/>
          </p:cNvCxnSpPr>
          <p:nvPr/>
        </p:nvCxnSpPr>
        <p:spPr bwMode="auto">
          <a:xfrm>
            <a:off x="6809423" y="5590223"/>
            <a:ext cx="0" cy="36004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2" name="AutoShape 64"/>
          <p:cNvCxnSpPr>
            <a:cxnSpLocks noChangeShapeType="1"/>
            <a:stCxn id="196660" idx="4"/>
            <a:endCxn id="196661" idx="0"/>
          </p:cNvCxnSpPr>
          <p:nvPr/>
        </p:nvCxnSpPr>
        <p:spPr bwMode="auto">
          <a:xfrm>
            <a:off x="6809740" y="4892675"/>
            <a:ext cx="0" cy="31686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3" name="AutoShape 65"/>
          <p:cNvCxnSpPr>
            <a:cxnSpLocks noChangeShapeType="1"/>
            <a:stCxn id="196661" idx="2"/>
            <a:endCxn id="196659" idx="2"/>
          </p:cNvCxnSpPr>
          <p:nvPr/>
        </p:nvCxnSpPr>
        <p:spPr bwMode="auto">
          <a:xfrm rot="10800000">
            <a:off x="6591300" y="3999865"/>
            <a:ext cx="27940" cy="1400175"/>
          </a:xfrm>
          <a:prstGeom prst="curvedConnector3">
            <a:avLst>
              <a:gd name="adj1" fmla="val 95227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5" name="AutoShape 67"/>
          <p:cNvCxnSpPr>
            <a:cxnSpLocks noChangeShapeType="1"/>
            <a:stCxn id="196643" idx="0"/>
            <a:endCxn id="196642" idx="4"/>
          </p:cNvCxnSpPr>
          <p:nvPr/>
        </p:nvCxnSpPr>
        <p:spPr bwMode="auto">
          <a:xfrm flipV="1">
            <a:off x="7538403" y="1824038"/>
            <a:ext cx="0" cy="1283335"/>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6" name="AutoShape 68"/>
          <p:cNvCxnSpPr>
            <a:cxnSpLocks noChangeShapeType="1"/>
            <a:stCxn id="196658" idx="7"/>
            <a:endCxn id="196642" idx="4"/>
          </p:cNvCxnSpPr>
          <p:nvPr/>
        </p:nvCxnSpPr>
        <p:spPr bwMode="auto">
          <a:xfrm flipH="1" flipV="1">
            <a:off x="7538720" y="1824355"/>
            <a:ext cx="820420" cy="2040890"/>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4" name="AutoShape 66"/>
          <p:cNvCxnSpPr>
            <a:cxnSpLocks noChangeShapeType="1"/>
            <a:stCxn id="196661" idx="6"/>
            <a:endCxn id="196643" idx="2"/>
          </p:cNvCxnSpPr>
          <p:nvPr/>
        </p:nvCxnSpPr>
        <p:spPr bwMode="auto">
          <a:xfrm flipV="1">
            <a:off x="7000240" y="3298190"/>
            <a:ext cx="347980" cy="2101850"/>
          </a:xfrm>
          <a:prstGeom prst="curvedConnector3">
            <a:avLst>
              <a:gd name="adj1" fmla="val 5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255270" y="1247775"/>
            <a:ext cx="5929630" cy="460375"/>
          </a:xfrm>
          <a:prstGeom prst="rect">
            <a:avLst/>
          </a:prstGeom>
          <a:noFill/>
        </p:spPr>
        <p:txBody>
          <a:bodyPr wrap="square" rtlCol="0">
            <a:spAutoFit/>
          </a:bodyPr>
          <a:p>
            <a:r>
              <a:rPr lang="zh-CN" altLang="en-US" sz="2400" b="1"/>
              <a:t>情况（1）容易判定，如何判定情况（2）？</a:t>
            </a:r>
            <a:endParaRPr lang="zh-CN" altLang="en-US" sz="2400" b="1"/>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61620" y="1064260"/>
            <a:ext cx="8858885"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sz="2400" dirty="0">
                <a:solidFill>
                  <a:srgbClr val="FFFF00"/>
                </a:solidFill>
                <a:latin typeface="Times New Roman Regular" panose="02020503050405090304" charset="0"/>
                <a:ea typeface="Songti SC Regular" panose="02010800040101010101" charset="-122"/>
                <a:cs typeface="Times New Roman Regular" panose="02020503050405090304" charset="0"/>
              </a:rPr>
              <a:t>low[v]</a:t>
            </a:r>
            <a:r>
              <a:rPr kumimoji="1" sz="2400" dirty="0">
                <a:latin typeface="Times New Roman Regular" panose="02020503050405090304" charset="0"/>
                <a:ea typeface="Songti SC Regular" panose="02010800040101010101" charset="-122"/>
                <a:cs typeface="Times New Roman Regular" panose="02020503050405090304" charset="0"/>
              </a:rPr>
              <a:t>：v或v的子孙节点中，通过一条回边/树中的边所能连接到的序号最小的祖先节点编号</a:t>
            </a:r>
            <a:endParaRPr kumimoji="1"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1400" dirty="0">
                <a:latin typeface="Times New Roman Regular" panose="02020503050405090304" charset="0"/>
                <a:ea typeface="Songti SC Regular" panose="02010800040101010101" charset="-122"/>
                <a:cs typeface="Times New Roman Regular" panose="02020503050405090304" charset="0"/>
              </a:rPr>
              <a:t>w</a:t>
            </a:r>
            <a:r>
              <a:rPr kumimoji="1" lang="zh-CN" altLang="en-US" sz="1400" dirty="0">
                <a:latin typeface="Times New Roman Regular" panose="02020503050405090304" charset="0"/>
                <a:ea typeface="Songti SC Regular" panose="02010800040101010101" charset="-122"/>
                <a:cs typeface="Times New Roman Regular" panose="02020503050405090304" charset="0"/>
              </a:rPr>
              <a:t>是深度优先生成树上</a:t>
            </a:r>
            <a:r>
              <a:rPr kumimoji="1" lang="zh-CN" altLang="en-US" sz="1400" dirty="0">
                <a:latin typeface="Times New Roman Regular" panose="02020503050405090304" charset="0"/>
                <a:ea typeface="Songti SC Regular" panose="02010800040101010101" charset="-122"/>
                <a:cs typeface="Times New Roman Regular" panose="02020503050405090304" charset="0"/>
                <a:sym typeface="+mn-ea"/>
              </a:rPr>
              <a:t>顶点</a:t>
            </a:r>
            <a:r>
              <a:rPr kumimoji="1" lang="en-US" altLang="zh-CN" sz="1400" dirty="0">
                <a:latin typeface="Times New Roman Regular" panose="02020503050405090304" charset="0"/>
                <a:ea typeface="Songti SC Regular" panose="02010800040101010101" charset="-122"/>
                <a:cs typeface="Times New Roman Regular" panose="02020503050405090304" charset="0"/>
                <a:sym typeface="+mn-ea"/>
              </a:rPr>
              <a:t>v</a:t>
            </a:r>
            <a:r>
              <a:rPr kumimoji="1" lang="zh-CN" altLang="en-US" sz="1400" dirty="0">
                <a:latin typeface="Times New Roman Regular" panose="02020503050405090304" charset="0"/>
                <a:ea typeface="Songti SC Regular" panose="02010800040101010101" charset="-122"/>
                <a:cs typeface="Times New Roman Regular" panose="02020503050405090304" charset="0"/>
              </a:rPr>
              <a:t>的</a:t>
            </a:r>
            <a:r>
              <a:rPr kumimoji="1" lang="zh-CN" altLang="en-US" sz="1400" u="sng" dirty="0">
                <a:latin typeface="Times New Roman Regular" panose="02020503050405090304" charset="0"/>
                <a:ea typeface="Songti SC Regular" panose="02010800040101010101" charset="-122"/>
                <a:cs typeface="Times New Roman Regular" panose="02020503050405090304" charset="0"/>
              </a:rPr>
              <a:t>孩子结点</a:t>
            </a:r>
            <a:r>
              <a:rPr kumimoji="1" lang="zh-CN" altLang="en-US" sz="1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1400" dirty="0">
                <a:latin typeface="Times New Roman Regular" panose="02020503050405090304" charset="0"/>
                <a:ea typeface="Songti SC Regular" panose="02010800040101010101" charset="-122"/>
                <a:cs typeface="Times New Roman Regular" panose="02020503050405090304" charset="0"/>
              </a:rPr>
              <a:t>k</a:t>
            </a:r>
            <a:r>
              <a:rPr kumimoji="1" lang="zh-CN" altLang="en-US" sz="1400" dirty="0">
                <a:latin typeface="Times New Roman Regular" panose="02020503050405090304" charset="0"/>
                <a:ea typeface="Songti SC Regular" panose="02010800040101010101" charset="-122"/>
                <a:cs typeface="Times New Roman Regular" panose="02020503050405090304" charset="0"/>
              </a:rPr>
              <a:t>是深度优先生成树上</a:t>
            </a:r>
            <a:r>
              <a:rPr kumimoji="1" lang="zh-CN" altLang="en-US" sz="1400" dirty="0">
                <a:latin typeface="Times New Roman Regular" panose="02020503050405090304" charset="0"/>
                <a:ea typeface="Songti SC Regular" panose="02010800040101010101" charset="-122"/>
                <a:cs typeface="Times New Roman Regular" panose="02020503050405090304" charset="0"/>
                <a:sym typeface="+mn-ea"/>
              </a:rPr>
              <a:t>顶点</a:t>
            </a:r>
            <a:r>
              <a:rPr kumimoji="1" lang="en-US" altLang="zh-CN" sz="1400" dirty="0">
                <a:latin typeface="Times New Roman Regular" panose="02020503050405090304" charset="0"/>
                <a:ea typeface="Songti SC Regular" panose="02010800040101010101" charset="-122"/>
                <a:cs typeface="Times New Roman Regular" panose="02020503050405090304" charset="0"/>
                <a:sym typeface="+mn-ea"/>
              </a:rPr>
              <a:t>v</a:t>
            </a:r>
            <a:r>
              <a:rPr kumimoji="1" lang="zh-CN" altLang="en-US" sz="1400" u="sng" dirty="0">
                <a:latin typeface="Times New Roman Regular" panose="02020503050405090304" charset="0"/>
                <a:ea typeface="Songti SC Regular" panose="02010800040101010101" charset="-122"/>
                <a:cs typeface="Times New Roman Regular" panose="02020503050405090304" charset="0"/>
              </a:rPr>
              <a:t>由回边</a:t>
            </a:r>
            <a:r>
              <a:rPr kumimoji="1" lang="en-US" altLang="zh-CN" sz="1400" u="sng" dirty="0">
                <a:latin typeface="Times New Roman Regular" panose="02020503050405090304" charset="0"/>
                <a:ea typeface="Songti SC Regular" panose="02010800040101010101" charset="-122"/>
                <a:cs typeface="Times New Roman Regular" panose="02020503050405090304" charset="0"/>
              </a:rPr>
              <a:t>/</a:t>
            </a:r>
            <a:r>
              <a:rPr kumimoji="1" lang="zh-CN" altLang="en-US" sz="1400" u="sng" dirty="0">
                <a:latin typeface="Times New Roman Regular" panose="02020503050405090304" charset="0"/>
                <a:ea typeface="Songti SC Regular" panose="02010800040101010101" charset="-122"/>
                <a:cs typeface="Times New Roman Regular" panose="02020503050405090304" charset="0"/>
              </a:rPr>
              <a:t>树上的边连接的祖先结点</a:t>
            </a:r>
            <a:r>
              <a:rPr kumimoji="1" lang="en-US" altLang="zh-CN" sz="14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1400" dirty="0">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0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a:t>
            </a:r>
            <a:r>
              <a:rPr kumimoji="1" lang="en-US" altLang="zh-CN" sz="1600" dirty="0" err="1">
                <a:latin typeface="Times New Roman Regular" panose="02020503050405090304" charset="0"/>
                <a:ea typeface="Songti SC Regular" panose="02010800040101010101" charset="-122"/>
                <a:cs typeface="Times New Roman Regular" panose="02020503050405090304" charset="0"/>
              </a:rPr>
              <a:t>v,w</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a:t>
            </a:r>
            <a:r>
              <a:rPr kumimoji="1" lang="en-US" altLang="zh-CN" sz="16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 </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Edge in spanning tree</a:t>
            </a:r>
            <a:r>
              <a:rPr kumimoji="1" lang="zh-CN" altLang="en-US" sz="16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a:t>
            </a:r>
            <a:r>
              <a:rPr kumimoji="1" lang="en-US" altLang="zh-CN" sz="1600" dirty="0" err="1">
                <a:latin typeface="Times New Roman Regular" panose="02020503050405090304" charset="0"/>
                <a:ea typeface="Songti SC Regular" panose="02010800040101010101" charset="-122"/>
                <a:cs typeface="Times New Roman Regular" panose="02020503050405090304" charset="0"/>
              </a:rPr>
              <a:t>v,k</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16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1600" dirty="0">
                <a:latin typeface="Times New Roman Regular" panose="02020503050405090304" charset="0"/>
                <a:ea typeface="Songti SC Regular" panose="02010800040101010101" charset="-122"/>
                <a:cs typeface="Times New Roman Regular" panose="02020503050405090304" charset="0"/>
              </a:rPr>
              <a:t> Edge in graph</a:t>
            </a:r>
            <a:r>
              <a:rPr kumimoji="1" lang="zh-CN" altLang="en-US" sz="16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若对于某个顶点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，存在孩子结点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w</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且</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low[w] &gt;=visited[v]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，则顶点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必为关节点。</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由于</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visited[v]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值即为</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在深度优先生成树的前序序列中的序号，那么在</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DFS</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函数中，令</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visited[v] = ++count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就可以了。</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low[v]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的值可由后序遍历深度优先生成树求得，而</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在后序序列中的次序和前序遍历时退出</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DFS</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函数的次序相同，由此修改</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DFS</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遍历的算法，即可得到求关节点的算法。</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47107" name="Rectangle 3"/>
          <p:cNvSpPr>
            <a:spLocks noChangeArrowheads="1"/>
          </p:cNvSpPr>
          <p:nvPr/>
        </p:nvSpPr>
        <p:spPr bwMode="auto">
          <a:xfrm>
            <a:off x="261933" y="2742307"/>
            <a:ext cx="332930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FFFF00"/>
                </a:solidFill>
                <a:latin typeface="Times New Roman" panose="02020603050405020304" pitchFamily="18" charset="0"/>
                <a:cs typeface="Times New Roman" panose="02020603050405020304" pitchFamily="18" charset="0"/>
              </a:rPr>
              <a:t>low[v]</a:t>
            </a:r>
            <a:r>
              <a:rPr kumimoji="1" lang="en-US" altLang="zh-CN" sz="1400" dirty="0">
                <a:latin typeface="Times New Roman" panose="02020603050405020304" pitchFamily="18" charset="0"/>
                <a:cs typeface="Times New Roman" panose="02020603050405020304" pitchFamily="18" charset="0"/>
              </a:rPr>
              <a:t> = Min   visited[v], low[w], visited[k]</a:t>
            </a:r>
            <a:endParaRPr kumimoji="1" lang="en-US" altLang="zh-CN" sz="1400" dirty="0">
              <a:latin typeface="Times New Roman" panose="02020603050405020304" pitchFamily="18" charset="0"/>
              <a:cs typeface="Times New Roman" panose="02020603050405020304" pitchFamily="18" charset="0"/>
            </a:endParaRPr>
          </a:p>
        </p:txBody>
      </p:sp>
      <p:sp>
        <p:nvSpPr>
          <p:cNvPr id="47108" name="AutoShape 4"/>
          <p:cNvSpPr/>
          <p:nvPr/>
        </p:nvSpPr>
        <p:spPr bwMode="auto">
          <a:xfrm>
            <a:off x="1357943" y="2278122"/>
            <a:ext cx="76200" cy="1295400"/>
          </a:xfrm>
          <a:prstGeom prst="leftBrace">
            <a:avLst>
              <a:gd name="adj1" fmla="val 141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AutoShape 5"/>
          <p:cNvSpPr/>
          <p:nvPr/>
        </p:nvSpPr>
        <p:spPr bwMode="auto">
          <a:xfrm>
            <a:off x="8552493" y="2176840"/>
            <a:ext cx="152400" cy="1447800"/>
          </a:xfrm>
          <a:prstGeom prst="rightBrace">
            <a:avLst>
              <a:gd name="adj1" fmla="val 791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0" name="Line 6"/>
          <p:cNvSpPr>
            <a:spLocks noChangeShapeType="1"/>
          </p:cNvSpPr>
          <p:nvPr/>
        </p:nvSpPr>
        <p:spPr bwMode="auto">
          <a:xfrm>
            <a:off x="3667756" y="2278122"/>
            <a:ext cx="0" cy="134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Rectangle 7"/>
          <p:cNvSpPr>
            <a:spLocks noChangeArrowheads="1"/>
          </p:cNvSpPr>
          <p:nvPr/>
        </p:nvSpPr>
        <p:spPr bwMode="auto">
          <a:xfrm>
            <a:off x="136208" y="207328"/>
            <a:ext cx="5437505" cy="521970"/>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p>
            <a:pPr algn="l"/>
            <a:r>
              <a:rPr kumimoji="1" lang="en-US" altLang="zh-CN" sz="2800" b="1">
                <a:solidFill>
                  <a:srgbClr val="FFFF00"/>
                </a:solidFill>
                <a:cs typeface="Times New Roman" panose="02020603050405020304" pitchFamily="18" charset="0"/>
              </a:rPr>
              <a:t>Algorithm Design - </a:t>
            </a:r>
            <a:r>
              <a:rPr kumimoji="1" lang="en-US" altLang="zh-CN" sz="2800" b="1">
                <a:solidFill>
                  <a:srgbClr val="FFFF00"/>
                </a:solidFill>
                <a:cs typeface="Times New Roman" panose="02020603050405020304" pitchFamily="18" charset="0"/>
                <a:sym typeface="+mn-ea"/>
              </a:rPr>
              <a:t>FindArticul </a:t>
            </a:r>
            <a:endParaRPr kumimoji="1" lang="en-US" altLang="zh-CN" sz="2800" b="1">
              <a:solidFill>
                <a:srgbClr val="FFFF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32410" y="495300"/>
            <a:ext cx="8888730"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求连通图的所有关节点： 函数中</a:t>
            </a:r>
            <a:r>
              <a:rPr kumimoji="1" lang="en-US" altLang="zh-CN" sz="2200" dirty="0">
                <a:solidFill>
                  <a:srgbClr val="33CC33"/>
                </a:solidFill>
                <a:latin typeface="Times New Roman" panose="02020603050405020304" pitchFamily="18" charset="0"/>
                <a:cs typeface="Times New Roman" panose="02020603050405020304" pitchFamily="18" charset="0"/>
              </a:rPr>
              <a:t>count, visited[], low[]</a:t>
            </a:r>
            <a:r>
              <a:rPr kumimoji="1" lang="zh-CN" altLang="en-US" sz="2200" dirty="0">
                <a:solidFill>
                  <a:srgbClr val="33CC33"/>
                </a:solidFill>
                <a:latin typeface="Times New Roman" panose="02020603050405020304" pitchFamily="18" charset="0"/>
                <a:cs typeface="Times New Roman" panose="02020603050405020304" pitchFamily="18" charset="0"/>
              </a:rPr>
              <a:t>都是</a:t>
            </a:r>
            <a:r>
              <a:rPr kumimoji="1" lang="zh-CN" altLang="en-US" sz="2200" dirty="0">
                <a:solidFill>
                  <a:srgbClr val="FFFF00"/>
                </a:solidFill>
                <a:latin typeface="Times New Roman" panose="02020603050405020304" pitchFamily="18" charset="0"/>
                <a:cs typeface="Times New Roman" panose="02020603050405020304" pitchFamily="18" charset="0"/>
              </a:rPr>
              <a:t>全局变量</a:t>
            </a:r>
            <a:r>
              <a:rPr kumimoji="1" lang="zh-CN" altLang="en-US"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err="1" smtClean="0">
                <a:solidFill>
                  <a:srgbClr val="FFFF00"/>
                </a:solidFill>
                <a:latin typeface="Times New Roman" panose="02020603050405020304" pitchFamily="18" charset="0"/>
                <a:cs typeface="Times New Roman" panose="02020603050405020304" pitchFamily="18" charset="0"/>
              </a:rPr>
              <a:t>int</a:t>
            </a:r>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count; </a:t>
            </a:r>
            <a:endParaRPr kumimoji="1" lang="en-US" altLang="zh-CN" sz="2200" dirty="0">
              <a:solidFill>
                <a:srgbClr val="FFFF00"/>
              </a:solidFill>
              <a:latin typeface="Times New Roman" panose="02020603050405020304" pitchFamily="18" charset="0"/>
              <a:cs typeface="Times New Roman" panose="02020603050405020304" pitchFamily="18" charset="0"/>
            </a:endParaRPr>
          </a:p>
          <a:p>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visited[</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low[</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FindArticul</a:t>
            </a:r>
            <a:r>
              <a:rPr kumimoji="1" lang="en-US" altLang="zh-CN" sz="2200" dirty="0">
                <a:latin typeface="Times New Roman" panose="02020603050405020304" pitchFamily="18" charset="0"/>
                <a:cs typeface="Times New Roman" panose="02020603050405020304" pitchFamily="18" charset="0"/>
              </a:rPr>
              <a:t> (Graph g</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v;</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ArcNode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*p</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count </a:t>
            </a:r>
            <a:r>
              <a:rPr kumimoji="1" lang="en-US" altLang="zh-CN" sz="2200" dirty="0">
                <a:latin typeface="Times New Roman" panose="02020603050405020304" pitchFamily="18" charset="0"/>
                <a:cs typeface="Times New Roman" panose="02020603050405020304" pitchFamily="18" charset="0"/>
              </a:rPr>
              <a:t>= 1;</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visited[0</a:t>
            </a:r>
            <a:r>
              <a:rPr kumimoji="1" lang="en-US" altLang="zh-CN" sz="2200" dirty="0">
                <a:latin typeface="Times New Roman" panose="02020603050405020304" pitchFamily="18" charset="0"/>
                <a:cs typeface="Times New Roman" panose="02020603050405020304" pitchFamily="18" charset="0"/>
              </a:rPr>
              <a:t>] = count;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(i=1; i&lt;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 = 0;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初始时所有顶点都没有访问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[0].</a:t>
            </a:r>
            <a:r>
              <a:rPr kumimoji="1" lang="en-US" altLang="zh-CN" sz="2200" dirty="0" err="1" smtClean="0">
                <a:latin typeface="Times New Roman" panose="02020603050405020304" pitchFamily="18" charset="0"/>
                <a:cs typeface="Times New Roman" panose="02020603050405020304" pitchFamily="18" charset="0"/>
              </a:rPr>
              <a:t>edgelist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sym typeface="+mn-ea"/>
              </a:rPr>
              <a:t>/* </a:t>
            </a:r>
            <a:r>
              <a:rPr kumimoji="1" lang="zh-CN" altLang="en-US" sz="2200" dirty="0">
                <a:solidFill>
                  <a:srgbClr val="33CC33"/>
                </a:solidFill>
                <a:latin typeface="Times New Roman" panose="02020603050405020304" pitchFamily="18" charset="0"/>
                <a:cs typeface="Times New Roman" panose="02020603050405020304" pitchFamily="18" charset="0"/>
                <a:sym typeface="+mn-ea"/>
              </a:rPr>
              <a:t>从根节点的第一个邻接点</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v</a:t>
            </a:r>
            <a:r>
              <a:rPr kumimoji="1" lang="zh-CN" altLang="en-US" sz="2200" dirty="0">
                <a:solidFill>
                  <a:srgbClr val="33CC33"/>
                </a:solidFill>
                <a:latin typeface="Times New Roman" panose="02020603050405020304" pitchFamily="18" charset="0"/>
                <a:cs typeface="Times New Roman" panose="02020603050405020304" pitchFamily="18" charset="0"/>
                <a:sym typeface="+mn-ea"/>
              </a:rPr>
              <a:t>出发</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DFSArticul</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 v);		</a:t>
            </a:r>
            <a:endParaRPr kumimoji="1" lang="en-US" altLang="zh-CN" sz="22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2" name="Rectangle 1030"/>
          <p:cNvSpPr>
            <a:spLocks noChangeArrowheads="1"/>
          </p:cNvSpPr>
          <p:nvPr/>
        </p:nvSpPr>
        <p:spPr bwMode="auto">
          <a:xfrm>
            <a:off x="250825" y="620713"/>
            <a:ext cx="8640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(count &lt; </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从根结点的第一个邻接点</a:t>
            </a:r>
            <a:r>
              <a:rPr kumimoji="1" lang="en-US" altLang="zh-CN" sz="2200" dirty="0">
                <a:solidFill>
                  <a:srgbClr val="33CC33"/>
                </a:solidFill>
                <a:latin typeface="Times New Roman" panose="02020603050405020304" pitchFamily="18" charset="0"/>
                <a:cs typeface="Times New Roman" panose="02020603050405020304" pitchFamily="18" charset="0"/>
              </a:rPr>
              <a:t>v</a:t>
            </a:r>
            <a:r>
              <a:rPr kumimoji="1" lang="zh-CN" altLang="en-US" sz="2200" dirty="0" smtClean="0">
                <a:solidFill>
                  <a:srgbClr val="33CC33"/>
                </a:solidFill>
                <a:latin typeface="Times New Roman" panose="02020603050405020304" pitchFamily="18" charset="0"/>
                <a:cs typeface="Times New Roman" panose="02020603050405020304" pitchFamily="18" charset="0"/>
              </a:rPr>
              <a:t>出发不能</a:t>
            </a:r>
            <a:r>
              <a:rPr kumimoji="1" lang="zh-CN" altLang="en-US" sz="2200" dirty="0">
                <a:solidFill>
                  <a:srgbClr val="33CC33"/>
                </a:solidFill>
                <a:latin typeface="Times New Roman" panose="02020603050405020304" pitchFamily="18" charset="0"/>
                <a:cs typeface="Times New Roman" panose="02020603050405020304" pitchFamily="18" charset="0"/>
              </a:rPr>
              <a:t>搜索</a:t>
            </a:r>
            <a:r>
              <a:rPr kumimoji="1" lang="zh-CN" altLang="en-US" sz="2200" dirty="0" smtClean="0">
                <a:solidFill>
                  <a:srgbClr val="33CC33"/>
                </a:solidFill>
                <a:latin typeface="Times New Roman" panose="02020603050405020304" pitchFamily="18" charset="0"/>
                <a:cs typeface="Times New Roman" panose="02020603050405020304" pitchFamily="18" charset="0"/>
              </a:rPr>
              <a:t>完</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smtClean="0">
                <a:solidFill>
                  <a:srgbClr val="33CC33"/>
                </a:solidFill>
                <a:latin typeface="Times New Roman" panose="02020603050405020304" pitchFamily="18" charset="0"/>
                <a:cs typeface="Times New Roman" panose="02020603050405020304" pitchFamily="18" charset="0"/>
              </a:rPr>
              <a:t>所有</a:t>
            </a:r>
            <a:r>
              <a:rPr kumimoji="1" lang="zh-CN" altLang="en-US" sz="2200" dirty="0">
                <a:solidFill>
                  <a:srgbClr val="33CC33"/>
                </a:solidFill>
                <a:latin typeface="Times New Roman" panose="02020603050405020304" pitchFamily="18" charset="0"/>
                <a:cs typeface="Times New Roman" panose="02020603050405020304" pitchFamily="18" charset="0"/>
              </a:rPr>
              <a:t>顶点，说明根结点有不只一棵子树。*</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5d</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[0].data);</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while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如果根结点还有其他未</a:t>
            </a:r>
            <a:r>
              <a:rPr kumimoji="1" lang="zh-CN" altLang="en-US" sz="2200" dirty="0" smtClean="0">
                <a:solidFill>
                  <a:srgbClr val="33CC33"/>
                </a:solidFill>
                <a:latin typeface="Times New Roman" panose="02020603050405020304" pitchFamily="18" charset="0"/>
                <a:cs typeface="Times New Roman" panose="02020603050405020304" pitchFamily="18" charset="0"/>
              </a:rPr>
              <a:t>搜索</a:t>
            </a:r>
            <a:r>
              <a:rPr kumimoji="1" lang="zh-CN" altLang="en-US" sz="2200" dirty="0">
                <a:solidFill>
                  <a:srgbClr val="33CC33"/>
                </a:solidFill>
                <a:latin typeface="Times New Roman" panose="02020603050405020304" pitchFamily="18" charset="0"/>
                <a:cs typeface="Times New Roman" panose="02020603050405020304" pitchFamily="18" charset="0"/>
              </a:rPr>
              <a:t>的邻接点，</a:t>
            </a:r>
            <a:r>
              <a:rPr kumimoji="1" lang="zh-CN" altLang="en-US" sz="2200" dirty="0" smtClean="0">
                <a:solidFill>
                  <a:srgbClr val="33CC33"/>
                </a:solidFill>
                <a:latin typeface="Times New Roman" panose="02020603050405020304" pitchFamily="18" charset="0"/>
                <a:cs typeface="Times New Roman" panose="02020603050405020304" pitchFamily="18" charset="0"/>
              </a:rPr>
              <a:t>继</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smtClean="0">
                <a:solidFill>
                  <a:srgbClr val="33CC33"/>
                </a:solidFill>
                <a:latin typeface="Times New Roman" panose="02020603050405020304" pitchFamily="18" charset="0"/>
                <a:cs typeface="Times New Roman" panose="02020603050405020304" pitchFamily="18" charset="0"/>
              </a:rPr>
              <a:t>续</a:t>
            </a:r>
            <a:r>
              <a:rPr kumimoji="1" lang="zh-CN" altLang="en-US" sz="2200" dirty="0">
                <a:solidFill>
                  <a:srgbClr val="33CC33"/>
                </a:solidFill>
                <a:latin typeface="Times New Roman" panose="02020603050405020304" pitchFamily="18" charset="0"/>
                <a:cs typeface="Times New Roman" panose="02020603050405020304" pitchFamily="18" charset="0"/>
              </a:rPr>
              <a:t>搜索 *</a:t>
            </a:r>
            <a:r>
              <a:rPr kumimoji="1" lang="en-US" altLang="zh-CN" sz="2200" dirty="0" smtClean="0">
                <a:solidFill>
                  <a:srgbClr val="33CC33"/>
                </a:solidFill>
                <a:latin typeface="Times New Roman" panose="02020603050405020304" pitchFamily="18" charset="0"/>
                <a:cs typeface="Times New Roman" panose="02020603050405020304" pitchFamily="18" charset="0"/>
              </a:rPr>
              <a:t>/</a:t>
            </a:r>
            <a:endParaRPr kumimoji="1" lang="en-US" altLang="zh-CN" sz="2200" dirty="0" smtClean="0">
              <a:solidFill>
                <a:srgbClr val="33CC33"/>
              </a:solidFill>
              <a:latin typeface="Times New Roman" panose="02020603050405020304" pitchFamily="18" charset="0"/>
              <a:cs typeface="Times New Roman" panose="02020603050405020304" pitchFamily="18" charset="0"/>
            </a:endParaRPr>
          </a:p>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p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 visited[v])</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DFSArticul</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 v);</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while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if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err="1">
                <a:solidFill>
                  <a:srgbClr val="33CC33"/>
                </a:solidFill>
                <a:latin typeface="Times New Roman" panose="02020603050405020304" pitchFamily="18" charset="0"/>
                <a:cs typeface="Times New Roman" panose="02020603050405020304" pitchFamily="18" charset="0"/>
              </a:rPr>
              <a:t>FindArticul</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79512" y="389557"/>
            <a:ext cx="894651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DFSArticul</a:t>
            </a:r>
            <a:r>
              <a:rPr kumimoji="1" lang="en-US" altLang="zh-CN" sz="2200" dirty="0">
                <a:latin typeface="Times New Roman" panose="02020603050405020304" pitchFamily="18" charset="0"/>
                <a:cs typeface="Times New Roman" panose="02020603050405020304" pitchFamily="18" charset="0"/>
              </a:rPr>
              <a:t> (Graph g,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v0</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w</a:t>
            </a:r>
            <a:r>
              <a:rPr kumimoji="1" lang="en-US" altLang="zh-CN" sz="2200" dirty="0">
                <a:latin typeface="Times New Roman" panose="02020603050405020304" pitchFamily="18" charset="0"/>
                <a:cs typeface="Times New Roman" panose="02020603050405020304" pitchFamily="18" charset="0"/>
              </a:rPr>
              <a:t>,  min;  </a:t>
            </a:r>
            <a:r>
              <a:rPr kumimoji="1" lang="en-US" altLang="zh-CN" sz="2200" dirty="0" err="1">
                <a:latin typeface="Times New Roman" panose="02020603050405020304" pitchFamily="18" charset="0"/>
                <a:cs typeface="Times New Roman" panose="02020603050405020304" pitchFamily="18" charset="0"/>
              </a:rPr>
              <a:t>ArcNode</a:t>
            </a:r>
            <a:r>
              <a:rPr kumimoji="1" lang="en-US" altLang="zh-CN" sz="2200" dirty="0">
                <a:latin typeface="Times New Roman" panose="02020603050405020304" pitchFamily="18" charset="0"/>
                <a:cs typeface="Times New Roman" panose="02020603050405020304" pitchFamily="18" charset="0"/>
              </a:rPr>
              <a:t>  *p;</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visited[</a:t>
            </a:r>
            <a:r>
              <a:rPr kumimoji="1" lang="en-US" altLang="zh-CN" sz="2200" dirty="0" err="1" smtClean="0">
                <a:latin typeface="Times New Roman" panose="02020603050405020304" pitchFamily="18" charset="0"/>
                <a:cs typeface="Times New Roman" panose="02020603050405020304" pitchFamily="18" charset="0"/>
              </a:rPr>
              <a:t>v0</a:t>
            </a:r>
            <a:r>
              <a:rPr kumimoji="1" lang="en-US" altLang="zh-CN" sz="2200" dirty="0">
                <a:latin typeface="Times New Roman" panose="02020603050405020304" pitchFamily="18" charset="0"/>
                <a:cs typeface="Times New Roman" panose="02020603050405020304" pitchFamily="18" charset="0"/>
              </a:rPr>
              <a:t>] = min = ++count;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count</a:t>
            </a:r>
            <a:r>
              <a:rPr kumimoji="1" lang="zh-CN" altLang="en-US" sz="2200" dirty="0">
                <a:solidFill>
                  <a:srgbClr val="33CC33"/>
                </a:solidFill>
                <a:latin typeface="Times New Roman" panose="02020603050405020304" pitchFamily="18" charset="0"/>
                <a:cs typeface="Times New Roman" panose="02020603050405020304" pitchFamily="18" charset="0"/>
              </a:rPr>
              <a:t>记录访问次序，为节点</a:t>
            </a:r>
            <a:r>
              <a:rPr kumimoji="1" lang="en-US" altLang="zh-CN" sz="2200" dirty="0">
                <a:solidFill>
                  <a:srgbClr val="33CC33"/>
                </a:solidFill>
                <a:latin typeface="Times New Roman" panose="02020603050405020304" pitchFamily="18" charset="0"/>
                <a:cs typeface="Times New Roman" panose="02020603050405020304" pitchFamily="18" charset="0"/>
              </a:rPr>
              <a:t>v0</a:t>
            </a:r>
            <a:r>
              <a:rPr kumimoji="1" lang="zh-CN" altLang="en-US" sz="2200" dirty="0">
                <a:solidFill>
                  <a:srgbClr val="33CC33"/>
                </a:solidFill>
                <a:latin typeface="Times New Roman" panose="02020603050405020304" pitchFamily="18" charset="0"/>
                <a:cs typeface="Times New Roman" panose="02020603050405020304" pitchFamily="18" charset="0"/>
              </a:rPr>
              <a:t>的序号</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 =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v0</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p; p = 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w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visited[w</a:t>
            </a:r>
            <a:r>
              <a:rPr kumimoji="1" lang="en-US" altLang="zh-CN" sz="2200" dirty="0" smtClean="0">
                <a:latin typeface="Times New Roman" panose="02020603050405020304" pitchFamily="18" charset="0"/>
                <a:cs typeface="Times New Roman" panose="02020603050405020304" pitchFamily="18" charset="0"/>
              </a:rPr>
              <a:t>]) {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如果没有访问则继续深度优先访问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DFSArticul</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 w);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求得</a:t>
            </a:r>
            <a:r>
              <a:rPr kumimoji="1" lang="en-US" altLang="zh-CN" sz="2200" dirty="0">
                <a:solidFill>
                  <a:srgbClr val="33CC33"/>
                </a:solidFill>
                <a:latin typeface="Times New Roman" panose="02020603050405020304" pitchFamily="18" charset="0"/>
                <a:cs typeface="Times New Roman" panose="02020603050405020304" pitchFamily="18" charset="0"/>
              </a:rPr>
              <a:t>w</a:t>
            </a:r>
            <a:r>
              <a:rPr kumimoji="1" lang="zh-CN" altLang="en-US" sz="2200" dirty="0">
                <a:solidFill>
                  <a:srgbClr val="33CC33"/>
                </a:solidFill>
                <a:latin typeface="Times New Roman" panose="02020603050405020304" pitchFamily="18" charset="0"/>
                <a:cs typeface="Times New Roman" panose="02020603050405020304" pitchFamily="18" charset="0"/>
              </a:rPr>
              <a:t>这棵子树上最低值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(low[w] &lt; </a:t>
            </a:r>
            <a:r>
              <a:rPr kumimoji="1" lang="en-US" altLang="zh-CN" sz="2200" dirty="0" smtClean="0">
                <a:latin typeface="Times New Roman" panose="02020603050405020304" pitchFamily="18" charset="0"/>
                <a:cs typeface="Times New Roman" panose="02020603050405020304" pitchFamily="18" charset="0"/>
              </a:rPr>
              <a:t>min)  min </a:t>
            </a:r>
            <a:r>
              <a:rPr kumimoji="1" lang="en-US" altLang="zh-CN" sz="2200" dirty="0">
                <a:latin typeface="Times New Roman" panose="02020603050405020304" pitchFamily="18" charset="0"/>
                <a:cs typeface="Times New Roman" panose="02020603050405020304" pitchFamily="18" charset="0"/>
              </a:rPr>
              <a:t>= low[w];</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(low[w] &gt;= visited[</a:t>
            </a:r>
            <a:r>
              <a:rPr kumimoji="1" lang="en-US" altLang="zh-CN" sz="2200" dirty="0" err="1">
                <a:latin typeface="Times New Roman" panose="02020603050405020304" pitchFamily="18" charset="0"/>
                <a:cs typeface="Times New Roman" panose="02020603050405020304" pitchFamily="18" charset="0"/>
              </a:rPr>
              <a:t>v0</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B050"/>
                </a:solidFill>
                <a:latin typeface="Times New Roman" panose="02020603050405020304" pitchFamily="18" charset="0"/>
                <a:cs typeface="Times New Roman" panose="02020603050405020304" pitchFamily="18" charset="0"/>
              </a:rPr>
              <a:t>/*</a:t>
            </a:r>
            <a:r>
              <a:rPr kumimoji="1" lang="zh-CN" altLang="en-US" sz="2200" dirty="0" smtClean="0">
                <a:solidFill>
                  <a:srgbClr val="00B050"/>
                </a:solidFill>
                <a:latin typeface="Times New Roman" panose="02020603050405020304" pitchFamily="18" charset="0"/>
                <a:cs typeface="Times New Roman" panose="02020603050405020304" pitchFamily="18" charset="0"/>
              </a:rPr>
              <a:t>此时</a:t>
            </a:r>
            <a:r>
              <a:rPr kumimoji="1" lang="en-US" altLang="zh-CN" sz="2200" dirty="0" smtClean="0">
                <a:solidFill>
                  <a:srgbClr val="00B050"/>
                </a:solidFill>
                <a:latin typeface="Times New Roman" panose="02020603050405020304" pitchFamily="18" charset="0"/>
                <a:cs typeface="Times New Roman" panose="02020603050405020304" pitchFamily="18" charset="0"/>
              </a:rPr>
              <a:t>low[w]</a:t>
            </a:r>
            <a:r>
              <a:rPr kumimoji="1" lang="zh-CN" altLang="en-US" sz="2200" dirty="0" smtClean="0">
                <a:solidFill>
                  <a:srgbClr val="00B050"/>
                </a:solidFill>
                <a:latin typeface="Times New Roman" panose="02020603050405020304" pitchFamily="18" charset="0"/>
                <a:cs typeface="Times New Roman" panose="02020603050405020304" pitchFamily="18" charset="0"/>
              </a:rPr>
              <a:t>和</a:t>
            </a:r>
            <a:r>
              <a:rPr kumimoji="1" lang="en-US" altLang="zh-CN" sz="2200" dirty="0" smtClean="0">
                <a:solidFill>
                  <a:srgbClr val="00B050"/>
                </a:solidFill>
                <a:latin typeface="Times New Roman" panose="02020603050405020304" pitchFamily="18" charset="0"/>
                <a:cs typeface="Times New Roman" panose="02020603050405020304" pitchFamily="18" charset="0"/>
              </a:rPr>
              <a:t>visited[v0]</a:t>
            </a:r>
            <a:r>
              <a:rPr kumimoji="1" lang="zh-CN" altLang="en-US" sz="2200" dirty="0" smtClean="0">
                <a:solidFill>
                  <a:srgbClr val="00B050"/>
                </a:solidFill>
                <a:latin typeface="Times New Roman" panose="02020603050405020304" pitchFamily="18" charset="0"/>
                <a:cs typeface="Times New Roman" panose="02020603050405020304" pitchFamily="18" charset="0"/>
              </a:rPr>
              <a:t>已求毕，</a:t>
            </a:r>
            <a:r>
              <a:rPr kumimoji="1" lang="en-US" altLang="zh-CN" sz="2200" dirty="0" smtClean="0">
                <a:solidFill>
                  <a:srgbClr val="00B050"/>
                </a:solidFill>
                <a:latin typeface="Times New Roman" panose="02020603050405020304" pitchFamily="18" charset="0"/>
                <a:cs typeface="Times New Roman" panose="02020603050405020304" pitchFamily="18" charset="0"/>
              </a:rPr>
              <a:t>*/</a:t>
            </a:r>
            <a:endParaRPr kumimoji="1" lang="en-US" altLang="zh-CN" sz="2200" dirty="0" smtClean="0">
              <a:solidFill>
                <a:srgbClr val="00B050"/>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5d</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v0</a:t>
            </a:r>
            <a:r>
              <a:rPr kumimoji="1" lang="en-US" altLang="zh-CN" sz="2200" dirty="0">
                <a:latin typeface="Times New Roman" panose="02020603050405020304" pitchFamily="18" charset="0"/>
                <a:cs typeface="Times New Roman" panose="02020603050405020304" pitchFamily="18" charset="0"/>
              </a:rPr>
              <a:t>].data);</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else </a:t>
            </a:r>
            <a:r>
              <a:rPr kumimoji="1" lang="en-US" altLang="zh-CN" sz="2200" b="1" dirty="0">
                <a:latin typeface="Times New Roman" panose="02020603050405020304" pitchFamily="18" charset="0"/>
                <a:cs typeface="Times New Roman" panose="02020603050405020304" pitchFamily="18" charset="0"/>
              </a:rPr>
              <a:t>if</a:t>
            </a:r>
            <a:r>
              <a:rPr kumimoji="1" lang="en-US" altLang="zh-CN" sz="2200" dirty="0">
                <a:latin typeface="Times New Roman" panose="02020603050405020304" pitchFamily="18" charset="0"/>
                <a:cs typeface="Times New Roman" panose="02020603050405020304" pitchFamily="18" charset="0"/>
              </a:rPr>
              <a:t> (visited[w] &lt; min)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其邻接点已经被访问，则为祖先结点 *</a:t>
            </a:r>
            <a:r>
              <a:rPr kumimoji="1" lang="en-US" altLang="zh-CN" sz="2200" dirty="0" smtClean="0">
                <a:solidFill>
                  <a:srgbClr val="33CC33"/>
                </a:solidFill>
                <a:latin typeface="Times New Roman" panose="02020603050405020304" pitchFamily="18" charset="0"/>
                <a:cs typeface="Times New Roman" panose="02020603050405020304" pitchFamily="18" charset="0"/>
              </a:rPr>
              <a:t>/</a:t>
            </a:r>
            <a:endParaRPr kumimoji="1" lang="en-US" altLang="zh-CN" sz="2200" dirty="0" smtClean="0">
              <a:solidFill>
                <a:srgbClr val="33CC33"/>
              </a:solidFill>
              <a:latin typeface="Times New Roman" panose="02020603050405020304" pitchFamily="18" charset="0"/>
              <a:cs typeface="Times New Roman" panose="02020603050405020304" pitchFamily="18" charset="0"/>
            </a:endParaRPr>
          </a:p>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min </a:t>
            </a:r>
            <a:r>
              <a:rPr kumimoji="1" lang="en-US" altLang="zh-CN" sz="2200" dirty="0">
                <a:latin typeface="Times New Roman" panose="02020603050405020304" pitchFamily="18" charset="0"/>
                <a:cs typeface="Times New Roman" panose="02020603050405020304" pitchFamily="18" charset="0"/>
              </a:rPr>
              <a:t>= visited[w];</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for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low[</a:t>
            </a:r>
            <a:r>
              <a:rPr kumimoji="1" lang="en-US" altLang="zh-CN" sz="2200" dirty="0" err="1" smtClean="0">
                <a:latin typeface="Times New Roman" panose="02020603050405020304" pitchFamily="18" charset="0"/>
                <a:cs typeface="Times New Roman" panose="02020603050405020304" pitchFamily="18" charset="0"/>
              </a:rPr>
              <a:t>v0</a:t>
            </a:r>
            <a:r>
              <a:rPr kumimoji="1" lang="en-US" altLang="zh-CN" sz="2200" dirty="0">
                <a:latin typeface="Times New Roman" panose="02020603050405020304" pitchFamily="18" charset="0"/>
                <a:cs typeface="Times New Roman" panose="02020603050405020304" pitchFamily="18" charset="0"/>
              </a:rPr>
              <a:t>] = min;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求得</a:t>
            </a:r>
            <a:r>
              <a:rPr kumimoji="1" lang="en-US" altLang="zh-CN" sz="2200" dirty="0" err="1">
                <a:solidFill>
                  <a:srgbClr val="33CC33"/>
                </a:solidFill>
                <a:latin typeface="Times New Roman" panose="02020603050405020304" pitchFamily="18" charset="0"/>
                <a:cs typeface="Times New Roman" panose="02020603050405020304" pitchFamily="18" charset="0"/>
              </a:rPr>
              <a:t>v0</a:t>
            </a:r>
            <a:r>
              <a:rPr kumimoji="1" lang="zh-CN" altLang="en-US" sz="2200" dirty="0">
                <a:solidFill>
                  <a:srgbClr val="33CC33"/>
                </a:solidFill>
                <a:latin typeface="Times New Roman" panose="02020603050405020304" pitchFamily="18" charset="0"/>
                <a:cs typeface="Times New Roman" panose="02020603050405020304" pitchFamily="18" charset="0"/>
              </a:rPr>
              <a:t>的最低值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End of </a:t>
            </a:r>
            <a:r>
              <a:rPr kumimoji="1" lang="en-US" altLang="zh-CN" sz="2200" dirty="0" err="1">
                <a:solidFill>
                  <a:srgbClr val="33CC33"/>
                </a:solidFill>
                <a:latin typeface="Times New Roman" panose="02020603050405020304" pitchFamily="18" charset="0"/>
                <a:cs typeface="Times New Roman" panose="02020603050405020304" pitchFamily="18" charset="0"/>
              </a:rPr>
              <a:t>DFSArticul</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39750" y="1665288"/>
            <a:ext cx="820896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第一个循环次数为</a:t>
            </a:r>
            <a:r>
              <a:rPr kumimoji="1" lang="en-US" altLang="zh-CN" sz="2400" i="1"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，然后</a:t>
            </a:r>
            <a:r>
              <a:rPr kumimoji="1" lang="en-US" altLang="zh-CN" sz="2400" dirty="0" err="1">
                <a:latin typeface="Times New Roman" panose="02020603050405020304" pitchFamily="18" charset="0"/>
                <a:cs typeface="Times New Roman" panose="02020603050405020304" pitchFamily="18" charset="0"/>
              </a:rPr>
              <a:t>DFSArticul</a:t>
            </a:r>
            <a:r>
              <a:rPr kumimoji="1" lang="zh-CN" altLang="en-US" sz="2400" dirty="0">
                <a:latin typeface="Times New Roman" panose="02020603050405020304" pitchFamily="18" charset="0"/>
                <a:cs typeface="Times New Roman" panose="02020603050405020304" pitchFamily="18" charset="0"/>
              </a:rPr>
              <a:t>函数和第二个循环都是搜索图中所有的边，其循环次数为</a:t>
            </a:r>
            <a:r>
              <a:rPr kumimoji="1" lang="en-US" altLang="zh-CN" sz="2400" i="1" dirty="0">
                <a:latin typeface="Times New Roman" panose="02020603050405020304" pitchFamily="18" charset="0"/>
                <a:cs typeface="Times New Roman" panose="02020603050405020304" pitchFamily="18" charset="0"/>
              </a:rPr>
              <a:t>e</a:t>
            </a:r>
            <a:r>
              <a:rPr kumimoji="1" lang="zh-CN" altLang="en-US" sz="2400" dirty="0">
                <a:latin typeface="Times New Roman" panose="02020603050405020304" pitchFamily="18" charset="0"/>
                <a:cs typeface="Times New Roman" panose="02020603050405020304" pitchFamily="18" charset="0"/>
              </a:rPr>
              <a:t>，因此总的时间复杂度为</a:t>
            </a:r>
            <a:r>
              <a:rPr kumimoji="1" lang="en-US" altLang="zh-CN" sz="2400" dirty="0">
                <a:solidFill>
                  <a:srgbClr val="FFFF00"/>
                </a:solidFill>
                <a:latin typeface="Times New Roman" panose="02020603050405020304" pitchFamily="18" charset="0"/>
                <a:cs typeface="Times New Roman" panose="02020603050405020304" pitchFamily="18" charset="0"/>
              </a:rPr>
              <a:t>O(</a:t>
            </a:r>
            <a:r>
              <a:rPr kumimoji="1" lang="en-US" altLang="zh-CN" sz="2400" i="1" dirty="0" err="1">
                <a:solidFill>
                  <a:srgbClr val="FFFF00"/>
                </a:solidFill>
                <a:latin typeface="Times New Roman" panose="02020603050405020304" pitchFamily="18" charset="0"/>
                <a:cs typeface="Times New Roman" panose="02020603050405020304" pitchFamily="18" charset="0"/>
              </a:rPr>
              <a:t>n</a:t>
            </a:r>
            <a:r>
              <a:rPr kumimoji="1" lang="en-US" altLang="zh-CN" sz="2400" dirty="0" err="1">
                <a:solidFill>
                  <a:srgbClr val="FFFF00"/>
                </a:solidFill>
                <a:latin typeface="Times New Roman" panose="02020603050405020304" pitchFamily="18" charset="0"/>
                <a:cs typeface="Times New Roman" panose="02020603050405020304" pitchFamily="18" charset="0"/>
              </a:rPr>
              <a:t>+</a:t>
            </a:r>
            <a:r>
              <a:rPr kumimoji="1" lang="en-US" altLang="zh-CN" sz="2400" i="1" dirty="0" err="1">
                <a:solidFill>
                  <a:srgbClr val="FFFF00"/>
                </a:solidFill>
                <a:latin typeface="Times New Roman" panose="02020603050405020304" pitchFamily="18" charset="0"/>
                <a:cs typeface="Times New Roman" panose="02020603050405020304" pitchFamily="18" charset="0"/>
              </a:rPr>
              <a:t>e</a:t>
            </a:r>
            <a:r>
              <a:rPr kumimoji="1" lang="en-US" altLang="zh-CN" sz="2400" dirty="0">
                <a:solidFill>
                  <a:srgbClr val="FFFF00"/>
                </a:solidFill>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50180" name="Rectangle 4"/>
          <p:cNvSpPr>
            <a:spLocks noGrp="1" noChangeArrowheads="1"/>
          </p:cNvSpPr>
          <p:nvPr>
            <p:ph type="title"/>
          </p:nvPr>
        </p:nvSpPr>
        <p:spPr/>
        <p:txBody>
          <a:bodyPr/>
          <a:lstStyle/>
          <a:p>
            <a:r>
              <a:rPr lang="en-US" altLang="zh-CN"/>
              <a:t>Time complexity analysis </a:t>
            </a:r>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Oval 4"/>
          <p:cNvSpPr>
            <a:spLocks noChangeArrowheads="1"/>
          </p:cNvSpPr>
          <p:nvPr/>
        </p:nvSpPr>
        <p:spPr bwMode="auto">
          <a:xfrm>
            <a:off x="2418715" y="13208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257029" name="Oval 5"/>
          <p:cNvSpPr>
            <a:spLocks noChangeArrowheads="1"/>
          </p:cNvSpPr>
          <p:nvPr/>
        </p:nvSpPr>
        <p:spPr bwMode="auto">
          <a:xfrm>
            <a:off x="5269865" y="13208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257030" name="Oval 6"/>
          <p:cNvSpPr>
            <a:spLocks noChangeArrowheads="1"/>
          </p:cNvSpPr>
          <p:nvPr/>
        </p:nvSpPr>
        <p:spPr bwMode="auto">
          <a:xfrm>
            <a:off x="2418715" y="270160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257031" name="Oval 7"/>
          <p:cNvSpPr>
            <a:spLocks noChangeArrowheads="1"/>
          </p:cNvSpPr>
          <p:nvPr/>
        </p:nvSpPr>
        <p:spPr bwMode="auto">
          <a:xfrm>
            <a:off x="5269865" y="270160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257032" name="Oval 8"/>
          <p:cNvSpPr>
            <a:spLocks noChangeArrowheads="1"/>
          </p:cNvSpPr>
          <p:nvPr/>
        </p:nvSpPr>
        <p:spPr bwMode="auto">
          <a:xfrm>
            <a:off x="3058478" y="74168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257033" name="Oval 9"/>
          <p:cNvSpPr>
            <a:spLocks noChangeArrowheads="1"/>
          </p:cNvSpPr>
          <p:nvPr/>
        </p:nvSpPr>
        <p:spPr bwMode="auto">
          <a:xfrm>
            <a:off x="3058478" y="145446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257034" name="Oval 10"/>
          <p:cNvSpPr>
            <a:spLocks noChangeArrowheads="1"/>
          </p:cNvSpPr>
          <p:nvPr/>
        </p:nvSpPr>
        <p:spPr bwMode="auto">
          <a:xfrm>
            <a:off x="3058478" y="222440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257035" name="Oval 11"/>
          <p:cNvSpPr>
            <a:spLocks noChangeArrowheads="1"/>
          </p:cNvSpPr>
          <p:nvPr/>
        </p:nvSpPr>
        <p:spPr bwMode="auto">
          <a:xfrm>
            <a:off x="3904615" y="74168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257036" name="Oval 12"/>
          <p:cNvSpPr>
            <a:spLocks noChangeArrowheads="1"/>
          </p:cNvSpPr>
          <p:nvPr/>
        </p:nvSpPr>
        <p:spPr bwMode="auto">
          <a:xfrm>
            <a:off x="4693603" y="74168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257037" name="Oval 13"/>
          <p:cNvSpPr>
            <a:spLocks noChangeArrowheads="1"/>
          </p:cNvSpPr>
          <p:nvPr/>
        </p:nvSpPr>
        <p:spPr bwMode="auto">
          <a:xfrm>
            <a:off x="3904615" y="145446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G</a:t>
            </a:r>
            <a:endParaRPr kumimoji="1" lang="en-US" altLang="zh-CN" sz="2400">
              <a:latin typeface="Times New Roman" panose="02020603050405020304" pitchFamily="18" charset="0"/>
              <a:ea typeface="宋体" panose="02010600030101010101" pitchFamily="2" charset="-122"/>
            </a:endParaRPr>
          </a:p>
        </p:txBody>
      </p:sp>
      <p:sp>
        <p:nvSpPr>
          <p:cNvPr id="257038" name="Oval 14"/>
          <p:cNvSpPr>
            <a:spLocks noChangeArrowheads="1"/>
          </p:cNvSpPr>
          <p:nvPr/>
        </p:nvSpPr>
        <p:spPr bwMode="auto">
          <a:xfrm>
            <a:off x="4693603" y="145446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257039" name="Oval 15"/>
          <p:cNvSpPr>
            <a:spLocks noChangeArrowheads="1"/>
          </p:cNvSpPr>
          <p:nvPr/>
        </p:nvSpPr>
        <p:spPr bwMode="auto">
          <a:xfrm>
            <a:off x="3850640" y="224663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sp>
        <p:nvSpPr>
          <p:cNvPr id="257040" name="Oval 16"/>
          <p:cNvSpPr>
            <a:spLocks noChangeArrowheads="1"/>
          </p:cNvSpPr>
          <p:nvPr/>
        </p:nvSpPr>
        <p:spPr bwMode="auto">
          <a:xfrm>
            <a:off x="4693603" y="222440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cxnSp>
        <p:nvCxnSpPr>
          <p:cNvPr id="257041" name="AutoShape 17"/>
          <p:cNvCxnSpPr>
            <a:cxnSpLocks noChangeShapeType="1"/>
            <a:stCxn id="257028" idx="6"/>
            <a:endCxn id="257029" idx="2"/>
          </p:cNvCxnSpPr>
          <p:nvPr/>
        </p:nvCxnSpPr>
        <p:spPr bwMode="auto">
          <a:xfrm>
            <a:off x="2799715" y="322580"/>
            <a:ext cx="2470150"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2" name="AutoShape 18"/>
          <p:cNvCxnSpPr>
            <a:cxnSpLocks noChangeShapeType="1"/>
            <a:stCxn id="257028" idx="4"/>
            <a:endCxn id="257030" idx="0"/>
          </p:cNvCxnSpPr>
          <p:nvPr/>
        </p:nvCxnSpPr>
        <p:spPr bwMode="auto">
          <a:xfrm>
            <a:off x="2609215" y="513080"/>
            <a:ext cx="0" cy="21888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3" name="AutoShape 19"/>
          <p:cNvCxnSpPr>
            <a:cxnSpLocks noChangeShapeType="1"/>
            <a:stCxn id="257030" idx="6"/>
            <a:endCxn id="257031" idx="2"/>
          </p:cNvCxnSpPr>
          <p:nvPr/>
        </p:nvCxnSpPr>
        <p:spPr bwMode="auto">
          <a:xfrm>
            <a:off x="2799715" y="2892108"/>
            <a:ext cx="2470150"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4" name="AutoShape 20"/>
          <p:cNvCxnSpPr>
            <a:cxnSpLocks noChangeShapeType="1"/>
            <a:stCxn id="257031" idx="0"/>
            <a:endCxn id="257029" idx="4"/>
          </p:cNvCxnSpPr>
          <p:nvPr/>
        </p:nvCxnSpPr>
        <p:spPr bwMode="auto">
          <a:xfrm flipV="1">
            <a:off x="5460365" y="512763"/>
            <a:ext cx="0" cy="21888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5" name="AutoShape 21"/>
          <p:cNvCxnSpPr>
            <a:cxnSpLocks noChangeShapeType="1"/>
            <a:stCxn id="257030" idx="7"/>
            <a:endCxn id="257039" idx="2"/>
          </p:cNvCxnSpPr>
          <p:nvPr/>
        </p:nvCxnSpPr>
        <p:spPr bwMode="auto">
          <a:xfrm flipV="1">
            <a:off x="2743518" y="2437130"/>
            <a:ext cx="1106805" cy="320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6" name="AutoShape 22"/>
          <p:cNvCxnSpPr>
            <a:cxnSpLocks noChangeShapeType="1"/>
            <a:stCxn id="257039" idx="6"/>
            <a:endCxn id="257031" idx="1"/>
          </p:cNvCxnSpPr>
          <p:nvPr/>
        </p:nvCxnSpPr>
        <p:spPr bwMode="auto">
          <a:xfrm>
            <a:off x="4231640" y="2437130"/>
            <a:ext cx="1094105" cy="320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7" name="AutoShape 23"/>
          <p:cNvCxnSpPr>
            <a:cxnSpLocks noChangeShapeType="1"/>
            <a:stCxn id="257034" idx="7"/>
            <a:endCxn id="257037" idx="2"/>
          </p:cNvCxnSpPr>
          <p:nvPr/>
        </p:nvCxnSpPr>
        <p:spPr bwMode="auto">
          <a:xfrm flipV="1">
            <a:off x="3383915" y="1644968"/>
            <a:ext cx="520700" cy="6350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8" name="AutoShape 24"/>
          <p:cNvCxnSpPr>
            <a:cxnSpLocks noChangeShapeType="1"/>
            <a:stCxn id="257028" idx="5"/>
            <a:endCxn id="257032" idx="1"/>
          </p:cNvCxnSpPr>
          <p:nvPr/>
        </p:nvCxnSpPr>
        <p:spPr bwMode="auto">
          <a:xfrm>
            <a:off x="2743518" y="456883"/>
            <a:ext cx="370840" cy="34036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9" name="AutoShape 25"/>
          <p:cNvCxnSpPr>
            <a:cxnSpLocks noChangeShapeType="1"/>
            <a:stCxn id="257028" idx="5"/>
            <a:endCxn id="257033" idx="2"/>
          </p:cNvCxnSpPr>
          <p:nvPr/>
        </p:nvCxnSpPr>
        <p:spPr bwMode="auto">
          <a:xfrm>
            <a:off x="2743518" y="456883"/>
            <a:ext cx="314960" cy="118808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0" name="AutoShape 26"/>
          <p:cNvCxnSpPr>
            <a:cxnSpLocks noChangeShapeType="1"/>
            <a:stCxn id="257035" idx="6"/>
            <a:endCxn id="257036" idx="2"/>
          </p:cNvCxnSpPr>
          <p:nvPr/>
        </p:nvCxnSpPr>
        <p:spPr bwMode="auto">
          <a:xfrm>
            <a:off x="4285615" y="932180"/>
            <a:ext cx="40830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1" name="AutoShape 27"/>
          <p:cNvCxnSpPr>
            <a:cxnSpLocks noChangeShapeType="1"/>
            <a:stCxn id="257037" idx="6"/>
            <a:endCxn id="257038" idx="2"/>
          </p:cNvCxnSpPr>
          <p:nvPr/>
        </p:nvCxnSpPr>
        <p:spPr bwMode="auto">
          <a:xfrm>
            <a:off x="4285615" y="1644968"/>
            <a:ext cx="40830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2" name="AutoShape 28"/>
          <p:cNvCxnSpPr>
            <a:cxnSpLocks noChangeShapeType="1"/>
            <a:stCxn id="257038" idx="4"/>
            <a:endCxn id="257040" idx="0"/>
          </p:cNvCxnSpPr>
          <p:nvPr/>
        </p:nvCxnSpPr>
        <p:spPr bwMode="auto">
          <a:xfrm>
            <a:off x="4884103" y="1835468"/>
            <a:ext cx="0" cy="38862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3" name="AutoShape 29"/>
          <p:cNvCxnSpPr>
            <a:cxnSpLocks noChangeShapeType="1"/>
            <a:stCxn id="257037" idx="5"/>
            <a:endCxn id="257040" idx="1"/>
          </p:cNvCxnSpPr>
          <p:nvPr/>
        </p:nvCxnSpPr>
        <p:spPr bwMode="auto">
          <a:xfrm>
            <a:off x="4229418" y="1779905"/>
            <a:ext cx="520065" cy="50038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4" name="AutoShape 30"/>
          <p:cNvCxnSpPr>
            <a:cxnSpLocks noChangeShapeType="1"/>
            <a:stCxn id="257029" idx="3"/>
            <a:endCxn id="257032" idx="0"/>
          </p:cNvCxnSpPr>
          <p:nvPr/>
        </p:nvCxnSpPr>
        <p:spPr bwMode="auto">
          <a:xfrm rot="5400000">
            <a:off x="4145280" y="-438785"/>
            <a:ext cx="284480" cy="2076450"/>
          </a:xfrm>
          <a:prstGeom prst="curvedConnector3">
            <a:avLst>
              <a:gd name="adj1" fmla="val 5982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5" name="AutoShape 31"/>
          <p:cNvCxnSpPr>
            <a:cxnSpLocks noChangeShapeType="1"/>
            <a:stCxn id="257029" idx="4"/>
            <a:endCxn id="257038" idx="7"/>
          </p:cNvCxnSpPr>
          <p:nvPr/>
        </p:nvCxnSpPr>
        <p:spPr bwMode="auto">
          <a:xfrm rot="5400000">
            <a:off x="4740910" y="791210"/>
            <a:ext cx="997585" cy="441325"/>
          </a:xfrm>
          <a:prstGeom prst="curvedConnector3">
            <a:avLst>
              <a:gd name="adj1" fmla="val 4723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6" name="AutoShape 32"/>
          <p:cNvCxnSpPr>
            <a:cxnSpLocks noChangeShapeType="1"/>
          </p:cNvCxnSpPr>
          <p:nvPr/>
        </p:nvCxnSpPr>
        <p:spPr bwMode="auto">
          <a:xfrm rot="5400000">
            <a:off x="4346258" y="418148"/>
            <a:ext cx="997585" cy="1230630"/>
          </a:xfrm>
          <a:prstGeom prst="curvedConnector3">
            <a:avLst>
              <a:gd name="adj1" fmla="val 47199"/>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7" name="AutoShape 33"/>
          <p:cNvCxnSpPr>
            <a:cxnSpLocks noChangeShapeType="1"/>
            <a:stCxn id="257029" idx="4"/>
            <a:endCxn id="257035" idx="7"/>
          </p:cNvCxnSpPr>
          <p:nvPr/>
        </p:nvCxnSpPr>
        <p:spPr bwMode="auto">
          <a:xfrm flipH="1">
            <a:off x="4229735" y="513080"/>
            <a:ext cx="1230630" cy="28448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58" name="Oval 34"/>
          <p:cNvSpPr>
            <a:spLocks noChangeArrowheads="1"/>
          </p:cNvSpPr>
          <p:nvPr/>
        </p:nvSpPr>
        <p:spPr bwMode="auto">
          <a:xfrm>
            <a:off x="7826375" y="168275"/>
            <a:ext cx="381000" cy="381000"/>
          </a:xfrm>
          <a:prstGeom prst="ellipse">
            <a:avLst/>
          </a:prstGeom>
          <a:solidFill>
            <a:srgbClr val="FF0000"/>
          </a:solidFill>
          <a:ln w="38100">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A</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257059" name="Oval 35"/>
          <p:cNvSpPr>
            <a:spLocks noChangeArrowheads="1"/>
          </p:cNvSpPr>
          <p:nvPr/>
        </p:nvSpPr>
        <p:spPr bwMode="auto">
          <a:xfrm>
            <a:off x="7826375" y="2400300"/>
            <a:ext cx="381000" cy="3810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B</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257060" name="Oval 36"/>
          <p:cNvSpPr>
            <a:spLocks noChangeArrowheads="1"/>
          </p:cNvSpPr>
          <p:nvPr/>
        </p:nvSpPr>
        <p:spPr bwMode="auto">
          <a:xfrm>
            <a:off x="7142163" y="9731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257061" name="Oval 37"/>
          <p:cNvSpPr>
            <a:spLocks noChangeArrowheads="1"/>
          </p:cNvSpPr>
          <p:nvPr/>
        </p:nvSpPr>
        <p:spPr bwMode="auto">
          <a:xfrm>
            <a:off x="7142163" y="170180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257062" name="Oval 38"/>
          <p:cNvSpPr>
            <a:spLocks noChangeArrowheads="1"/>
          </p:cNvSpPr>
          <p:nvPr/>
        </p:nvSpPr>
        <p:spPr bwMode="auto">
          <a:xfrm>
            <a:off x="8512175" y="9731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257063" name="Oval 39"/>
          <p:cNvSpPr>
            <a:spLocks noChangeArrowheads="1"/>
          </p:cNvSpPr>
          <p:nvPr/>
        </p:nvSpPr>
        <p:spPr bwMode="auto">
          <a:xfrm>
            <a:off x="6567488" y="239871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cxnSp>
        <p:nvCxnSpPr>
          <p:cNvPr id="257064" name="AutoShape 40"/>
          <p:cNvCxnSpPr>
            <a:cxnSpLocks noChangeShapeType="1"/>
            <a:stCxn id="257063" idx="0"/>
            <a:endCxn id="257061" idx="3"/>
          </p:cNvCxnSpPr>
          <p:nvPr/>
        </p:nvCxnSpPr>
        <p:spPr bwMode="auto">
          <a:xfrm flipV="1">
            <a:off x="6757988" y="2027238"/>
            <a:ext cx="439737" cy="3714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65" name="AutoShape 41"/>
          <p:cNvCxnSpPr>
            <a:cxnSpLocks noChangeShapeType="1"/>
            <a:stCxn id="257060" idx="4"/>
            <a:endCxn id="257061" idx="0"/>
          </p:cNvCxnSpPr>
          <p:nvPr/>
        </p:nvCxnSpPr>
        <p:spPr bwMode="auto">
          <a:xfrm>
            <a:off x="7332663" y="1354138"/>
            <a:ext cx="0" cy="347662"/>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66" name="AutoShape 42"/>
          <p:cNvCxnSpPr>
            <a:cxnSpLocks noChangeShapeType="1"/>
            <a:stCxn id="257061" idx="5"/>
            <a:endCxn id="257059" idx="0"/>
          </p:cNvCxnSpPr>
          <p:nvPr/>
        </p:nvCxnSpPr>
        <p:spPr bwMode="auto">
          <a:xfrm>
            <a:off x="7467600" y="2027238"/>
            <a:ext cx="549275" cy="354012"/>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67" name="AutoShape 43"/>
          <p:cNvCxnSpPr>
            <a:cxnSpLocks noChangeShapeType="1"/>
            <a:stCxn id="257060" idx="0"/>
            <a:endCxn id="257058" idx="3"/>
          </p:cNvCxnSpPr>
          <p:nvPr/>
        </p:nvCxnSpPr>
        <p:spPr bwMode="auto">
          <a:xfrm flipV="1">
            <a:off x="7332663" y="512763"/>
            <a:ext cx="549275" cy="4603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68" name="AutoShape 44"/>
          <p:cNvCxnSpPr>
            <a:cxnSpLocks noChangeShapeType="1"/>
            <a:stCxn id="257058" idx="5"/>
            <a:endCxn id="257062" idx="0"/>
          </p:cNvCxnSpPr>
          <p:nvPr/>
        </p:nvCxnSpPr>
        <p:spPr bwMode="auto">
          <a:xfrm>
            <a:off x="8151813" y="512763"/>
            <a:ext cx="550862" cy="4603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69" name="AutoShape 45"/>
          <p:cNvCxnSpPr>
            <a:cxnSpLocks noChangeShapeType="1"/>
            <a:stCxn id="257063" idx="2"/>
            <a:endCxn id="257060" idx="2"/>
          </p:cNvCxnSpPr>
          <p:nvPr/>
        </p:nvCxnSpPr>
        <p:spPr bwMode="auto">
          <a:xfrm rot="10800000" flipH="1">
            <a:off x="6567488" y="1163638"/>
            <a:ext cx="574675" cy="1425575"/>
          </a:xfrm>
          <a:prstGeom prst="curvedConnector3">
            <a:avLst>
              <a:gd name="adj1" fmla="val -39778"/>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70" name="Oval 46"/>
          <p:cNvSpPr>
            <a:spLocks noChangeArrowheads="1"/>
          </p:cNvSpPr>
          <p:nvPr/>
        </p:nvSpPr>
        <p:spPr bwMode="auto">
          <a:xfrm>
            <a:off x="7826375" y="3121025"/>
            <a:ext cx="381000" cy="3810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D</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257071" name="Oval 47"/>
          <p:cNvSpPr>
            <a:spLocks noChangeArrowheads="1"/>
          </p:cNvSpPr>
          <p:nvPr/>
        </p:nvSpPr>
        <p:spPr bwMode="auto">
          <a:xfrm>
            <a:off x="8512175" y="312102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257072" name="Oval 48"/>
          <p:cNvSpPr>
            <a:spLocks noChangeArrowheads="1"/>
          </p:cNvSpPr>
          <p:nvPr/>
        </p:nvSpPr>
        <p:spPr bwMode="auto">
          <a:xfrm>
            <a:off x="7107238" y="312102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257073" name="Oval 49"/>
          <p:cNvSpPr>
            <a:spLocks noChangeArrowheads="1"/>
          </p:cNvSpPr>
          <p:nvPr/>
        </p:nvSpPr>
        <p:spPr bwMode="auto">
          <a:xfrm>
            <a:off x="7107238" y="38782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sp>
        <p:nvSpPr>
          <p:cNvPr id="257074" name="Oval 50"/>
          <p:cNvSpPr>
            <a:spLocks noChangeArrowheads="1"/>
          </p:cNvSpPr>
          <p:nvPr/>
        </p:nvSpPr>
        <p:spPr bwMode="auto">
          <a:xfrm>
            <a:off x="7108825" y="4632325"/>
            <a:ext cx="381000" cy="3810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G</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257075" name="Oval 51"/>
          <p:cNvSpPr>
            <a:spLocks noChangeArrowheads="1"/>
          </p:cNvSpPr>
          <p:nvPr/>
        </p:nvSpPr>
        <p:spPr bwMode="auto">
          <a:xfrm>
            <a:off x="7108825" y="535305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257076" name="Oval 52"/>
          <p:cNvSpPr>
            <a:spLocks noChangeArrowheads="1"/>
          </p:cNvSpPr>
          <p:nvPr/>
        </p:nvSpPr>
        <p:spPr bwMode="auto">
          <a:xfrm>
            <a:off x="7826375" y="38782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cxnSp>
        <p:nvCxnSpPr>
          <p:cNvPr id="257077" name="AutoShape 53"/>
          <p:cNvCxnSpPr>
            <a:cxnSpLocks noChangeShapeType="1"/>
            <a:stCxn id="257059" idx="3"/>
            <a:endCxn id="257072" idx="0"/>
          </p:cNvCxnSpPr>
          <p:nvPr/>
        </p:nvCxnSpPr>
        <p:spPr bwMode="auto">
          <a:xfrm flipH="1">
            <a:off x="7297738" y="2744788"/>
            <a:ext cx="584200" cy="376237"/>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78" name="AutoShape 54"/>
          <p:cNvCxnSpPr>
            <a:cxnSpLocks noChangeShapeType="1"/>
            <a:stCxn id="257059" idx="4"/>
            <a:endCxn id="257070" idx="0"/>
          </p:cNvCxnSpPr>
          <p:nvPr/>
        </p:nvCxnSpPr>
        <p:spPr bwMode="auto">
          <a:xfrm>
            <a:off x="8016875" y="2800350"/>
            <a:ext cx="0" cy="30162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79" name="AutoShape 55"/>
          <p:cNvCxnSpPr>
            <a:cxnSpLocks noChangeShapeType="1"/>
            <a:stCxn id="257059" idx="5"/>
            <a:endCxn id="257071" idx="0"/>
          </p:cNvCxnSpPr>
          <p:nvPr/>
        </p:nvCxnSpPr>
        <p:spPr bwMode="auto">
          <a:xfrm>
            <a:off x="8151813" y="2744788"/>
            <a:ext cx="550862" cy="376237"/>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0" name="AutoShape 56"/>
          <p:cNvCxnSpPr>
            <a:cxnSpLocks noChangeShapeType="1"/>
            <a:stCxn id="257070" idx="4"/>
            <a:endCxn id="257076" idx="0"/>
          </p:cNvCxnSpPr>
          <p:nvPr/>
        </p:nvCxnSpPr>
        <p:spPr bwMode="auto">
          <a:xfrm>
            <a:off x="8016875" y="3521075"/>
            <a:ext cx="0" cy="35718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1" name="AutoShape 57"/>
          <p:cNvCxnSpPr>
            <a:cxnSpLocks noChangeShapeType="1"/>
          </p:cNvCxnSpPr>
          <p:nvPr/>
        </p:nvCxnSpPr>
        <p:spPr bwMode="auto">
          <a:xfrm>
            <a:off x="7288213" y="3502025"/>
            <a:ext cx="0" cy="37623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2" name="AutoShape 58"/>
          <p:cNvCxnSpPr>
            <a:cxnSpLocks noChangeShapeType="1"/>
            <a:stCxn id="257074" idx="4"/>
            <a:endCxn id="257075" idx="0"/>
          </p:cNvCxnSpPr>
          <p:nvPr/>
        </p:nvCxnSpPr>
        <p:spPr bwMode="auto">
          <a:xfrm>
            <a:off x="7299325" y="5032375"/>
            <a:ext cx="0" cy="3206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3" name="AutoShape 59"/>
          <p:cNvCxnSpPr>
            <a:cxnSpLocks noChangeShapeType="1"/>
            <a:stCxn id="257073" idx="4"/>
            <a:endCxn id="257074" idx="0"/>
          </p:cNvCxnSpPr>
          <p:nvPr/>
        </p:nvCxnSpPr>
        <p:spPr bwMode="auto">
          <a:xfrm>
            <a:off x="7297738" y="4259263"/>
            <a:ext cx="1587" cy="354012"/>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4" name="AutoShape 60"/>
          <p:cNvCxnSpPr>
            <a:cxnSpLocks noChangeShapeType="1"/>
            <a:stCxn id="257074" idx="2"/>
            <a:endCxn id="257072" idx="2"/>
          </p:cNvCxnSpPr>
          <p:nvPr/>
        </p:nvCxnSpPr>
        <p:spPr bwMode="auto">
          <a:xfrm rot="10800000" flipH="1">
            <a:off x="7089775" y="3311525"/>
            <a:ext cx="17463" cy="1511300"/>
          </a:xfrm>
          <a:prstGeom prst="curvedConnector3">
            <a:avLst>
              <a:gd name="adj1" fmla="val -120909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6" name="AutoShape 62"/>
          <p:cNvCxnSpPr>
            <a:cxnSpLocks noChangeShapeType="1"/>
            <a:stCxn id="257059" idx="0"/>
            <a:endCxn id="257058" idx="4"/>
          </p:cNvCxnSpPr>
          <p:nvPr/>
        </p:nvCxnSpPr>
        <p:spPr bwMode="auto">
          <a:xfrm flipV="1">
            <a:off x="8016875" y="568325"/>
            <a:ext cx="0" cy="1812925"/>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7" name="AutoShape 63"/>
          <p:cNvCxnSpPr>
            <a:cxnSpLocks noChangeShapeType="1"/>
            <a:stCxn id="257071" idx="7"/>
            <a:endCxn id="257058" idx="4"/>
          </p:cNvCxnSpPr>
          <p:nvPr/>
        </p:nvCxnSpPr>
        <p:spPr bwMode="auto">
          <a:xfrm flipH="1" flipV="1">
            <a:off x="8016875" y="568325"/>
            <a:ext cx="820738" cy="2608263"/>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88" name="Text Box 64"/>
          <p:cNvSpPr txBox="1">
            <a:spLocks noChangeArrowheads="1"/>
          </p:cNvSpPr>
          <p:nvPr/>
        </p:nvSpPr>
        <p:spPr bwMode="auto">
          <a:xfrm>
            <a:off x="2163128" y="113134"/>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1</a:t>
            </a:r>
            <a:endParaRPr lang="en-US" altLang="zh-CN" dirty="0"/>
          </a:p>
        </p:txBody>
      </p:sp>
      <p:sp>
        <p:nvSpPr>
          <p:cNvPr id="257089" name="Text Box 65"/>
          <p:cNvSpPr txBox="1">
            <a:spLocks noChangeArrowheads="1"/>
          </p:cNvSpPr>
          <p:nvPr/>
        </p:nvSpPr>
        <p:spPr bwMode="auto">
          <a:xfrm>
            <a:off x="2107248" y="275780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57090" name="Text Box 66"/>
          <p:cNvSpPr txBox="1">
            <a:spLocks noChangeArrowheads="1"/>
          </p:cNvSpPr>
          <p:nvPr/>
        </p:nvSpPr>
        <p:spPr bwMode="auto">
          <a:xfrm>
            <a:off x="5650548" y="282829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57091" name="Text Box 67"/>
          <p:cNvSpPr txBox="1">
            <a:spLocks noChangeArrowheads="1"/>
          </p:cNvSpPr>
          <p:nvPr/>
        </p:nvSpPr>
        <p:spPr bwMode="auto">
          <a:xfrm>
            <a:off x="4131945" y="241427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57092" name="Text Box 68"/>
          <p:cNvSpPr txBox="1">
            <a:spLocks noChangeArrowheads="1"/>
          </p:cNvSpPr>
          <p:nvPr/>
        </p:nvSpPr>
        <p:spPr bwMode="auto">
          <a:xfrm>
            <a:off x="5650548" y="139169"/>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57093" name="Text Box 69"/>
          <p:cNvSpPr txBox="1">
            <a:spLocks noChangeArrowheads="1"/>
          </p:cNvSpPr>
          <p:nvPr/>
        </p:nvSpPr>
        <p:spPr bwMode="auto">
          <a:xfrm>
            <a:off x="5073015" y="138144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57094" name="Text Box 70"/>
          <p:cNvSpPr txBox="1">
            <a:spLocks noChangeArrowheads="1"/>
          </p:cNvSpPr>
          <p:nvPr/>
        </p:nvSpPr>
        <p:spPr bwMode="auto">
          <a:xfrm>
            <a:off x="5073015" y="217360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7</a:t>
            </a:r>
            <a:endParaRPr lang="en-US" altLang="zh-CN"/>
          </a:p>
        </p:txBody>
      </p:sp>
      <p:sp>
        <p:nvSpPr>
          <p:cNvPr id="257095" name="Text Box 71"/>
          <p:cNvSpPr txBox="1">
            <a:spLocks noChangeArrowheads="1"/>
          </p:cNvSpPr>
          <p:nvPr/>
        </p:nvSpPr>
        <p:spPr bwMode="auto">
          <a:xfrm>
            <a:off x="4064953" y="181324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8</a:t>
            </a:r>
            <a:endParaRPr lang="en-US" altLang="zh-CN"/>
          </a:p>
        </p:txBody>
      </p:sp>
      <p:sp>
        <p:nvSpPr>
          <p:cNvPr id="257096" name="Text Box 72"/>
          <p:cNvSpPr txBox="1">
            <a:spLocks noChangeArrowheads="1"/>
          </p:cNvSpPr>
          <p:nvPr/>
        </p:nvSpPr>
        <p:spPr bwMode="auto">
          <a:xfrm>
            <a:off x="3417253" y="217360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a:t>
            </a:r>
            <a:endParaRPr lang="en-US" altLang="zh-CN"/>
          </a:p>
        </p:txBody>
      </p:sp>
      <p:sp>
        <p:nvSpPr>
          <p:cNvPr id="257097" name="Text Box 73"/>
          <p:cNvSpPr txBox="1">
            <a:spLocks noChangeArrowheads="1"/>
          </p:cNvSpPr>
          <p:nvPr/>
        </p:nvSpPr>
        <p:spPr bwMode="auto">
          <a:xfrm>
            <a:off x="3553778" y="58928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a:t>
            </a:r>
            <a:endParaRPr lang="en-US" altLang="zh-CN"/>
          </a:p>
        </p:txBody>
      </p:sp>
      <p:sp>
        <p:nvSpPr>
          <p:cNvPr id="257098" name="Text Box 74"/>
          <p:cNvSpPr txBox="1">
            <a:spLocks noChangeArrowheads="1"/>
          </p:cNvSpPr>
          <p:nvPr/>
        </p:nvSpPr>
        <p:spPr bwMode="auto">
          <a:xfrm>
            <a:off x="4928553" y="5178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a:t>
            </a:r>
            <a:endParaRPr lang="en-US" altLang="zh-CN"/>
          </a:p>
        </p:txBody>
      </p:sp>
      <p:sp>
        <p:nvSpPr>
          <p:cNvPr id="257099" name="Text Box 75"/>
          <p:cNvSpPr txBox="1">
            <a:spLocks noChangeArrowheads="1"/>
          </p:cNvSpPr>
          <p:nvPr/>
        </p:nvSpPr>
        <p:spPr bwMode="auto">
          <a:xfrm>
            <a:off x="2983865" y="37338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12</a:t>
            </a:r>
            <a:endParaRPr lang="en-US" altLang="zh-CN"/>
          </a:p>
        </p:txBody>
      </p:sp>
      <p:sp>
        <p:nvSpPr>
          <p:cNvPr id="257100" name="Text Box 76"/>
          <p:cNvSpPr txBox="1">
            <a:spLocks noChangeArrowheads="1"/>
          </p:cNvSpPr>
          <p:nvPr/>
        </p:nvSpPr>
        <p:spPr bwMode="auto">
          <a:xfrm>
            <a:off x="3272790" y="116554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13</a:t>
            </a:r>
            <a:endParaRPr lang="en-US" altLang="zh-CN"/>
          </a:p>
        </p:txBody>
      </p:sp>
      <p:graphicFrame>
        <p:nvGraphicFramePr>
          <p:cNvPr id="257560" name="Object 536"/>
          <p:cNvGraphicFramePr>
            <a:graphicFrameLocks noChangeAspect="1"/>
          </p:cNvGraphicFramePr>
          <p:nvPr/>
        </p:nvGraphicFramePr>
        <p:xfrm>
          <a:off x="73942" y="4869160"/>
          <a:ext cx="7018338" cy="1651000"/>
        </p:xfrm>
        <a:graphic>
          <a:graphicData uri="http://schemas.openxmlformats.org/presentationml/2006/ole">
            <mc:AlternateContent xmlns:mc="http://schemas.openxmlformats.org/markup-compatibility/2006">
              <mc:Choice xmlns:v="urn:schemas-microsoft-com:vml" Requires="v">
                <p:oleObj spid="_x0000_s257710" name="文档" r:id="rId1" imgW="6236970" imgH="4064635" progId="Word.Document.8">
                  <p:embed/>
                </p:oleObj>
              </mc:Choice>
              <mc:Fallback>
                <p:oleObj name="文档" r:id="rId1" imgW="6236970" imgH="4064635" progId="Word.Document.8">
                  <p:embed/>
                  <p:pic>
                    <p:nvPicPr>
                      <p:cNvPr id="0" name="Object 536"/>
                      <p:cNvPicPr>
                        <a:picLocks noChangeAspect="1" noChangeArrowheads="1"/>
                      </p:cNvPicPr>
                      <p:nvPr/>
                    </p:nvPicPr>
                    <p:blipFill>
                      <a:blip r:embed="rId2">
                        <a:extLst>
                          <a:ext uri="{28A0092B-C50C-407E-A947-70E740481C1C}">
                            <a14:useLocalDpi xmlns:a14="http://schemas.microsoft.com/office/drawing/2010/main" val="0"/>
                          </a:ext>
                        </a:extLst>
                      </a:blip>
                      <a:srcRect l="-1318" t="-1073" r="13034" b="69205"/>
                      <a:stretch>
                        <a:fillRect/>
                      </a:stretch>
                    </p:blipFill>
                    <p:spPr bwMode="auto">
                      <a:xfrm>
                        <a:off x="73942" y="4869160"/>
                        <a:ext cx="7018338" cy="1651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562" name="Rectangle 538"/>
          <p:cNvSpPr>
            <a:spLocks noChangeArrowheads="1"/>
          </p:cNvSpPr>
          <p:nvPr/>
        </p:nvSpPr>
        <p:spPr bwMode="auto">
          <a:xfrm>
            <a:off x="193675" y="260350"/>
            <a:ext cx="1570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FF00"/>
                </a:solidFill>
                <a:cs typeface="Arial" panose="020B0604020202020204" pitchFamily="34" charset="0"/>
              </a:rPr>
              <a:t>Example</a:t>
            </a:r>
            <a:endParaRPr lang="en-US" altLang="zh-CN" sz="2800">
              <a:solidFill>
                <a:srgbClr val="FFFF00"/>
              </a:solidFill>
              <a:cs typeface="Arial" panose="020B0604020202020204" pitchFamily="34" charset="0"/>
            </a:endParaRPr>
          </a:p>
        </p:txBody>
      </p:sp>
      <p:sp>
        <p:nvSpPr>
          <p:cNvPr id="257563" name="Rectangle 539"/>
          <p:cNvSpPr>
            <a:spLocks noChangeArrowheads="1"/>
          </p:cNvSpPr>
          <p:nvPr/>
        </p:nvSpPr>
        <p:spPr bwMode="auto">
          <a:xfrm>
            <a:off x="53950" y="4077072"/>
            <a:ext cx="6318250" cy="679450"/>
          </a:xfrm>
          <a:prstGeom prst="rect">
            <a:avLst/>
          </a:prstGeom>
          <a:solidFill>
            <a:schemeClr val="tx1"/>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rgbClr val="FF0000"/>
                </a:solidFill>
              </a:rPr>
              <a:t>若对于某个顶点</a:t>
            </a:r>
            <a:r>
              <a:rPr kumimoji="1" lang="en-US" altLang="zh-CN" b="1" dirty="0">
                <a:solidFill>
                  <a:srgbClr val="FF0000"/>
                </a:solidFill>
              </a:rPr>
              <a:t>v</a:t>
            </a:r>
            <a:r>
              <a:rPr kumimoji="1" lang="zh-CN" altLang="en-US" b="1" dirty="0">
                <a:solidFill>
                  <a:srgbClr val="FF0000"/>
                </a:solidFill>
              </a:rPr>
              <a:t>，存在孩子结点</a:t>
            </a:r>
            <a:r>
              <a:rPr kumimoji="1" lang="en-US" altLang="zh-CN" b="1" dirty="0">
                <a:solidFill>
                  <a:srgbClr val="FF0000"/>
                </a:solidFill>
              </a:rPr>
              <a:t>w</a:t>
            </a:r>
            <a:r>
              <a:rPr kumimoji="1" lang="zh-CN" altLang="en-US" b="1" dirty="0">
                <a:solidFill>
                  <a:srgbClr val="FF0000"/>
                </a:solidFill>
              </a:rPr>
              <a:t>且</a:t>
            </a:r>
            <a:r>
              <a:rPr kumimoji="1" lang="en-US" altLang="zh-CN" b="1" dirty="0">
                <a:solidFill>
                  <a:srgbClr val="FF0000"/>
                </a:solidFill>
              </a:rPr>
              <a:t>low[w] &gt;=visited[v]</a:t>
            </a:r>
            <a:r>
              <a:rPr kumimoji="1" lang="zh-CN" altLang="en-US" b="1" dirty="0">
                <a:solidFill>
                  <a:srgbClr val="FF0000"/>
                </a:solidFill>
              </a:rPr>
              <a:t>，则顶点</a:t>
            </a:r>
            <a:r>
              <a:rPr kumimoji="1" lang="en-US" altLang="zh-CN" b="1" dirty="0">
                <a:solidFill>
                  <a:srgbClr val="FF0000"/>
                </a:solidFill>
              </a:rPr>
              <a:t>v</a:t>
            </a:r>
            <a:r>
              <a:rPr kumimoji="1" lang="zh-CN" altLang="en-US" b="1" dirty="0">
                <a:solidFill>
                  <a:srgbClr val="FF0000"/>
                </a:solidFill>
              </a:rPr>
              <a:t>必为关节点。</a:t>
            </a:r>
            <a:endParaRPr kumimoji="1" lang="zh-CN" altLang="en-US" b="1" dirty="0">
              <a:solidFill>
                <a:srgbClr val="FF0000"/>
              </a:solidFill>
            </a:endParaRPr>
          </a:p>
        </p:txBody>
      </p:sp>
      <p:sp>
        <p:nvSpPr>
          <p:cNvPr id="257564" name="Oval 540"/>
          <p:cNvSpPr>
            <a:spLocks noChangeArrowheads="1"/>
          </p:cNvSpPr>
          <p:nvPr/>
        </p:nvSpPr>
        <p:spPr bwMode="auto">
          <a:xfrm>
            <a:off x="1297905" y="5151735"/>
            <a:ext cx="360362" cy="576263"/>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65" name="Oval 541"/>
          <p:cNvSpPr>
            <a:spLocks noChangeArrowheads="1"/>
          </p:cNvSpPr>
          <p:nvPr/>
        </p:nvSpPr>
        <p:spPr bwMode="auto">
          <a:xfrm>
            <a:off x="2234530" y="5685135"/>
            <a:ext cx="360362"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66" name="Oval 542"/>
          <p:cNvSpPr>
            <a:spLocks noChangeArrowheads="1"/>
          </p:cNvSpPr>
          <p:nvPr/>
        </p:nvSpPr>
        <p:spPr bwMode="auto">
          <a:xfrm>
            <a:off x="3702967" y="5151735"/>
            <a:ext cx="360363" cy="576263"/>
          </a:xfrm>
          <a:prstGeom prst="ellipse">
            <a:avLst/>
          </a:prstGeom>
          <a:noFill/>
          <a:ln w="38100">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67" name="Oval 543"/>
          <p:cNvSpPr>
            <a:spLocks noChangeArrowheads="1"/>
          </p:cNvSpPr>
          <p:nvPr/>
        </p:nvSpPr>
        <p:spPr bwMode="auto">
          <a:xfrm>
            <a:off x="4611017" y="5685135"/>
            <a:ext cx="360363" cy="287338"/>
          </a:xfrm>
          <a:prstGeom prst="ellipse">
            <a:avLst/>
          </a:prstGeom>
          <a:noFill/>
          <a:ln w="38100">
            <a:solidFill>
              <a:schemeClr val="bg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70" name="Oval 546"/>
          <p:cNvSpPr>
            <a:spLocks noChangeArrowheads="1"/>
          </p:cNvSpPr>
          <p:nvPr/>
        </p:nvSpPr>
        <p:spPr bwMode="auto">
          <a:xfrm>
            <a:off x="2723480" y="5685135"/>
            <a:ext cx="360362" cy="287338"/>
          </a:xfrm>
          <a:prstGeom prst="ellipse">
            <a:avLst/>
          </a:prstGeom>
          <a:noFill/>
          <a:ln w="38100">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7572" name="Oval 548"/>
          <p:cNvSpPr>
            <a:spLocks noChangeArrowheads="1"/>
          </p:cNvSpPr>
          <p:nvPr/>
        </p:nvSpPr>
        <p:spPr bwMode="auto">
          <a:xfrm>
            <a:off x="2263105" y="5151735"/>
            <a:ext cx="360362" cy="576263"/>
          </a:xfrm>
          <a:prstGeom prst="ellipse">
            <a:avLst/>
          </a:prstGeom>
          <a:noFill/>
          <a:ln w="38100">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57085" name="AutoShape 61"/>
          <p:cNvCxnSpPr>
            <a:cxnSpLocks noChangeShapeType="1"/>
            <a:stCxn id="257074" idx="6"/>
            <a:endCxn id="257059" idx="2"/>
          </p:cNvCxnSpPr>
          <p:nvPr/>
        </p:nvCxnSpPr>
        <p:spPr bwMode="auto">
          <a:xfrm flipV="1">
            <a:off x="7508875" y="2590800"/>
            <a:ext cx="298450" cy="2232025"/>
          </a:xfrm>
          <a:prstGeom prst="curvedConnector3">
            <a:avLst>
              <a:gd name="adj1" fmla="val 5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07" name="Rectangle 3"/>
          <p:cNvSpPr>
            <a:spLocks noChangeArrowheads="1"/>
          </p:cNvSpPr>
          <p:nvPr/>
        </p:nvSpPr>
        <p:spPr bwMode="auto">
          <a:xfrm>
            <a:off x="53975" y="3367405"/>
            <a:ext cx="6318250" cy="645160"/>
          </a:xfrm>
          <a:prstGeom prst="rect">
            <a:avLst/>
          </a:prstGeom>
          <a:solidFill>
            <a:schemeClr val="bg1"/>
          </a:solidFill>
          <a:ln>
            <a:solidFill>
              <a:schemeClr val="tx1"/>
            </a:solid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1" lang="en-US" altLang="zh-CN" b="1" dirty="0">
                <a:solidFill>
                  <a:srgbClr val="FFFF00"/>
                </a:solidFill>
                <a:latin typeface="Times New Roman" panose="02020603050405020304" pitchFamily="18" charset="0"/>
                <a:cs typeface="Times New Roman" panose="02020603050405020304" pitchFamily="18" charset="0"/>
              </a:rPr>
              <a:t>low[v]</a:t>
            </a:r>
            <a:r>
              <a:rPr kumimoji="1" lang="en-US" altLang="zh-CN" dirty="0">
                <a:latin typeface="Times New Roman" panose="02020603050405020304" pitchFamily="18" charset="0"/>
                <a:cs typeface="Times New Roman" panose="02020603050405020304" pitchFamily="18" charset="0"/>
              </a:rPr>
              <a:t> = Min {visited[v], low[孩子结点w], visited[由回边/</a:t>
            </a:r>
            <a:r>
              <a:rPr kumimoji="1" lang="zh-CN" altLang="en-US" dirty="0">
                <a:latin typeface="Times New Roman" panose="02020603050405020304" pitchFamily="18" charset="0"/>
                <a:cs typeface="Times New Roman" panose="02020603050405020304" pitchFamily="18" charset="0"/>
              </a:rPr>
              <a:t>树中的边</a:t>
            </a:r>
            <a:r>
              <a:rPr kumimoji="1" lang="en-US" altLang="zh-CN" dirty="0">
                <a:latin typeface="Times New Roman" panose="02020603050405020304" pitchFamily="18" charset="0"/>
                <a:cs typeface="Times New Roman" panose="02020603050405020304" pitchFamily="18" charset="0"/>
              </a:rPr>
              <a:t>连接的祖先结点k]}</a:t>
            </a:r>
            <a:endParaRPr kumimoji="1"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179388" y="1052830"/>
            <a:ext cx="8785225" cy="446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Neighbor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邻接点</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：对于无向图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，如果边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 w</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，则称顶点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互</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为邻接点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(Adjacent)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依附于顶点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或者说，</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关联。</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12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Degree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顶点的</a:t>
            </a:r>
            <a:r>
              <a:rPr kumimoji="1" lang="zh-CN" altLang="en-US"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度</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和该顶点相关联的边的数目。</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OutDegree</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顶点的出</a:t>
            </a:r>
            <a:r>
              <a:rPr kumimoji="1" lang="zh-CN" altLang="en-US"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度</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OD)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以该顶点为弧尾的弧的数目。</a:t>
            </a:r>
            <a:endPar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InDegree</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顶点的入</a:t>
            </a:r>
            <a:r>
              <a:rPr kumimoji="1" lang="zh-CN" altLang="en-US"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度</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ID)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以该顶点为弧头的弧的数目。</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aphicFrame>
        <p:nvGraphicFramePr>
          <p:cNvPr id="252932" name="Object 4"/>
          <p:cNvGraphicFramePr/>
          <p:nvPr/>
        </p:nvGraphicFramePr>
        <p:xfrm>
          <a:off x="3420110" y="5674360"/>
          <a:ext cx="1901825" cy="863600"/>
        </p:xfrm>
        <a:graphic>
          <a:graphicData uri="http://schemas.openxmlformats.org/presentationml/2006/ole">
            <mc:AlternateContent xmlns:mc="http://schemas.openxmlformats.org/markup-compatibility/2006">
              <mc:Choice xmlns:v="urn:schemas-microsoft-com:vml" Requires="v">
                <p:oleObj spid="_x0000_s253346" name="Equation" r:id="rId1" imgW="951865" imgH="431800" progId="Equation.DSMT4">
                  <p:embed/>
                </p:oleObj>
              </mc:Choice>
              <mc:Fallback>
                <p:oleObj name="Equation" r:id="rId1" imgW="951865" imgH="431800" progId="Equation.DSMT4">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110" y="5674360"/>
                        <a:ext cx="1901825" cy="863600"/>
                      </a:xfrm>
                      <a:prstGeom prst="rect">
                        <a:avLst/>
                      </a:prstGeom>
                      <a:solidFill>
                        <a:schemeClr val="tx1"/>
                      </a:solidFill>
                    </p:spPr>
                  </p:pic>
                </p:oleObj>
              </mc:Fallback>
            </mc:AlternateContent>
          </a:graphicData>
        </a:graphic>
      </p:graphicFrame>
      <p:graphicFrame>
        <p:nvGraphicFramePr>
          <p:cNvPr id="252933" name="Object 5"/>
          <p:cNvGraphicFramePr/>
          <p:nvPr/>
        </p:nvGraphicFramePr>
        <p:xfrm>
          <a:off x="5508625" y="5661343"/>
          <a:ext cx="3198813" cy="863600"/>
        </p:xfrm>
        <a:graphic>
          <a:graphicData uri="http://schemas.openxmlformats.org/presentationml/2006/ole">
            <mc:AlternateContent xmlns:mc="http://schemas.openxmlformats.org/markup-compatibility/2006">
              <mc:Choice xmlns:v="urn:schemas-microsoft-com:vml" Requires="v">
                <p:oleObj spid="_x0000_s253347" name="Equation" r:id="rId3" imgW="1600200" imgH="431800" progId="Equation.DSMT4">
                  <p:embed/>
                </p:oleObj>
              </mc:Choice>
              <mc:Fallback>
                <p:oleObj name="Equation" r:id="rId3" imgW="1600200" imgH="43180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5661343"/>
                        <a:ext cx="3198813" cy="863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4" name="Object 6"/>
          <p:cNvGraphicFramePr/>
          <p:nvPr/>
        </p:nvGraphicFramePr>
        <p:xfrm>
          <a:off x="251143" y="5877560"/>
          <a:ext cx="2968625" cy="457200"/>
        </p:xfrm>
        <a:graphic>
          <a:graphicData uri="http://schemas.openxmlformats.org/presentationml/2006/ole">
            <mc:AlternateContent xmlns:mc="http://schemas.openxmlformats.org/markup-compatibility/2006">
              <mc:Choice xmlns:v="urn:schemas-microsoft-com:vml" Requires="v">
                <p:oleObj spid="_x0000_s253348" name="Equation" r:id="rId5" imgW="1485900" imgH="228600" progId="Equation.DSMT4">
                  <p:embed/>
                </p:oleObj>
              </mc:Choice>
              <mc:Fallback>
                <p:oleObj name="Equation" r:id="rId5" imgW="1485900" imgH="228600" progId="Equation.DSMT4">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143" y="5877560"/>
                        <a:ext cx="2968625" cy="457200"/>
                      </a:xfrm>
                      <a:prstGeom prst="rect">
                        <a:avLst/>
                      </a:prstGeom>
                      <a:solidFill>
                        <a:schemeClr val="tx1"/>
                      </a:solidFill>
                    </p:spPr>
                  </p:pic>
                </p:oleObj>
              </mc:Fallback>
            </mc:AlternateContent>
          </a:graphicData>
        </a:graphic>
      </p:graphicFrame>
      <p:grpSp>
        <p:nvGrpSpPr>
          <p:cNvPr id="3" name="组合 2"/>
          <p:cNvGrpSpPr/>
          <p:nvPr/>
        </p:nvGrpSpPr>
        <p:grpSpPr>
          <a:xfrm>
            <a:off x="3510915" y="2348865"/>
            <a:ext cx="1405890" cy="1444625"/>
            <a:chOff x="1555" y="4923"/>
            <a:chExt cx="2214" cy="2275"/>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animEffect transition="in" filter="wipe(left)">
                                      <p:cBhvr>
                                        <p:cTn id="7" dur="500"/>
                                        <p:tgtEl>
                                          <p:spTgt spid="252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0">
                                            <p:txEl>
                                              <p:pRg st="6" end="6"/>
                                            </p:txEl>
                                          </p:spTgt>
                                        </p:tgtEl>
                                        <p:attrNameLst>
                                          <p:attrName>style.visibility</p:attrName>
                                        </p:attrNameLst>
                                      </p:cBhvr>
                                      <p:to>
                                        <p:strVal val="visible"/>
                                      </p:to>
                                    </p:set>
                                    <p:animEffect transition="in" filter="wipe(left)">
                                      <p:cBhvr>
                                        <p:cTn id="12" dur="500"/>
                                        <p:tgtEl>
                                          <p:spTgt spid="25293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2930">
                                            <p:txEl>
                                              <p:pRg st="7" end="7"/>
                                            </p:txEl>
                                          </p:spTgt>
                                        </p:tgtEl>
                                        <p:attrNameLst>
                                          <p:attrName>style.visibility</p:attrName>
                                        </p:attrNameLst>
                                      </p:cBhvr>
                                      <p:to>
                                        <p:strVal val="visible"/>
                                      </p:to>
                                    </p:set>
                                    <p:animEffect transition="in" filter="wipe(left)">
                                      <p:cBhvr>
                                        <p:cTn id="17" dur="500"/>
                                        <p:tgtEl>
                                          <p:spTgt spid="25293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2930">
                                            <p:txEl>
                                              <p:pRg st="8" end="8"/>
                                            </p:txEl>
                                          </p:spTgt>
                                        </p:tgtEl>
                                        <p:attrNameLst>
                                          <p:attrName>style.visibility</p:attrName>
                                        </p:attrNameLst>
                                      </p:cBhvr>
                                      <p:to>
                                        <p:strVal val="visible"/>
                                      </p:to>
                                    </p:set>
                                    <p:animEffect transition="in" filter="wipe(left)">
                                      <p:cBhvr>
                                        <p:cTn id="22" dur="500"/>
                                        <p:tgtEl>
                                          <p:spTgt spid="25293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293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5293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52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a:t>Contents</a:t>
            </a:r>
            <a:endParaRPr lang="en-US" altLang="zh-CN"/>
          </a:p>
        </p:txBody>
      </p:sp>
      <p:sp>
        <p:nvSpPr>
          <p:cNvPr id="247811" name="Rectangle 3"/>
          <p:cNvSpPr>
            <a:spLocks noGrp="1" noChangeArrowheads="1"/>
          </p:cNvSpPr>
          <p:nvPr>
            <p:ph type="body" idx="1"/>
          </p:nvPr>
        </p:nvSpPr>
        <p:spPr/>
        <p:txBody>
          <a:bodyPr/>
          <a:lstStyle/>
          <a:p>
            <a:r>
              <a:rPr kumimoji="1" lang="en-US" altLang="zh-CN">
                <a:solidFill>
                  <a:srgbClr val="777777"/>
                </a:solidFill>
              </a:rPr>
              <a:t>Definition and notations of graph</a:t>
            </a:r>
            <a:endParaRPr kumimoji="1" lang="en-US" altLang="zh-CN">
              <a:solidFill>
                <a:srgbClr val="777777"/>
              </a:solidFill>
            </a:endParaRPr>
          </a:p>
          <a:p>
            <a:r>
              <a:rPr kumimoji="1" lang="en-US" altLang="zh-CN">
                <a:solidFill>
                  <a:srgbClr val="777777"/>
                </a:solidFill>
              </a:rPr>
              <a:t>Storage structure of graph</a:t>
            </a:r>
            <a:endParaRPr kumimoji="1" lang="en-US" altLang="zh-CN">
              <a:solidFill>
                <a:srgbClr val="777777"/>
              </a:solidFill>
            </a:endParaRPr>
          </a:p>
          <a:p>
            <a:r>
              <a:rPr kumimoji="1" lang="en-US" altLang="zh-CN">
                <a:solidFill>
                  <a:srgbClr val="777777"/>
                </a:solidFill>
              </a:rPr>
              <a:t>Graph traversal</a:t>
            </a:r>
            <a:endParaRPr kumimoji="1" lang="en-US" altLang="zh-CN">
              <a:solidFill>
                <a:srgbClr val="777777"/>
              </a:solidFill>
            </a:endParaRPr>
          </a:p>
          <a:p>
            <a:r>
              <a:rPr kumimoji="1" lang="en-US" altLang="zh-CN">
                <a:solidFill>
                  <a:srgbClr val="777777"/>
                </a:solidFill>
              </a:rPr>
              <a:t>Connected component and spanning tree</a:t>
            </a:r>
            <a:endParaRPr kumimoji="1" lang="en-US" altLang="zh-CN">
              <a:solidFill>
                <a:srgbClr val="777777"/>
              </a:solidFill>
            </a:endParaRPr>
          </a:p>
          <a:p>
            <a:r>
              <a:rPr kumimoji="1" lang="en-US" altLang="zh-CN">
                <a:solidFill>
                  <a:srgbClr val="777777"/>
                </a:solidFill>
              </a:rPr>
              <a:t>Mini spanning tree</a:t>
            </a:r>
            <a:endParaRPr kumimoji="1" lang="en-US" altLang="zh-CN">
              <a:solidFill>
                <a:srgbClr val="777777"/>
              </a:solidFill>
            </a:endParaRPr>
          </a:p>
          <a:p>
            <a:r>
              <a:rPr kumimoji="1" lang="en-US" altLang="zh-CN" sz="3600">
                <a:solidFill>
                  <a:srgbClr val="FFFF00"/>
                </a:solidFill>
              </a:rPr>
              <a:t>Shortest path</a:t>
            </a:r>
            <a:endParaRPr kumimoji="1" lang="en-US" altLang="zh-CN" sz="3600">
              <a:solidFill>
                <a:srgbClr val="FFFF00"/>
              </a:solidFill>
            </a:endParaRPr>
          </a:p>
          <a:p>
            <a:r>
              <a:rPr kumimoji="1" lang="en-US" altLang="zh-CN"/>
              <a:t>Topological sorting &amp; Critical path</a:t>
            </a:r>
            <a:endParaRPr kumimoji="1"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390525" y="1468438"/>
            <a:ext cx="8362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cs typeface="Times New Roman" panose="02020603050405020304" pitchFamily="18" charset="0"/>
              </a:rPr>
              <a:t>        </a:t>
            </a:r>
            <a:r>
              <a:rPr kumimoji="1" lang="zh-CN" altLang="en-US" sz="2400">
                <a:latin typeface="Times New Roman" panose="02020603050405020304" pitchFamily="18" charset="0"/>
                <a:cs typeface="Times New Roman" panose="02020603050405020304" pitchFamily="18" charset="0"/>
              </a:rPr>
              <a:t>可以用图的结构来表示实际的交通网络，用顶点表示城市，边表示城市之间的交通联系。如果一位旅客想从</a:t>
            </a:r>
            <a:r>
              <a:rPr kumimoji="1" lang="en-US" altLang="zh-CN" sz="2400">
                <a:latin typeface="Times New Roman" panose="02020603050405020304" pitchFamily="18" charset="0"/>
                <a:cs typeface="Times New Roman" panose="02020603050405020304" pitchFamily="18" charset="0"/>
              </a:rPr>
              <a:t>A</a:t>
            </a:r>
            <a:r>
              <a:rPr kumimoji="1" lang="zh-CN" altLang="en-US" sz="2400">
                <a:latin typeface="Times New Roman" panose="02020603050405020304" pitchFamily="18" charset="0"/>
                <a:cs typeface="Times New Roman" panose="02020603050405020304" pitchFamily="18" charset="0"/>
              </a:rPr>
              <a:t>城到</a:t>
            </a:r>
            <a:r>
              <a:rPr kumimoji="1" lang="en-US" altLang="zh-CN" sz="2400">
                <a:latin typeface="Times New Roman" panose="02020603050405020304" pitchFamily="18" charset="0"/>
                <a:cs typeface="Times New Roman" panose="02020603050405020304" pitchFamily="18" charset="0"/>
              </a:rPr>
              <a:t>B</a:t>
            </a:r>
            <a:r>
              <a:rPr kumimoji="1" lang="zh-CN" altLang="en-US" sz="2400">
                <a:latin typeface="Times New Roman" panose="02020603050405020304" pitchFamily="18" charset="0"/>
                <a:cs typeface="Times New Roman" panose="02020603050405020304" pitchFamily="18" charset="0"/>
              </a:rPr>
              <a:t>城，希望选择中转次数最少的路线。如果在途中每一站都要换车，这个问题反映到图上就是求</a:t>
            </a:r>
            <a:r>
              <a:rPr kumimoji="1" lang="zh-CN" altLang="en-US" sz="2400">
                <a:solidFill>
                  <a:srgbClr val="FFFF00"/>
                </a:solidFill>
                <a:latin typeface="Times New Roman" panose="02020603050405020304" pitchFamily="18" charset="0"/>
                <a:cs typeface="Times New Roman" panose="02020603050405020304" pitchFamily="18" charset="0"/>
              </a:rPr>
              <a:t>从</a:t>
            </a:r>
            <a:r>
              <a:rPr kumimoji="1" lang="en-US" altLang="zh-CN" sz="2400">
                <a:solidFill>
                  <a:srgbClr val="FFFF00"/>
                </a:solidFill>
                <a:latin typeface="Times New Roman" panose="02020603050405020304" pitchFamily="18" charset="0"/>
                <a:cs typeface="Times New Roman" panose="02020603050405020304" pitchFamily="18" charset="0"/>
              </a:rPr>
              <a:t>A</a:t>
            </a:r>
            <a:r>
              <a:rPr kumimoji="1" lang="zh-CN" altLang="en-US" sz="2400">
                <a:solidFill>
                  <a:srgbClr val="FFFF00"/>
                </a:solidFill>
                <a:latin typeface="Times New Roman" panose="02020603050405020304" pitchFamily="18" charset="0"/>
                <a:cs typeface="Times New Roman" panose="02020603050405020304" pitchFamily="18" charset="0"/>
              </a:rPr>
              <a:t>到</a:t>
            </a:r>
            <a:r>
              <a:rPr kumimoji="1" lang="en-US" altLang="zh-CN" sz="2400">
                <a:solidFill>
                  <a:srgbClr val="FFFF00"/>
                </a:solidFill>
                <a:latin typeface="Times New Roman" panose="02020603050405020304" pitchFamily="18" charset="0"/>
                <a:cs typeface="Times New Roman" panose="02020603050405020304" pitchFamily="18" charset="0"/>
              </a:rPr>
              <a:t>B</a:t>
            </a:r>
            <a:r>
              <a:rPr kumimoji="1" lang="zh-CN" altLang="en-US" sz="2400">
                <a:solidFill>
                  <a:srgbClr val="FFFF00"/>
                </a:solidFill>
                <a:latin typeface="Times New Roman" panose="02020603050405020304" pitchFamily="18" charset="0"/>
                <a:cs typeface="Times New Roman" panose="02020603050405020304" pitchFamily="18" charset="0"/>
              </a:rPr>
              <a:t>的边数最少的路径</a:t>
            </a:r>
            <a:r>
              <a:rPr kumimoji="1" lang="zh-CN" altLang="en-US" sz="2400">
                <a:latin typeface="Times New Roman" panose="02020603050405020304" pitchFamily="18" charset="0"/>
                <a:cs typeface="Times New Roman" panose="02020603050405020304" pitchFamily="18" charset="0"/>
              </a:rPr>
              <a:t>。</a:t>
            </a:r>
            <a:endParaRPr kumimoji="1" lang="zh-CN" altLang="en-US" sz="2400">
              <a:latin typeface="Times New Roman" panose="02020603050405020304" pitchFamily="18" charset="0"/>
              <a:cs typeface="Times New Roman" panose="02020603050405020304" pitchFamily="18" charset="0"/>
            </a:endParaRPr>
          </a:p>
        </p:txBody>
      </p:sp>
      <p:sp>
        <p:nvSpPr>
          <p:cNvPr id="110596" name="Rectangle 4"/>
          <p:cNvSpPr>
            <a:spLocks noGrp="1" noChangeArrowheads="1"/>
          </p:cNvSpPr>
          <p:nvPr>
            <p:ph type="title" idx="4294967295"/>
          </p:nvPr>
        </p:nvSpPr>
        <p:spPr/>
        <p:txBody>
          <a:bodyPr/>
          <a:lstStyle/>
          <a:p>
            <a:pPr algn="l"/>
            <a:r>
              <a:rPr lang="en-US" altLang="zh-CN"/>
              <a:t>7.5 Shortest path (</a:t>
            </a:r>
            <a:r>
              <a:rPr lang="zh-CN" altLang="en-US"/>
              <a:t>最短路径</a:t>
            </a:r>
            <a:r>
              <a:rPr lang="en-US" altLang="zh-CN"/>
              <a:t>)</a:t>
            </a:r>
            <a:endParaRPr lang="en-US" altLang="zh-CN"/>
          </a:p>
        </p:txBody>
      </p:sp>
      <p:sp>
        <p:nvSpPr>
          <p:cNvPr id="110597" name="Text Box 5"/>
          <p:cNvSpPr txBox="1">
            <a:spLocks noChangeArrowheads="1"/>
          </p:cNvSpPr>
          <p:nvPr/>
        </p:nvSpPr>
        <p:spPr bwMode="auto">
          <a:xfrm>
            <a:off x="357188" y="3212976"/>
            <a:ext cx="84280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我们只需从</a:t>
            </a:r>
            <a:r>
              <a:rPr kumimoji="1" lang="en-US" altLang="zh-CN" sz="2400" dirty="0">
                <a:latin typeface="Times New Roman" panose="02020603050405020304" pitchFamily="18" charset="0"/>
                <a:cs typeface="Times New Roman" panose="02020603050405020304" pitchFamily="18" charset="0"/>
              </a:rPr>
              <a:t>A</a:t>
            </a:r>
            <a:r>
              <a:rPr kumimoji="1" lang="zh-CN" altLang="en-US" sz="2400" dirty="0">
                <a:latin typeface="Times New Roman" panose="02020603050405020304" pitchFamily="18" charset="0"/>
                <a:cs typeface="Times New Roman" panose="02020603050405020304" pitchFamily="18" charset="0"/>
              </a:rPr>
              <a:t>出发作</a:t>
            </a:r>
            <a:r>
              <a:rPr kumimoji="1" lang="zh-CN" altLang="en-US" sz="2400" dirty="0">
                <a:solidFill>
                  <a:srgbClr val="FFFF00"/>
                </a:solidFill>
                <a:latin typeface="Times New Roman" panose="02020603050405020304" pitchFamily="18" charset="0"/>
                <a:cs typeface="Times New Roman" panose="02020603050405020304" pitchFamily="18" charset="0"/>
              </a:rPr>
              <a:t>广度优先搜索</a:t>
            </a:r>
            <a:r>
              <a:rPr kumimoji="1" lang="zh-CN" altLang="en-US" sz="2400" dirty="0">
                <a:latin typeface="Times New Roman" panose="02020603050405020304" pitchFamily="18" charset="0"/>
                <a:cs typeface="Times New Roman" panose="02020603050405020304" pitchFamily="18" charset="0"/>
              </a:rPr>
              <a:t>，一旦遇到</a:t>
            </a:r>
            <a:r>
              <a:rPr kumimoji="1" lang="en-US" altLang="zh-CN" sz="2400" dirty="0">
                <a:latin typeface="Times New Roman" panose="02020603050405020304" pitchFamily="18" charset="0"/>
                <a:cs typeface="Times New Roman" panose="02020603050405020304" pitchFamily="18" charset="0"/>
              </a:rPr>
              <a:t>B</a:t>
            </a:r>
            <a:r>
              <a:rPr kumimoji="1" lang="zh-CN" altLang="en-US" sz="2400" dirty="0">
                <a:latin typeface="Times New Roman" panose="02020603050405020304" pitchFamily="18" charset="0"/>
                <a:cs typeface="Times New Roman" panose="02020603050405020304" pitchFamily="18" charset="0"/>
              </a:rPr>
              <a:t>就终止，由此得到的广度优先生成树中，从根结点</a:t>
            </a:r>
            <a:r>
              <a:rPr kumimoji="1" lang="en-US" altLang="zh-CN" sz="2400" dirty="0">
                <a:latin typeface="Times New Roman" panose="02020603050405020304" pitchFamily="18" charset="0"/>
                <a:cs typeface="Times New Roman" panose="02020603050405020304" pitchFamily="18" charset="0"/>
              </a:rPr>
              <a:t>A</a:t>
            </a:r>
            <a:r>
              <a:rPr kumimoji="1" lang="zh-CN" altLang="en-US" sz="2400" dirty="0">
                <a:latin typeface="Times New Roman" panose="02020603050405020304" pitchFamily="18" charset="0"/>
                <a:cs typeface="Times New Roman" panose="02020603050405020304" pitchFamily="18" charset="0"/>
              </a:rPr>
              <a:t>到结点</a:t>
            </a:r>
            <a:r>
              <a:rPr kumimoji="1" lang="en-US" altLang="zh-CN" sz="2400" dirty="0">
                <a:latin typeface="Times New Roman" panose="02020603050405020304" pitchFamily="18" charset="0"/>
                <a:cs typeface="Times New Roman" panose="02020603050405020304" pitchFamily="18" charset="0"/>
              </a:rPr>
              <a:t>B</a:t>
            </a:r>
            <a:r>
              <a:rPr kumimoji="1" lang="zh-CN" altLang="en-US" sz="2400" dirty="0">
                <a:latin typeface="Times New Roman" panose="02020603050405020304" pitchFamily="18" charset="0"/>
                <a:cs typeface="Times New Roman" panose="02020603050405020304" pitchFamily="18" charset="0"/>
              </a:rPr>
              <a:t>的路径即为中转次数最少的路径。</a:t>
            </a:r>
            <a:endParaRPr kumimoji="1" lang="zh-CN" altLang="en-US" sz="2400" dirty="0">
              <a:latin typeface="Times New Roman" panose="02020603050405020304" pitchFamily="18" charset="0"/>
              <a:cs typeface="Times New Roman" panose="02020603050405020304" pitchFamily="18" charset="0"/>
            </a:endParaRPr>
          </a:p>
        </p:txBody>
      </p:sp>
      <p:sp>
        <p:nvSpPr>
          <p:cNvPr id="110599" name="Rectangle 7"/>
          <p:cNvSpPr>
            <a:spLocks noChangeArrowheads="1"/>
          </p:cNvSpPr>
          <p:nvPr/>
        </p:nvSpPr>
        <p:spPr bwMode="auto">
          <a:xfrm>
            <a:off x="390525" y="4653136"/>
            <a:ext cx="83581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有时，有些顾客可能更关心交通费用，有些则更关心速度和里程。为了在图上表示有关的信息，可对边赋以权值，用来表示城市间的距离或途中所需时间或交通费用。此时</a:t>
            </a:r>
            <a:r>
              <a:rPr kumimoji="1" lang="zh-CN" altLang="en-US" sz="2400" dirty="0">
                <a:solidFill>
                  <a:srgbClr val="FFFF00"/>
                </a:solidFill>
                <a:latin typeface="Times New Roman" panose="02020603050405020304" pitchFamily="18" charset="0"/>
                <a:cs typeface="Times New Roman" panose="02020603050405020304" pitchFamily="18" charset="0"/>
              </a:rPr>
              <a:t>路径长度的度量就是路径上边的权值之和</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59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5"/>
          <p:cNvSpPr>
            <a:spLocks noGrp="1" noChangeArrowheads="1"/>
          </p:cNvSpPr>
          <p:nvPr>
            <p:ph type="title"/>
          </p:nvPr>
        </p:nvSpPr>
        <p:spPr/>
        <p:txBody>
          <a:bodyPr/>
          <a:lstStyle/>
          <a:p>
            <a:r>
              <a:rPr lang="en-US" altLang="zh-CN" sz="3600" dirty="0"/>
              <a:t>7.5.1 </a:t>
            </a:r>
            <a:r>
              <a:rPr lang="en-US" altLang="zh-CN" sz="3600" dirty="0" smtClean="0"/>
              <a:t>Dijkstra </a:t>
            </a:r>
            <a:r>
              <a:rPr lang="en-US" altLang="zh-CN" sz="3600" dirty="0"/>
              <a:t>algorithm</a:t>
            </a:r>
            <a:endParaRPr lang="en-US" altLang="zh-CN" sz="3600" dirty="0"/>
          </a:p>
        </p:txBody>
      </p:sp>
      <p:sp>
        <p:nvSpPr>
          <p:cNvPr id="111618" name="Text Box 2"/>
          <p:cNvSpPr txBox="1">
            <a:spLocks noChangeArrowheads="1"/>
          </p:cNvSpPr>
          <p:nvPr/>
        </p:nvSpPr>
        <p:spPr bwMode="auto">
          <a:xfrm>
            <a:off x="323850" y="1268413"/>
            <a:ext cx="861377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dirty="0">
              <a:latin typeface="Times New Roman" panose="02020603050405020304" pitchFamily="18" charset="0"/>
              <a:cs typeface="Times New Roman" panose="02020603050405020304" pitchFamily="18" charset="0"/>
            </a:endParaRPr>
          </a:p>
          <a:p>
            <a:pPr>
              <a:lnSpc>
                <a:spcPct val="40000"/>
              </a:lnSpc>
            </a:pPr>
            <a:endParaRPr kumimoji="1" lang="en-US" altLang="zh-CN" sz="2400" dirty="0">
              <a:latin typeface="Times New Roman" panose="02020603050405020304" pitchFamily="18" charset="0"/>
              <a:cs typeface="Times New Roman" panose="02020603050405020304" pitchFamily="18" charset="0"/>
            </a:endParaRPr>
          </a:p>
        </p:txBody>
      </p:sp>
      <p:sp>
        <p:nvSpPr>
          <p:cNvPr id="111627" name="Rectangle 11"/>
          <p:cNvSpPr>
            <a:spLocks noChangeArrowheads="1"/>
          </p:cNvSpPr>
          <p:nvPr/>
        </p:nvSpPr>
        <p:spPr bwMode="auto">
          <a:xfrm>
            <a:off x="368300" y="1311275"/>
            <a:ext cx="864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从</a:t>
            </a:r>
            <a:r>
              <a:rPr kumimoji="1" lang="zh-CN" altLang="en-US" sz="2400" dirty="0">
                <a:latin typeface="Times New Roman" panose="02020603050405020304" pitchFamily="18" charset="0"/>
                <a:cs typeface="Times New Roman" panose="02020603050405020304" pitchFamily="18" charset="0"/>
              </a:rPr>
              <a:t>源点到某个顶点的路径可能有多条，问题是怎么选择一条路径最短的路径。</a:t>
            </a:r>
            <a:endParaRPr kumimoji="1" lang="zh-CN" altLang="en-US" sz="2400" dirty="0">
              <a:latin typeface="Times New Roman" panose="02020603050405020304" pitchFamily="18" charset="0"/>
              <a:cs typeface="Times New Roman" panose="02020603050405020304" pitchFamily="18" charset="0"/>
            </a:endParaRPr>
          </a:p>
        </p:txBody>
      </p:sp>
      <p:sp>
        <p:nvSpPr>
          <p:cNvPr id="9" name="Rectangle 26"/>
          <p:cNvSpPr>
            <a:spLocks noChangeArrowheads="1"/>
          </p:cNvSpPr>
          <p:nvPr/>
        </p:nvSpPr>
        <p:spPr bwMode="auto">
          <a:xfrm>
            <a:off x="5580063" y="2276872"/>
            <a:ext cx="2952750" cy="3384000"/>
          </a:xfrm>
          <a:prstGeom prst="rect">
            <a:avLst/>
          </a:prstGeom>
          <a:solidFill>
            <a:schemeClr val="bg2"/>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zh-CN">
              <a:solidFill>
                <a:srgbClr val="FFFF00"/>
              </a:solidFill>
            </a:endParaRPr>
          </a:p>
        </p:txBody>
      </p:sp>
      <p:sp>
        <p:nvSpPr>
          <p:cNvPr id="11" name="Text Box 2"/>
          <p:cNvSpPr txBox="1">
            <a:spLocks noChangeArrowheads="1"/>
          </p:cNvSpPr>
          <p:nvPr/>
        </p:nvSpPr>
        <p:spPr bwMode="auto">
          <a:xfrm>
            <a:off x="367983" y="2930947"/>
            <a:ext cx="8307387"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rPr>
              <a:t>起点  终点  最短路经      路径长度</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     -----		</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		10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3</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3</a:t>
            </a:r>
            <a:r>
              <a:rPr kumimoji="1" lang="en-US" altLang="zh-CN" sz="2400" dirty="0">
                <a:latin typeface="Times New Roman" panose="02020603050405020304" pitchFamily="18" charset="0"/>
                <a:cs typeface="Times New Roman" panose="02020603050405020304" pitchFamily="18" charset="0"/>
              </a:rPr>
              <a:t>)		50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r>
              <a:rPr kumimoji="1" lang="en-US" altLang="zh-CN" sz="2400" dirty="0">
                <a:latin typeface="Times New Roman" panose="02020603050405020304" pitchFamily="18" charset="0"/>
                <a:cs typeface="Times New Roman" panose="02020603050405020304" pitchFamily="18" charset="0"/>
              </a:rPr>
              <a:t>)		30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5</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3</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5</a:t>
            </a:r>
            <a:r>
              <a:rPr kumimoji="1" lang="en-US" altLang="zh-CN" sz="2400" dirty="0">
                <a:latin typeface="Times New Roman" panose="02020603050405020304" pitchFamily="18" charset="0"/>
                <a:cs typeface="Times New Roman" panose="02020603050405020304" pitchFamily="18" charset="0"/>
              </a:rPr>
              <a:t>)	60</a:t>
            </a:r>
            <a:endParaRPr kumimoji="1" lang="en-US" altLang="zh-CN" sz="2400" dirty="0">
              <a:latin typeface="Times New Roman" panose="02020603050405020304" pitchFamily="18" charset="0"/>
              <a:cs typeface="Times New Roman" panose="02020603050405020304" pitchFamily="18" charset="0"/>
            </a:endParaRPr>
          </a:p>
        </p:txBody>
      </p:sp>
      <p:grpSp>
        <p:nvGrpSpPr>
          <p:cNvPr id="12" name="Group 3"/>
          <p:cNvGrpSpPr/>
          <p:nvPr/>
        </p:nvGrpSpPr>
        <p:grpSpPr bwMode="auto">
          <a:xfrm>
            <a:off x="5795963" y="2473722"/>
            <a:ext cx="2546350" cy="2971800"/>
            <a:chOff x="2112" y="1152"/>
            <a:chExt cx="1604" cy="1872"/>
          </a:xfrm>
        </p:grpSpPr>
        <p:sp>
          <p:nvSpPr>
            <p:cNvPr id="13" name="Oval 4"/>
            <p:cNvSpPr>
              <a:spLocks noChangeArrowheads="1"/>
            </p:cNvSpPr>
            <p:nvPr/>
          </p:nvSpPr>
          <p:spPr bwMode="auto">
            <a:xfrm>
              <a:off x="2736" y="1152"/>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err="1">
                  <a:solidFill>
                    <a:srgbClr val="FFFF00"/>
                  </a:solidFill>
                  <a:latin typeface="Times New Roman" panose="02020603050405020304" pitchFamily="18" charset="0"/>
                  <a:ea typeface="宋体" panose="02010600030101010101" pitchFamily="2" charset="-122"/>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rPr>
                <a:t>5</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14" name="Oval 5"/>
            <p:cNvSpPr>
              <a:spLocks noChangeArrowheads="1"/>
            </p:cNvSpPr>
            <p:nvPr/>
          </p:nvSpPr>
          <p:spPr bwMode="auto">
            <a:xfrm>
              <a:off x="2112" y="15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5" name="Oval 6"/>
            <p:cNvSpPr>
              <a:spLocks noChangeArrowheads="1"/>
            </p:cNvSpPr>
            <p:nvPr/>
          </p:nvSpPr>
          <p:spPr bwMode="auto">
            <a:xfrm>
              <a:off x="3312" y="15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4</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6" name="Oval 7"/>
            <p:cNvSpPr>
              <a:spLocks noChangeArrowheads="1"/>
            </p:cNvSpPr>
            <p:nvPr/>
          </p:nvSpPr>
          <p:spPr bwMode="auto">
            <a:xfrm>
              <a:off x="2112" y="230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1</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7" name="Oval 8"/>
            <p:cNvSpPr>
              <a:spLocks noChangeArrowheads="1"/>
            </p:cNvSpPr>
            <p:nvPr/>
          </p:nvSpPr>
          <p:spPr bwMode="auto">
            <a:xfrm>
              <a:off x="3312" y="230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3</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8" name="Oval 9"/>
            <p:cNvSpPr>
              <a:spLocks noChangeArrowheads="1"/>
            </p:cNvSpPr>
            <p:nvPr/>
          </p:nvSpPr>
          <p:spPr bwMode="auto">
            <a:xfrm>
              <a:off x="2736" y="273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err="1">
                  <a:solidFill>
                    <a:srgbClr val="FFFF00"/>
                  </a:solidFill>
                  <a:latin typeface="Times New Roman" panose="02020603050405020304" pitchFamily="18" charset="0"/>
                  <a:ea typeface="宋体" panose="02010600030101010101" pitchFamily="2" charset="-122"/>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rPr>
                <a:t>2</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cxnSp>
          <p:nvCxnSpPr>
            <p:cNvPr id="19" name="AutoShape 10"/>
            <p:cNvCxnSpPr>
              <a:cxnSpLocks noChangeShapeType="1"/>
              <a:stCxn id="14" idx="7"/>
              <a:endCxn id="13" idx="3"/>
            </p:cNvCxnSpPr>
            <p:nvPr/>
          </p:nvCxnSpPr>
          <p:spPr bwMode="auto">
            <a:xfrm flipV="1">
              <a:off x="2358" y="1398"/>
              <a:ext cx="420" cy="228"/>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1"/>
            <p:cNvCxnSpPr>
              <a:cxnSpLocks noChangeShapeType="1"/>
              <a:stCxn id="14" idx="6"/>
              <a:endCxn id="15" idx="2"/>
            </p:cNvCxnSpPr>
            <p:nvPr/>
          </p:nvCxnSpPr>
          <p:spPr bwMode="auto">
            <a:xfrm>
              <a:off x="2400" y="1728"/>
              <a:ext cx="912" cy="0"/>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2"/>
            <p:cNvCxnSpPr>
              <a:cxnSpLocks noChangeShapeType="1"/>
              <a:stCxn id="15" idx="1"/>
              <a:endCxn id="13" idx="5"/>
            </p:cNvCxnSpPr>
            <p:nvPr/>
          </p:nvCxnSpPr>
          <p:spPr bwMode="auto">
            <a:xfrm flipH="1" flipV="1">
              <a:off x="2982" y="1398"/>
              <a:ext cx="372" cy="228"/>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3"/>
            <p:cNvCxnSpPr>
              <a:cxnSpLocks noChangeShapeType="1"/>
              <a:stCxn id="15" idx="4"/>
              <a:endCxn id="17" idx="0"/>
            </p:cNvCxnSpPr>
            <p:nvPr/>
          </p:nvCxnSpPr>
          <p:spPr bwMode="auto">
            <a:xfrm>
              <a:off x="3456" y="1872"/>
              <a:ext cx="0" cy="432"/>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4"/>
            <p:cNvCxnSpPr>
              <a:cxnSpLocks noChangeShapeType="1"/>
              <a:stCxn id="16" idx="5"/>
              <a:endCxn id="18" idx="1"/>
            </p:cNvCxnSpPr>
            <p:nvPr/>
          </p:nvCxnSpPr>
          <p:spPr bwMode="auto">
            <a:xfrm>
              <a:off x="2358" y="2550"/>
              <a:ext cx="420" cy="228"/>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5"/>
            <p:cNvCxnSpPr>
              <a:cxnSpLocks noChangeShapeType="1"/>
              <a:stCxn id="14" idx="5"/>
              <a:endCxn id="18" idx="0"/>
            </p:cNvCxnSpPr>
            <p:nvPr/>
          </p:nvCxnSpPr>
          <p:spPr bwMode="auto">
            <a:xfrm>
              <a:off x="2358" y="1830"/>
              <a:ext cx="522" cy="906"/>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6"/>
            <p:cNvCxnSpPr>
              <a:cxnSpLocks noChangeShapeType="1"/>
              <a:stCxn id="18" idx="7"/>
              <a:endCxn id="17" idx="3"/>
            </p:cNvCxnSpPr>
            <p:nvPr/>
          </p:nvCxnSpPr>
          <p:spPr bwMode="auto">
            <a:xfrm flipV="1">
              <a:off x="2982" y="2550"/>
              <a:ext cx="372" cy="228"/>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7"/>
            <p:cNvCxnSpPr>
              <a:cxnSpLocks noChangeShapeType="1"/>
              <a:stCxn id="17" idx="1"/>
              <a:endCxn id="13" idx="4"/>
            </p:cNvCxnSpPr>
            <p:nvPr/>
          </p:nvCxnSpPr>
          <p:spPr bwMode="auto">
            <a:xfrm flipH="1" flipV="1">
              <a:off x="2880" y="1440"/>
              <a:ext cx="474" cy="906"/>
            </a:xfrm>
            <a:prstGeom prst="straightConnector1">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18"/>
            <p:cNvSpPr txBox="1">
              <a:spLocks noChangeArrowheads="1"/>
            </p:cNvSpPr>
            <p:nvPr/>
          </p:nvSpPr>
          <p:spPr bwMode="auto">
            <a:xfrm>
              <a:off x="2342" y="1209"/>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100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8" name="Text Box 19"/>
            <p:cNvSpPr txBox="1">
              <a:spLocks noChangeArrowheads="1"/>
            </p:cNvSpPr>
            <p:nvPr/>
          </p:nvSpPr>
          <p:spPr bwMode="auto">
            <a:xfrm>
              <a:off x="3072" y="1209"/>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60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9" name="Text Box 20"/>
            <p:cNvSpPr txBox="1">
              <a:spLocks noChangeArrowheads="1"/>
            </p:cNvSpPr>
            <p:nvPr/>
          </p:nvSpPr>
          <p:spPr bwMode="auto">
            <a:xfrm>
              <a:off x="3456" y="196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20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30" name="Text Box 21"/>
            <p:cNvSpPr txBox="1">
              <a:spLocks noChangeArrowheads="1"/>
            </p:cNvSpPr>
            <p:nvPr/>
          </p:nvSpPr>
          <p:spPr bwMode="auto">
            <a:xfrm>
              <a:off x="2928" y="196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10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31" name="Text Box 22"/>
            <p:cNvSpPr txBox="1">
              <a:spLocks noChangeArrowheads="1"/>
            </p:cNvSpPr>
            <p:nvPr/>
          </p:nvSpPr>
          <p:spPr bwMode="auto">
            <a:xfrm>
              <a:off x="2592" y="1477"/>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30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32" name="Text Box 23"/>
            <p:cNvSpPr txBox="1">
              <a:spLocks noChangeArrowheads="1"/>
            </p:cNvSpPr>
            <p:nvPr/>
          </p:nvSpPr>
          <p:spPr bwMode="auto">
            <a:xfrm>
              <a:off x="2578" y="202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10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33" name="Text Box 24"/>
            <p:cNvSpPr txBox="1">
              <a:spLocks noChangeArrowheads="1"/>
            </p:cNvSpPr>
            <p:nvPr/>
          </p:nvSpPr>
          <p:spPr bwMode="auto">
            <a:xfrm>
              <a:off x="2400" y="257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5</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34" name="Text Box 25"/>
            <p:cNvSpPr txBox="1">
              <a:spLocks noChangeArrowheads="1"/>
            </p:cNvSpPr>
            <p:nvPr/>
          </p:nvSpPr>
          <p:spPr bwMode="auto">
            <a:xfrm>
              <a:off x="2974" y="243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50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480" y="344845"/>
            <a:ext cx="8640000" cy="4892675"/>
          </a:xfrm>
          <a:prstGeom prst="rect">
            <a:avLst/>
          </a:prstGeom>
        </p:spPr>
        <p:txBody>
          <a:bodyPr wrap="square">
            <a:spAutoFit/>
          </a:bodyPr>
          <a:lstStyle/>
          <a:p>
            <a:pPr lvl="0" algn="just"/>
            <a:r>
              <a:rPr kumimoji="1" lang="en-US" altLang="zh-CN" sz="2400" dirty="0">
                <a:solidFill>
                  <a:srgbClr val="FFFFFF"/>
                </a:solidFill>
                <a:latin typeface="Times New Roman" panose="02020603050405020304" pitchFamily="18" charset="0"/>
                <a:cs typeface="Times New Roman" panose="02020603050405020304" pitchFamily="18" charset="0"/>
              </a:rPr>
              <a:t> </a:t>
            </a:r>
            <a:r>
              <a:rPr kumimoji="1" lang="en-US" altLang="zh-CN" sz="2400" dirty="0" smtClean="0">
                <a:solidFill>
                  <a:srgbClr val="FFFFFF"/>
                </a:solidFill>
                <a:latin typeface="Times New Roman" panose="02020603050405020304" pitchFamily="18" charset="0"/>
                <a:cs typeface="Times New Roman" panose="02020603050405020304" pitchFamily="18" charset="0"/>
              </a:rPr>
              <a:t>        </a:t>
            </a:r>
            <a:r>
              <a:rPr kumimoji="1" lang="en-US" altLang="zh-CN" sz="2400" b="1" dirty="0" err="1" smtClean="0">
                <a:solidFill>
                  <a:srgbClr val="FFFF00"/>
                </a:solidFill>
                <a:latin typeface="Times New Roman" panose="02020603050405020304" pitchFamily="18" charset="0"/>
                <a:cs typeface="Times New Roman" panose="02020603050405020304" pitchFamily="18" charset="0"/>
              </a:rPr>
              <a:t>Dijkstra</a:t>
            </a:r>
            <a:r>
              <a:rPr kumimoji="1" lang="zh-CN" altLang="en-US" sz="2400" dirty="0">
                <a:solidFill>
                  <a:srgbClr val="FFFFFF"/>
                </a:solidFill>
                <a:latin typeface="Times New Roman" panose="02020603050405020304" pitchFamily="18" charset="0"/>
                <a:cs typeface="Times New Roman" panose="02020603050405020304" pitchFamily="18" charset="0"/>
              </a:rPr>
              <a:t>（迪杰斯特拉）提出了一个</a:t>
            </a:r>
            <a:r>
              <a:rPr kumimoji="1" lang="zh-CN" altLang="en-US" sz="2400" b="1" dirty="0">
                <a:solidFill>
                  <a:srgbClr val="FFFF00"/>
                </a:solidFill>
                <a:latin typeface="Times New Roman" panose="02020603050405020304" pitchFamily="18" charset="0"/>
                <a:cs typeface="Times New Roman" panose="02020603050405020304" pitchFamily="18" charset="0"/>
              </a:rPr>
              <a:t>按路径长度递增的次序</a:t>
            </a:r>
            <a:r>
              <a:rPr kumimoji="1" lang="zh-CN" altLang="en-US" sz="2400" dirty="0">
                <a:solidFill>
                  <a:srgbClr val="FFFFFF"/>
                </a:solidFill>
                <a:latin typeface="Times New Roman" panose="02020603050405020304" pitchFamily="18" charset="0"/>
                <a:cs typeface="Times New Roman" panose="02020603050405020304" pitchFamily="18" charset="0"/>
              </a:rPr>
              <a:t>产生最短路径的算法（</a:t>
            </a:r>
            <a:r>
              <a:rPr kumimoji="1" lang="zh-CN" altLang="en-US" sz="2400" b="1" dirty="0">
                <a:solidFill>
                  <a:srgbClr val="FFFF00"/>
                </a:solidFill>
                <a:latin typeface="Times New Roman" panose="02020603050405020304" pitchFamily="18" charset="0"/>
                <a:cs typeface="Times New Roman" panose="02020603050405020304" pitchFamily="18" charset="0"/>
              </a:rPr>
              <a:t>贪心算法</a:t>
            </a:r>
            <a:r>
              <a:rPr kumimoji="1" lang="zh-CN" altLang="en-US" sz="2400" dirty="0">
                <a:solidFill>
                  <a:srgbClr val="FFFFFF"/>
                </a:solidFill>
                <a:latin typeface="Times New Roman" panose="02020603050405020304" pitchFamily="18" charset="0"/>
                <a:cs typeface="Times New Roman" panose="02020603050405020304" pitchFamily="18" charset="0"/>
              </a:rPr>
              <a:t>）：</a:t>
            </a:r>
            <a:endParaRPr kumimoji="1" lang="zh-CN" altLang="en-US" sz="2400" dirty="0">
              <a:solidFill>
                <a:srgbClr val="FFFFFF"/>
              </a:solidFill>
              <a:latin typeface="Times New Roman" panose="02020603050405020304" pitchFamily="18" charset="0"/>
              <a:cs typeface="Times New Roman" panose="02020603050405020304" pitchFamily="18" charset="0"/>
            </a:endParaRPr>
          </a:p>
          <a:p>
            <a:pPr lvl="0" algn="just"/>
            <a:r>
              <a:rPr kumimoji="1" lang="zh-CN" altLang="en-US" sz="2400" dirty="0">
                <a:solidFill>
                  <a:srgbClr val="FFFFFF"/>
                </a:solidFill>
                <a:latin typeface="Times New Roman" panose="02020603050405020304" pitchFamily="18" charset="0"/>
                <a:cs typeface="Times New Roman" panose="02020603050405020304" pitchFamily="18" charset="0"/>
              </a:rPr>
              <a:t>        首先，引入辅助向量</a:t>
            </a:r>
            <a:r>
              <a:rPr kumimoji="1" lang="en-US" altLang="zh-CN" sz="2400" dirty="0">
                <a:solidFill>
                  <a:srgbClr val="FFFFFF"/>
                </a:solidFill>
                <a:latin typeface="Times New Roman" panose="02020603050405020304" pitchFamily="18" charset="0"/>
                <a:cs typeface="Times New Roman" panose="02020603050405020304" pitchFamily="18" charset="0"/>
              </a:rPr>
              <a:t>D</a:t>
            </a:r>
            <a:r>
              <a:rPr kumimoji="1" lang="zh-CN" altLang="en-US" sz="2400" dirty="0">
                <a:solidFill>
                  <a:srgbClr val="FFFFFF"/>
                </a:solidFill>
                <a:latin typeface="Times New Roman" panose="02020603050405020304" pitchFamily="18" charset="0"/>
                <a:cs typeface="Times New Roman" panose="02020603050405020304" pitchFamily="18" charset="0"/>
              </a:rPr>
              <a:t>，它的每个分量</a:t>
            </a:r>
            <a:r>
              <a:rPr kumimoji="1" lang="en-US" altLang="zh-CN" sz="2400" dirty="0">
                <a:solidFill>
                  <a:srgbClr val="FFFF00"/>
                </a:solidFill>
                <a:latin typeface="Times New Roman" panose="02020603050405020304" pitchFamily="18" charset="0"/>
                <a:cs typeface="Times New Roman" panose="02020603050405020304" pitchFamily="18" charset="0"/>
              </a:rPr>
              <a:t>D[i]</a:t>
            </a:r>
            <a:r>
              <a:rPr kumimoji="1" lang="zh-CN" altLang="en-US" sz="2400" dirty="0">
                <a:solidFill>
                  <a:srgbClr val="FFFF00"/>
                </a:solidFill>
                <a:latin typeface="Times New Roman" panose="02020603050405020304" pitchFamily="18" charset="0"/>
                <a:cs typeface="Times New Roman" panose="02020603050405020304" pitchFamily="18" charset="0"/>
              </a:rPr>
              <a:t>表示当前所找到的从始点</a:t>
            </a:r>
            <a:r>
              <a:rPr kumimoji="1" lang="en-US" altLang="zh-CN" sz="2400" dirty="0" err="1">
                <a:solidFill>
                  <a:srgbClr val="FFFF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0</a:t>
            </a:r>
            <a:r>
              <a:rPr kumimoji="1" lang="zh-CN" altLang="en-US" sz="2400" dirty="0">
                <a:solidFill>
                  <a:srgbClr val="FFFF00"/>
                </a:solidFill>
                <a:latin typeface="Times New Roman" panose="02020603050405020304" pitchFamily="18" charset="0"/>
                <a:cs typeface="Times New Roman" panose="02020603050405020304" pitchFamily="18" charset="0"/>
              </a:rPr>
              <a:t>到每个找到</a:t>
            </a:r>
            <a:r>
              <a:rPr kumimoji="1" lang="en-US" altLang="zh-CN" sz="2400" dirty="0">
                <a:solidFill>
                  <a:srgbClr val="FFFF00"/>
                </a:solidFill>
                <a:latin typeface="Times New Roman" panose="02020603050405020304" pitchFamily="18" charset="0"/>
                <a:cs typeface="Times New Roman" panose="02020603050405020304" pitchFamily="18" charset="0"/>
              </a:rPr>
              <a:t>v</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i</a:t>
            </a:r>
            <a:r>
              <a:rPr kumimoji="1" lang="zh-CN" altLang="en-US" sz="2400" dirty="0">
                <a:solidFill>
                  <a:srgbClr val="FFFF00"/>
                </a:solidFill>
                <a:latin typeface="Times New Roman" panose="02020603050405020304" pitchFamily="18" charset="0"/>
                <a:cs typeface="Times New Roman" panose="02020603050405020304" pitchFamily="18" charset="0"/>
              </a:rPr>
              <a:t>的最短路径的长度</a:t>
            </a:r>
            <a:r>
              <a:rPr kumimoji="1" lang="zh-CN" altLang="en-US" sz="2400" dirty="0">
                <a:solidFill>
                  <a:srgbClr val="FFFFFF"/>
                </a:solidFill>
                <a:latin typeface="Times New Roman" panose="02020603050405020304" pitchFamily="18" charset="0"/>
                <a:cs typeface="Times New Roman" panose="02020603050405020304" pitchFamily="18" charset="0"/>
              </a:rPr>
              <a:t>。它的初始状态为：若从</a:t>
            </a:r>
            <a:r>
              <a:rPr kumimoji="1" lang="en-US" altLang="zh-CN" sz="2400" dirty="0" err="1">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FFFF"/>
                </a:solidFill>
                <a:latin typeface="Times New Roman" panose="02020603050405020304" pitchFamily="18" charset="0"/>
                <a:cs typeface="Times New Roman" panose="02020603050405020304" pitchFamily="18" charset="0"/>
              </a:rPr>
              <a:t>0</a:t>
            </a:r>
            <a:r>
              <a:rPr kumimoji="1" lang="zh-CN" altLang="en-US" sz="2400" dirty="0">
                <a:solidFill>
                  <a:srgbClr val="FFFFFF"/>
                </a:solidFill>
                <a:latin typeface="Times New Roman" panose="02020603050405020304" pitchFamily="18" charset="0"/>
                <a:cs typeface="Times New Roman" panose="02020603050405020304" pitchFamily="18" charset="0"/>
              </a:rPr>
              <a:t>到</a:t>
            </a:r>
            <a:r>
              <a:rPr kumimoji="1" lang="en-US" altLang="zh-CN" sz="2400" dirty="0">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a:solidFill>
                  <a:srgbClr val="FFFFFF"/>
                </a:solidFill>
                <a:latin typeface="Times New Roman" panose="02020603050405020304" pitchFamily="18" charset="0"/>
                <a:cs typeface="Times New Roman" panose="02020603050405020304" pitchFamily="18" charset="0"/>
              </a:rPr>
              <a:t>i</a:t>
            </a:r>
            <a:r>
              <a:rPr kumimoji="1" lang="zh-CN" altLang="en-US" sz="2400" dirty="0">
                <a:solidFill>
                  <a:srgbClr val="FFFFFF"/>
                </a:solidFill>
                <a:latin typeface="Times New Roman" panose="02020603050405020304" pitchFamily="18" charset="0"/>
                <a:cs typeface="Times New Roman" panose="02020603050405020304" pitchFamily="18" charset="0"/>
              </a:rPr>
              <a:t>有弧，则</a:t>
            </a:r>
            <a:r>
              <a:rPr kumimoji="1" lang="en-US" altLang="zh-CN" sz="2400" dirty="0">
                <a:solidFill>
                  <a:srgbClr val="FFFFFF"/>
                </a:solidFill>
                <a:latin typeface="Times New Roman" panose="02020603050405020304" pitchFamily="18" charset="0"/>
                <a:cs typeface="Times New Roman" panose="02020603050405020304" pitchFamily="18" charset="0"/>
              </a:rPr>
              <a:t>D[i]</a:t>
            </a:r>
            <a:r>
              <a:rPr kumimoji="1" lang="zh-CN" altLang="en-US" sz="2400" dirty="0">
                <a:solidFill>
                  <a:srgbClr val="FFFFFF"/>
                </a:solidFill>
                <a:latin typeface="Times New Roman" panose="02020603050405020304" pitchFamily="18" charset="0"/>
                <a:cs typeface="Times New Roman" panose="02020603050405020304" pitchFamily="18" charset="0"/>
              </a:rPr>
              <a:t>为弧上的权值；否则为无穷大。显然长度为</a:t>
            </a:r>
            <a:endParaRPr kumimoji="1" lang="zh-CN" altLang="en-US" sz="2400" dirty="0">
              <a:solidFill>
                <a:srgbClr val="FFFFFF"/>
              </a:solidFill>
              <a:latin typeface="Times New Roman" panose="02020603050405020304" pitchFamily="18" charset="0"/>
              <a:cs typeface="Times New Roman" panose="02020603050405020304" pitchFamily="18" charset="0"/>
            </a:endParaRPr>
          </a:p>
          <a:p>
            <a:pPr lvl="0"/>
            <a:r>
              <a:rPr kumimoji="1" lang="zh-CN" altLang="en-US" sz="2400" dirty="0">
                <a:solidFill>
                  <a:srgbClr val="FFFFFF"/>
                </a:solidFill>
                <a:latin typeface="Times New Roman" panose="02020603050405020304" pitchFamily="18" charset="0"/>
                <a:cs typeface="Times New Roman" panose="02020603050405020304" pitchFamily="18" charset="0"/>
              </a:rPr>
              <a:t>		</a:t>
            </a:r>
            <a:r>
              <a:rPr kumimoji="1" lang="en-US" altLang="zh-CN" sz="2400" dirty="0">
                <a:solidFill>
                  <a:srgbClr val="FFFFFF"/>
                </a:solidFill>
                <a:latin typeface="Times New Roman" panose="02020603050405020304" pitchFamily="18" charset="0"/>
                <a:cs typeface="Times New Roman" panose="02020603050405020304" pitchFamily="18" charset="0"/>
              </a:rPr>
              <a:t>D[j] = Min { D[i] | v</a:t>
            </a:r>
            <a:r>
              <a:rPr kumimoji="1" lang="en-US" altLang="zh-CN" sz="2400" baseline="-25000" dirty="0">
                <a:solidFill>
                  <a:srgbClr val="FFFFFF"/>
                </a:solidFill>
                <a:latin typeface="Times New Roman" panose="02020603050405020304" pitchFamily="18" charset="0"/>
                <a:cs typeface="Times New Roman" panose="02020603050405020304" pitchFamily="18" charset="0"/>
              </a:rPr>
              <a:t>i</a:t>
            </a:r>
            <a:r>
              <a:rPr kumimoji="1" lang="en-US" altLang="zh-CN" sz="2400" dirty="0">
                <a:solidFill>
                  <a:srgbClr val="FFFFFF"/>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solidFill>
                  <a:srgbClr val="FFFFFF"/>
                </a:solidFill>
                <a:latin typeface="Times New Roman" panose="02020603050405020304" pitchFamily="18" charset="0"/>
                <a:cs typeface="Times New Roman" panose="02020603050405020304" pitchFamily="18" charset="0"/>
              </a:rPr>
              <a:t> V}</a:t>
            </a:r>
            <a:endParaRPr kumimoji="1" lang="en-US" altLang="zh-CN" sz="2400" dirty="0">
              <a:solidFill>
                <a:srgbClr val="FFFFFF"/>
              </a:solidFill>
              <a:latin typeface="Times New Roman" panose="02020603050405020304" pitchFamily="18" charset="0"/>
              <a:cs typeface="Times New Roman" panose="02020603050405020304" pitchFamily="18" charset="0"/>
            </a:endParaRPr>
          </a:p>
          <a:p>
            <a:pPr lvl="0"/>
            <a:endParaRPr kumimoji="1" lang="en-US" altLang="zh-CN" sz="2400" dirty="0">
              <a:solidFill>
                <a:srgbClr val="FFFFFF"/>
              </a:solidFill>
              <a:latin typeface="Times New Roman" panose="02020603050405020304" pitchFamily="18" charset="0"/>
              <a:cs typeface="Times New Roman" panose="02020603050405020304" pitchFamily="18" charset="0"/>
            </a:endParaRPr>
          </a:p>
          <a:p>
            <a:pPr lvl="0" algn="just"/>
            <a:r>
              <a:rPr kumimoji="1" lang="zh-CN" altLang="en-US" sz="2400" dirty="0">
                <a:solidFill>
                  <a:srgbClr val="FFFFFF"/>
                </a:solidFill>
                <a:latin typeface="Times New Roman" panose="02020603050405020304" pitchFamily="18" charset="0"/>
                <a:cs typeface="Times New Roman" panose="02020603050405020304" pitchFamily="18" charset="0"/>
              </a:rPr>
              <a:t>的路径就是从</a:t>
            </a:r>
            <a:r>
              <a:rPr kumimoji="1" lang="en-US" altLang="zh-CN" sz="2400" dirty="0">
                <a:solidFill>
                  <a:srgbClr val="FFFFFF"/>
                </a:solidFill>
                <a:latin typeface="Times New Roman" panose="02020603050405020304" pitchFamily="18" charset="0"/>
                <a:cs typeface="Times New Roman" panose="02020603050405020304" pitchFamily="18" charset="0"/>
              </a:rPr>
              <a:t>v</a:t>
            </a:r>
            <a:r>
              <a:rPr kumimoji="1" lang="zh-CN" altLang="en-US" sz="2400" dirty="0">
                <a:solidFill>
                  <a:srgbClr val="FFFFFF"/>
                </a:solidFill>
                <a:latin typeface="Times New Roman" panose="02020603050405020304" pitchFamily="18" charset="0"/>
                <a:cs typeface="Times New Roman" panose="02020603050405020304" pitchFamily="18" charset="0"/>
              </a:rPr>
              <a:t>出发的长度最短的一条路径，此路径为</a:t>
            </a:r>
            <a:r>
              <a:rPr kumimoji="1" lang="en-US" altLang="zh-CN" sz="2400" dirty="0">
                <a:solidFill>
                  <a:srgbClr val="FFFFFF"/>
                </a:solidFill>
                <a:latin typeface="Times New Roman" panose="02020603050405020304" pitchFamily="18" charset="0"/>
                <a:cs typeface="Times New Roman" panose="02020603050405020304" pitchFamily="18" charset="0"/>
              </a:rPr>
              <a:t>(</a:t>
            </a:r>
            <a:r>
              <a:rPr kumimoji="1" lang="en-US" altLang="zh-CN" sz="2400" dirty="0" err="1">
                <a:solidFill>
                  <a:srgbClr val="FFFFFF"/>
                </a:solidFill>
                <a:latin typeface="Times New Roman" panose="02020603050405020304" pitchFamily="18" charset="0"/>
                <a:cs typeface="Times New Roman" panose="02020603050405020304" pitchFamily="18" charset="0"/>
              </a:rPr>
              <a:t>v,v</a:t>
            </a:r>
            <a:r>
              <a:rPr kumimoji="1" lang="en-US" altLang="zh-CN" sz="2400" baseline="-25000" dirty="0" err="1">
                <a:solidFill>
                  <a:srgbClr val="FFFFFF"/>
                </a:solidFill>
                <a:latin typeface="Times New Roman" panose="02020603050405020304" pitchFamily="18" charset="0"/>
                <a:cs typeface="Times New Roman" panose="02020603050405020304" pitchFamily="18" charset="0"/>
              </a:rPr>
              <a:t>j</a:t>
            </a:r>
            <a:r>
              <a:rPr kumimoji="1" lang="en-US" altLang="zh-CN" sz="2400" dirty="0">
                <a:solidFill>
                  <a:srgbClr val="FFFFFF"/>
                </a:solidFill>
                <a:latin typeface="Times New Roman" panose="02020603050405020304" pitchFamily="18" charset="0"/>
                <a:cs typeface="Times New Roman" panose="02020603050405020304" pitchFamily="18" charset="0"/>
              </a:rPr>
              <a:t>)</a:t>
            </a:r>
            <a:r>
              <a:rPr kumimoji="1" lang="zh-CN" altLang="en-US" sz="2400" dirty="0">
                <a:solidFill>
                  <a:srgbClr val="FFFFFF"/>
                </a:solidFill>
                <a:latin typeface="Times New Roman" panose="02020603050405020304" pitchFamily="18" charset="0"/>
                <a:cs typeface="Times New Roman" panose="02020603050405020304" pitchFamily="18" charset="0"/>
              </a:rPr>
              <a:t>。</a:t>
            </a:r>
            <a:endParaRPr kumimoji="1" lang="zh-CN" altLang="en-US" sz="2400" dirty="0">
              <a:solidFill>
                <a:srgbClr val="FFFFFF"/>
              </a:solidFill>
              <a:latin typeface="Times New Roman" panose="02020603050405020304" pitchFamily="18" charset="0"/>
              <a:cs typeface="Times New Roman" panose="02020603050405020304" pitchFamily="18" charset="0"/>
            </a:endParaRPr>
          </a:p>
          <a:p>
            <a:pPr lvl="0" algn="just"/>
            <a:r>
              <a:rPr kumimoji="1" lang="zh-CN" altLang="en-US" sz="2400" dirty="0" smtClean="0">
                <a:solidFill>
                  <a:srgbClr val="FFFFFF"/>
                </a:solidFill>
                <a:latin typeface="Times New Roman" panose="02020603050405020304" pitchFamily="18" charset="0"/>
                <a:cs typeface="Times New Roman" panose="02020603050405020304" pitchFamily="18" charset="0"/>
              </a:rPr>
              <a:t>        那么第二条长度次短的最短路径是哪一条呢？假设该次短路径的终点是</a:t>
            </a:r>
            <a:r>
              <a:rPr kumimoji="1" lang="en-US" altLang="zh-CN" sz="2400" dirty="0" err="1" smtClean="0">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err="1" smtClean="0">
                <a:solidFill>
                  <a:srgbClr val="FFFFFF"/>
                </a:solidFill>
                <a:latin typeface="Times New Roman" panose="02020603050405020304" pitchFamily="18" charset="0"/>
                <a:cs typeface="Times New Roman" panose="02020603050405020304" pitchFamily="18" charset="0"/>
              </a:rPr>
              <a:t>k</a:t>
            </a:r>
            <a:r>
              <a:rPr kumimoji="1" lang="en-US" altLang="zh-CN" sz="2400" dirty="0" smtClean="0">
                <a:solidFill>
                  <a:srgbClr val="FFFFFF"/>
                </a:solidFill>
                <a:latin typeface="Times New Roman" panose="02020603050405020304" pitchFamily="18" charset="0"/>
                <a:cs typeface="Times New Roman" panose="02020603050405020304" pitchFamily="18" charset="0"/>
              </a:rPr>
              <a:t>, </a:t>
            </a:r>
            <a:r>
              <a:rPr kumimoji="1" lang="zh-CN" altLang="en-US" sz="2400" dirty="0" smtClean="0">
                <a:solidFill>
                  <a:srgbClr val="FFFFFF"/>
                </a:solidFill>
                <a:latin typeface="Times New Roman" panose="02020603050405020304" pitchFamily="18" charset="0"/>
                <a:cs typeface="Times New Roman" panose="02020603050405020304" pitchFamily="18" charset="0"/>
              </a:rPr>
              <a:t>则这条路径或者是</a:t>
            </a:r>
            <a:r>
              <a:rPr kumimoji="1" lang="en-US" altLang="zh-CN" sz="2400" dirty="0" smtClean="0">
                <a:solidFill>
                  <a:srgbClr val="FFFFFF"/>
                </a:solidFill>
                <a:latin typeface="Times New Roman" panose="02020603050405020304" pitchFamily="18" charset="0"/>
                <a:cs typeface="Times New Roman" panose="02020603050405020304" pitchFamily="18" charset="0"/>
              </a:rPr>
              <a:t>(v, </a:t>
            </a:r>
            <a:r>
              <a:rPr kumimoji="1" lang="en-US" altLang="zh-CN" sz="2400" dirty="0" err="1" smtClean="0">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err="1" smtClean="0">
                <a:solidFill>
                  <a:srgbClr val="FFFFFF"/>
                </a:solidFill>
                <a:latin typeface="Times New Roman" panose="02020603050405020304" pitchFamily="18" charset="0"/>
                <a:cs typeface="Times New Roman" panose="02020603050405020304" pitchFamily="18" charset="0"/>
              </a:rPr>
              <a:t>k</a:t>
            </a:r>
            <a:r>
              <a:rPr kumimoji="1" lang="en-US" altLang="zh-CN" sz="2400" dirty="0" smtClean="0">
                <a:solidFill>
                  <a:srgbClr val="FFFFFF"/>
                </a:solidFill>
                <a:latin typeface="Times New Roman" panose="02020603050405020304" pitchFamily="18" charset="0"/>
                <a:cs typeface="Times New Roman" panose="02020603050405020304" pitchFamily="18" charset="0"/>
              </a:rPr>
              <a:t>)</a:t>
            </a:r>
            <a:r>
              <a:rPr kumimoji="1" lang="zh-CN" altLang="en-US" sz="2400" dirty="0" smtClean="0">
                <a:solidFill>
                  <a:srgbClr val="FFFFFF"/>
                </a:solidFill>
                <a:latin typeface="Times New Roman" panose="02020603050405020304" pitchFamily="18" charset="0"/>
                <a:cs typeface="Times New Roman" panose="02020603050405020304" pitchFamily="18" charset="0"/>
              </a:rPr>
              <a:t>，或者是</a:t>
            </a:r>
            <a:r>
              <a:rPr kumimoji="1" lang="en-US" altLang="zh-CN" sz="2400" dirty="0" smtClean="0">
                <a:solidFill>
                  <a:srgbClr val="FFFFFF"/>
                </a:solidFill>
                <a:latin typeface="Times New Roman" panose="02020603050405020304" pitchFamily="18" charset="0"/>
                <a:cs typeface="Times New Roman" panose="02020603050405020304" pitchFamily="18" charset="0"/>
              </a:rPr>
              <a:t>(v, </a:t>
            </a:r>
            <a:r>
              <a:rPr kumimoji="1" lang="en-US" altLang="zh-CN" sz="2400" dirty="0" err="1" smtClean="0">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err="1" smtClean="0">
                <a:solidFill>
                  <a:srgbClr val="FFFFFF"/>
                </a:solidFill>
                <a:latin typeface="Times New Roman" panose="02020603050405020304" pitchFamily="18" charset="0"/>
                <a:cs typeface="Times New Roman" panose="02020603050405020304" pitchFamily="18" charset="0"/>
              </a:rPr>
              <a:t>j</a:t>
            </a:r>
            <a:r>
              <a:rPr kumimoji="1" lang="en-US" altLang="zh-CN" sz="2400" dirty="0" smtClean="0">
                <a:solidFill>
                  <a:srgbClr val="FFFFFF"/>
                </a:solidFill>
                <a:latin typeface="Times New Roman" panose="02020603050405020304" pitchFamily="18" charset="0"/>
                <a:cs typeface="Times New Roman" panose="02020603050405020304" pitchFamily="18" charset="0"/>
              </a:rPr>
              <a:t>, </a:t>
            </a:r>
            <a:r>
              <a:rPr kumimoji="1" lang="en-US" altLang="zh-CN" sz="2400" dirty="0" err="1" smtClean="0">
                <a:solidFill>
                  <a:srgbClr val="FFFFFF"/>
                </a:solidFill>
                <a:latin typeface="Times New Roman" panose="02020603050405020304" pitchFamily="18" charset="0"/>
                <a:cs typeface="Times New Roman" panose="02020603050405020304" pitchFamily="18" charset="0"/>
              </a:rPr>
              <a:t>v</a:t>
            </a:r>
            <a:r>
              <a:rPr kumimoji="1" lang="en-US" altLang="zh-CN" sz="2400" baseline="-25000" dirty="0" err="1" smtClean="0">
                <a:solidFill>
                  <a:srgbClr val="FFFFFF"/>
                </a:solidFill>
                <a:latin typeface="Times New Roman" panose="02020603050405020304" pitchFamily="18" charset="0"/>
                <a:cs typeface="Times New Roman" panose="02020603050405020304" pitchFamily="18" charset="0"/>
              </a:rPr>
              <a:t>k</a:t>
            </a:r>
            <a:r>
              <a:rPr kumimoji="1" lang="en-US" altLang="zh-CN" sz="2400" dirty="0" smtClean="0">
                <a:solidFill>
                  <a:srgbClr val="FFFFFF"/>
                </a:solidFill>
                <a:latin typeface="Times New Roman" panose="02020603050405020304" pitchFamily="18" charset="0"/>
                <a:cs typeface="Times New Roman" panose="02020603050405020304" pitchFamily="18" charset="0"/>
              </a:rPr>
              <a:t>)</a:t>
            </a:r>
            <a:r>
              <a:rPr kumimoji="1" lang="zh-CN" altLang="en-US" sz="2400" dirty="0" smtClean="0">
                <a:solidFill>
                  <a:srgbClr val="FFFFFF"/>
                </a:solidFill>
                <a:latin typeface="Times New Roman" panose="02020603050405020304" pitchFamily="18" charset="0"/>
                <a:cs typeface="Times New Roman" panose="02020603050405020304" pitchFamily="18" charset="0"/>
              </a:rPr>
              <a:t>。       </a:t>
            </a:r>
            <a:endParaRPr kumimoji="1" lang="zh-CN" altLang="en-US" sz="2400" dirty="0" smtClean="0">
              <a:solidFill>
                <a:srgbClr val="FFFFFF"/>
              </a:solidFill>
              <a:latin typeface="Times New Roman" panose="02020603050405020304" pitchFamily="18" charset="0"/>
              <a:cs typeface="Times New Roman" panose="02020603050405020304" pitchFamily="18" charset="0"/>
            </a:endParaRPr>
          </a:p>
          <a:p>
            <a:pPr lvl="0" algn="just"/>
            <a:endParaRPr kumimoji="1" lang="zh-CN" altLang="en-US" sz="2400" dirty="0" smtClean="0">
              <a:solidFill>
                <a:srgbClr val="FFFFFF"/>
              </a:solidFill>
              <a:latin typeface="Times New Roman" panose="02020603050405020304" pitchFamily="18" charset="0"/>
              <a:cs typeface="Times New Roman" panose="02020603050405020304" pitchFamily="18" charset="0"/>
            </a:endParaRPr>
          </a:p>
          <a:p>
            <a:pPr lvl="0" algn="just"/>
            <a:r>
              <a:rPr kumimoji="1" lang="zh-CN" altLang="en-US" sz="2400" dirty="0" smtClean="0">
                <a:solidFill>
                  <a:srgbClr val="FFFFFF"/>
                </a:solidFill>
                <a:latin typeface="Times New Roman" panose="02020603050405020304" pitchFamily="18" charset="0"/>
                <a:cs typeface="Times New Roman" panose="02020603050405020304" pitchFamily="18" charset="0"/>
              </a:rPr>
              <a:t>一般情况下，假设</a:t>
            </a:r>
            <a:r>
              <a:rPr kumimoji="1" lang="en-US" altLang="zh-CN" sz="2400" dirty="0" smtClean="0">
                <a:solidFill>
                  <a:srgbClr val="FFFFFF"/>
                </a:solidFill>
                <a:latin typeface="Times New Roman" panose="02020603050405020304" pitchFamily="18" charset="0"/>
                <a:cs typeface="Times New Roman" panose="02020603050405020304" pitchFamily="18" charset="0"/>
              </a:rPr>
              <a:t>S</a:t>
            </a:r>
            <a:r>
              <a:rPr kumimoji="1" lang="zh-CN" altLang="en-US" sz="2400" dirty="0" smtClean="0">
                <a:solidFill>
                  <a:srgbClr val="FFFFFF"/>
                </a:solidFill>
                <a:latin typeface="Times New Roman" panose="02020603050405020304" pitchFamily="18" charset="0"/>
                <a:cs typeface="Times New Roman" panose="02020603050405020304" pitchFamily="18" charset="0"/>
              </a:rPr>
              <a:t>为已求得最短路径的终点的集合</a:t>
            </a:r>
            <a:r>
              <a:rPr kumimoji="1" lang="zh-CN" altLang="en-US" sz="2400" dirty="0">
                <a:solidFill>
                  <a:srgbClr val="FFFFFF"/>
                </a:solidFill>
                <a:latin typeface="Times New Roman" panose="02020603050405020304" pitchFamily="18" charset="0"/>
                <a:cs typeface="Times New Roman" panose="02020603050405020304" pitchFamily="18" charset="0"/>
              </a:rPr>
              <a:t>，可以证明：</a:t>
            </a:r>
            <a:endParaRPr lang="zh-CN" altLang="en-US" dirty="0"/>
          </a:p>
        </p:txBody>
      </p:sp>
      <p:sp>
        <p:nvSpPr>
          <p:cNvPr id="5" name="Text Box 7"/>
          <p:cNvSpPr txBox="1">
            <a:spLocks noChangeArrowheads="1"/>
          </p:cNvSpPr>
          <p:nvPr/>
        </p:nvSpPr>
        <p:spPr bwMode="auto">
          <a:xfrm>
            <a:off x="3131840" y="286512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宋体" panose="02010600030101010101" pitchFamily="2" charset="-122"/>
              </a:rPr>
              <a:t>i</a:t>
            </a:r>
            <a:endParaRPr kumimoji="1" lang="en-US" altLang="zh-CN" sz="2400" dirty="0">
              <a:latin typeface="Times New Roman" panose="02020603050405020304" pitchFamily="18" charset="0"/>
              <a:ea typeface="宋体" panose="02010600030101010101" pitchFamily="2" charset="-122"/>
            </a:endParaRPr>
          </a:p>
        </p:txBody>
      </p:sp>
      <p:sp>
        <p:nvSpPr>
          <p:cNvPr id="7" name="矩形 6"/>
          <p:cNvSpPr/>
          <p:nvPr/>
        </p:nvSpPr>
        <p:spPr>
          <a:xfrm>
            <a:off x="252000" y="5085184"/>
            <a:ext cx="8640000" cy="1198880"/>
          </a:xfrm>
          <a:prstGeom prst="rect">
            <a:avLst/>
          </a:prstGeom>
        </p:spPr>
        <p:txBody>
          <a:bodyPr>
            <a:spAutoFit/>
          </a:bodyPr>
          <a:lstStyle/>
          <a:p>
            <a:pPr lvl="0" algn="just"/>
            <a:r>
              <a:rPr kumimoji="1" lang="zh-CN" altLang="en-US" sz="2400" dirty="0" smtClean="0">
                <a:solidFill>
                  <a:srgbClr val="FFFF00"/>
                </a:solidFill>
                <a:latin typeface="Times New Roman" panose="02020603050405020304" pitchFamily="18" charset="0"/>
                <a:cs typeface="Times New Roman" panose="02020603050405020304" pitchFamily="18" charset="0"/>
              </a:rPr>
              <a:t>        </a:t>
            </a:r>
            <a:endParaRPr kumimoji="1" lang="zh-CN" altLang="en-US" sz="2400" dirty="0" smtClean="0">
              <a:solidFill>
                <a:srgbClr val="FFFF00"/>
              </a:solidFill>
              <a:latin typeface="Times New Roman" panose="02020603050405020304" pitchFamily="18" charset="0"/>
              <a:cs typeface="Times New Roman" panose="02020603050405020304" pitchFamily="18" charset="0"/>
            </a:endParaRPr>
          </a:p>
          <a:p>
            <a:pPr lvl="0" algn="just"/>
            <a:r>
              <a:rPr kumimoji="1" lang="zh-CN" altLang="en-US" sz="2400" dirty="0" smtClean="0">
                <a:solidFill>
                  <a:srgbClr val="FFFF00"/>
                </a:solidFill>
                <a:latin typeface="Times New Roman" panose="02020603050405020304" pitchFamily="18" charset="0"/>
                <a:cs typeface="Times New Roman" panose="02020603050405020304" pitchFamily="18" charset="0"/>
              </a:rPr>
              <a:t>下</a:t>
            </a:r>
            <a:r>
              <a:rPr kumimoji="1" lang="zh-CN" altLang="en-US" sz="2400" dirty="0">
                <a:solidFill>
                  <a:srgbClr val="FFFF00"/>
                </a:solidFill>
                <a:latin typeface="Times New Roman" panose="02020603050405020304" pitchFamily="18" charset="0"/>
                <a:cs typeface="Times New Roman" panose="02020603050405020304" pitchFamily="18" charset="0"/>
              </a:rPr>
              <a:t>一条最短路径</a:t>
            </a:r>
            <a:r>
              <a:rPr kumimoji="1" lang="en-US" altLang="zh-CN" sz="2400" dirty="0">
                <a:solidFill>
                  <a:srgbClr val="FFFF00"/>
                </a:solidFill>
                <a:latin typeface="Times New Roman" panose="02020603050405020304" pitchFamily="18" charset="0"/>
                <a:cs typeface="Times New Roman" panose="02020603050405020304" pitchFamily="18" charset="0"/>
              </a:rPr>
              <a:t>(</a:t>
            </a:r>
            <a:r>
              <a:rPr kumimoji="1" lang="zh-CN" altLang="en-US" sz="2400" dirty="0">
                <a:solidFill>
                  <a:srgbClr val="FFFF00"/>
                </a:solidFill>
                <a:latin typeface="Times New Roman" panose="02020603050405020304" pitchFamily="18" charset="0"/>
                <a:cs typeface="Times New Roman" panose="02020603050405020304" pitchFamily="18" charset="0"/>
              </a:rPr>
              <a:t>设终点为</a:t>
            </a:r>
            <a:r>
              <a:rPr kumimoji="1" lang="en-US" altLang="zh-CN" sz="2400" dirty="0">
                <a:solidFill>
                  <a:srgbClr val="FFFF00"/>
                </a:solidFill>
                <a:latin typeface="Times New Roman" panose="02020603050405020304" pitchFamily="18" charset="0"/>
                <a:cs typeface="Times New Roman" panose="02020603050405020304" pitchFamily="18" charset="0"/>
              </a:rPr>
              <a:t>x)</a:t>
            </a:r>
            <a:r>
              <a:rPr kumimoji="1" lang="zh-CN" altLang="en-US" sz="2400" dirty="0">
                <a:solidFill>
                  <a:srgbClr val="FFFF00"/>
                </a:solidFill>
                <a:latin typeface="Times New Roman" panose="02020603050405020304" pitchFamily="18" charset="0"/>
                <a:cs typeface="Times New Roman" panose="02020603050405020304" pitchFamily="18" charset="0"/>
              </a:rPr>
              <a:t>或者是弧</a:t>
            </a:r>
            <a:r>
              <a:rPr kumimoji="1" lang="en-US" altLang="zh-CN" sz="2400" dirty="0">
                <a:solidFill>
                  <a:srgbClr val="FFFF00"/>
                </a:solidFill>
                <a:latin typeface="Times New Roman" panose="02020603050405020304" pitchFamily="18" charset="0"/>
                <a:cs typeface="Times New Roman" panose="02020603050405020304" pitchFamily="18" charset="0"/>
              </a:rPr>
              <a:t>(v, x)</a:t>
            </a:r>
            <a:r>
              <a:rPr kumimoji="1" lang="zh-CN" altLang="en-US" sz="2400" dirty="0">
                <a:solidFill>
                  <a:srgbClr val="FFFF00"/>
                </a:solidFill>
                <a:latin typeface="Times New Roman" panose="02020603050405020304" pitchFamily="18" charset="0"/>
                <a:cs typeface="Times New Roman" panose="02020603050405020304" pitchFamily="18" charset="0"/>
              </a:rPr>
              <a:t>，或者是</a:t>
            </a:r>
            <a:r>
              <a:rPr kumimoji="1" lang="zh-CN" altLang="en-US" sz="2400" dirty="0" smtClean="0">
                <a:solidFill>
                  <a:srgbClr val="FFFF00"/>
                </a:solidFill>
                <a:latin typeface="Times New Roman" panose="02020603050405020304" pitchFamily="18" charset="0"/>
                <a:cs typeface="Times New Roman" panose="02020603050405020304" pitchFamily="18" charset="0"/>
              </a:rPr>
              <a:t>中间只经过</a:t>
            </a:r>
            <a:r>
              <a:rPr kumimoji="1" lang="en-US" altLang="zh-CN" sz="2400" dirty="0" smtClean="0">
                <a:solidFill>
                  <a:srgbClr val="FFFF00"/>
                </a:solidFill>
                <a:latin typeface="Times New Roman" panose="02020603050405020304" pitchFamily="18" charset="0"/>
                <a:cs typeface="Times New Roman" panose="02020603050405020304" pitchFamily="18" charset="0"/>
              </a:rPr>
              <a:t>S</a:t>
            </a:r>
            <a:r>
              <a:rPr kumimoji="1" lang="zh-CN" altLang="en-US" sz="2400" dirty="0" smtClean="0">
                <a:solidFill>
                  <a:srgbClr val="FFFF00"/>
                </a:solidFill>
                <a:latin typeface="Times New Roman" panose="02020603050405020304" pitchFamily="18" charset="0"/>
                <a:cs typeface="Times New Roman" panose="02020603050405020304" pitchFamily="18" charset="0"/>
              </a:rPr>
              <a:t>中的顶点而最后到达顶点</a:t>
            </a:r>
            <a:r>
              <a:rPr kumimoji="1" lang="en-US" altLang="zh-CN" sz="2400" dirty="0" smtClean="0">
                <a:solidFill>
                  <a:srgbClr val="FFFF00"/>
                </a:solidFill>
                <a:latin typeface="Times New Roman" panose="02020603050405020304" pitchFamily="18" charset="0"/>
                <a:cs typeface="Times New Roman" panose="02020603050405020304" pitchFamily="18" charset="0"/>
              </a:rPr>
              <a:t>x</a:t>
            </a:r>
            <a:r>
              <a:rPr kumimoji="1" lang="zh-CN" altLang="en-US" sz="2400" dirty="0" smtClean="0">
                <a:solidFill>
                  <a:srgbClr val="FFFF00"/>
                </a:solidFill>
                <a:latin typeface="Times New Roman" panose="02020603050405020304" pitchFamily="18" charset="0"/>
                <a:cs typeface="Times New Roman" panose="02020603050405020304" pitchFamily="18" charset="0"/>
              </a:rPr>
              <a:t>的路径。</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sp>
        <p:nvSpPr>
          <p:cNvPr id="3" name="矩形 2"/>
          <p:cNvSpPr/>
          <p:nvPr/>
        </p:nvSpPr>
        <p:spPr>
          <a:xfrm>
            <a:off x="3203575" y="3322320"/>
            <a:ext cx="1297305" cy="353060"/>
          </a:xfrm>
          <a:prstGeom prst="rect">
            <a:avLst/>
          </a:prstGeom>
          <a:noFill/>
          <a:ln>
            <a:solidFill>
              <a:srgbClr val="FFFF6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500880" y="2954020"/>
            <a:ext cx="4162425" cy="368300"/>
          </a:xfrm>
          <a:prstGeom prst="rect">
            <a:avLst/>
          </a:prstGeom>
          <a:noFill/>
        </p:spPr>
        <p:txBody>
          <a:bodyPr wrap="square" rtlCol="0">
            <a:spAutoFit/>
          </a:bodyPr>
          <a:p>
            <a:r>
              <a:rPr lang="zh-CN" altLang="en-US" b="1">
                <a:solidFill>
                  <a:srgbClr val="FFFF66"/>
                </a:solidFill>
              </a:rPr>
              <a:t>从</a:t>
            </a:r>
            <a:r>
              <a:rPr lang="en-US" altLang="zh-CN" b="1">
                <a:solidFill>
                  <a:srgbClr val="FFFF66"/>
                </a:solidFill>
              </a:rPr>
              <a:t>V</a:t>
            </a:r>
            <a:r>
              <a:rPr lang="en-US" altLang="zh-CN" b="1" baseline="-25000">
                <a:solidFill>
                  <a:srgbClr val="FFFF66"/>
                </a:solidFill>
              </a:rPr>
              <a:t>0</a:t>
            </a:r>
            <a:r>
              <a:rPr lang="zh-CN" altLang="en-US" b="1">
                <a:solidFill>
                  <a:srgbClr val="FFFF66"/>
                </a:solidFill>
              </a:rPr>
              <a:t>到</a:t>
            </a:r>
            <a:r>
              <a:rPr lang="en-US" altLang="zh-CN" b="1">
                <a:solidFill>
                  <a:srgbClr val="FFFF66"/>
                </a:solidFill>
              </a:rPr>
              <a:t>V</a:t>
            </a:r>
            <a:r>
              <a:rPr lang="en-US" altLang="zh-CN" b="1" baseline="-25000">
                <a:solidFill>
                  <a:srgbClr val="FFFF66"/>
                </a:solidFill>
              </a:rPr>
              <a:t>j</a:t>
            </a:r>
            <a:r>
              <a:rPr lang="zh-CN" altLang="en-US" b="1">
                <a:solidFill>
                  <a:srgbClr val="FFFF66"/>
                </a:solidFill>
              </a:rPr>
              <a:t>，不可能有更短的路径</a:t>
            </a:r>
            <a:endParaRPr lang="zh-CN" altLang="en-US" b="1" baseline="-25000">
              <a:solidFill>
                <a:srgbClr val="FFFF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animBg="1"/>
      <p:bldP spid="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45440" y="621030"/>
            <a:ext cx="8493760"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2400" b="1" dirty="0" smtClean="0">
                <a:solidFill>
                  <a:srgbClr val="FFFF00"/>
                </a:solidFill>
                <a:latin typeface="Times New Roman" panose="02020603050405020304" pitchFamily="18" charset="0"/>
                <a:cs typeface="Times New Roman" panose="02020603050405020304" pitchFamily="18" charset="0"/>
              </a:rPr>
              <a:t>反证法：</a:t>
            </a:r>
            <a:endParaRPr kumimoji="1" lang="zh-CN" altLang="en-US" sz="2400" b="1" dirty="0" smtClean="0">
              <a:solidFill>
                <a:srgbClr val="FFFF00"/>
              </a:solidFill>
              <a:latin typeface="Times New Roman" panose="02020603050405020304" pitchFamily="18" charset="0"/>
              <a:cs typeface="Times New Roman" panose="02020603050405020304" pitchFamily="18" charset="0"/>
            </a:endParaRPr>
          </a:p>
          <a:p>
            <a:pPr algn="just"/>
            <a:r>
              <a:rPr kumimoji="1" lang="zh-CN" altLang="en-US" sz="2400" b="1" dirty="0" smtClean="0">
                <a:solidFill>
                  <a:srgbClr val="FFFF00"/>
                </a:solidFill>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假设此路径上有一个顶点不在</a:t>
            </a:r>
            <a:r>
              <a:rPr kumimoji="1" lang="en-US" altLang="zh-CN" sz="2400" dirty="0" smtClean="0">
                <a:latin typeface="Times New Roman" panose="02020603050405020304" pitchFamily="18" charset="0"/>
                <a:cs typeface="Times New Roman" panose="02020603050405020304" pitchFamily="18" charset="0"/>
              </a:rPr>
              <a:t>S</a:t>
            </a:r>
            <a:r>
              <a:rPr kumimoji="1" lang="zh-CN" altLang="en-US" sz="2400" dirty="0" smtClean="0">
                <a:latin typeface="Times New Roman" panose="02020603050405020304" pitchFamily="18" charset="0"/>
                <a:cs typeface="Times New Roman" panose="02020603050405020304" pitchFamily="18" charset="0"/>
              </a:rPr>
              <a:t>中，则说明存在一条终点不在</a:t>
            </a:r>
            <a:r>
              <a:rPr kumimoji="1" lang="en-US" altLang="zh-CN" sz="2400" dirty="0" smtClean="0">
                <a:latin typeface="Times New Roman" panose="02020603050405020304" pitchFamily="18" charset="0"/>
                <a:cs typeface="Times New Roman" panose="02020603050405020304" pitchFamily="18" charset="0"/>
              </a:rPr>
              <a:t>S</a:t>
            </a:r>
            <a:r>
              <a:rPr kumimoji="1" lang="zh-CN" altLang="en-US" sz="2400" dirty="0" smtClean="0">
                <a:latin typeface="Times New Roman" panose="02020603050405020304" pitchFamily="18" charset="0"/>
                <a:cs typeface="Times New Roman" panose="02020603050405020304" pitchFamily="18" charset="0"/>
              </a:rPr>
              <a:t>而长度比从</a:t>
            </a:r>
            <a:r>
              <a:rPr kumimoji="1" lang="en-US" altLang="zh-CN" sz="2400" dirty="0" smtClean="0">
                <a:latin typeface="Times New Roman" panose="02020603050405020304" pitchFamily="18" charset="0"/>
                <a:cs typeface="Times New Roman" panose="02020603050405020304" pitchFamily="18" charset="0"/>
              </a:rPr>
              <a:t>v</a:t>
            </a:r>
            <a:r>
              <a:rPr kumimoji="1" lang="zh-CN" altLang="en-US" sz="2400" dirty="0" smtClean="0">
                <a:latin typeface="Times New Roman" panose="02020603050405020304" pitchFamily="18" charset="0"/>
                <a:cs typeface="Times New Roman" panose="02020603050405020304" pitchFamily="18" charset="0"/>
              </a:rPr>
              <a:t>到</a:t>
            </a:r>
            <a:r>
              <a:rPr kumimoji="1" lang="en-US" altLang="zh-CN" sz="2400" dirty="0" smtClean="0">
                <a:latin typeface="Times New Roman" panose="02020603050405020304" pitchFamily="18" charset="0"/>
                <a:cs typeface="Times New Roman" panose="02020603050405020304" pitchFamily="18" charset="0"/>
              </a:rPr>
              <a:t>x</a:t>
            </a:r>
            <a:r>
              <a:rPr kumimoji="1" lang="zh-CN" altLang="en-US" sz="2400" dirty="0" smtClean="0">
                <a:latin typeface="Times New Roman" panose="02020603050405020304" pitchFamily="18" charset="0"/>
                <a:cs typeface="Times New Roman" panose="02020603050405020304" pitchFamily="18" charset="0"/>
              </a:rPr>
              <a:t>的路径长度更短的路径。但这是不可能的，因为我们是按路径长度递增的次序来产生各最短路径的。故长度比此路径短的所有路径均已产生，它们的终点必定在</a:t>
            </a:r>
            <a:r>
              <a:rPr kumimoji="1" lang="en-US" altLang="zh-CN" sz="2400" dirty="0" smtClean="0">
                <a:latin typeface="Times New Roman" panose="02020603050405020304" pitchFamily="18" charset="0"/>
                <a:cs typeface="Times New Roman" panose="02020603050405020304" pitchFamily="18" charset="0"/>
              </a:rPr>
              <a:t>S</a:t>
            </a:r>
            <a:r>
              <a:rPr kumimoji="1" lang="zh-CN" altLang="en-US" sz="2400" dirty="0" smtClean="0">
                <a:latin typeface="Times New Roman" panose="02020603050405020304" pitchFamily="18" charset="0"/>
                <a:cs typeface="Times New Roman" panose="02020603050405020304" pitchFamily="18" charset="0"/>
              </a:rPr>
              <a:t>中。</a:t>
            </a:r>
            <a:endParaRPr kumimoji="1" lang="zh-CN" altLang="en-US" sz="2400" dirty="0" smtClean="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因此，在一般情况下，下一条长度次短的最短路径的长度</a:t>
            </a:r>
            <a:r>
              <a:rPr kumimoji="1" lang="zh-CN" altLang="en-US" sz="2400" dirty="0" smtClean="0">
                <a:latin typeface="Times New Roman" panose="02020603050405020304" pitchFamily="18" charset="0"/>
                <a:cs typeface="Times New Roman" panose="02020603050405020304" pitchFamily="18" charset="0"/>
              </a:rPr>
              <a:t>必</a:t>
            </a:r>
            <a:r>
              <a:rPr kumimoji="1" lang="zh-CN" altLang="en-US" sz="2400" dirty="0">
                <a:latin typeface="Times New Roman" panose="02020603050405020304" pitchFamily="18" charset="0"/>
                <a:cs typeface="Times New Roman" panose="02020603050405020304" pitchFamily="18" charset="0"/>
              </a:rPr>
              <a:t>然</a:t>
            </a:r>
            <a:r>
              <a:rPr kumimoji="1" lang="zh-CN" altLang="en-US" sz="2400" dirty="0" smtClean="0">
                <a:latin typeface="Times New Roman" panose="02020603050405020304" pitchFamily="18" charset="0"/>
                <a:cs typeface="Times New Roman" panose="02020603050405020304" pitchFamily="18" charset="0"/>
              </a:rPr>
              <a:t>是</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D[j] = Min{D[i] | v</a:t>
            </a:r>
            <a:r>
              <a:rPr kumimoji="1" lang="en-US" altLang="zh-CN" sz="2400" baseline="-25000" dirty="0">
                <a:latin typeface="Times New Roman" panose="02020603050405020304" pitchFamily="18" charset="0"/>
                <a:cs typeface="Times New Roman" panose="02020603050405020304" pitchFamily="18" charset="0"/>
              </a:rPr>
              <a:t>i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cs typeface="Times New Roman" panose="02020603050405020304" pitchFamily="18" charset="0"/>
              </a:rPr>
              <a:t>V-s}</a:t>
            </a:r>
            <a:endParaRPr kumimoji="1" lang="en-US" altLang="zh-CN" sz="2400" dirty="0">
              <a:latin typeface="Times New Roman" panose="02020603050405020304" pitchFamily="18" charset="0"/>
              <a:cs typeface="Times New Roman" panose="02020603050405020304" pitchFamily="18" charset="0"/>
            </a:endParaRPr>
          </a:p>
          <a:p>
            <a:pPr algn="just"/>
            <a:endParaRPr kumimoji="1" lang="en-US" altLang="zh-CN"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其中</a:t>
            </a:r>
            <a:r>
              <a:rPr kumimoji="1" lang="en-US" altLang="zh-CN" sz="2400" dirty="0">
                <a:latin typeface="Times New Roman" panose="02020603050405020304" pitchFamily="18" charset="0"/>
                <a:cs typeface="Times New Roman" panose="02020603050405020304" pitchFamily="18" charset="0"/>
              </a:rPr>
              <a:t>D[i]</a:t>
            </a:r>
            <a:r>
              <a:rPr kumimoji="1" lang="zh-CN" altLang="en-US" sz="2400" dirty="0">
                <a:latin typeface="Times New Roman" panose="02020603050405020304" pitchFamily="18" charset="0"/>
                <a:cs typeface="Times New Roman" panose="02020603050405020304" pitchFamily="18" charset="0"/>
              </a:rPr>
              <a:t>或者是弧</a:t>
            </a:r>
            <a:r>
              <a:rPr kumimoji="1" lang="en-US" altLang="zh-CN" sz="2400" dirty="0">
                <a:latin typeface="Times New Roman" panose="02020603050405020304" pitchFamily="18" charset="0"/>
                <a:cs typeface="Times New Roman" panose="02020603050405020304" pitchFamily="18" charset="0"/>
              </a:rPr>
              <a:t>(v, 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上的权值，或者是</a:t>
            </a:r>
            <a:r>
              <a:rPr kumimoji="1" lang="en-US" altLang="zh-CN" sz="2400" dirty="0">
                <a:latin typeface="Times New Roman" panose="02020603050405020304" pitchFamily="18" charset="0"/>
                <a:cs typeface="Times New Roman" panose="02020603050405020304" pitchFamily="18" charset="0"/>
              </a:rPr>
              <a:t>D[k](</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en-US" altLang="zh-CN" sz="2400" baseline="-250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a:t>
            </a:r>
            <a:r>
              <a:rPr kumimoji="1" lang="zh-CN" altLang="en-US" sz="2400" dirty="0">
                <a:latin typeface="Times New Roman" panose="02020603050405020304" pitchFamily="18" charset="0"/>
                <a:cs typeface="Times New Roman" panose="02020603050405020304" pitchFamily="18" charset="0"/>
              </a:rPr>
              <a:t>和弧</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上的权值之和。</a:t>
            </a:r>
            <a:endParaRPr kumimoji="1" lang="zh-CN" altLang="en-US" sz="2400" dirty="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根据上面的分析，可以得到如下</a:t>
            </a:r>
            <a:r>
              <a:rPr kumimoji="1" lang="zh-CN" altLang="en-US" sz="2400" dirty="0" smtClean="0">
                <a:latin typeface="Times New Roman" panose="02020603050405020304" pitchFamily="18" charset="0"/>
                <a:cs typeface="Times New Roman" panose="02020603050405020304" pitchFamily="18" charset="0"/>
              </a:rPr>
              <a:t>的</a:t>
            </a:r>
            <a:r>
              <a:rPr kumimoji="1" lang="en-US" altLang="zh-CN" sz="2400" b="1" dirty="0" err="1">
                <a:solidFill>
                  <a:srgbClr val="FFFF00"/>
                </a:solidFill>
                <a:latin typeface="Times New Roman" panose="02020603050405020304" pitchFamily="18" charset="0"/>
                <a:cs typeface="Times New Roman" panose="02020603050405020304" pitchFamily="18" charset="0"/>
              </a:rPr>
              <a:t>Dijkstra</a:t>
            </a:r>
            <a:r>
              <a:rPr kumimoji="1" lang="zh-CN" altLang="en-US" sz="2400" dirty="0" smtClean="0">
                <a:latin typeface="Times New Roman" panose="02020603050405020304" pitchFamily="18" charset="0"/>
                <a:cs typeface="Times New Roman" panose="02020603050405020304" pitchFamily="18" charset="0"/>
              </a:rPr>
              <a:t>算法</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sp>
        <p:nvSpPr>
          <p:cNvPr id="112643" name="Text Box 3"/>
          <p:cNvSpPr txBox="1">
            <a:spLocks noChangeArrowheads="1"/>
          </p:cNvSpPr>
          <p:nvPr/>
        </p:nvSpPr>
        <p:spPr bwMode="auto">
          <a:xfrm>
            <a:off x="3201670" y="4213726"/>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4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26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23850" y="115888"/>
            <a:ext cx="8424863" cy="655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smtClean="0">
                <a:latin typeface="Times New Roman" panose="02020603050405020304" pitchFamily="18" charset="0"/>
                <a:cs typeface="Times New Roman" panose="02020603050405020304" pitchFamily="18" charset="0"/>
              </a:rPr>
              <a:t>        (1) </a:t>
            </a:r>
            <a:r>
              <a:rPr kumimoji="1" lang="zh-CN" altLang="en-US" sz="2400" dirty="0" smtClean="0">
                <a:latin typeface="Times New Roman" panose="02020603050405020304" pitchFamily="18" charset="0"/>
                <a:cs typeface="Times New Roman" panose="02020603050405020304" pitchFamily="18" charset="0"/>
              </a:rPr>
              <a:t>假设</a:t>
            </a:r>
            <a:r>
              <a:rPr kumimoji="1" lang="zh-CN" altLang="en-US" sz="2400" dirty="0">
                <a:latin typeface="Times New Roman" panose="02020603050405020304" pitchFamily="18" charset="0"/>
                <a:cs typeface="Times New Roman" panose="02020603050405020304" pitchFamily="18" charset="0"/>
              </a:rPr>
              <a:t>用邻接矩阵来表示带权有向图，</a:t>
            </a:r>
            <a:r>
              <a:rPr kumimoji="1" lang="en-US" altLang="zh-CN" sz="2400" dirty="0">
                <a:latin typeface="Times New Roman" panose="02020603050405020304" pitchFamily="18" charset="0"/>
                <a:cs typeface="Times New Roman" panose="02020603050405020304" pitchFamily="18" charset="0"/>
              </a:rPr>
              <a:t>arc[i][j]</a:t>
            </a:r>
            <a:r>
              <a:rPr kumimoji="1" lang="zh-CN" altLang="en-US" sz="2400" dirty="0">
                <a:latin typeface="Times New Roman" panose="02020603050405020304" pitchFamily="18" charset="0"/>
                <a:cs typeface="Times New Roman" panose="02020603050405020304" pitchFamily="18" charset="0"/>
              </a:rPr>
              <a:t>表示弧</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上</a:t>
            </a:r>
            <a:r>
              <a:rPr kumimoji="1" lang="zh-CN" altLang="en-US" sz="2400" dirty="0">
                <a:latin typeface="Times New Roman" panose="02020603050405020304" pitchFamily="18" charset="0"/>
                <a:cs typeface="Times New Roman" panose="02020603050405020304" pitchFamily="18" charset="0"/>
              </a:rPr>
              <a:t>的权值。若</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不</a:t>
            </a:r>
            <a:r>
              <a:rPr kumimoji="1" lang="zh-CN" altLang="en-US" sz="2400" dirty="0">
                <a:latin typeface="Times New Roman" panose="02020603050405020304" pitchFamily="18" charset="0"/>
                <a:cs typeface="Times New Roman" panose="02020603050405020304" pitchFamily="18" charset="0"/>
              </a:rPr>
              <a:t>存在，则置</a:t>
            </a:r>
            <a:r>
              <a:rPr kumimoji="1" lang="en-US" altLang="zh-CN" sz="2400" dirty="0">
                <a:latin typeface="Times New Roman" panose="02020603050405020304" pitchFamily="18" charset="0"/>
                <a:cs typeface="Times New Roman" panose="02020603050405020304" pitchFamily="18" charset="0"/>
              </a:rPr>
              <a:t>arc[i][j]</a:t>
            </a:r>
            <a:r>
              <a:rPr kumimoji="1" lang="zh-CN" altLang="en-US" sz="2400" dirty="0">
                <a:latin typeface="Times New Roman" panose="02020603050405020304" pitchFamily="18" charset="0"/>
                <a:cs typeface="Times New Roman" panose="02020603050405020304" pitchFamily="18" charset="0"/>
              </a:rPr>
              <a:t>为计算机上允许的最大值。</a:t>
            </a:r>
            <a:r>
              <a:rPr kumimoji="1" lang="en-US" altLang="zh-CN" sz="2400" dirty="0">
                <a:solidFill>
                  <a:srgbClr val="FFFF00"/>
                </a:solidFill>
                <a:latin typeface="Times New Roman" panose="02020603050405020304" pitchFamily="18" charset="0"/>
                <a:cs typeface="Times New Roman" panose="02020603050405020304" pitchFamily="18" charset="0"/>
              </a:rPr>
              <a:t>S</a:t>
            </a:r>
            <a:r>
              <a:rPr kumimoji="1" lang="zh-CN" altLang="en-US" sz="2400" dirty="0">
                <a:solidFill>
                  <a:srgbClr val="FFFF00"/>
                </a:solidFill>
                <a:latin typeface="Times New Roman" panose="02020603050405020304" pitchFamily="18" charset="0"/>
                <a:cs typeface="Times New Roman" panose="02020603050405020304" pitchFamily="18" charset="0"/>
              </a:rPr>
              <a:t>为已找到的从</a:t>
            </a:r>
            <a:r>
              <a:rPr kumimoji="1" lang="en-US" altLang="zh-CN" sz="2400" dirty="0">
                <a:solidFill>
                  <a:srgbClr val="FFFF00"/>
                </a:solidFill>
                <a:latin typeface="Times New Roman" panose="02020603050405020304" pitchFamily="18" charset="0"/>
                <a:cs typeface="Times New Roman" panose="02020603050405020304" pitchFamily="18" charset="0"/>
              </a:rPr>
              <a:t>v</a:t>
            </a:r>
            <a:r>
              <a:rPr kumimoji="1" lang="zh-CN" altLang="en-US" sz="2400" dirty="0">
                <a:solidFill>
                  <a:srgbClr val="FFFF00"/>
                </a:solidFill>
                <a:latin typeface="Times New Roman" panose="02020603050405020304" pitchFamily="18" charset="0"/>
                <a:cs typeface="Times New Roman" panose="02020603050405020304" pitchFamily="18" charset="0"/>
              </a:rPr>
              <a:t>出发的最短路径的集合，其初始状态为空集</a:t>
            </a:r>
            <a:r>
              <a:rPr kumimoji="1" lang="zh-CN" altLang="en-US" sz="2400" dirty="0">
                <a:latin typeface="Times New Roman" panose="02020603050405020304" pitchFamily="18" charset="0"/>
                <a:cs typeface="Times New Roman" panose="02020603050405020304" pitchFamily="18" charset="0"/>
              </a:rPr>
              <a:t>。那么从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出发到图上其余各顶点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可能达到的最短路径长度的初值为：</a:t>
            </a:r>
            <a:endParaRPr kumimoji="1" lang="zh-CN" altLang="en-US" sz="2400" dirty="0">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D[i] = arcs[</a:t>
            </a:r>
            <a:r>
              <a:rPr kumimoji="1" lang="en-US" altLang="zh-CN" sz="2400" dirty="0" err="1">
                <a:solidFill>
                  <a:srgbClr val="FFFF00"/>
                </a:solidFill>
                <a:latin typeface="Times New Roman" panose="02020603050405020304" pitchFamily="18" charset="0"/>
                <a:cs typeface="Times New Roman" panose="02020603050405020304" pitchFamily="18" charset="0"/>
              </a:rPr>
              <a:t>LocateVex</a:t>
            </a:r>
            <a:r>
              <a:rPr kumimoji="1" lang="en-US" altLang="zh-CN" sz="2400" dirty="0">
                <a:solidFill>
                  <a:srgbClr val="FFFF00"/>
                </a:solidFill>
                <a:latin typeface="Times New Roman" panose="02020603050405020304" pitchFamily="18" charset="0"/>
                <a:cs typeface="Times New Roman" panose="02020603050405020304" pitchFamily="18" charset="0"/>
              </a:rPr>
              <a:t>(</a:t>
            </a:r>
            <a:r>
              <a:rPr kumimoji="1" lang="en-US" altLang="zh-CN" sz="2400" dirty="0" err="1">
                <a:solidFill>
                  <a:srgbClr val="FFFF00"/>
                </a:solidFill>
                <a:latin typeface="Times New Roman" panose="02020603050405020304" pitchFamily="18" charset="0"/>
                <a:cs typeface="Times New Roman" panose="02020603050405020304" pitchFamily="18" charset="0"/>
              </a:rPr>
              <a:t>pG</a:t>
            </a:r>
            <a:r>
              <a:rPr kumimoji="1" lang="en-US" altLang="zh-CN" sz="2400" dirty="0">
                <a:solidFill>
                  <a:srgbClr val="FFFF00"/>
                </a:solidFill>
                <a:latin typeface="Times New Roman" panose="02020603050405020304" pitchFamily="18" charset="0"/>
                <a:cs typeface="Times New Roman" panose="02020603050405020304" pitchFamily="18" charset="0"/>
              </a:rPr>
              <a:t>, v</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0</a:t>
            </a:r>
            <a:r>
              <a:rPr kumimoji="1" lang="en-US" altLang="zh-CN" sz="2400" dirty="0">
                <a:solidFill>
                  <a:srgbClr val="FFFF00"/>
                </a:solidFill>
                <a:latin typeface="Times New Roman" panose="02020603050405020304" pitchFamily="18" charset="0"/>
                <a:cs typeface="Times New Roman" panose="02020603050405020304" pitchFamily="18" charset="0"/>
              </a:rPr>
              <a:t>)][i]    </a:t>
            </a:r>
            <a:r>
              <a:rPr kumimoji="1" lang="en-US" altLang="zh-CN" sz="2400" dirty="0" err="1">
                <a:solidFill>
                  <a:srgbClr val="FFFF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i</a:t>
            </a:r>
            <a:r>
              <a:rPr kumimoji="1" lang="en-US" altLang="zh-CN" sz="2400" dirty="0" err="1">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err="1">
                <a:solidFill>
                  <a:srgbClr val="FFFF00"/>
                </a:solidFill>
                <a:latin typeface="Times New Roman" panose="02020603050405020304" pitchFamily="18" charset="0"/>
                <a:cs typeface="Times New Roman" panose="02020603050405020304" pitchFamily="18" charset="0"/>
              </a:rPr>
              <a:t>V</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gn="just"/>
            <a:r>
              <a:rPr kumimoji="1" lang="en-US" altLang="zh-CN" sz="2400" dirty="0" smtClean="0">
                <a:latin typeface="Times New Roman" panose="02020603050405020304" pitchFamily="18" charset="0"/>
                <a:cs typeface="Times New Roman" panose="02020603050405020304" pitchFamily="18" charset="0"/>
              </a:rPr>
              <a:t>        (2) </a:t>
            </a:r>
            <a:r>
              <a:rPr kumimoji="1" lang="zh-CN" altLang="en-US" sz="2400" dirty="0" smtClean="0">
                <a:latin typeface="Times New Roman" panose="02020603050405020304" pitchFamily="18" charset="0"/>
                <a:cs typeface="Times New Roman" panose="02020603050405020304" pitchFamily="18" charset="0"/>
              </a:rPr>
              <a:t>选择</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使得</a:t>
            </a:r>
            <a:endParaRPr kumimoji="1" lang="zh-CN" altLang="en-US" sz="2400" dirty="0">
              <a:latin typeface="Times New Roman" panose="02020603050405020304" pitchFamily="18" charset="0"/>
              <a:cs typeface="Times New Roman" panose="02020603050405020304" pitchFamily="18" charset="0"/>
            </a:endParaRPr>
          </a:p>
          <a:p>
            <a:pPr algn="just">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D[j] = Min{D[i] | v</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i </a:t>
            </a:r>
            <a:r>
              <a:rPr kumimoji="1" lang="en-US" altLang="zh-CN"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aseline="-250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FF00"/>
                </a:solidFill>
                <a:latin typeface="Times New Roman" panose="02020603050405020304" pitchFamily="18" charset="0"/>
                <a:cs typeface="Times New Roman" panose="02020603050405020304" pitchFamily="18" charset="0"/>
              </a:rPr>
              <a:t>V-s}</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gn="just"/>
            <a:r>
              <a:rPr kumimoji="1" lang="zh-CN" altLang="en-US" sz="2400" dirty="0" smtClean="0">
                <a:latin typeface="Times New Roman" panose="02020603050405020304" pitchFamily="18" charset="0"/>
                <a:cs typeface="Times New Roman" panose="02020603050405020304" pitchFamily="18" charset="0"/>
              </a:rPr>
              <a:t>那么</a:t>
            </a:r>
            <a:r>
              <a:rPr kumimoji="1" lang="en-US" altLang="zh-CN" sz="2400" dirty="0" err="1" smtClean="0">
                <a:latin typeface="Times New Roman" panose="02020603050405020304" pitchFamily="18" charset="0"/>
                <a:cs typeface="Times New Roman" panose="02020603050405020304" pitchFamily="18" charset="0"/>
              </a:rPr>
              <a:t>v</a:t>
            </a:r>
            <a:r>
              <a:rPr kumimoji="1" lang="en-US" altLang="zh-CN" sz="2400" baseline="-25000" dirty="0" err="1" smtClean="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就是当前求得的一条从</a:t>
            </a:r>
            <a:r>
              <a:rPr kumimoji="1" lang="en-US" altLang="zh-CN" sz="2400" dirty="0">
                <a:latin typeface="Times New Roman" panose="02020603050405020304" pitchFamily="18" charset="0"/>
                <a:cs typeface="Times New Roman" panose="02020603050405020304" pitchFamily="18" charset="0"/>
              </a:rPr>
              <a:t>v</a:t>
            </a:r>
            <a:r>
              <a:rPr kumimoji="1" lang="zh-CN" altLang="en-US" sz="2400" dirty="0">
                <a:latin typeface="Times New Roman" panose="02020603050405020304" pitchFamily="18" charset="0"/>
                <a:cs typeface="Times New Roman" panose="02020603050405020304" pitchFamily="18" charset="0"/>
              </a:rPr>
              <a:t>出发的最短路径的终点。令</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 </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S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{j}</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(3) </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修改</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从</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出发到集合</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S</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上任一顶点</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cs typeface="Times New Roman" panose="02020603050405020304" pitchFamily="18" charset="0"/>
                <a:sym typeface="Symbol" panose="05050102010706020507" pitchFamily="18" charset="2"/>
              </a:rPr>
              <a:t>k</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可达的最短路径长度。如果：</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D[j] + arcs[j][k] &lt; D[k]    </a:t>
            </a:r>
            <a:r>
              <a:rPr kumimoji="1" lang="en-US" altLang="zh-CN" sz="1600" dirty="0">
                <a:latin typeface="Times New Roman" panose="02020603050405020304" pitchFamily="18" charset="0"/>
                <a:cs typeface="Times New Roman" panose="02020603050405020304" pitchFamily="18" charset="0"/>
                <a:sym typeface="Symbol" panose="05050102010706020507" pitchFamily="18" charset="2"/>
              </a:rPr>
              <a:t>j</a:t>
            </a:r>
            <a:r>
              <a:rPr kumimoji="1" lang="zh-CN" altLang="en-US" sz="1600" dirty="0">
                <a:latin typeface="Times New Roman" panose="02020603050405020304" pitchFamily="18" charset="0"/>
                <a:cs typeface="Times New Roman" panose="02020603050405020304" pitchFamily="18" charset="0"/>
                <a:sym typeface="Symbol" panose="05050102010706020507" pitchFamily="18" charset="2"/>
              </a:rPr>
              <a:t>：上一步骤求得的最短路径顶点</a:t>
            </a:r>
            <a:endParaRPr kumimoji="1" lang="en-US" altLang="zh-CN" sz="1600" dirty="0">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则修改</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D[k]</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为</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D[k] </a:t>
            </a:r>
            <a:r>
              <a:rPr kumimoji="1" lang="zh-CN" altLang="en-US"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D[j] + arcs[j][k]</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(4) </a:t>
            </a:r>
            <a:r>
              <a:rPr kumimoji="1" lang="zh-CN" altLang="en-US" sz="2400" dirty="0" smtClean="0">
                <a:latin typeface="Times New Roman" panose="02020603050405020304" pitchFamily="18" charset="0"/>
                <a:cs typeface="Times New Roman" panose="02020603050405020304" pitchFamily="18" charset="0"/>
              </a:rPr>
              <a:t>重复</a:t>
            </a:r>
            <a:r>
              <a:rPr kumimoji="1" lang="en-US" altLang="zh-CN" sz="2400" dirty="0">
                <a:latin typeface="Times New Roman" panose="02020603050405020304" pitchFamily="18" charset="0"/>
                <a:cs typeface="Times New Roman" panose="02020603050405020304" pitchFamily="18" charset="0"/>
              </a:rPr>
              <a:t>(2</a:t>
            </a:r>
            <a:r>
              <a:rPr kumimoji="1" lang="en-US" altLang="zh-CN" sz="2400" dirty="0" smtClean="0">
                <a:latin typeface="Times New Roman" panose="02020603050405020304" pitchFamily="18" charset="0"/>
                <a:cs typeface="Times New Roman" panose="02020603050405020304" pitchFamily="18" charset="0"/>
              </a:rPr>
              <a:t>)~(3)</a:t>
            </a:r>
            <a:r>
              <a:rPr kumimoji="1" lang="zh-CN" altLang="en-US" sz="2400" dirty="0" smtClean="0">
                <a:latin typeface="Times New Roman" panose="02020603050405020304" pitchFamily="18" charset="0"/>
                <a:cs typeface="Times New Roman" panose="02020603050405020304" pitchFamily="18" charset="0"/>
              </a:rPr>
              <a:t>步</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共</a:t>
            </a:r>
            <a:r>
              <a:rPr kumimoji="1" lang="en-US" altLang="zh-CN" sz="2400" dirty="0">
                <a:latin typeface="Times New Roman" panose="02020603050405020304" pitchFamily="18" charset="0"/>
                <a:cs typeface="Times New Roman" panose="02020603050405020304" pitchFamily="18" charset="0"/>
              </a:rPr>
              <a:t>n-1</a:t>
            </a:r>
            <a:r>
              <a:rPr kumimoji="1" lang="zh-CN" altLang="en-US" sz="2400" dirty="0" smtClean="0">
                <a:latin typeface="Times New Roman" panose="02020603050405020304" pitchFamily="18" charset="0"/>
                <a:cs typeface="Times New Roman" panose="02020603050405020304" pitchFamily="18" charset="0"/>
              </a:rPr>
              <a:t>次</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由此求得从</a:t>
            </a:r>
            <a:r>
              <a:rPr kumimoji="1" lang="en-US" altLang="zh-CN" sz="2400" dirty="0">
                <a:latin typeface="Times New Roman" panose="02020603050405020304" pitchFamily="18" charset="0"/>
                <a:cs typeface="Times New Roman" panose="02020603050405020304" pitchFamily="18" charset="0"/>
              </a:rPr>
              <a:t>v</a:t>
            </a:r>
            <a:r>
              <a:rPr kumimoji="1" lang="zh-CN" altLang="en-US" sz="2400" dirty="0">
                <a:latin typeface="Times New Roman" panose="02020603050405020304" pitchFamily="18" charset="0"/>
                <a:cs typeface="Times New Roman" panose="02020603050405020304" pitchFamily="18" charset="0"/>
              </a:rPr>
              <a:t>到图上其余各顶点的最短路径长度递增的序列。</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6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66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66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66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57200" y="277813"/>
            <a:ext cx="6635750" cy="1139825"/>
          </a:xfrm>
        </p:spPr>
        <p:txBody>
          <a:bodyPr/>
          <a:lstStyle/>
          <a:p>
            <a:r>
              <a:rPr lang="en-US" altLang="zh-CN" sz="3600">
                <a:solidFill>
                  <a:schemeClr val="tx1"/>
                </a:solidFill>
              </a:rPr>
              <a:t>Example</a:t>
            </a:r>
            <a:endParaRPr lang="en-US" altLang="zh-CN" sz="3600">
              <a:solidFill>
                <a:schemeClr val="tx1"/>
              </a:solidFill>
            </a:endParaRPr>
          </a:p>
        </p:txBody>
      </p:sp>
      <p:grpSp>
        <p:nvGrpSpPr>
          <p:cNvPr id="203780" name="Group 4"/>
          <p:cNvGrpSpPr/>
          <p:nvPr/>
        </p:nvGrpSpPr>
        <p:grpSpPr bwMode="auto">
          <a:xfrm>
            <a:off x="179705" y="166053"/>
            <a:ext cx="2546350" cy="2971800"/>
            <a:chOff x="2112" y="1152"/>
            <a:chExt cx="1604" cy="1872"/>
          </a:xfrm>
        </p:grpSpPr>
        <p:sp>
          <p:nvSpPr>
            <p:cNvPr id="203781" name="Oval 5"/>
            <p:cNvSpPr>
              <a:spLocks noChangeArrowheads="1"/>
            </p:cNvSpPr>
            <p:nvPr/>
          </p:nvSpPr>
          <p:spPr bwMode="auto">
            <a:xfrm>
              <a:off x="2736" y="1152"/>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5</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82" name="Oval 6"/>
            <p:cNvSpPr>
              <a:spLocks noChangeArrowheads="1"/>
            </p:cNvSpPr>
            <p:nvPr/>
          </p:nvSpPr>
          <p:spPr bwMode="auto">
            <a:xfrm>
              <a:off x="2112" y="15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83" name="Oval 7"/>
            <p:cNvSpPr>
              <a:spLocks noChangeArrowheads="1"/>
            </p:cNvSpPr>
            <p:nvPr/>
          </p:nvSpPr>
          <p:spPr bwMode="auto">
            <a:xfrm>
              <a:off x="3312" y="158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4</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84" name="Oval 8"/>
            <p:cNvSpPr>
              <a:spLocks noChangeArrowheads="1"/>
            </p:cNvSpPr>
            <p:nvPr/>
          </p:nvSpPr>
          <p:spPr bwMode="auto">
            <a:xfrm>
              <a:off x="2112" y="230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1</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85" name="Oval 9"/>
            <p:cNvSpPr>
              <a:spLocks noChangeArrowheads="1"/>
            </p:cNvSpPr>
            <p:nvPr/>
          </p:nvSpPr>
          <p:spPr bwMode="auto">
            <a:xfrm>
              <a:off x="3312" y="2304"/>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3</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86" name="Oval 10"/>
            <p:cNvSpPr>
              <a:spLocks noChangeArrowheads="1"/>
            </p:cNvSpPr>
            <p:nvPr/>
          </p:nvSpPr>
          <p:spPr bwMode="auto">
            <a:xfrm>
              <a:off x="2736" y="2736"/>
              <a:ext cx="288"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2</a:t>
              </a:r>
              <a:endParaRPr kumimoji="1" lang="en-US" altLang="zh-CN" sz="2400">
                <a:solidFill>
                  <a:srgbClr val="FFFF00"/>
                </a:solidFill>
                <a:latin typeface="Times New Roman" panose="02020603050405020304" pitchFamily="18" charset="0"/>
                <a:ea typeface="宋体" panose="02010600030101010101" pitchFamily="2" charset="-122"/>
              </a:endParaRPr>
            </a:p>
          </p:txBody>
        </p:sp>
        <p:cxnSp>
          <p:nvCxnSpPr>
            <p:cNvPr id="203787" name="AutoShape 11"/>
            <p:cNvCxnSpPr>
              <a:cxnSpLocks noChangeShapeType="1"/>
              <a:stCxn id="203782" idx="7"/>
              <a:endCxn id="203781" idx="3"/>
            </p:cNvCxnSpPr>
            <p:nvPr/>
          </p:nvCxnSpPr>
          <p:spPr bwMode="auto">
            <a:xfrm flipV="1">
              <a:off x="2358" y="1398"/>
              <a:ext cx="420" cy="22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8" name="AutoShape 12"/>
            <p:cNvCxnSpPr>
              <a:cxnSpLocks noChangeShapeType="1"/>
              <a:stCxn id="203782" idx="6"/>
              <a:endCxn id="203783" idx="2"/>
            </p:cNvCxnSpPr>
            <p:nvPr/>
          </p:nvCxnSpPr>
          <p:spPr bwMode="auto">
            <a:xfrm>
              <a:off x="2400" y="1728"/>
              <a:ext cx="912" cy="0"/>
            </a:xfrm>
            <a:prstGeom prst="straightConnector1">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89" name="AutoShape 13"/>
            <p:cNvCxnSpPr>
              <a:cxnSpLocks noChangeShapeType="1"/>
              <a:stCxn id="203783" idx="1"/>
              <a:endCxn id="203781" idx="5"/>
            </p:cNvCxnSpPr>
            <p:nvPr/>
          </p:nvCxnSpPr>
          <p:spPr bwMode="auto">
            <a:xfrm flipH="1" flipV="1">
              <a:off x="2982" y="1398"/>
              <a:ext cx="372" cy="22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0" name="AutoShape 14"/>
            <p:cNvCxnSpPr>
              <a:cxnSpLocks noChangeShapeType="1"/>
              <a:stCxn id="203783" idx="4"/>
              <a:endCxn id="203785" idx="0"/>
            </p:cNvCxnSpPr>
            <p:nvPr/>
          </p:nvCxnSpPr>
          <p:spPr bwMode="auto">
            <a:xfrm>
              <a:off x="3456" y="1872"/>
              <a:ext cx="0" cy="432"/>
            </a:xfrm>
            <a:prstGeom prst="straightConnector1">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1" name="AutoShape 15"/>
            <p:cNvCxnSpPr>
              <a:cxnSpLocks noChangeShapeType="1"/>
              <a:stCxn id="203784" idx="5"/>
              <a:endCxn id="203786" idx="1"/>
            </p:cNvCxnSpPr>
            <p:nvPr/>
          </p:nvCxnSpPr>
          <p:spPr bwMode="auto">
            <a:xfrm>
              <a:off x="2358" y="2550"/>
              <a:ext cx="420" cy="22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2" name="AutoShape 16"/>
            <p:cNvCxnSpPr>
              <a:cxnSpLocks noChangeShapeType="1"/>
              <a:stCxn id="203782" idx="5"/>
              <a:endCxn id="203786" idx="0"/>
            </p:cNvCxnSpPr>
            <p:nvPr/>
          </p:nvCxnSpPr>
          <p:spPr bwMode="auto">
            <a:xfrm>
              <a:off x="2358" y="1830"/>
              <a:ext cx="522" cy="906"/>
            </a:xfrm>
            <a:prstGeom prst="straightConnector1">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3" name="AutoShape 17"/>
            <p:cNvCxnSpPr>
              <a:cxnSpLocks noChangeShapeType="1"/>
              <a:stCxn id="203786" idx="7"/>
              <a:endCxn id="203785" idx="3"/>
            </p:cNvCxnSpPr>
            <p:nvPr/>
          </p:nvCxnSpPr>
          <p:spPr bwMode="auto">
            <a:xfrm flipV="1">
              <a:off x="2982" y="2550"/>
              <a:ext cx="372" cy="22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794" name="AutoShape 18"/>
            <p:cNvCxnSpPr>
              <a:cxnSpLocks noChangeShapeType="1"/>
              <a:stCxn id="203785" idx="1"/>
              <a:endCxn id="203781" idx="4"/>
            </p:cNvCxnSpPr>
            <p:nvPr/>
          </p:nvCxnSpPr>
          <p:spPr bwMode="auto">
            <a:xfrm flipH="1" flipV="1">
              <a:off x="2880" y="1440"/>
              <a:ext cx="474" cy="906"/>
            </a:xfrm>
            <a:prstGeom prst="straightConnector1">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795" name="Text Box 19"/>
            <p:cNvSpPr txBox="1">
              <a:spLocks noChangeArrowheads="1"/>
            </p:cNvSpPr>
            <p:nvPr/>
          </p:nvSpPr>
          <p:spPr bwMode="auto">
            <a:xfrm>
              <a:off x="2332" y="1260"/>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100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03796" name="Text Box 20"/>
            <p:cNvSpPr txBox="1">
              <a:spLocks noChangeArrowheads="1"/>
            </p:cNvSpPr>
            <p:nvPr/>
          </p:nvSpPr>
          <p:spPr bwMode="auto">
            <a:xfrm>
              <a:off x="3092" y="127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60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03797" name="Text Box 21"/>
            <p:cNvSpPr txBox="1">
              <a:spLocks noChangeArrowheads="1"/>
            </p:cNvSpPr>
            <p:nvPr/>
          </p:nvSpPr>
          <p:spPr bwMode="auto">
            <a:xfrm>
              <a:off x="3456" y="196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20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98" name="Text Box 22"/>
            <p:cNvSpPr txBox="1">
              <a:spLocks noChangeArrowheads="1"/>
            </p:cNvSpPr>
            <p:nvPr/>
          </p:nvSpPr>
          <p:spPr bwMode="auto">
            <a:xfrm>
              <a:off x="2928" y="196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10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799" name="Text Box 23"/>
            <p:cNvSpPr txBox="1">
              <a:spLocks noChangeArrowheads="1"/>
            </p:cNvSpPr>
            <p:nvPr/>
          </p:nvSpPr>
          <p:spPr bwMode="auto">
            <a:xfrm>
              <a:off x="2592" y="1482"/>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30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03800" name="Text Box 24"/>
            <p:cNvSpPr txBox="1">
              <a:spLocks noChangeArrowheads="1"/>
            </p:cNvSpPr>
            <p:nvPr/>
          </p:nvSpPr>
          <p:spPr bwMode="auto">
            <a:xfrm>
              <a:off x="2564" y="2034"/>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FFFF00"/>
                  </a:solidFill>
                  <a:latin typeface="Times New Roman" panose="02020603050405020304" pitchFamily="18" charset="0"/>
                  <a:ea typeface="宋体" panose="02010600030101010101" pitchFamily="2" charset="-122"/>
                </a:rPr>
                <a:t>10</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203801" name="Text Box 25"/>
            <p:cNvSpPr txBox="1">
              <a:spLocks noChangeArrowheads="1"/>
            </p:cNvSpPr>
            <p:nvPr/>
          </p:nvSpPr>
          <p:spPr bwMode="auto">
            <a:xfrm>
              <a:off x="2400" y="263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5</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3802" name="Text Box 26"/>
            <p:cNvSpPr txBox="1">
              <a:spLocks noChangeArrowheads="1"/>
            </p:cNvSpPr>
            <p:nvPr/>
          </p:nvSpPr>
          <p:spPr bwMode="auto">
            <a:xfrm>
              <a:off x="2928" y="244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FF00"/>
                  </a:solidFill>
                  <a:latin typeface="Times New Roman" panose="02020603050405020304" pitchFamily="18" charset="0"/>
                  <a:ea typeface="宋体" panose="02010600030101010101" pitchFamily="2" charset="-122"/>
                </a:rPr>
                <a:t>50</a:t>
              </a:r>
              <a:endParaRPr kumimoji="1" lang="en-US" altLang="zh-CN" sz="2400">
                <a:solidFill>
                  <a:srgbClr val="FFFF00"/>
                </a:solidFill>
                <a:latin typeface="Times New Roman" panose="02020603050405020304" pitchFamily="18" charset="0"/>
                <a:ea typeface="宋体" panose="02010600030101010101" pitchFamily="2" charset="-122"/>
              </a:endParaRPr>
            </a:p>
          </p:txBody>
        </p:sp>
      </p:grpSp>
      <p:graphicFrame>
        <p:nvGraphicFramePr>
          <p:cNvPr id="203803" name="Object 27"/>
          <p:cNvGraphicFramePr>
            <a:graphicFrameLocks noGrp="1" noChangeAspect="1"/>
          </p:cNvGraphicFramePr>
          <p:nvPr>
            <p:ph idx="1"/>
          </p:nvPr>
        </p:nvGraphicFramePr>
        <p:xfrm>
          <a:off x="5901690" y="44450"/>
          <a:ext cx="2867660" cy="2232025"/>
        </p:xfrm>
        <a:graphic>
          <a:graphicData uri="http://schemas.openxmlformats.org/presentationml/2006/ole">
            <mc:AlternateContent xmlns:mc="http://schemas.openxmlformats.org/markup-compatibility/2006">
              <mc:Choice xmlns:v="urn:schemas-microsoft-com:vml" Requires="v">
                <p:oleObj spid="_x0000_s203993" name="Equation" r:id="rId1" imgW="1485900" imgH="1155700" progId="Equation.DSMT4">
                  <p:embed/>
                </p:oleObj>
              </mc:Choice>
              <mc:Fallback>
                <p:oleObj name="Equation" r:id="rId1" imgW="1485900" imgH="1155700" progId="Equation.DSMT4">
                  <p:embed/>
                  <p:pic>
                    <p:nvPicPr>
                      <p:cNvPr id="0" name="Objec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690" y="44450"/>
                        <a:ext cx="2867660" cy="223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805" name="Line 29"/>
          <p:cNvSpPr>
            <a:spLocks noChangeShapeType="1"/>
          </p:cNvSpPr>
          <p:nvPr/>
        </p:nvSpPr>
        <p:spPr bwMode="auto">
          <a:xfrm>
            <a:off x="7938" y="3141663"/>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06" name="Line 30"/>
          <p:cNvSpPr>
            <a:spLocks noChangeShapeType="1"/>
          </p:cNvSpPr>
          <p:nvPr/>
        </p:nvSpPr>
        <p:spPr bwMode="auto">
          <a:xfrm>
            <a:off x="7938" y="3789363"/>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07" name="Line 31"/>
          <p:cNvSpPr>
            <a:spLocks noChangeShapeType="1"/>
          </p:cNvSpPr>
          <p:nvPr/>
        </p:nvSpPr>
        <p:spPr bwMode="auto">
          <a:xfrm>
            <a:off x="7938" y="4437063"/>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08" name="Line 32"/>
          <p:cNvSpPr>
            <a:spLocks noChangeShapeType="1"/>
          </p:cNvSpPr>
          <p:nvPr/>
        </p:nvSpPr>
        <p:spPr bwMode="auto">
          <a:xfrm>
            <a:off x="7938" y="5084763"/>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09" name="Line 33"/>
          <p:cNvSpPr>
            <a:spLocks noChangeShapeType="1"/>
          </p:cNvSpPr>
          <p:nvPr/>
        </p:nvSpPr>
        <p:spPr bwMode="auto">
          <a:xfrm>
            <a:off x="7938" y="5732463"/>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0" name="Line 34"/>
          <p:cNvSpPr>
            <a:spLocks noChangeShapeType="1"/>
          </p:cNvSpPr>
          <p:nvPr/>
        </p:nvSpPr>
        <p:spPr bwMode="auto">
          <a:xfrm>
            <a:off x="7938" y="6381750"/>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1" name="Line 35"/>
          <p:cNvSpPr>
            <a:spLocks noChangeShapeType="1"/>
          </p:cNvSpPr>
          <p:nvPr/>
        </p:nvSpPr>
        <p:spPr bwMode="auto">
          <a:xfrm>
            <a:off x="10429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12" name="Text Box 36"/>
          <p:cNvSpPr txBox="1">
            <a:spLocks noChangeArrowheads="1"/>
          </p:cNvSpPr>
          <p:nvPr/>
        </p:nvSpPr>
        <p:spPr bwMode="auto">
          <a:xfrm>
            <a:off x="539115" y="3284220"/>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1</a:t>
            </a:r>
            <a:endParaRPr lang="en-US" altLang="zh-CN" baseline="-25000"/>
          </a:p>
        </p:txBody>
      </p:sp>
      <p:sp>
        <p:nvSpPr>
          <p:cNvPr id="203813" name="Text Box 37"/>
          <p:cNvSpPr txBox="1">
            <a:spLocks noChangeArrowheads="1"/>
          </p:cNvSpPr>
          <p:nvPr/>
        </p:nvSpPr>
        <p:spPr bwMode="auto">
          <a:xfrm>
            <a:off x="539115" y="3920808"/>
            <a:ext cx="3825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2</a:t>
            </a:r>
            <a:endParaRPr lang="en-US" altLang="zh-CN" baseline="-25000"/>
          </a:p>
        </p:txBody>
      </p:sp>
      <p:sp>
        <p:nvSpPr>
          <p:cNvPr id="203814" name="Text Box 38"/>
          <p:cNvSpPr txBox="1">
            <a:spLocks noChangeArrowheads="1"/>
          </p:cNvSpPr>
          <p:nvPr/>
        </p:nvSpPr>
        <p:spPr bwMode="auto">
          <a:xfrm>
            <a:off x="540703" y="4557395"/>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3</a:t>
            </a:r>
            <a:endParaRPr lang="en-US" altLang="zh-CN" baseline="-25000"/>
          </a:p>
        </p:txBody>
      </p:sp>
      <p:sp>
        <p:nvSpPr>
          <p:cNvPr id="203815" name="Text Box 39"/>
          <p:cNvSpPr txBox="1">
            <a:spLocks noChangeArrowheads="1"/>
          </p:cNvSpPr>
          <p:nvPr/>
        </p:nvSpPr>
        <p:spPr bwMode="auto">
          <a:xfrm>
            <a:off x="540703" y="5832158"/>
            <a:ext cx="3825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5</a:t>
            </a:r>
            <a:endParaRPr lang="en-US" altLang="zh-CN" baseline="-25000"/>
          </a:p>
        </p:txBody>
      </p:sp>
      <p:sp>
        <p:nvSpPr>
          <p:cNvPr id="203816" name="Text Box 40"/>
          <p:cNvSpPr txBox="1">
            <a:spLocks noChangeArrowheads="1"/>
          </p:cNvSpPr>
          <p:nvPr/>
        </p:nvSpPr>
        <p:spPr bwMode="auto">
          <a:xfrm>
            <a:off x="539115" y="5195570"/>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4</a:t>
            </a:r>
            <a:endParaRPr lang="en-US" altLang="zh-CN" baseline="-25000"/>
          </a:p>
        </p:txBody>
      </p:sp>
      <p:sp>
        <p:nvSpPr>
          <p:cNvPr id="203817" name="Text Box 41"/>
          <p:cNvSpPr txBox="1">
            <a:spLocks noChangeArrowheads="1"/>
          </p:cNvSpPr>
          <p:nvPr/>
        </p:nvSpPr>
        <p:spPr bwMode="auto">
          <a:xfrm>
            <a:off x="540703" y="6383020"/>
            <a:ext cx="331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j</a:t>
            </a:r>
            <a:endParaRPr lang="en-US" altLang="zh-CN" baseline="-25000"/>
          </a:p>
        </p:txBody>
      </p:sp>
      <p:sp>
        <p:nvSpPr>
          <p:cNvPr id="203818" name="Rectangle 42"/>
          <p:cNvSpPr>
            <a:spLocks noChangeArrowheads="1"/>
          </p:cNvSpPr>
          <p:nvPr/>
        </p:nvSpPr>
        <p:spPr bwMode="auto">
          <a:xfrm>
            <a:off x="1631950" y="32845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03819" name="Line 43"/>
          <p:cNvSpPr>
            <a:spLocks noChangeShapeType="1"/>
          </p:cNvSpPr>
          <p:nvPr/>
        </p:nvSpPr>
        <p:spPr bwMode="auto">
          <a:xfrm>
            <a:off x="26558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0" name="Line 44"/>
          <p:cNvSpPr>
            <a:spLocks noChangeShapeType="1"/>
          </p:cNvSpPr>
          <p:nvPr/>
        </p:nvSpPr>
        <p:spPr bwMode="auto">
          <a:xfrm>
            <a:off x="42687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1" name="Line 45"/>
          <p:cNvSpPr>
            <a:spLocks noChangeShapeType="1"/>
          </p:cNvSpPr>
          <p:nvPr/>
        </p:nvSpPr>
        <p:spPr bwMode="auto">
          <a:xfrm>
            <a:off x="58816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2" name="Line 46"/>
          <p:cNvSpPr>
            <a:spLocks noChangeShapeType="1"/>
          </p:cNvSpPr>
          <p:nvPr/>
        </p:nvSpPr>
        <p:spPr bwMode="auto">
          <a:xfrm>
            <a:off x="74945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3" name="Line 47"/>
          <p:cNvSpPr>
            <a:spLocks noChangeShapeType="1"/>
          </p:cNvSpPr>
          <p:nvPr/>
        </p:nvSpPr>
        <p:spPr bwMode="auto">
          <a:xfrm>
            <a:off x="9109075"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4" name="Line 48"/>
          <p:cNvSpPr>
            <a:spLocks noChangeShapeType="1"/>
          </p:cNvSpPr>
          <p:nvPr/>
        </p:nvSpPr>
        <p:spPr bwMode="auto">
          <a:xfrm>
            <a:off x="1588" y="3141663"/>
            <a:ext cx="0" cy="3644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25" name="Rectangle 49"/>
          <p:cNvSpPr>
            <a:spLocks noChangeArrowheads="1"/>
          </p:cNvSpPr>
          <p:nvPr/>
        </p:nvSpPr>
        <p:spPr bwMode="auto">
          <a:xfrm>
            <a:off x="3252788" y="32845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03826" name="Rectangle 50"/>
          <p:cNvSpPr>
            <a:spLocks noChangeArrowheads="1"/>
          </p:cNvSpPr>
          <p:nvPr/>
        </p:nvSpPr>
        <p:spPr bwMode="auto">
          <a:xfrm>
            <a:off x="4868863" y="32845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03827" name="Rectangle 51"/>
          <p:cNvSpPr>
            <a:spLocks noChangeArrowheads="1"/>
          </p:cNvSpPr>
          <p:nvPr/>
        </p:nvSpPr>
        <p:spPr bwMode="auto">
          <a:xfrm>
            <a:off x="6484938" y="328453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03829" name="Text Box 53"/>
          <p:cNvSpPr txBox="1">
            <a:spLocks noChangeArrowheads="1"/>
          </p:cNvSpPr>
          <p:nvPr/>
        </p:nvSpPr>
        <p:spPr bwMode="auto">
          <a:xfrm>
            <a:off x="1439863" y="379571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10</a:t>
            </a:r>
            <a:endParaRPr lang="en-US" altLang="zh-CN"/>
          </a:p>
          <a:p>
            <a:pPr algn="ctr"/>
            <a:r>
              <a:rPr lang="en-US" altLang="zh-CN"/>
              <a:t>(v</a:t>
            </a:r>
            <a:r>
              <a:rPr lang="en-US" altLang="zh-CN" baseline="-25000"/>
              <a:t>0</a:t>
            </a:r>
            <a:r>
              <a:rPr lang="en-US" altLang="zh-CN"/>
              <a:t>,v</a:t>
            </a:r>
            <a:r>
              <a:rPr lang="en-US" altLang="zh-CN" baseline="-25000"/>
              <a:t>2</a:t>
            </a:r>
            <a:r>
              <a:rPr lang="en-US" altLang="zh-CN"/>
              <a:t>)</a:t>
            </a:r>
            <a:endParaRPr lang="en-US" altLang="zh-CN"/>
          </a:p>
        </p:txBody>
      </p:sp>
      <p:sp>
        <p:nvSpPr>
          <p:cNvPr id="203830" name="Rectangle 54"/>
          <p:cNvSpPr>
            <a:spLocks noChangeArrowheads="1"/>
          </p:cNvSpPr>
          <p:nvPr/>
        </p:nvSpPr>
        <p:spPr bwMode="auto">
          <a:xfrm>
            <a:off x="1631950" y="45815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03831" name="Text Box 55"/>
          <p:cNvSpPr txBox="1">
            <a:spLocks noChangeArrowheads="1"/>
          </p:cNvSpPr>
          <p:nvPr/>
        </p:nvSpPr>
        <p:spPr bwMode="auto">
          <a:xfrm>
            <a:off x="1439863" y="508476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30</a:t>
            </a:r>
            <a:endParaRPr lang="en-US" altLang="zh-CN"/>
          </a:p>
          <a:p>
            <a:pPr algn="ctr"/>
            <a:r>
              <a:rPr lang="en-US" altLang="zh-CN"/>
              <a:t>(v</a:t>
            </a:r>
            <a:r>
              <a:rPr lang="en-US" altLang="zh-CN" baseline="-25000"/>
              <a:t>0</a:t>
            </a:r>
            <a:r>
              <a:rPr lang="en-US" altLang="zh-CN"/>
              <a:t>,v</a:t>
            </a:r>
            <a:r>
              <a:rPr lang="en-US" altLang="zh-CN" baseline="-25000"/>
              <a:t>4</a:t>
            </a:r>
            <a:r>
              <a:rPr lang="en-US" altLang="zh-CN"/>
              <a:t>)</a:t>
            </a:r>
            <a:endParaRPr lang="en-US" altLang="zh-CN"/>
          </a:p>
        </p:txBody>
      </p:sp>
      <p:sp>
        <p:nvSpPr>
          <p:cNvPr id="203832" name="Text Box 56"/>
          <p:cNvSpPr txBox="1">
            <a:spLocks noChangeArrowheads="1"/>
          </p:cNvSpPr>
          <p:nvPr/>
        </p:nvSpPr>
        <p:spPr bwMode="auto">
          <a:xfrm>
            <a:off x="1439863" y="5734050"/>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100</a:t>
            </a:r>
            <a:endParaRPr lang="en-US" altLang="zh-CN"/>
          </a:p>
          <a:p>
            <a:pPr algn="ctr"/>
            <a:r>
              <a:rPr lang="en-US" altLang="zh-CN"/>
              <a:t>(v</a:t>
            </a:r>
            <a:r>
              <a:rPr lang="en-US" altLang="zh-CN" baseline="-25000"/>
              <a:t>0</a:t>
            </a:r>
            <a:r>
              <a:rPr lang="en-US" altLang="zh-CN"/>
              <a:t>,v</a:t>
            </a:r>
            <a:r>
              <a:rPr lang="en-US" altLang="zh-CN" baseline="-25000"/>
              <a:t>5</a:t>
            </a:r>
            <a:r>
              <a:rPr lang="en-US" altLang="zh-CN"/>
              <a:t>)</a:t>
            </a:r>
            <a:endParaRPr lang="en-US" altLang="zh-CN"/>
          </a:p>
        </p:txBody>
      </p:sp>
      <p:sp>
        <p:nvSpPr>
          <p:cNvPr id="203833" name="Text Box 57"/>
          <p:cNvSpPr txBox="1">
            <a:spLocks noChangeArrowheads="1"/>
          </p:cNvSpPr>
          <p:nvPr/>
        </p:nvSpPr>
        <p:spPr bwMode="auto">
          <a:xfrm>
            <a:off x="1646238" y="6403975"/>
            <a:ext cx="3825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v</a:t>
            </a:r>
            <a:r>
              <a:rPr lang="en-US" altLang="zh-CN" baseline="-25000"/>
              <a:t>2</a:t>
            </a:r>
            <a:endParaRPr lang="en-US" altLang="zh-CN"/>
          </a:p>
        </p:txBody>
      </p:sp>
      <p:sp>
        <p:nvSpPr>
          <p:cNvPr id="203834" name="Rectangle 58"/>
          <p:cNvSpPr>
            <a:spLocks noChangeArrowheads="1"/>
          </p:cNvSpPr>
          <p:nvPr/>
        </p:nvSpPr>
        <p:spPr bwMode="auto">
          <a:xfrm>
            <a:off x="1042988" y="3789363"/>
            <a:ext cx="1600200" cy="64770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5" name="Rectangle 59"/>
          <p:cNvSpPr>
            <a:spLocks noChangeArrowheads="1"/>
          </p:cNvSpPr>
          <p:nvPr/>
        </p:nvSpPr>
        <p:spPr bwMode="auto">
          <a:xfrm>
            <a:off x="2662238" y="5086350"/>
            <a:ext cx="1600200" cy="64770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6" name="Rectangle 60"/>
          <p:cNvSpPr>
            <a:spLocks noChangeArrowheads="1"/>
          </p:cNvSpPr>
          <p:nvPr/>
        </p:nvSpPr>
        <p:spPr bwMode="auto">
          <a:xfrm>
            <a:off x="4273550" y="4437063"/>
            <a:ext cx="1600200" cy="64770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7" name="Rectangle 61"/>
          <p:cNvSpPr>
            <a:spLocks noChangeArrowheads="1"/>
          </p:cNvSpPr>
          <p:nvPr/>
        </p:nvSpPr>
        <p:spPr bwMode="auto">
          <a:xfrm>
            <a:off x="5902325" y="5734050"/>
            <a:ext cx="1600200" cy="64770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8" name="Rectangle 62"/>
          <p:cNvSpPr>
            <a:spLocks noChangeArrowheads="1"/>
          </p:cNvSpPr>
          <p:nvPr/>
        </p:nvSpPr>
        <p:spPr bwMode="auto">
          <a:xfrm>
            <a:off x="7502525" y="3141663"/>
            <a:ext cx="1600200" cy="64770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39" name="Rectangle 63"/>
          <p:cNvSpPr>
            <a:spLocks noChangeArrowheads="1"/>
          </p:cNvSpPr>
          <p:nvPr/>
        </p:nvSpPr>
        <p:spPr bwMode="auto">
          <a:xfrm>
            <a:off x="8047038" y="31416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a:p>
            <a:r>
              <a:rPr lang="zh-CN" altLang="en-US"/>
              <a:t>无</a:t>
            </a:r>
            <a:endParaRPr lang="zh-CN" altLang="en-US"/>
          </a:p>
        </p:txBody>
      </p:sp>
      <p:sp>
        <p:nvSpPr>
          <p:cNvPr id="203840" name="Text Box 64"/>
          <p:cNvSpPr txBox="1">
            <a:spLocks noChangeArrowheads="1"/>
          </p:cNvSpPr>
          <p:nvPr/>
        </p:nvSpPr>
        <p:spPr bwMode="auto">
          <a:xfrm>
            <a:off x="2928938" y="4437063"/>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60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2</a:t>
            </a:r>
            <a:r>
              <a:rPr lang="en-US" altLang="zh-CN">
                <a:solidFill>
                  <a:schemeClr val="folHlink"/>
                </a:solidFill>
              </a:rPr>
              <a:t>,v</a:t>
            </a:r>
            <a:r>
              <a:rPr lang="en-US" altLang="zh-CN" baseline="-25000">
                <a:solidFill>
                  <a:schemeClr val="folHlink"/>
                </a:solidFill>
              </a:rPr>
              <a:t>3</a:t>
            </a:r>
            <a:r>
              <a:rPr lang="en-US" altLang="zh-CN">
                <a:solidFill>
                  <a:schemeClr val="folHlink"/>
                </a:solidFill>
              </a:rPr>
              <a:t>)</a:t>
            </a:r>
            <a:endParaRPr lang="en-US" altLang="zh-CN">
              <a:solidFill>
                <a:schemeClr val="folHlink"/>
              </a:solidFill>
            </a:endParaRPr>
          </a:p>
        </p:txBody>
      </p:sp>
      <p:sp>
        <p:nvSpPr>
          <p:cNvPr id="203841" name="Text Box 65"/>
          <p:cNvSpPr txBox="1">
            <a:spLocks noChangeArrowheads="1"/>
          </p:cNvSpPr>
          <p:nvPr/>
        </p:nvSpPr>
        <p:spPr bwMode="auto">
          <a:xfrm>
            <a:off x="3059113" y="5084763"/>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30</a:t>
            </a:r>
            <a:endParaRPr lang="en-US" altLang="zh-CN"/>
          </a:p>
          <a:p>
            <a:pPr algn="ctr"/>
            <a:r>
              <a:rPr lang="en-US" altLang="zh-CN"/>
              <a:t>(v</a:t>
            </a:r>
            <a:r>
              <a:rPr lang="en-US" altLang="zh-CN" baseline="-25000"/>
              <a:t>0</a:t>
            </a:r>
            <a:r>
              <a:rPr lang="en-US" altLang="zh-CN"/>
              <a:t>,v</a:t>
            </a:r>
            <a:r>
              <a:rPr lang="en-US" altLang="zh-CN" baseline="-25000"/>
              <a:t>4</a:t>
            </a:r>
            <a:r>
              <a:rPr lang="en-US" altLang="zh-CN"/>
              <a:t>)</a:t>
            </a:r>
            <a:endParaRPr lang="en-US" altLang="zh-CN"/>
          </a:p>
        </p:txBody>
      </p:sp>
      <p:sp>
        <p:nvSpPr>
          <p:cNvPr id="203842" name="Text Box 66"/>
          <p:cNvSpPr txBox="1">
            <a:spLocks noChangeArrowheads="1"/>
          </p:cNvSpPr>
          <p:nvPr/>
        </p:nvSpPr>
        <p:spPr bwMode="auto">
          <a:xfrm>
            <a:off x="3059113" y="5734050"/>
            <a:ext cx="796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100</a:t>
            </a:r>
            <a:endParaRPr lang="en-US" altLang="zh-CN"/>
          </a:p>
          <a:p>
            <a:pPr algn="ctr"/>
            <a:r>
              <a:rPr lang="en-US" altLang="zh-CN"/>
              <a:t>(v</a:t>
            </a:r>
            <a:r>
              <a:rPr lang="en-US" altLang="zh-CN" baseline="-25000"/>
              <a:t>0</a:t>
            </a:r>
            <a:r>
              <a:rPr lang="en-US" altLang="zh-CN"/>
              <a:t>,v</a:t>
            </a:r>
            <a:r>
              <a:rPr lang="en-US" altLang="zh-CN" baseline="-25000"/>
              <a:t>5</a:t>
            </a:r>
            <a:r>
              <a:rPr lang="en-US" altLang="zh-CN"/>
              <a:t>)</a:t>
            </a:r>
            <a:endParaRPr lang="en-US" altLang="zh-CN"/>
          </a:p>
        </p:txBody>
      </p:sp>
      <p:sp>
        <p:nvSpPr>
          <p:cNvPr id="203843" name="Text Box 67"/>
          <p:cNvSpPr txBox="1">
            <a:spLocks noChangeArrowheads="1"/>
          </p:cNvSpPr>
          <p:nvPr/>
        </p:nvSpPr>
        <p:spPr bwMode="auto">
          <a:xfrm>
            <a:off x="4500563" y="4437063"/>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50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a:t>
            </a:r>
            <a:r>
              <a:rPr lang="en-US" altLang="zh-CN" baseline="-25000">
                <a:solidFill>
                  <a:schemeClr val="folHlink"/>
                </a:solidFill>
              </a:rPr>
              <a:t>3</a:t>
            </a:r>
            <a:r>
              <a:rPr lang="en-US" altLang="zh-CN">
                <a:solidFill>
                  <a:schemeClr val="folHlink"/>
                </a:solidFill>
              </a:rPr>
              <a:t>)</a:t>
            </a:r>
            <a:endParaRPr lang="en-US" altLang="zh-CN">
              <a:solidFill>
                <a:schemeClr val="folHlink"/>
              </a:solidFill>
            </a:endParaRPr>
          </a:p>
        </p:txBody>
      </p:sp>
      <p:sp>
        <p:nvSpPr>
          <p:cNvPr id="203844" name="Text Box 68"/>
          <p:cNvSpPr txBox="1">
            <a:spLocks noChangeArrowheads="1"/>
          </p:cNvSpPr>
          <p:nvPr/>
        </p:nvSpPr>
        <p:spPr bwMode="auto">
          <a:xfrm>
            <a:off x="3276600" y="6403975"/>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v</a:t>
            </a:r>
            <a:r>
              <a:rPr lang="en-US" altLang="zh-CN" baseline="-25000"/>
              <a:t>4</a:t>
            </a:r>
            <a:endParaRPr lang="en-US" altLang="zh-CN"/>
          </a:p>
        </p:txBody>
      </p:sp>
      <p:sp>
        <p:nvSpPr>
          <p:cNvPr id="203845" name="Text Box 69"/>
          <p:cNvSpPr txBox="1">
            <a:spLocks noChangeArrowheads="1"/>
          </p:cNvSpPr>
          <p:nvPr/>
        </p:nvSpPr>
        <p:spPr bwMode="auto">
          <a:xfrm>
            <a:off x="4787900" y="6403975"/>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v</a:t>
            </a:r>
            <a:r>
              <a:rPr lang="en-US" altLang="zh-CN" baseline="-25000"/>
              <a:t>3</a:t>
            </a:r>
            <a:endParaRPr lang="en-US" altLang="zh-CN"/>
          </a:p>
        </p:txBody>
      </p:sp>
      <p:sp>
        <p:nvSpPr>
          <p:cNvPr id="203846" name="Text Box 70"/>
          <p:cNvSpPr txBox="1">
            <a:spLocks noChangeArrowheads="1"/>
          </p:cNvSpPr>
          <p:nvPr/>
        </p:nvSpPr>
        <p:spPr bwMode="auto">
          <a:xfrm>
            <a:off x="6515100" y="6403975"/>
            <a:ext cx="382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t>v</a:t>
            </a:r>
            <a:r>
              <a:rPr lang="en-US" altLang="zh-CN" baseline="-25000"/>
              <a:t>5</a:t>
            </a:r>
            <a:endParaRPr lang="en-US" altLang="zh-CN"/>
          </a:p>
        </p:txBody>
      </p:sp>
      <p:sp>
        <p:nvSpPr>
          <p:cNvPr id="203847" name="Line 71"/>
          <p:cNvSpPr>
            <a:spLocks noChangeShapeType="1"/>
          </p:cNvSpPr>
          <p:nvPr/>
        </p:nvSpPr>
        <p:spPr bwMode="auto">
          <a:xfrm>
            <a:off x="34925" y="6813550"/>
            <a:ext cx="9105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8" name="Text Box 72"/>
          <p:cNvSpPr txBox="1">
            <a:spLocks noChangeArrowheads="1"/>
          </p:cNvSpPr>
          <p:nvPr/>
        </p:nvSpPr>
        <p:spPr bwMode="auto">
          <a:xfrm>
            <a:off x="4513263" y="5737225"/>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90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a:t>
            </a:r>
            <a:r>
              <a:rPr lang="en-US" altLang="zh-CN" baseline="-25000">
                <a:solidFill>
                  <a:schemeClr val="folHlink"/>
                </a:solidFill>
              </a:rPr>
              <a:t>5</a:t>
            </a:r>
            <a:r>
              <a:rPr lang="en-US" altLang="zh-CN">
                <a:solidFill>
                  <a:schemeClr val="folHlink"/>
                </a:solidFill>
              </a:rPr>
              <a:t>)</a:t>
            </a:r>
            <a:endParaRPr lang="en-US" altLang="zh-CN">
              <a:solidFill>
                <a:schemeClr val="folHlink"/>
              </a:solidFill>
            </a:endParaRPr>
          </a:p>
        </p:txBody>
      </p:sp>
      <p:sp>
        <p:nvSpPr>
          <p:cNvPr id="203849" name="Text Box 73"/>
          <p:cNvSpPr txBox="1">
            <a:spLocks noChangeArrowheads="1"/>
          </p:cNvSpPr>
          <p:nvPr/>
        </p:nvSpPr>
        <p:spPr bwMode="auto">
          <a:xfrm>
            <a:off x="6030754" y="5737225"/>
            <a:ext cx="1351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chemeClr val="folHlink"/>
                </a:solidFill>
              </a:rPr>
              <a:t>60</a:t>
            </a:r>
            <a:endParaRPr lang="en-US" altLang="zh-CN">
              <a:solidFill>
                <a:schemeClr val="folHlink"/>
              </a:solidFill>
            </a:endParaRPr>
          </a:p>
          <a:p>
            <a:pPr algn="ctr"/>
            <a:r>
              <a:rPr lang="en-US" altLang="zh-CN">
                <a:solidFill>
                  <a:schemeClr val="folHlink"/>
                </a:solidFill>
              </a:rPr>
              <a:t>(v</a:t>
            </a:r>
            <a:r>
              <a:rPr lang="en-US" altLang="zh-CN" baseline="-25000">
                <a:solidFill>
                  <a:schemeClr val="folHlink"/>
                </a:solidFill>
              </a:rPr>
              <a:t>0</a:t>
            </a:r>
            <a:r>
              <a:rPr lang="en-US" altLang="zh-CN">
                <a:solidFill>
                  <a:schemeClr val="folHlink"/>
                </a:solidFill>
              </a:rPr>
              <a:t>,v</a:t>
            </a:r>
            <a:r>
              <a:rPr lang="en-US" altLang="zh-CN" baseline="-25000">
                <a:solidFill>
                  <a:schemeClr val="folHlink"/>
                </a:solidFill>
              </a:rPr>
              <a:t>4</a:t>
            </a:r>
            <a:r>
              <a:rPr lang="en-US" altLang="zh-CN">
                <a:solidFill>
                  <a:schemeClr val="folHlink"/>
                </a:solidFill>
              </a:rPr>
              <a:t>,V</a:t>
            </a:r>
            <a:r>
              <a:rPr lang="en-US" altLang="zh-CN" baseline="-25000">
                <a:solidFill>
                  <a:schemeClr val="folHlink"/>
                </a:solidFill>
              </a:rPr>
              <a:t>3</a:t>
            </a:r>
            <a:r>
              <a:rPr lang="en-US" altLang="zh-CN">
                <a:solidFill>
                  <a:schemeClr val="folHlink"/>
                </a:solidFill>
              </a:rPr>
              <a:t>,v</a:t>
            </a:r>
            <a:r>
              <a:rPr lang="en-US" altLang="zh-CN" baseline="-25000">
                <a:solidFill>
                  <a:schemeClr val="folHlink"/>
                </a:solidFill>
              </a:rPr>
              <a:t>5</a:t>
            </a:r>
            <a:r>
              <a:rPr lang="en-US" altLang="zh-CN">
                <a:solidFill>
                  <a:schemeClr val="folHlink"/>
                </a:solidFill>
              </a:rPr>
              <a:t>)</a:t>
            </a:r>
            <a:endParaRPr lang="en-US" altLang="zh-CN">
              <a:solidFill>
                <a:schemeClr val="folHlink"/>
              </a:solidFill>
            </a:endParaRPr>
          </a:p>
        </p:txBody>
      </p:sp>
      <p:sp>
        <p:nvSpPr>
          <p:cNvPr id="203850" name="Rectangle 74"/>
          <p:cNvSpPr>
            <a:spLocks noChangeArrowheads="1"/>
          </p:cNvSpPr>
          <p:nvPr/>
        </p:nvSpPr>
        <p:spPr bwMode="auto">
          <a:xfrm>
            <a:off x="5876925" y="97790"/>
            <a:ext cx="2981325" cy="280670"/>
          </a:xfrm>
          <a:prstGeom prst="rect">
            <a:avLst/>
          </a:prstGeom>
          <a:noFill/>
          <a:ln w="28575">
            <a:solidFill>
              <a:srgbClr val="33CC33"/>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33CC33"/>
              </a:solidFill>
            </a:endParaRPr>
          </a:p>
        </p:txBody>
      </p:sp>
      <p:sp>
        <p:nvSpPr>
          <p:cNvPr id="203851" name="Rectangle 75"/>
          <p:cNvSpPr>
            <a:spLocks noChangeArrowheads="1"/>
          </p:cNvSpPr>
          <p:nvPr/>
        </p:nvSpPr>
        <p:spPr bwMode="auto">
          <a:xfrm>
            <a:off x="-4127" y="6392863"/>
            <a:ext cx="9110662" cy="404812"/>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椭圆 2"/>
          <p:cNvSpPr/>
          <p:nvPr/>
        </p:nvSpPr>
        <p:spPr>
          <a:xfrm>
            <a:off x="1543050" y="4084320"/>
            <a:ext cx="328930" cy="353060"/>
          </a:xfrm>
          <a:prstGeom prst="ellipse">
            <a:avLst/>
          </a:prstGeom>
          <a:solidFill>
            <a:srgbClr val="FFC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3131820" y="5384165"/>
            <a:ext cx="328930" cy="353060"/>
          </a:xfrm>
          <a:prstGeom prst="ellipse">
            <a:avLst/>
          </a:prstGeom>
          <a:solidFill>
            <a:srgbClr val="FFC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841875" y="4755515"/>
            <a:ext cx="328930" cy="353060"/>
          </a:xfrm>
          <a:prstGeom prst="ellipse">
            <a:avLst/>
          </a:prstGeom>
          <a:solidFill>
            <a:srgbClr val="FFC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852" name="Rectangle 76"/>
          <p:cNvSpPr>
            <a:spLocks noChangeArrowheads="1"/>
          </p:cNvSpPr>
          <p:nvPr/>
        </p:nvSpPr>
        <p:spPr bwMode="auto">
          <a:xfrm>
            <a:off x="2643188" y="3038792"/>
            <a:ext cx="1670050" cy="3789362"/>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椭圆 8"/>
          <p:cNvSpPr/>
          <p:nvPr/>
        </p:nvSpPr>
        <p:spPr>
          <a:xfrm>
            <a:off x="6686550" y="6050915"/>
            <a:ext cx="328930" cy="353060"/>
          </a:xfrm>
          <a:prstGeom prst="ellipse">
            <a:avLst/>
          </a:prstGeom>
          <a:solidFill>
            <a:srgbClr val="FFC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853" name="Rectangle 77"/>
          <p:cNvSpPr>
            <a:spLocks noChangeArrowheads="1"/>
          </p:cNvSpPr>
          <p:nvPr/>
        </p:nvSpPr>
        <p:spPr bwMode="auto">
          <a:xfrm>
            <a:off x="4284028" y="3024822"/>
            <a:ext cx="1670050" cy="3789362"/>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54" name="Rectangle 78"/>
          <p:cNvSpPr>
            <a:spLocks noChangeArrowheads="1"/>
          </p:cNvSpPr>
          <p:nvPr/>
        </p:nvSpPr>
        <p:spPr bwMode="auto">
          <a:xfrm>
            <a:off x="5902008" y="3069272"/>
            <a:ext cx="1670050" cy="37908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55" name="Rectangle 79"/>
          <p:cNvSpPr>
            <a:spLocks noChangeArrowheads="1"/>
          </p:cNvSpPr>
          <p:nvPr/>
        </p:nvSpPr>
        <p:spPr bwMode="auto">
          <a:xfrm>
            <a:off x="7467600" y="3036887"/>
            <a:ext cx="1670050" cy="37908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文本框 9"/>
          <p:cNvSpPr txBox="1"/>
          <p:nvPr/>
        </p:nvSpPr>
        <p:spPr>
          <a:xfrm>
            <a:off x="1646555" y="2393315"/>
            <a:ext cx="7583805" cy="645160"/>
          </a:xfrm>
          <a:prstGeom prst="rect">
            <a:avLst/>
          </a:prstGeom>
          <a:noFill/>
        </p:spPr>
        <p:txBody>
          <a:bodyPr wrap="square" rtlCol="0">
            <a:spAutoFit/>
          </a:bodyPr>
          <a:p>
            <a:r>
              <a:rPr lang="en-US" altLang="zh-CN" sz="1600"/>
              <a:t>                            </a:t>
            </a:r>
            <a:r>
              <a:rPr lang="en-US" altLang="zh-CN" sz="2000"/>
              <a:t>v</a:t>
            </a:r>
            <a:r>
              <a:rPr lang="en-US" altLang="zh-CN" sz="2000" baseline="-25000"/>
              <a:t>0</a:t>
            </a:r>
            <a:r>
              <a:rPr lang="zh-CN" altLang="en-US" sz="2000"/>
              <a:t>到</a:t>
            </a:r>
            <a:r>
              <a:rPr lang="en-US" altLang="zh-CN" sz="2000"/>
              <a:t>v</a:t>
            </a:r>
            <a:r>
              <a:rPr lang="en-US" altLang="zh-CN" sz="2000" baseline="-25000"/>
              <a:t>5</a:t>
            </a:r>
            <a:r>
              <a:rPr lang="zh-CN" altLang="en-US" sz="2000"/>
              <a:t>的最短路径：</a:t>
            </a:r>
            <a:endParaRPr lang="zh-CN" altLang="en-US" sz="1600"/>
          </a:p>
          <a:p>
            <a:r>
              <a:rPr lang="en-US" altLang="zh-CN" sz="1600">
                <a:sym typeface="+mn-ea"/>
              </a:rPr>
              <a:t>prevex(prevex(prevex(v5)))=</a:t>
            </a:r>
            <a:r>
              <a:rPr lang="en-US" altLang="zh-CN" sz="1600">
                <a:solidFill>
                  <a:srgbClr val="FFFF00"/>
                </a:solidFill>
              </a:rPr>
              <a:t>v0</a:t>
            </a:r>
            <a:r>
              <a:rPr lang="en-US" altLang="zh-CN" sz="1600"/>
              <a:t> -  </a:t>
            </a:r>
            <a:r>
              <a:rPr lang="en-US" altLang="zh-CN" sz="1600">
                <a:sym typeface="+mn-ea"/>
              </a:rPr>
              <a:t>prevex(prevex(v5))=</a:t>
            </a:r>
            <a:r>
              <a:rPr lang="en-US" altLang="zh-CN" sz="1600">
                <a:solidFill>
                  <a:srgbClr val="FFFF00"/>
                </a:solidFill>
                <a:sym typeface="+mn-ea"/>
              </a:rPr>
              <a:t>v4</a:t>
            </a:r>
            <a:r>
              <a:rPr lang="en-US" altLang="zh-CN" sz="1600">
                <a:sym typeface="+mn-ea"/>
              </a:rPr>
              <a:t> </a:t>
            </a:r>
            <a:r>
              <a:rPr lang="en-US" altLang="zh-CN" sz="1600"/>
              <a:t>- prevex(v5)=</a:t>
            </a:r>
            <a:r>
              <a:rPr lang="en-US" altLang="zh-CN" sz="1600">
                <a:solidFill>
                  <a:srgbClr val="FFFF00"/>
                </a:solidFill>
              </a:rPr>
              <a:t>v3</a:t>
            </a:r>
            <a:r>
              <a:rPr lang="en-US" altLang="zh-CN" sz="1600"/>
              <a:t>  - </a:t>
            </a:r>
            <a:r>
              <a:rPr lang="en-US" altLang="zh-CN" sz="1600">
                <a:solidFill>
                  <a:srgbClr val="FFFF00"/>
                </a:solidFill>
              </a:rPr>
              <a:t>v5</a:t>
            </a:r>
            <a:endParaRPr lang="en-US" altLang="zh-CN" sz="1600" baseline="-250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38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385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385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385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52" grpId="0" bldLvl="0" animBg="1"/>
      <p:bldP spid="203853" grpId="0" bldLvl="0" animBg="1"/>
      <p:bldP spid="203854" grpId="0" bldLvl="0" animBg="1"/>
      <p:bldP spid="203855" grpId="0" bldLvl="0" animBg="1"/>
      <p:bldP spid="10" grpId="0"/>
      <p:bldP spid="10"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050"/>
          <p:cNvSpPr txBox="1">
            <a:spLocks noChangeArrowheads="1"/>
          </p:cNvSpPr>
          <p:nvPr/>
        </p:nvSpPr>
        <p:spPr bwMode="auto">
          <a:xfrm>
            <a:off x="323850" y="727075"/>
            <a:ext cx="8496300" cy="430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0" algn="l"/>
              </a:tabLst>
              <a:defRPr kumimoji="1" sz="2400">
                <a:solidFill>
                  <a:schemeClr val="tx1"/>
                </a:solidFill>
                <a:latin typeface="Times New Roman" panose="02020603050405020304" pitchFamily="18" charset="0"/>
                <a:ea typeface="宋体" panose="02010600030101010101" pitchFamily="2" charset="-122"/>
              </a:defRPr>
            </a:lvl1pPr>
            <a:lvl2pPr marL="190500">
              <a:tabLst>
                <a:tab pos="0" algn="l"/>
              </a:tabLst>
              <a:defRPr kumimoji="1" sz="2400">
                <a:solidFill>
                  <a:schemeClr val="tx1"/>
                </a:solidFill>
                <a:latin typeface="Times New Roman" panose="02020603050405020304" pitchFamily="18" charset="0"/>
                <a:ea typeface="宋体" panose="02010600030101010101" pitchFamily="2" charset="-122"/>
              </a:defRPr>
            </a:lvl2pPr>
            <a:lvl3pPr>
              <a:tabLst>
                <a:tab pos="0" algn="l"/>
              </a:tabLst>
              <a:defRPr kumimoji="1" sz="2400">
                <a:solidFill>
                  <a:schemeClr val="tx1"/>
                </a:solidFill>
                <a:latin typeface="Times New Roman" panose="02020603050405020304" pitchFamily="18" charset="0"/>
                <a:ea typeface="宋体" panose="02010600030101010101" pitchFamily="2" charset="-122"/>
              </a:defRPr>
            </a:lvl3pPr>
            <a:lvl4pPr>
              <a:tabLst>
                <a:tab pos="0" algn="l"/>
              </a:tabLst>
              <a:defRPr kumimoji="1" sz="2400">
                <a:solidFill>
                  <a:schemeClr val="tx1"/>
                </a:solidFill>
                <a:latin typeface="Times New Roman" panose="02020603050405020304" pitchFamily="18" charset="0"/>
                <a:ea typeface="宋体" panose="02010600030101010101" pitchFamily="2" charset="-122"/>
              </a:defRPr>
            </a:lvl4pPr>
            <a:lvl5pPr>
              <a:tabLst>
                <a:tab pos="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0" algn="l"/>
              </a:tabLs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ea typeface="幼圆" panose="02010509060101010101" pitchFamily="49" charset="-122"/>
                <a:cs typeface="Times New Roman" panose="02020603050405020304" pitchFamily="18" charset="0"/>
              </a:rPr>
              <a:t>        </a:t>
            </a:r>
            <a:r>
              <a:rPr lang="zh-CN" altLang="en-US" dirty="0">
                <a:ea typeface="幼圆" panose="02010509060101010101" pitchFamily="49" charset="-122"/>
                <a:cs typeface="Times New Roman" panose="02020603050405020304" pitchFamily="18" charset="0"/>
              </a:rPr>
              <a:t>具体实现如下：</a:t>
            </a:r>
            <a:endParaRPr lang="zh-CN" altLang="en-US" dirty="0">
              <a:ea typeface="幼圆" panose="02010509060101010101" pitchFamily="49" charset="-122"/>
              <a:cs typeface="Times New Roman" panose="02020603050405020304" pitchFamily="18" charset="0"/>
            </a:endParaRPr>
          </a:p>
          <a:p>
            <a:pPr eaLnBrk="1" latinLnBrk="0" hangingPunct="1">
              <a:spcBef>
                <a:spcPts val="1200"/>
              </a:spcBef>
              <a:tabLst>
                <a:tab pos="0" algn="l"/>
                <a:tab pos="0" algn="l"/>
              </a:tabLst>
            </a:pPr>
            <a:r>
              <a:rPr lang="zh-CN" altLang="en-US" dirty="0">
                <a:ea typeface="幼圆" panose="02010509060101010101" pitchFamily="49" charset="-122"/>
                <a:cs typeface="Times New Roman" panose="02020603050405020304" pitchFamily="18" charset="0"/>
              </a:rPr>
              <a:t>        设置一个数组</a:t>
            </a:r>
            <a:r>
              <a:rPr lang="en-US" altLang="zh-CN" dirty="0" err="1">
                <a:ea typeface="幼圆" panose="02010509060101010101" pitchFamily="49" charset="-122"/>
                <a:cs typeface="Times New Roman" panose="02020603050405020304" pitchFamily="18" charset="0"/>
              </a:rPr>
              <a:t>dist</a:t>
            </a:r>
            <a:r>
              <a:rPr lang="en-US" altLang="zh-CN" dirty="0">
                <a:ea typeface="幼圆" panose="02010509060101010101" pitchFamily="49" charset="-122"/>
                <a:cs typeface="Times New Roman" panose="02020603050405020304" pitchFamily="18" charset="0"/>
              </a:rPr>
              <a:t>[n]</a:t>
            </a:r>
            <a:r>
              <a:rPr lang="zh-CN" altLang="en-US" dirty="0">
                <a:ea typeface="幼圆" panose="02010509060101010101" pitchFamily="49" charset="-122"/>
                <a:cs typeface="Times New Roman" panose="02020603050405020304" pitchFamily="18" charset="0"/>
              </a:rPr>
              <a:t>，用于存放顶点</a:t>
            </a:r>
            <a:r>
              <a:rPr lang="en-US" altLang="zh-CN" dirty="0">
                <a:ea typeface="幼圆" panose="02010509060101010101" pitchFamily="49" charset="-122"/>
                <a:cs typeface="Times New Roman" panose="02020603050405020304" pitchFamily="18" charset="0"/>
              </a:rPr>
              <a:t>v</a:t>
            </a:r>
            <a:r>
              <a:rPr lang="en-US" altLang="zh-CN" baseline="-25000" dirty="0">
                <a:ea typeface="幼圆" panose="02010509060101010101" pitchFamily="49" charset="-122"/>
                <a:cs typeface="Times New Roman" panose="02020603050405020304" pitchFamily="18" charset="0"/>
              </a:rPr>
              <a:t>0</a:t>
            </a:r>
            <a:r>
              <a:rPr lang="zh-CN" altLang="en-US" dirty="0">
                <a:ea typeface="幼圆" panose="02010509060101010101" pitchFamily="49" charset="-122"/>
                <a:cs typeface="Times New Roman" panose="02020603050405020304" pitchFamily="18" charset="0"/>
              </a:rPr>
              <a:t>到其它各顶点的最短路径及其最短路径长度，其存储结构为：</a:t>
            </a:r>
            <a:endParaRPr lang="zh-CN" altLang="en-US" dirty="0">
              <a:ea typeface="幼圆" panose="02010509060101010101" pitchFamily="49" charset="-122"/>
              <a:cs typeface="Times New Roman" panose="02020603050405020304" pitchFamily="18" charset="0"/>
            </a:endParaRPr>
          </a:p>
          <a:p>
            <a:endParaRPr lang="zh-CN" altLang="en-US" dirty="0">
              <a:ea typeface="幼圆" panose="02010509060101010101" pitchFamily="49" charset="-122"/>
              <a:cs typeface="Times New Roman" panose="02020603050405020304" pitchFamily="18" charset="0"/>
            </a:endParaRPr>
          </a:p>
          <a:p>
            <a:r>
              <a:rPr lang="en-US" altLang="zh-CN" dirty="0" err="1">
                <a:ea typeface="幼圆" panose="02010509060101010101" pitchFamily="49" charset="-122"/>
                <a:cs typeface="Times New Roman" panose="02020603050405020304" pitchFamily="18" charset="0"/>
              </a:rPr>
              <a:t>typedef</a:t>
            </a:r>
            <a:r>
              <a:rPr lang="en-US" altLang="zh-CN" dirty="0">
                <a:ea typeface="幼圆" panose="02010509060101010101" pitchFamily="49" charset="-122"/>
                <a:cs typeface="Times New Roman" panose="02020603050405020304" pitchFamily="18" charset="0"/>
              </a:rPr>
              <a:t> </a:t>
            </a:r>
            <a:r>
              <a:rPr lang="en-US" altLang="zh-CN" dirty="0" err="1">
                <a:ea typeface="幼圆" panose="02010509060101010101" pitchFamily="49" charset="-122"/>
                <a:cs typeface="Times New Roman" panose="02020603050405020304" pitchFamily="18" charset="0"/>
              </a:rPr>
              <a:t>struct</a:t>
            </a:r>
            <a:r>
              <a:rPr lang="en-US" altLang="zh-CN" dirty="0">
                <a:ea typeface="幼圆" panose="02010509060101010101" pitchFamily="49" charset="-122"/>
                <a:cs typeface="Times New Roman" panose="02020603050405020304" pitchFamily="18" charset="0"/>
              </a:rPr>
              <a:t> </a:t>
            </a:r>
            <a:endParaRPr lang="en-US" altLang="zh-CN" dirty="0">
              <a:ea typeface="幼圆" panose="02010509060101010101" pitchFamily="49" charset="-122"/>
              <a:cs typeface="Times New Roman" panose="02020603050405020304" pitchFamily="18" charset="0"/>
            </a:endParaRPr>
          </a:p>
          <a:p>
            <a:r>
              <a:rPr lang="en-US" altLang="zh-CN" dirty="0">
                <a:ea typeface="幼圆" panose="02010509060101010101" pitchFamily="49" charset="-122"/>
                <a:cs typeface="Times New Roman" panose="02020603050405020304" pitchFamily="18" charset="0"/>
              </a:rPr>
              <a:t>{</a:t>
            </a:r>
            <a:endParaRPr lang="en-US" altLang="zh-CN" dirty="0">
              <a:ea typeface="幼圆" panose="02010509060101010101" pitchFamily="49" charset="-122"/>
              <a:cs typeface="Times New Roman" panose="02020603050405020304" pitchFamily="18" charset="0"/>
            </a:endParaRPr>
          </a:p>
          <a:p>
            <a:r>
              <a:rPr lang="en-US" altLang="zh-CN" dirty="0">
                <a:ea typeface="幼圆" panose="02010509060101010101" pitchFamily="49" charset="-122"/>
                <a:cs typeface="Times New Roman" panose="02020603050405020304" pitchFamily="18" charset="0"/>
              </a:rPr>
              <a:t>    </a:t>
            </a:r>
            <a:r>
              <a:rPr lang="en-US" altLang="zh-CN" dirty="0" err="1" smtClean="0">
                <a:ea typeface="幼圆" panose="02010509060101010101" pitchFamily="49" charset="-122"/>
                <a:cs typeface="Times New Roman" panose="02020603050405020304" pitchFamily="18" charset="0"/>
              </a:rPr>
              <a:t>VexType</a:t>
            </a:r>
            <a:r>
              <a:rPr lang="en-US" altLang="zh-CN" dirty="0" smtClean="0">
                <a:ea typeface="幼圆" panose="02010509060101010101" pitchFamily="49" charset="-122"/>
                <a:cs typeface="Times New Roman" panose="02020603050405020304" pitchFamily="18" charset="0"/>
              </a:rPr>
              <a:t> </a:t>
            </a:r>
            <a:r>
              <a:rPr lang="en-US" altLang="zh-CN" dirty="0">
                <a:ea typeface="幼圆" panose="02010509060101010101" pitchFamily="49" charset="-122"/>
                <a:cs typeface="Times New Roman" panose="02020603050405020304" pitchFamily="18" charset="0"/>
              </a:rPr>
              <a:t>vertex;	</a:t>
            </a:r>
            <a:r>
              <a:rPr lang="en-US" altLang="zh-CN" dirty="0">
                <a:solidFill>
                  <a:srgbClr val="33CC33"/>
                </a:solidFill>
                <a:ea typeface="幼圆" panose="02010509060101010101" pitchFamily="49" charset="-122"/>
                <a:cs typeface="Times New Roman" panose="02020603050405020304" pitchFamily="18" charset="0"/>
              </a:rPr>
              <a:t>/* </a:t>
            </a:r>
            <a:r>
              <a:rPr lang="zh-CN" altLang="en-US" dirty="0">
                <a:solidFill>
                  <a:srgbClr val="33CC33"/>
                </a:solidFill>
                <a:ea typeface="幼圆" panose="02010509060101010101" pitchFamily="49" charset="-122"/>
                <a:cs typeface="Times New Roman" panose="02020603050405020304" pitchFamily="18" charset="0"/>
              </a:rPr>
              <a:t>顶点信息 *</a:t>
            </a:r>
            <a:r>
              <a:rPr lang="en-US" altLang="zh-CN" dirty="0">
                <a:solidFill>
                  <a:srgbClr val="33CC33"/>
                </a:solidFill>
                <a:ea typeface="幼圆" panose="02010509060101010101" pitchFamily="49" charset="-122"/>
                <a:cs typeface="Times New Roman" panose="02020603050405020304" pitchFamily="18" charset="0"/>
              </a:rPr>
              <a:t>/</a:t>
            </a:r>
            <a:endParaRPr lang="en-US" altLang="zh-CN" dirty="0">
              <a:solidFill>
                <a:srgbClr val="33CC33"/>
              </a:solidFill>
              <a:ea typeface="幼圆" panose="02010509060101010101" pitchFamily="49" charset="-122"/>
              <a:cs typeface="Times New Roman" panose="02020603050405020304" pitchFamily="18" charset="0"/>
            </a:endParaRPr>
          </a:p>
          <a:p>
            <a:pPr marL="0" lvl="1"/>
            <a:r>
              <a:rPr lang="en-US" altLang="zh-CN" dirty="0" smtClean="0">
                <a:ea typeface="幼圆" panose="02010509060101010101" pitchFamily="49" charset="-122"/>
                <a:cs typeface="Times New Roman" panose="02020603050405020304" pitchFamily="18" charset="0"/>
              </a:rPr>
              <a:t>    </a:t>
            </a:r>
            <a:r>
              <a:rPr lang="en-US" altLang="zh-CN" dirty="0" err="1" smtClean="0">
                <a:ea typeface="幼圆" panose="02010509060101010101" pitchFamily="49" charset="-122"/>
                <a:cs typeface="Times New Roman" panose="02020603050405020304" pitchFamily="18" charset="0"/>
              </a:rPr>
              <a:t>AdjType</a:t>
            </a:r>
            <a:r>
              <a:rPr lang="en-US" altLang="zh-CN" dirty="0" smtClean="0">
                <a:ea typeface="幼圆" panose="02010509060101010101" pitchFamily="49" charset="-122"/>
                <a:cs typeface="Times New Roman" panose="02020603050405020304" pitchFamily="18" charset="0"/>
              </a:rPr>
              <a:t> </a:t>
            </a:r>
            <a:r>
              <a:rPr lang="en-US" altLang="zh-CN" dirty="0">
                <a:ea typeface="幼圆" panose="02010509060101010101" pitchFamily="49" charset="-122"/>
                <a:cs typeface="Times New Roman" panose="02020603050405020304" pitchFamily="18" charset="0"/>
              </a:rPr>
              <a:t>length;	</a:t>
            </a:r>
            <a:r>
              <a:rPr lang="en-US" altLang="zh-CN" dirty="0">
                <a:solidFill>
                  <a:srgbClr val="33CC33"/>
                </a:solidFill>
                <a:ea typeface="幼圆" panose="02010509060101010101" pitchFamily="49" charset="-122"/>
                <a:cs typeface="Times New Roman" panose="02020603050405020304" pitchFamily="18" charset="0"/>
              </a:rPr>
              <a:t>/* </a:t>
            </a:r>
            <a:r>
              <a:rPr lang="zh-CN" altLang="en-US" dirty="0">
                <a:solidFill>
                  <a:srgbClr val="33CC33"/>
                </a:solidFill>
                <a:ea typeface="幼圆" panose="02010509060101010101" pitchFamily="49" charset="-122"/>
                <a:cs typeface="Times New Roman" panose="02020603050405020304" pitchFamily="18" charset="0"/>
              </a:rPr>
              <a:t>最短路径长度 *</a:t>
            </a:r>
            <a:r>
              <a:rPr lang="en-US" altLang="zh-CN" dirty="0">
                <a:solidFill>
                  <a:srgbClr val="33CC33"/>
                </a:solidFill>
                <a:ea typeface="幼圆" panose="02010509060101010101" pitchFamily="49" charset="-122"/>
                <a:cs typeface="Times New Roman" panose="02020603050405020304" pitchFamily="18" charset="0"/>
              </a:rPr>
              <a:t>/</a:t>
            </a:r>
            <a:endParaRPr lang="en-US" altLang="zh-CN" dirty="0">
              <a:solidFill>
                <a:srgbClr val="33CC33"/>
              </a:solidFill>
              <a:ea typeface="幼圆" panose="02010509060101010101" pitchFamily="49" charset="-122"/>
              <a:cs typeface="Times New Roman" panose="02020603050405020304" pitchFamily="18" charset="0"/>
            </a:endParaRPr>
          </a:p>
          <a:p>
            <a:pPr marL="0" lvl="1"/>
            <a:r>
              <a:rPr lang="en-US" altLang="zh-CN" dirty="0">
                <a:solidFill>
                  <a:srgbClr val="33CC33"/>
                </a:solidFill>
                <a:ea typeface="幼圆" panose="02010509060101010101" pitchFamily="49" charset="-122"/>
                <a:cs typeface="Times New Roman" panose="02020603050405020304" pitchFamily="18" charset="0"/>
              </a:rPr>
              <a:t>    </a:t>
            </a:r>
            <a:r>
              <a:rPr lang="en-US" altLang="zh-CN" dirty="0" err="1" smtClean="0">
                <a:ea typeface="幼圆" panose="02010509060101010101" pitchFamily="49" charset="-122"/>
                <a:cs typeface="Times New Roman" panose="02020603050405020304" pitchFamily="18" charset="0"/>
              </a:rPr>
              <a:t>int</a:t>
            </a:r>
            <a:r>
              <a:rPr lang="en-US" altLang="zh-CN" dirty="0" smtClean="0">
                <a:ea typeface="幼圆" panose="02010509060101010101" pitchFamily="49" charset="-122"/>
                <a:cs typeface="Times New Roman" panose="02020603050405020304" pitchFamily="18" charset="0"/>
              </a:rPr>
              <a:t>  </a:t>
            </a:r>
            <a:r>
              <a:rPr lang="en-US" altLang="zh-CN" dirty="0" err="1">
                <a:ea typeface="幼圆" panose="02010509060101010101" pitchFamily="49" charset="-122"/>
                <a:cs typeface="Times New Roman" panose="02020603050405020304" pitchFamily="18" charset="0"/>
              </a:rPr>
              <a:t>prevex</a:t>
            </a:r>
            <a:r>
              <a:rPr lang="en-US" altLang="zh-CN" dirty="0">
                <a:ea typeface="幼圆" panose="02010509060101010101" pitchFamily="49" charset="-122"/>
                <a:cs typeface="Times New Roman" panose="02020603050405020304" pitchFamily="18" charset="0"/>
              </a:rPr>
              <a:t>;	</a:t>
            </a:r>
            <a:r>
              <a:rPr lang="en-US" altLang="zh-CN" dirty="0" smtClean="0">
                <a:ea typeface="幼圆" panose="02010509060101010101" pitchFamily="49" charset="-122"/>
                <a:cs typeface="Times New Roman" panose="02020603050405020304" pitchFamily="18" charset="0"/>
              </a:rPr>
              <a:t>	</a:t>
            </a:r>
            <a:r>
              <a:rPr lang="en-US" altLang="zh-CN" dirty="0" smtClean="0">
                <a:solidFill>
                  <a:srgbClr val="33CC33"/>
                </a:solidFill>
                <a:ea typeface="幼圆" panose="02010509060101010101" pitchFamily="49" charset="-122"/>
                <a:cs typeface="Times New Roman" panose="02020603050405020304" pitchFamily="18" charset="0"/>
              </a:rPr>
              <a:t>/* </a:t>
            </a:r>
            <a:r>
              <a:rPr lang="zh-CN" altLang="en-US" dirty="0">
                <a:solidFill>
                  <a:srgbClr val="33CC33"/>
                </a:solidFill>
                <a:ea typeface="幼圆" panose="02010509060101010101" pitchFamily="49" charset="-122"/>
                <a:cs typeface="Times New Roman" panose="02020603050405020304" pitchFamily="18" charset="0"/>
              </a:rPr>
              <a:t>从</a:t>
            </a:r>
            <a:r>
              <a:rPr lang="en-US" altLang="zh-CN" dirty="0">
                <a:solidFill>
                  <a:srgbClr val="33CC33"/>
                </a:solidFill>
                <a:ea typeface="幼圆" panose="02010509060101010101" pitchFamily="49" charset="-122"/>
                <a:cs typeface="Times New Roman" panose="02020603050405020304" pitchFamily="18" charset="0"/>
              </a:rPr>
              <a:t>v</a:t>
            </a:r>
            <a:r>
              <a:rPr lang="en-US" altLang="zh-CN" baseline="-25000" dirty="0">
                <a:solidFill>
                  <a:srgbClr val="33CC33"/>
                </a:solidFill>
                <a:ea typeface="幼圆" panose="02010509060101010101" pitchFamily="49" charset="-122"/>
                <a:cs typeface="Times New Roman" panose="02020603050405020304" pitchFamily="18" charset="0"/>
              </a:rPr>
              <a:t>0</a:t>
            </a:r>
            <a:r>
              <a:rPr lang="zh-CN" altLang="en-US" dirty="0">
                <a:solidFill>
                  <a:srgbClr val="33CC33"/>
                </a:solidFill>
                <a:ea typeface="幼圆" panose="02010509060101010101" pitchFamily="49" charset="-122"/>
                <a:cs typeface="Times New Roman" panose="02020603050405020304" pitchFamily="18" charset="0"/>
              </a:rPr>
              <a:t>到达</a:t>
            </a:r>
            <a:r>
              <a:rPr lang="en-US" altLang="zh-CN" dirty="0">
                <a:solidFill>
                  <a:srgbClr val="33CC33"/>
                </a:solidFill>
                <a:ea typeface="幼圆" panose="02010509060101010101" pitchFamily="49" charset="-122"/>
                <a:cs typeface="Times New Roman" panose="02020603050405020304" pitchFamily="18" charset="0"/>
              </a:rPr>
              <a:t>v</a:t>
            </a:r>
            <a:r>
              <a:rPr lang="en-US" altLang="zh-CN" baseline="-25000" dirty="0">
                <a:solidFill>
                  <a:srgbClr val="33CC33"/>
                </a:solidFill>
                <a:ea typeface="幼圆" panose="02010509060101010101" pitchFamily="49" charset="-122"/>
                <a:cs typeface="Times New Roman" panose="02020603050405020304" pitchFamily="18" charset="0"/>
              </a:rPr>
              <a:t>i</a:t>
            </a:r>
            <a:r>
              <a:rPr lang="en-US" altLang="zh-CN" dirty="0">
                <a:solidFill>
                  <a:srgbClr val="33CC33"/>
                </a:solidFill>
                <a:ea typeface="幼圆" panose="02010509060101010101" pitchFamily="49" charset="-122"/>
                <a:cs typeface="Times New Roman" panose="02020603050405020304" pitchFamily="18" charset="0"/>
              </a:rPr>
              <a:t>(i=1,2,…n-1)</a:t>
            </a:r>
            <a:r>
              <a:rPr lang="zh-CN" altLang="en-US" dirty="0" smtClean="0">
                <a:solidFill>
                  <a:srgbClr val="33CC33"/>
                </a:solidFill>
                <a:ea typeface="幼圆" panose="02010509060101010101" pitchFamily="49" charset="-122"/>
                <a:cs typeface="Times New Roman" panose="02020603050405020304" pitchFamily="18" charset="0"/>
              </a:rPr>
              <a:t>的最</a:t>
            </a:r>
            <a:r>
              <a:rPr lang="zh-CN" altLang="en-US" dirty="0">
                <a:solidFill>
                  <a:srgbClr val="33CC33"/>
                </a:solidFill>
                <a:ea typeface="幼圆" panose="02010509060101010101" pitchFamily="49" charset="-122"/>
                <a:cs typeface="Times New Roman" panose="02020603050405020304" pitchFamily="18" charset="0"/>
              </a:rPr>
              <a:t>短路径上</a:t>
            </a:r>
            <a:r>
              <a:rPr lang="en-US" altLang="zh-CN" dirty="0" smtClean="0">
                <a:solidFill>
                  <a:srgbClr val="33CC33"/>
                </a:solidFill>
                <a:ea typeface="幼圆" panose="02010509060101010101" pitchFamily="49" charset="-122"/>
                <a:cs typeface="Times New Roman" panose="02020603050405020304" pitchFamily="18" charset="0"/>
              </a:rPr>
              <a:t>v</a:t>
            </a:r>
            <a:r>
              <a:rPr lang="en-US" altLang="zh-CN" baseline="-25000" dirty="0" smtClean="0">
                <a:solidFill>
                  <a:srgbClr val="33CC33"/>
                </a:solidFill>
                <a:ea typeface="幼圆" panose="02010509060101010101" pitchFamily="49" charset="-122"/>
                <a:cs typeface="Times New Roman" panose="02020603050405020304" pitchFamily="18" charset="0"/>
              </a:rPr>
              <a:t>i					</a:t>
            </a:r>
            <a:r>
              <a:rPr lang="zh-CN" altLang="en-US" dirty="0" smtClean="0">
                <a:solidFill>
                  <a:srgbClr val="33CC33"/>
                </a:solidFill>
                <a:ea typeface="幼圆" panose="02010509060101010101" pitchFamily="49" charset="-122"/>
                <a:cs typeface="Times New Roman" panose="02020603050405020304" pitchFamily="18" charset="0"/>
              </a:rPr>
              <a:t>的</a:t>
            </a:r>
            <a:r>
              <a:rPr lang="zh-CN" altLang="en-US" dirty="0">
                <a:solidFill>
                  <a:srgbClr val="FFFF00"/>
                </a:solidFill>
                <a:ea typeface="幼圆" panose="02010509060101010101" pitchFamily="49" charset="-122"/>
                <a:cs typeface="Times New Roman" panose="02020603050405020304" pitchFamily="18" charset="0"/>
              </a:rPr>
              <a:t>前趋</a:t>
            </a:r>
            <a:r>
              <a:rPr lang="zh-CN" altLang="en-US" dirty="0">
                <a:solidFill>
                  <a:srgbClr val="33CC33"/>
                </a:solidFill>
                <a:ea typeface="幼圆" panose="02010509060101010101" pitchFamily="49" charset="-122"/>
                <a:cs typeface="Times New Roman" panose="02020603050405020304" pitchFamily="18" charset="0"/>
              </a:rPr>
              <a:t>顶点 *</a:t>
            </a:r>
            <a:r>
              <a:rPr lang="en-US" altLang="zh-CN" dirty="0">
                <a:solidFill>
                  <a:srgbClr val="33CC33"/>
                </a:solidFill>
                <a:ea typeface="幼圆" panose="02010509060101010101" pitchFamily="49" charset="-122"/>
                <a:cs typeface="Times New Roman" panose="02020603050405020304" pitchFamily="18" charset="0"/>
              </a:rPr>
              <a:t>/</a:t>
            </a:r>
            <a:endParaRPr lang="en-US" altLang="zh-CN" dirty="0">
              <a:solidFill>
                <a:srgbClr val="33CC33"/>
              </a:solidFill>
              <a:ea typeface="幼圆" panose="02010509060101010101" pitchFamily="49" charset="-122"/>
              <a:cs typeface="Times New Roman" panose="02020603050405020304" pitchFamily="18" charset="0"/>
            </a:endParaRPr>
          </a:p>
          <a:p>
            <a:r>
              <a:rPr lang="en-US" altLang="zh-CN" dirty="0" smtClean="0">
                <a:ea typeface="幼圆" panose="02010509060101010101" pitchFamily="49" charset="-122"/>
                <a:cs typeface="Times New Roman" panose="02020603050405020304" pitchFamily="18" charset="0"/>
              </a:rPr>
              <a:t>} </a:t>
            </a:r>
            <a:r>
              <a:rPr lang="en-US" altLang="zh-CN" dirty="0" smtClean="0">
                <a:solidFill>
                  <a:srgbClr val="FFFF00"/>
                </a:solidFill>
                <a:ea typeface="幼圆" panose="02010509060101010101" pitchFamily="49" charset="-122"/>
                <a:cs typeface="Times New Roman" panose="02020603050405020304" pitchFamily="18" charset="0"/>
              </a:rPr>
              <a:t>Path</a:t>
            </a:r>
            <a:r>
              <a:rPr lang="en-US" altLang="zh-CN" dirty="0" smtClean="0">
                <a:ea typeface="幼圆" panose="02010509060101010101" pitchFamily="49" charset="-122"/>
                <a:cs typeface="Times New Roman" panose="02020603050405020304" pitchFamily="18" charset="0"/>
              </a:rPr>
              <a:t>;</a:t>
            </a:r>
            <a:endParaRPr lang="en-US" altLang="zh-CN" dirty="0">
              <a:ea typeface="幼圆" panose="02010509060101010101" pitchFamily="49" charset="-122"/>
              <a:cs typeface="Times New Roman" panose="02020603050405020304" pitchFamily="18" charset="0"/>
            </a:endParaRPr>
          </a:p>
        </p:txBody>
      </p:sp>
      <p:sp>
        <p:nvSpPr>
          <p:cNvPr id="3" name="矩形 2"/>
          <p:cNvSpPr/>
          <p:nvPr/>
        </p:nvSpPr>
        <p:spPr>
          <a:xfrm>
            <a:off x="323850" y="5157192"/>
            <a:ext cx="2738250" cy="430887"/>
          </a:xfrm>
          <a:prstGeom prst="rect">
            <a:avLst/>
          </a:prstGeom>
        </p:spPr>
        <p:txBody>
          <a:bodyPr wrap="none">
            <a:spAutoFit/>
          </a:bodyPr>
          <a:lstStyle/>
          <a:p>
            <a:pPr lvl="0" algn="just"/>
            <a:r>
              <a:rPr kumimoji="1" lang="en-US" altLang="zh-CN" sz="2200" dirty="0">
                <a:solidFill>
                  <a:srgbClr val="FFFFFF"/>
                </a:solidFill>
                <a:latin typeface="Times New Roman" panose="02020603050405020304" pitchFamily="18" charset="0"/>
                <a:cs typeface="Times New Roman" panose="02020603050405020304" pitchFamily="18" charset="0"/>
              </a:rPr>
              <a:t>#define MAX	</a:t>
            </a:r>
            <a:r>
              <a:rPr kumimoji="1" lang="en-US" altLang="zh-CN" sz="2200" dirty="0" smtClean="0">
                <a:solidFill>
                  <a:srgbClr val="FFFFFF"/>
                </a:solidFill>
                <a:latin typeface="Times New Roman" panose="02020603050405020304" pitchFamily="18" charset="0"/>
                <a:cs typeface="Times New Roman" panose="02020603050405020304" pitchFamily="18" charset="0"/>
              </a:rPr>
              <a:t>1e+38</a:t>
            </a:r>
            <a:endParaRPr kumimoji="1" lang="en-US" altLang="zh-CN" sz="2200" dirty="0">
              <a:solidFill>
                <a:srgbClr val="FFFFFF"/>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635375" y="5085080"/>
            <a:ext cx="5027930" cy="460375"/>
          </a:xfrm>
          <a:prstGeom prst="rect">
            <a:avLst/>
          </a:prstGeom>
          <a:noFill/>
        </p:spPr>
        <p:txBody>
          <a:bodyPr wrap="square" rtlCol="0">
            <a:spAutoFit/>
          </a:bodyPr>
          <a:p>
            <a:r>
              <a:rPr lang="zh-CN" altLang="en-US" sz="2400"/>
              <a:t>路径：只需要记录终点的前驱顶点</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52413" y="260648"/>
            <a:ext cx="8783637"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smtClean="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dijkstra</a:t>
            </a:r>
            <a:r>
              <a:rPr kumimoji="1" lang="en-US" altLang="zh-CN" sz="2200" dirty="0">
                <a:latin typeface="Times New Roman" panose="02020603050405020304" pitchFamily="18" charset="0"/>
                <a:cs typeface="Times New Roman" panose="02020603050405020304" pitchFamily="18" charset="0"/>
              </a:rPr>
              <a:t> (Graph graph, Path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j, </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AdjType</a:t>
            </a:r>
            <a:r>
              <a:rPr kumimoji="1" lang="en-US" altLang="zh-CN" sz="2200" dirty="0">
                <a:latin typeface="Times New Roman" panose="02020603050405020304" pitchFamily="18" charset="0"/>
                <a:cs typeface="Times New Roman" panose="02020603050405020304" pitchFamily="18" charset="0"/>
              </a:rPr>
              <a:t>  min;</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[0</a:t>
            </a:r>
            <a:r>
              <a:rPr kumimoji="1" lang="en-US" altLang="zh-CN" sz="2200" dirty="0">
                <a:latin typeface="Times New Roman" panose="02020603050405020304" pitchFamily="18" charset="0"/>
                <a:cs typeface="Times New Roman" panose="02020603050405020304" pitchFamily="18" charset="0"/>
              </a:rPr>
              <a:t>].length=0;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[0].</a:t>
            </a:r>
            <a:r>
              <a:rPr kumimoji="1" lang="en-US" altLang="zh-CN" sz="2200" dirty="0" err="1">
                <a:latin typeface="Times New Roman" panose="02020603050405020304" pitchFamily="18" charset="0"/>
                <a:cs typeface="Times New Roman" panose="02020603050405020304" pitchFamily="18" charset="0"/>
              </a:rPr>
              <a:t>prevex</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[0].vertex=</a:t>
            </a:r>
            <a:r>
              <a:rPr kumimoji="1" lang="en-US" altLang="zh-CN" sz="2200" dirty="0" err="1">
                <a:latin typeface="Times New Roman" panose="02020603050405020304" pitchFamily="18" charset="0"/>
                <a:cs typeface="Times New Roman" panose="02020603050405020304" pitchFamily="18" charset="0"/>
              </a:rPr>
              <a:t>graph.vexs</a:t>
            </a:r>
            <a:r>
              <a:rPr kumimoji="1" lang="en-US" altLang="zh-CN" sz="2200" dirty="0">
                <a:latin typeface="Times New Roman" panose="02020603050405020304" pitchFamily="18" charset="0"/>
                <a:cs typeface="Times New Roman" panose="02020603050405020304" pitchFamily="18" charset="0"/>
              </a:rPr>
              <a:t>[0];</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graph.arcs</a:t>
            </a:r>
            <a:r>
              <a:rPr kumimoji="1" lang="en-US" altLang="zh-CN" sz="2200" dirty="0" smtClean="0">
                <a:latin typeface="Times New Roman" panose="02020603050405020304" pitchFamily="18" charset="0"/>
                <a:cs typeface="Times New Roman" panose="02020603050405020304" pitchFamily="18" charset="0"/>
              </a:rPr>
              <a:t>[0</a:t>
            </a:r>
            <a:r>
              <a:rPr kumimoji="1" lang="en-US" altLang="zh-CN" sz="2200" dirty="0">
                <a:latin typeface="Times New Roman" panose="02020603050405020304" pitchFamily="18" charset="0"/>
                <a:cs typeface="Times New Roman" panose="02020603050405020304" pitchFamily="18" charset="0"/>
              </a:rPr>
              <a:t>][0]=1;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表示顶点</a:t>
            </a:r>
            <a:r>
              <a:rPr kumimoji="1" lang="en-US" altLang="zh-CN" sz="2200" dirty="0" err="1">
                <a:solidFill>
                  <a:srgbClr val="33CC33"/>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在集合</a:t>
            </a:r>
            <a:r>
              <a:rPr kumimoji="1" lang="en-US" altLang="zh-CN" sz="2200" dirty="0">
                <a:solidFill>
                  <a:srgbClr val="33CC33"/>
                </a:solidFill>
                <a:latin typeface="Times New Roman" panose="02020603050405020304" pitchFamily="18" charset="0"/>
                <a:cs typeface="Times New Roman" panose="02020603050405020304" pitchFamily="18" charset="0"/>
              </a:rPr>
              <a:t>S</a:t>
            </a:r>
            <a:r>
              <a:rPr kumimoji="1" lang="zh-CN" altLang="en-US" sz="2200" dirty="0">
                <a:solidFill>
                  <a:srgbClr val="33CC33"/>
                </a:solidFill>
                <a:latin typeface="Times New Roman" panose="02020603050405020304" pitchFamily="18" charset="0"/>
                <a:cs typeface="Times New Roman" panose="02020603050405020304" pitchFamily="18" charset="0"/>
              </a:rPr>
              <a:t>中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(i=1; i&lt;</a:t>
            </a:r>
            <a:r>
              <a:rPr kumimoji="1" lang="en-US" altLang="zh-CN" sz="2200" dirty="0" err="1">
                <a:latin typeface="Times New Roman" panose="02020603050405020304" pitchFamily="18" charset="0"/>
                <a:cs typeface="Times New Roman" panose="02020603050405020304" pitchFamily="18" charset="0"/>
              </a:rPr>
              <a:t>graph.vexCount</a:t>
            </a:r>
            <a:r>
              <a:rPr kumimoji="1" lang="en-US" altLang="zh-CN" sz="2200" dirty="0">
                <a:latin typeface="Times New Roman" panose="02020603050405020304" pitchFamily="18" charset="0"/>
                <a:cs typeface="Times New Roman" panose="02020603050405020304" pitchFamily="18" charset="0"/>
              </a:rPr>
              <a:t>; i++)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初始化集合</a:t>
            </a:r>
            <a:r>
              <a:rPr kumimoji="1" lang="en-US" altLang="zh-CN" sz="2200" dirty="0">
                <a:solidFill>
                  <a:srgbClr val="33CC33"/>
                </a:solidFill>
                <a:latin typeface="Times New Roman" panose="02020603050405020304" pitchFamily="18" charset="0"/>
                <a:cs typeface="Times New Roman" panose="02020603050405020304" pitchFamily="18" charset="0"/>
              </a:rPr>
              <a:t>V-U</a:t>
            </a:r>
            <a:r>
              <a:rPr kumimoji="1" lang="zh-CN" altLang="en-US" sz="2200" dirty="0">
                <a:solidFill>
                  <a:srgbClr val="33CC33"/>
                </a:solidFill>
                <a:latin typeface="Times New Roman" panose="02020603050405020304" pitchFamily="18" charset="0"/>
                <a:cs typeface="Times New Roman" panose="02020603050405020304" pitchFamily="18" charset="0"/>
              </a:rPr>
              <a:t>中顶点的距离值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].length=</a:t>
            </a:r>
            <a:r>
              <a:rPr kumimoji="1" lang="en-US" altLang="zh-CN" sz="2200" dirty="0" err="1">
                <a:latin typeface="Times New Roman" panose="02020603050405020304" pitchFamily="18" charset="0"/>
                <a:cs typeface="Times New Roman" panose="02020603050405020304" pitchFamily="18" charset="0"/>
              </a:rPr>
              <a:t>graph.arcs</a:t>
            </a:r>
            <a:r>
              <a:rPr kumimoji="1" lang="en-US" altLang="zh-CN" sz="2200" dirty="0">
                <a:latin typeface="Times New Roman" panose="02020603050405020304" pitchFamily="18" charset="0"/>
                <a:cs typeface="Times New Roman" panose="02020603050405020304" pitchFamily="18" charset="0"/>
              </a:rPr>
              <a:t>[0][i];</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].vertex=</a:t>
            </a:r>
            <a:r>
              <a:rPr kumimoji="1" lang="en-US" altLang="zh-CN" sz="2200" dirty="0" err="1">
                <a:latin typeface="Times New Roman" panose="02020603050405020304" pitchFamily="18" charset="0"/>
                <a:cs typeface="Times New Roman" panose="02020603050405020304" pitchFamily="18" charset="0"/>
              </a:rPr>
              <a:t>graph.vexs</a:t>
            </a:r>
            <a:r>
              <a:rPr kumimoji="1" lang="en-US" altLang="zh-CN" sz="2200" dirty="0">
                <a:latin typeface="Times New Roman" panose="02020603050405020304" pitchFamily="18" charset="0"/>
                <a:cs typeface="Times New Roman" panose="02020603050405020304" pitchFamily="18" charset="0"/>
              </a:rPr>
              <a:t>[i];</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[i].length!=MAX)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prevex</a:t>
            </a:r>
            <a:r>
              <a:rPr kumimoji="1" lang="en-US" altLang="zh-CN" sz="2200" dirty="0">
                <a:latin typeface="Times New Roman" panose="02020603050405020304" pitchFamily="18" charset="0"/>
                <a:cs typeface="Times New Roman" panose="02020603050405020304" pitchFamily="18" charset="0"/>
              </a:rPr>
              <a:t>=0;</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else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prevex</a:t>
            </a:r>
            <a:r>
              <a:rPr kumimoji="1" lang="en-US" altLang="zh-CN" sz="2200" dirty="0">
                <a:latin typeface="Times New Roman" panose="02020603050405020304" pitchFamily="18" charset="0"/>
                <a:cs typeface="Times New Roman" panose="02020603050405020304" pitchFamily="18" charset="0"/>
              </a:rPr>
              <a:t>= -1;</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(i=1; i&lt;</a:t>
            </a:r>
            <a:r>
              <a:rPr kumimoji="1" lang="en-US" altLang="zh-CN" sz="2200" dirty="0" err="1">
                <a:latin typeface="Times New Roman" panose="02020603050405020304" pitchFamily="18" charset="0"/>
                <a:cs typeface="Times New Roman" panose="02020603050405020304" pitchFamily="18" charset="0"/>
              </a:rPr>
              <a:t>graph.vexCount</a:t>
            </a:r>
            <a:r>
              <a:rPr kumimoji="1" lang="en-US" altLang="zh-CN" sz="2200" dirty="0">
                <a:latin typeface="Times New Roman" panose="02020603050405020304" pitchFamily="18" charset="0"/>
                <a:cs typeface="Times New Roman" panose="02020603050405020304" pitchFamily="18" charset="0"/>
              </a:rPr>
              <a:t>; i++)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min=MAX; </a:t>
            </a:r>
            <a:r>
              <a:rPr kumimoji="1" lang="en-US" altLang="zh-CN" sz="2200" dirty="0" err="1" smtClean="0">
                <a:latin typeface="Times New Roman" panose="02020603050405020304" pitchFamily="18" charset="0"/>
                <a:cs typeface="Times New Roman" panose="02020603050405020304" pitchFamily="18" charset="0"/>
              </a:rPr>
              <a:t>minvex</a:t>
            </a:r>
            <a:r>
              <a:rPr kumimoji="1" lang="en-US" altLang="zh-CN" sz="2200" dirty="0" smtClean="0">
                <a:latin typeface="Times New Roman" panose="02020603050405020304" pitchFamily="18" charset="0"/>
                <a:cs typeface="Times New Roman" panose="02020603050405020304" pitchFamily="18" charset="0"/>
              </a:rPr>
              <a:t>=0</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(j=1; j&lt;</a:t>
            </a:r>
            <a:r>
              <a:rPr kumimoji="1" lang="en-US" altLang="zh-CN" sz="2200" dirty="0" err="1">
                <a:latin typeface="Times New Roman" panose="02020603050405020304" pitchFamily="18" charset="0"/>
                <a:cs typeface="Times New Roman" panose="02020603050405020304" pitchFamily="18" charset="0"/>
              </a:rPr>
              <a:t>graph.vexCount</a:t>
            </a:r>
            <a:r>
              <a:rPr kumimoji="1" lang="en-US" altLang="zh-CN" sz="2200" dirty="0">
                <a:latin typeface="Times New Roman" panose="02020603050405020304" pitchFamily="18" charset="0"/>
                <a:cs typeface="Times New Roman" panose="02020603050405020304" pitchFamily="18" charset="0"/>
              </a:rPr>
              <a:t>; j++)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在</a:t>
            </a:r>
            <a:r>
              <a:rPr kumimoji="1" lang="en-US" altLang="zh-CN" sz="2200" dirty="0">
                <a:solidFill>
                  <a:srgbClr val="33CC33"/>
                </a:solidFill>
                <a:latin typeface="Times New Roman" panose="02020603050405020304" pitchFamily="18" charset="0"/>
                <a:cs typeface="Times New Roman" panose="02020603050405020304" pitchFamily="18" charset="0"/>
              </a:rPr>
              <a:t>V-S</a:t>
            </a:r>
            <a:r>
              <a:rPr kumimoji="1" lang="zh-CN" altLang="en-US" sz="2200" dirty="0">
                <a:solidFill>
                  <a:srgbClr val="33CC33"/>
                </a:solidFill>
                <a:latin typeface="Times New Roman" panose="02020603050405020304" pitchFamily="18" charset="0"/>
                <a:cs typeface="Times New Roman" panose="02020603050405020304" pitchFamily="18" charset="0"/>
              </a:rPr>
              <a:t>中选出距离值最小顶点*</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graph.arcs</a:t>
            </a:r>
            <a:r>
              <a:rPr kumimoji="1" lang="en-US" altLang="zh-CN" sz="2200" dirty="0">
                <a:latin typeface="Times New Roman" panose="02020603050405020304" pitchFamily="18" charset="0"/>
                <a:cs typeface="Times New Roman" panose="02020603050405020304" pitchFamily="18" charset="0"/>
              </a:rPr>
              <a:t>[j][j]==0) &amp;&amp; (</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[j].length&lt;min) )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min=</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].length</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minvex</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p:txBody>
      </p:sp>
      <p:sp>
        <p:nvSpPr>
          <p:cNvPr id="115715" name="Rectangle 3"/>
          <p:cNvSpPr>
            <a:spLocks noChangeArrowheads="1"/>
          </p:cNvSpPr>
          <p:nvPr/>
        </p:nvSpPr>
        <p:spPr bwMode="auto">
          <a:xfrm>
            <a:off x="468313" y="4700982"/>
            <a:ext cx="8280400" cy="2017713"/>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FF00"/>
                </a:solidFill>
              </a:rPr>
              <a:t>筛选最小值  </a:t>
            </a:r>
            <a:endParaRPr lang="zh-CN" altLang="en-US" b="1">
              <a:solidFill>
                <a:srgbClr val="FFFF00"/>
              </a:solidFill>
            </a:endParaRPr>
          </a:p>
        </p:txBody>
      </p:sp>
      <p:sp>
        <p:nvSpPr>
          <p:cNvPr id="115716" name="Rectangle 4"/>
          <p:cNvSpPr>
            <a:spLocks noChangeArrowheads="1"/>
          </p:cNvSpPr>
          <p:nvPr/>
        </p:nvSpPr>
        <p:spPr bwMode="auto">
          <a:xfrm>
            <a:off x="468313" y="1639689"/>
            <a:ext cx="8280400" cy="236537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FF00"/>
                </a:solidFill>
              </a:rPr>
              <a:t>初始化  </a:t>
            </a:r>
            <a:endParaRPr lang="zh-CN" altLang="en-US"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1571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1157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p:bldP spid="115716"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15900" y="570230"/>
            <a:ext cx="9009380"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==0)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从</a:t>
            </a:r>
            <a:r>
              <a:rPr kumimoji="1" lang="en-US" altLang="zh-CN" sz="2200" dirty="0" err="1">
                <a:solidFill>
                  <a:srgbClr val="33CC33"/>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没有路径可以通往集合</a:t>
            </a:r>
            <a:r>
              <a:rPr kumimoji="1" lang="en-US" altLang="zh-CN" sz="2200" dirty="0">
                <a:solidFill>
                  <a:srgbClr val="33CC33"/>
                </a:solidFill>
                <a:latin typeface="Times New Roman" panose="02020603050405020304" pitchFamily="18" charset="0"/>
                <a:cs typeface="Times New Roman" panose="02020603050405020304" pitchFamily="18" charset="0"/>
              </a:rPr>
              <a:t>V-S</a:t>
            </a:r>
            <a:r>
              <a:rPr kumimoji="1" lang="zh-CN" altLang="en-US" sz="2200" dirty="0">
                <a:solidFill>
                  <a:srgbClr val="33CC33"/>
                </a:solidFill>
                <a:latin typeface="Times New Roman" panose="02020603050405020304" pitchFamily="18" charset="0"/>
                <a:cs typeface="Times New Roman" panose="02020603050405020304" pitchFamily="18" charset="0"/>
              </a:rPr>
              <a:t>中的顶点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break</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非连通图，部分节点不存在到</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号节点的路径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graph.arcs</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smtClean="0">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]=1;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集合</a:t>
            </a:r>
            <a:r>
              <a:rPr kumimoji="1" lang="en-US" altLang="zh-CN" sz="2200" dirty="0">
                <a:solidFill>
                  <a:srgbClr val="33CC33"/>
                </a:solidFill>
                <a:latin typeface="Times New Roman" panose="02020603050405020304" pitchFamily="18" charset="0"/>
                <a:cs typeface="Times New Roman" panose="02020603050405020304" pitchFamily="18" charset="0"/>
              </a:rPr>
              <a:t>V-S</a:t>
            </a:r>
            <a:r>
              <a:rPr kumimoji="1" lang="zh-CN" altLang="en-US" sz="2200" dirty="0">
                <a:solidFill>
                  <a:srgbClr val="33CC33"/>
                </a:solidFill>
                <a:latin typeface="Times New Roman" panose="02020603050405020304" pitchFamily="18" charset="0"/>
                <a:cs typeface="Times New Roman" panose="02020603050405020304" pitchFamily="18" charset="0"/>
              </a:rPr>
              <a:t>中路径</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r>
              <a:rPr kumimoji="1" lang="zh-CN" altLang="en-US" sz="2200" dirty="0">
                <a:solidFill>
                  <a:srgbClr val="33CC33"/>
                </a:solidFill>
                <a:latin typeface="Times New Roman" panose="02020603050405020304" pitchFamily="18" charset="0"/>
                <a:cs typeface="Times New Roman" panose="02020603050405020304" pitchFamily="18" charset="0"/>
              </a:rPr>
              <a:t>					    最小的顶点为</a:t>
            </a:r>
            <a:r>
              <a:rPr kumimoji="1" lang="en-US" altLang="zh-CN" sz="2200" dirty="0" err="1">
                <a:solidFill>
                  <a:srgbClr val="33CC33"/>
                </a:solidFill>
                <a:latin typeface="Times New Roman" panose="02020603050405020304" pitchFamily="18" charset="0"/>
                <a:cs typeface="Times New Roman" panose="02020603050405020304" pitchFamily="18" charset="0"/>
              </a:rPr>
              <a:t>minvex</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(j=1; j&lt;</a:t>
            </a:r>
            <a:r>
              <a:rPr kumimoji="1" lang="en-US" altLang="zh-CN" sz="2200" dirty="0" err="1">
                <a:latin typeface="Times New Roman" panose="02020603050405020304" pitchFamily="18" charset="0"/>
                <a:cs typeface="Times New Roman" panose="02020603050405020304" pitchFamily="18" charset="0"/>
              </a:rPr>
              <a:t>graph.vexCount</a:t>
            </a:r>
            <a:r>
              <a:rPr kumimoji="1" lang="en-US" altLang="zh-CN" sz="2200" dirty="0">
                <a:latin typeface="Times New Roman" panose="02020603050405020304" pitchFamily="18" charset="0"/>
                <a:cs typeface="Times New Roman" panose="02020603050405020304" pitchFamily="18" charset="0"/>
              </a:rPr>
              <a:t>; j++)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调整集合</a:t>
            </a:r>
            <a:r>
              <a:rPr kumimoji="1" lang="en-US" altLang="zh-CN" sz="2200" dirty="0">
                <a:solidFill>
                  <a:srgbClr val="33CC33"/>
                </a:solidFill>
                <a:latin typeface="Times New Roman" panose="02020603050405020304" pitchFamily="18" charset="0"/>
                <a:cs typeface="Times New Roman" panose="02020603050405020304" pitchFamily="18" charset="0"/>
              </a:rPr>
              <a:t>V-S</a:t>
            </a:r>
            <a:r>
              <a:rPr kumimoji="1" lang="zh-CN" altLang="en-US" sz="2200" dirty="0">
                <a:solidFill>
                  <a:srgbClr val="33CC33"/>
                </a:solidFill>
                <a:latin typeface="Times New Roman" panose="02020603050405020304" pitchFamily="18" charset="0"/>
                <a:cs typeface="Times New Roman" panose="02020603050405020304" pitchFamily="18" charset="0"/>
              </a:rPr>
              <a:t>中的顶点的最短路径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graph.arcs</a:t>
            </a:r>
            <a:r>
              <a:rPr kumimoji="1" lang="en-US" altLang="zh-CN" sz="2200" dirty="0">
                <a:latin typeface="Times New Roman" panose="02020603050405020304" pitchFamily="18" charset="0"/>
                <a:cs typeface="Times New Roman" panose="02020603050405020304" pitchFamily="18" charset="0"/>
              </a:rPr>
              <a:t>[j][j]==1</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continue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[j].length&gt;</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length+graph.arcs</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][j])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].length=</a:t>
            </a:r>
            <a:r>
              <a:rPr kumimoji="1" lang="en-US" altLang="zh-CN" sz="2200" dirty="0" err="1">
                <a:latin typeface="Times New Roman" panose="02020603050405020304" pitchFamily="18" charset="0"/>
                <a:cs typeface="Times New Roman" panose="02020603050405020304" pitchFamily="18" charset="0"/>
              </a:rPr>
              <a:t>dist</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length+graph.arcs</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dist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prevex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minvex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116739" name="Rectangle 3"/>
          <p:cNvSpPr>
            <a:spLocks noChangeArrowheads="1"/>
          </p:cNvSpPr>
          <p:nvPr/>
        </p:nvSpPr>
        <p:spPr bwMode="auto">
          <a:xfrm>
            <a:off x="468000" y="1989139"/>
            <a:ext cx="8280400" cy="3024038"/>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b="1">
                <a:solidFill>
                  <a:srgbClr val="FFFF00"/>
                </a:solidFill>
              </a:rPr>
              <a:t>更新  </a:t>
            </a:r>
            <a:endParaRPr lang="zh-CN" altLang="en-US"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167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79388" y="836613"/>
            <a:ext cx="8907462" cy="335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0" hangingPunct="1">
              <a:spcBef>
                <a:spcPts val="6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路径</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：在图中从顶点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顶点</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所</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经过的所有顶点的序列。</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Simple path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简单路径</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：序列中顶点不重复出现的路径。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Loop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回路或环</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：第一个顶点和最后一个顶点相同的路径。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Simple Loop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简单回路或环</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：除第一个和最后一个顶点，其余顶点不重复出现的路径。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600"/>
              </a:spcBef>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Rooted graph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有根图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：在有向图中，若存在一顶点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，从该顶点有路径可以到图中其它所有顶点，则称此有向图为有根图，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称为图的根。</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3" name="组合 2"/>
          <p:cNvGrpSpPr/>
          <p:nvPr/>
        </p:nvGrpSpPr>
        <p:grpSpPr>
          <a:xfrm>
            <a:off x="2214880" y="4221480"/>
            <a:ext cx="1405890" cy="1444625"/>
            <a:chOff x="1555" y="4923"/>
            <a:chExt cx="2214" cy="2275"/>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组合 1"/>
          <p:cNvGrpSpPr/>
          <p:nvPr/>
        </p:nvGrpSpPr>
        <p:grpSpPr>
          <a:xfrm>
            <a:off x="5724525" y="4221480"/>
            <a:ext cx="1405890" cy="1444625"/>
            <a:chOff x="5272" y="4947"/>
            <a:chExt cx="2214" cy="2275"/>
          </a:xfrm>
        </p:grpSpPr>
        <p:grpSp>
          <p:nvGrpSpPr>
            <p:cNvPr id="265222" name="Group 6"/>
            <p:cNvGrpSpPr/>
            <p:nvPr/>
          </p:nvGrpSpPr>
          <p:grpSpPr bwMode="auto">
            <a:xfrm rot="0">
              <a:off x="5272" y="4947"/>
              <a:ext cx="2214" cy="2275"/>
              <a:chOff x="4176" y="2016"/>
              <a:chExt cx="1296" cy="1200"/>
            </a:xfrm>
          </p:grpSpPr>
          <p:sp>
            <p:nvSpPr>
              <p:cNvPr id="4"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24"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25" name="Oval 9"/>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26" name="Oval 10"/>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cxnSp>
            <p:nvCxnSpPr>
              <p:cNvPr id="265227" name="AutoShape 11"/>
              <p:cNvCxnSpPr>
                <a:cxnSpLocks noChangeShapeType="1"/>
                <a:stCxn id="4" idx="6"/>
                <a:endCxn id="26522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AutoShape 11"/>
            <p:cNvCxnSpPr>
              <a:cxnSpLocks noChangeShapeType="1"/>
              <a:stCxn id="265224" idx="1"/>
              <a:endCxn id="4" idx="7"/>
            </p:cNvCxnSpPr>
            <p:nvPr/>
          </p:nvCxnSpPr>
          <p:spPr bwMode="auto">
            <a:xfrm flipH="1">
              <a:off x="5832" y="5054"/>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265225" idx="1"/>
              <a:endCxn id="4" idx="3"/>
            </p:cNvCxnSpPr>
            <p:nvPr/>
          </p:nvCxnSpPr>
          <p:spPr bwMode="auto">
            <a:xfrm flipV="1">
              <a:off x="5368" y="5568"/>
              <a:ext cx="0"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265224" idx="3"/>
              <a:endCxn id="265225" idx="7"/>
            </p:cNvCxnSpPr>
            <p:nvPr/>
          </p:nvCxnSpPr>
          <p:spPr bwMode="auto">
            <a:xfrm flipH="1">
              <a:off x="5832" y="5568"/>
              <a:ext cx="1094"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4" idx="5"/>
              <a:endCxn id="265226" idx="1"/>
            </p:cNvCxnSpPr>
            <p:nvPr/>
          </p:nvCxnSpPr>
          <p:spPr bwMode="auto">
            <a:xfrm>
              <a:off x="5832" y="5568"/>
              <a:ext cx="1094"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wipe(left)">
                                      <p:cBhvr>
                                        <p:cTn id="12" dur="500"/>
                                        <p:tgtEl>
                                          <p:spTgt spid="6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wipe(left)">
                                      <p:cBhvr>
                                        <p:cTn id="17" dur="500"/>
                                        <p:tgtEl>
                                          <p:spTgt spid="61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6">
                                            <p:txEl>
                                              <p:pRg st="3" end="3"/>
                                            </p:txEl>
                                          </p:spTgt>
                                        </p:tgtEl>
                                        <p:attrNameLst>
                                          <p:attrName>style.visibility</p:attrName>
                                        </p:attrNameLst>
                                      </p:cBhvr>
                                      <p:to>
                                        <p:strVal val="visible"/>
                                      </p:to>
                                    </p:set>
                                    <p:animEffect transition="in" filter="wipe(left)">
                                      <p:cBhvr>
                                        <p:cTn id="22" dur="500"/>
                                        <p:tgtEl>
                                          <p:spTgt spid="61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6">
                                            <p:txEl>
                                              <p:pRg st="4" end="4"/>
                                            </p:txEl>
                                          </p:spTgt>
                                        </p:tgtEl>
                                        <p:attrNameLst>
                                          <p:attrName>style.visibility</p:attrName>
                                        </p:attrNameLst>
                                      </p:cBhvr>
                                      <p:to>
                                        <p:strVal val="visible"/>
                                      </p:to>
                                    </p:set>
                                    <p:animEffect transition="in" filter="wipe(left)">
                                      <p:cBhvr>
                                        <p:cTn id="27" dur="500"/>
                                        <p:tgtEl>
                                          <p:spTgt spid="61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t>Time complexity analysis</a:t>
            </a:r>
            <a:endParaRPr lang="en-US" altLang="zh-CN"/>
          </a:p>
        </p:txBody>
      </p:sp>
      <p:sp>
        <p:nvSpPr>
          <p:cNvPr id="183301" name="Rectangle 5"/>
          <p:cNvSpPr>
            <a:spLocks noChangeArrowheads="1"/>
          </p:cNvSpPr>
          <p:nvPr/>
        </p:nvSpPr>
        <p:spPr bwMode="auto">
          <a:xfrm>
            <a:off x="611188" y="1844675"/>
            <a:ext cx="62468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rPr>
              <a:t>第一个循环：</a:t>
            </a:r>
            <a:r>
              <a:rPr kumimoji="1" lang="en-US" altLang="zh-CN" sz="2400" dirty="0">
                <a:latin typeface="Times New Roman" panose="02020603050405020304" pitchFamily="18" charset="0"/>
                <a:cs typeface="Times New Roman" panose="02020603050405020304" pitchFamily="18" charset="0"/>
              </a:rPr>
              <a:t>O(</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第二个循环：</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-1)*(</a:t>
            </a:r>
            <a:r>
              <a:rPr kumimoji="1" lang="en-US" altLang="zh-CN" sz="2400" i="1" dirty="0" err="1">
                <a:latin typeface="Times New Roman" panose="02020603050405020304" pitchFamily="18" charset="0"/>
                <a:cs typeface="Times New Roman" panose="02020603050405020304" pitchFamily="18" charset="0"/>
              </a:rPr>
              <a:t>n</a:t>
            </a:r>
            <a:r>
              <a:rPr kumimoji="1" lang="en-US" altLang="zh-CN" sz="2400" dirty="0" err="1">
                <a:latin typeface="Times New Roman" panose="02020603050405020304" pitchFamily="18" charset="0"/>
                <a:cs typeface="Times New Roman" panose="02020603050405020304" pitchFamily="18" charset="0"/>
              </a:rPr>
              <a:t>-1+</a:t>
            </a:r>
            <a:r>
              <a:rPr kumimoji="1" lang="en-US" altLang="zh-CN" sz="2400" i="1" dirty="0" err="1">
                <a:latin typeface="Times New Roman" panose="02020603050405020304" pitchFamily="18" charset="0"/>
                <a:cs typeface="Times New Roman" panose="02020603050405020304" pitchFamily="18" charset="0"/>
              </a:rPr>
              <a:t>n</a:t>
            </a:r>
            <a:r>
              <a:rPr kumimoji="1" lang="en-US" altLang="zh-CN" sz="2400" dirty="0" err="1">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O(</a:t>
            </a:r>
            <a:r>
              <a:rPr kumimoji="1" lang="en-US" altLang="zh-CN" sz="2400" i="1" dirty="0" err="1">
                <a:latin typeface="Times New Roman" panose="02020603050405020304" pitchFamily="18" charset="0"/>
                <a:cs typeface="Times New Roman" panose="02020603050405020304" pitchFamily="18" charset="0"/>
              </a:rPr>
              <a:t>n</a:t>
            </a:r>
            <a:r>
              <a:rPr kumimoji="1" lang="en-US" altLang="zh-CN" sz="2400" baseline="30000" dirty="0" err="1">
                <a:latin typeface="Times New Roman" panose="02020603050405020304" pitchFamily="18" charset="0"/>
                <a:cs typeface="Times New Roman" panose="02020603050405020304" pitchFamily="18" charset="0"/>
              </a:rPr>
              <a:t>2</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总的时间复杂度为</a:t>
            </a:r>
            <a:r>
              <a:rPr kumimoji="1" lang="en-US" altLang="zh-CN" sz="2400" dirty="0">
                <a:solidFill>
                  <a:srgbClr val="FFFF00"/>
                </a:solidFill>
                <a:latin typeface="Times New Roman" panose="02020603050405020304" pitchFamily="18" charset="0"/>
                <a:cs typeface="Times New Roman" panose="02020603050405020304" pitchFamily="18" charset="0"/>
              </a:rPr>
              <a:t>O(</a:t>
            </a:r>
            <a:r>
              <a:rPr kumimoji="1" lang="en-US" altLang="zh-CN" sz="2400" i="1" dirty="0" err="1">
                <a:solidFill>
                  <a:srgbClr val="FFFF00"/>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FFFF00"/>
                </a:solidFill>
                <a:latin typeface="Times New Roman" panose="02020603050405020304" pitchFamily="18" charset="0"/>
                <a:cs typeface="Times New Roman" panose="02020603050405020304" pitchFamily="18" charset="0"/>
              </a:rPr>
              <a:t>2</a:t>
            </a:r>
            <a:r>
              <a:rPr kumimoji="1" lang="en-US" altLang="zh-CN" sz="2400" dirty="0">
                <a:solidFill>
                  <a:srgbClr val="FFFF00"/>
                </a:solidFill>
                <a:latin typeface="Times New Roman" panose="02020603050405020304" pitchFamily="18" charset="0"/>
                <a:cs typeface="Times New Roman" panose="02020603050405020304" pitchFamily="18" charset="0"/>
              </a:rPr>
              <a:t>)</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87350" y="2150110"/>
            <a:ext cx="8369300"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FF00"/>
                </a:solidFill>
                <a:latin typeface="Times New Roman" panose="02020603050405020304" pitchFamily="18" charset="0"/>
                <a:cs typeface="Times New Roman" panose="02020603050405020304" pitchFamily="18" charset="0"/>
              </a:rPr>
              <a:t>问题：</a:t>
            </a:r>
            <a:r>
              <a:rPr kumimoji="1" lang="zh-CN" altLang="en-US" sz="2800" dirty="0">
                <a:latin typeface="Times New Roman" panose="02020603050405020304" pitchFamily="18" charset="0"/>
                <a:cs typeface="Times New Roman" panose="02020603050405020304" pitchFamily="18" charset="0"/>
              </a:rPr>
              <a:t>求任意两个顶点</a:t>
            </a:r>
            <a:r>
              <a:rPr kumimoji="1" lang="en-US" altLang="zh-CN" sz="2800" dirty="0">
                <a:latin typeface="Times New Roman" panose="02020603050405020304" pitchFamily="18" charset="0"/>
                <a:cs typeface="Times New Roman" panose="02020603050405020304" pitchFamily="18" charset="0"/>
              </a:rPr>
              <a:t>vv</a:t>
            </a:r>
            <a:r>
              <a:rPr kumimoji="1" lang="zh-CN" altLang="en-US" sz="2800" dirty="0">
                <a:latin typeface="Times New Roman" panose="02020603050405020304" pitchFamily="18" charset="0"/>
                <a:cs typeface="Times New Roman" panose="02020603050405020304" pitchFamily="18" charset="0"/>
              </a:rPr>
              <a:t>之间的最短距离</a:t>
            </a:r>
            <a:r>
              <a:rPr kumimoji="1" lang="en-US" altLang="zh-CN" sz="2800" dirty="0">
                <a:latin typeface="Times New Roman" panose="02020603050405020304" pitchFamily="18" charset="0"/>
                <a:cs typeface="Times New Roman" panose="02020603050405020304" pitchFamily="18" charset="0"/>
              </a:rPr>
              <a:t> </a:t>
            </a:r>
            <a:endParaRPr kumimoji="1" lang="en-US" altLang="zh-CN" sz="2800" dirty="0">
              <a:latin typeface="Times New Roman" panose="02020603050405020304" pitchFamily="18" charset="0"/>
              <a:cs typeface="Times New Roman" panose="02020603050405020304" pitchFamily="18" charset="0"/>
            </a:endParaRPr>
          </a:p>
          <a:p>
            <a:r>
              <a:rPr kumimoji="1" lang="en-US" altLang="zh-CN" sz="2800" dirty="0">
                <a:latin typeface="Times New Roman" panose="02020603050405020304" pitchFamily="18" charset="0"/>
                <a:cs typeface="Times New Roman" panose="02020603050405020304" pitchFamily="18" charset="0"/>
              </a:rPr>
              <a:t>       </a:t>
            </a:r>
            <a:endParaRPr kumimoji="1" lang="en-US" altLang="zh-CN" sz="2800" dirty="0">
              <a:latin typeface="Times New Roman" panose="02020603050405020304" pitchFamily="18" charset="0"/>
              <a:cs typeface="Times New Roman" panose="02020603050405020304" pitchFamily="18" charset="0"/>
            </a:endParaRPr>
          </a:p>
          <a:p>
            <a:r>
              <a:rPr kumimoji="1" lang="zh-CN" altLang="en-US" sz="2800" dirty="0">
                <a:solidFill>
                  <a:srgbClr val="FFFF00"/>
                </a:solidFill>
                <a:latin typeface="Times New Roman" panose="02020603050405020304" pitchFamily="18" charset="0"/>
                <a:cs typeface="Times New Roman" panose="02020603050405020304" pitchFamily="18" charset="0"/>
              </a:rPr>
              <a:t>解法</a:t>
            </a:r>
            <a:r>
              <a:rPr kumimoji="1" lang="en-US" altLang="zh-CN" sz="2800" dirty="0">
                <a:solidFill>
                  <a:srgbClr val="FFFF00"/>
                </a:solidFill>
                <a:latin typeface="Times New Roman" panose="02020603050405020304" pitchFamily="18" charset="0"/>
                <a:cs typeface="Times New Roman" panose="02020603050405020304" pitchFamily="18" charset="0"/>
              </a:rPr>
              <a:t>1</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每次以一个顶点为源点，重复执行</a:t>
            </a:r>
            <a:r>
              <a:rPr kumimoji="1" lang="en-US" altLang="zh-CN" sz="2800" dirty="0" err="1">
                <a:solidFill>
                  <a:srgbClr val="FFFF00"/>
                </a:solidFill>
                <a:latin typeface="Times New Roman" panose="02020603050405020304" pitchFamily="18" charset="0"/>
                <a:cs typeface="Times New Roman" panose="02020603050405020304" pitchFamily="18" charset="0"/>
              </a:rPr>
              <a:t>Dijkstra</a:t>
            </a:r>
            <a:r>
              <a:rPr kumimoji="1" lang="zh-CN" altLang="en-US" sz="2800" dirty="0">
                <a:latin typeface="Times New Roman" panose="02020603050405020304" pitchFamily="18" charset="0"/>
                <a:cs typeface="Times New Roman" panose="02020603050405020304" pitchFamily="18" charset="0"/>
              </a:rPr>
              <a:t>算法</a:t>
            </a:r>
            <a:r>
              <a:rPr kumimoji="1" lang="en-US" altLang="zh-CN" sz="2800" i="1" dirty="0">
                <a:latin typeface="Times New Roman" panose="02020603050405020304" pitchFamily="18" charset="0"/>
                <a:cs typeface="Times New Roman" panose="02020603050405020304" pitchFamily="18" charset="0"/>
              </a:rPr>
              <a:t>n</a:t>
            </a:r>
            <a:r>
              <a:rPr kumimoji="1" lang="zh-CN" altLang="en-US" sz="2800" dirty="0">
                <a:latin typeface="Times New Roman" panose="02020603050405020304" pitchFamily="18" charset="0"/>
                <a:cs typeface="Times New Roman" panose="02020603050405020304" pitchFamily="18" charset="0"/>
              </a:rPr>
              <a:t>次。时间复杂度为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err="1">
                <a:latin typeface="Times New Roman" panose="02020603050405020304" pitchFamily="18" charset="0"/>
                <a:cs typeface="Times New Roman" panose="02020603050405020304" pitchFamily="18" charset="0"/>
              </a:rPr>
              <a:t>n</a:t>
            </a:r>
            <a:r>
              <a:rPr kumimoji="1" lang="en-US" altLang="zh-CN" sz="2800" baseline="30000" dirty="0" err="1">
                <a:latin typeface="Times New Roman" panose="02020603050405020304" pitchFamily="18" charset="0"/>
                <a:cs typeface="Times New Roman" panose="02020603050405020304" pitchFamily="18" charset="0"/>
              </a:rPr>
              <a:t>3</a:t>
            </a:r>
            <a:r>
              <a:rPr kumimoji="1" lang="en-US" altLang="zh-CN" sz="2800" dirty="0" smtClean="0">
                <a:latin typeface="Times New Roman" panose="02020603050405020304" pitchFamily="18" charset="0"/>
                <a:cs typeface="Times New Roman" panose="02020603050405020304" pitchFamily="18" charset="0"/>
              </a:rPr>
              <a:t>)</a:t>
            </a:r>
            <a:endParaRPr kumimoji="1" lang="zh-CN" altLang="en-US" sz="2800" dirty="0">
              <a:latin typeface="Times New Roman" panose="02020603050405020304" pitchFamily="18" charset="0"/>
              <a:cs typeface="Times New Roman" panose="02020603050405020304" pitchFamily="18" charset="0"/>
            </a:endParaRPr>
          </a:p>
        </p:txBody>
      </p:sp>
      <p:sp>
        <p:nvSpPr>
          <p:cNvPr id="118788" name="Rectangle 4"/>
          <p:cNvSpPr>
            <a:spLocks noGrp="1" noChangeArrowheads="1"/>
          </p:cNvSpPr>
          <p:nvPr>
            <p:ph type="title"/>
          </p:nvPr>
        </p:nvSpPr>
        <p:spPr/>
        <p:txBody>
          <a:bodyPr/>
          <a:lstStyle/>
          <a:p>
            <a:r>
              <a:rPr lang="en-US" altLang="zh-CN" sz="4000" dirty="0"/>
              <a:t>7.5.2 </a:t>
            </a:r>
            <a:r>
              <a:rPr lang="zh-CN" altLang="en-US" sz="4000" dirty="0"/>
              <a:t>任意顶点间最短路径</a:t>
            </a:r>
            <a:br>
              <a:rPr lang="zh-CN" altLang="en-US" sz="4000" dirty="0"/>
            </a:br>
            <a:r>
              <a:rPr kumimoji="1" lang="en-US" altLang="zh-CN" sz="4000" dirty="0"/>
              <a:t>Floyd algorithm</a:t>
            </a:r>
            <a:endParaRPr lang="en-US" altLang="zh-CN" sz="40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kumimoji="1" lang="en-US" altLang="zh-CN"/>
              <a:t>Floyd algorithm</a:t>
            </a:r>
            <a:endParaRPr kumimoji="1" lang="en-US" altLang="zh-CN"/>
          </a:p>
        </p:txBody>
      </p:sp>
      <p:sp>
        <p:nvSpPr>
          <p:cNvPr id="269316" name="Oval 4"/>
          <p:cNvSpPr>
            <a:spLocks noChangeArrowheads="1"/>
          </p:cNvSpPr>
          <p:nvPr/>
        </p:nvSpPr>
        <p:spPr bwMode="auto">
          <a:xfrm>
            <a:off x="3470910" y="3829050"/>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17" name="Text Box 5"/>
          <p:cNvSpPr txBox="1">
            <a:spLocks noChangeArrowheads="1"/>
          </p:cNvSpPr>
          <p:nvPr/>
        </p:nvSpPr>
        <p:spPr bwMode="auto">
          <a:xfrm>
            <a:off x="3058478" y="3753168"/>
            <a:ext cx="328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i="1" baseline="-25000">
                <a:latin typeface="Times New Roman" panose="02020603050405020304" pitchFamily="18" charset="0"/>
              </a:rPr>
              <a:t>i</a:t>
            </a:r>
            <a:endParaRPr lang="en-US" altLang="zh-CN" i="1" baseline="-25000">
              <a:latin typeface="Times New Roman" panose="02020603050405020304" pitchFamily="18" charset="0"/>
            </a:endParaRPr>
          </a:p>
        </p:txBody>
      </p:sp>
      <p:sp>
        <p:nvSpPr>
          <p:cNvPr id="269318" name="Oval 6"/>
          <p:cNvSpPr>
            <a:spLocks noChangeArrowheads="1"/>
          </p:cNvSpPr>
          <p:nvPr/>
        </p:nvSpPr>
        <p:spPr bwMode="auto">
          <a:xfrm>
            <a:off x="8439785" y="3829050"/>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19" name="Text Box 7"/>
          <p:cNvSpPr txBox="1">
            <a:spLocks noChangeArrowheads="1"/>
          </p:cNvSpPr>
          <p:nvPr/>
        </p:nvSpPr>
        <p:spPr bwMode="auto">
          <a:xfrm>
            <a:off x="8741093" y="3753803"/>
            <a:ext cx="3286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i="1" baseline="-25000">
                <a:latin typeface="Times New Roman" panose="02020603050405020304" pitchFamily="18" charset="0"/>
              </a:rPr>
              <a:t>j</a:t>
            </a:r>
            <a:endParaRPr lang="en-US" altLang="zh-CN" i="1" baseline="-25000">
              <a:latin typeface="Times New Roman" panose="02020603050405020304" pitchFamily="18" charset="0"/>
            </a:endParaRPr>
          </a:p>
        </p:txBody>
      </p:sp>
      <p:cxnSp>
        <p:nvCxnSpPr>
          <p:cNvPr id="269322" name="AutoShape 10"/>
          <p:cNvCxnSpPr>
            <a:cxnSpLocks noChangeShapeType="1"/>
            <a:stCxn id="269316" idx="0"/>
            <a:endCxn id="269318" idx="0"/>
          </p:cNvCxnSpPr>
          <p:nvPr/>
        </p:nvCxnSpPr>
        <p:spPr bwMode="auto">
          <a:xfrm rot="16200000">
            <a:off x="6062980" y="1344930"/>
            <a:ext cx="3175" cy="4968875"/>
          </a:xfrm>
          <a:prstGeom prst="curvedConnector3">
            <a:avLst>
              <a:gd name="adj1" fmla="val 1446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23" name="Text Box 11"/>
          <p:cNvSpPr txBox="1">
            <a:spLocks noChangeArrowheads="1"/>
          </p:cNvSpPr>
          <p:nvPr/>
        </p:nvSpPr>
        <p:spPr bwMode="auto">
          <a:xfrm>
            <a:off x="5194618" y="2923858"/>
            <a:ext cx="188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直接连接</a:t>
            </a:r>
            <a:r>
              <a:rPr kumimoji="1" lang="en-US" altLang="zh-CN">
                <a:solidFill>
                  <a:srgbClr val="FFFF00"/>
                </a:solidFill>
              </a:rPr>
              <a:t>arcs[</a:t>
            </a:r>
            <a:r>
              <a:rPr kumimoji="1" lang="en-US" altLang="zh-CN" i="1">
                <a:solidFill>
                  <a:srgbClr val="FFFF00"/>
                </a:solidFill>
              </a:rPr>
              <a:t>i</a:t>
            </a:r>
            <a:r>
              <a:rPr kumimoji="1" lang="en-US" altLang="zh-CN">
                <a:solidFill>
                  <a:srgbClr val="FFFF00"/>
                </a:solidFill>
              </a:rPr>
              <a:t>][</a:t>
            </a:r>
            <a:r>
              <a:rPr kumimoji="1" lang="en-US" altLang="zh-CN" i="1">
                <a:solidFill>
                  <a:srgbClr val="FFFF00"/>
                </a:solidFill>
              </a:rPr>
              <a:t>j</a:t>
            </a:r>
            <a:r>
              <a:rPr kumimoji="1" lang="en-US" altLang="zh-CN">
                <a:solidFill>
                  <a:srgbClr val="FFFF00"/>
                </a:solidFill>
              </a:rPr>
              <a:t>]</a:t>
            </a:r>
            <a:endParaRPr kumimoji="1" lang="en-US" altLang="zh-CN">
              <a:solidFill>
                <a:srgbClr val="FFFF00"/>
              </a:solidFill>
            </a:endParaRPr>
          </a:p>
        </p:txBody>
      </p:sp>
      <p:sp>
        <p:nvSpPr>
          <p:cNvPr id="269324" name="Oval 12"/>
          <p:cNvSpPr>
            <a:spLocks noChangeArrowheads="1"/>
          </p:cNvSpPr>
          <p:nvPr/>
        </p:nvSpPr>
        <p:spPr bwMode="auto">
          <a:xfrm>
            <a:off x="5955348" y="3829050"/>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5" name="Text Box 13"/>
          <p:cNvSpPr txBox="1">
            <a:spLocks noChangeArrowheads="1"/>
          </p:cNvSpPr>
          <p:nvPr/>
        </p:nvSpPr>
        <p:spPr bwMode="auto">
          <a:xfrm>
            <a:off x="5882323" y="3979863"/>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baseline="-25000">
                <a:latin typeface="Times New Roman" panose="02020603050405020304" pitchFamily="18" charset="0"/>
              </a:rPr>
              <a:t>0</a:t>
            </a:r>
            <a:endParaRPr lang="en-US" altLang="zh-CN" baseline="-25000">
              <a:latin typeface="Times New Roman" panose="02020603050405020304" pitchFamily="18" charset="0"/>
            </a:endParaRPr>
          </a:p>
        </p:txBody>
      </p:sp>
      <p:sp>
        <p:nvSpPr>
          <p:cNvPr id="269326" name="Text Box 14"/>
          <p:cNvSpPr txBox="1">
            <a:spLocks noChangeArrowheads="1"/>
          </p:cNvSpPr>
          <p:nvPr/>
        </p:nvSpPr>
        <p:spPr bwMode="auto">
          <a:xfrm>
            <a:off x="252730" y="4761865"/>
            <a:ext cx="292925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i="1">
                <a:latin typeface="Times New Roman" panose="02020603050405020304" pitchFamily="18" charset="0"/>
              </a:rPr>
              <a:t>n</a:t>
            </a:r>
            <a:r>
              <a:rPr lang="zh-CN" altLang="en-US" sz="2000">
                <a:latin typeface="Times New Roman" panose="02020603050405020304" pitchFamily="18" charset="0"/>
              </a:rPr>
              <a:t>个顶点的有向带权图，</a:t>
            </a:r>
            <a:endParaRPr lang="zh-CN" altLang="en-US" sz="2000">
              <a:latin typeface="Times New Roman" panose="02020603050405020304" pitchFamily="18" charset="0"/>
            </a:endParaRPr>
          </a:p>
          <a:p>
            <a:r>
              <a:rPr lang="zh-CN" altLang="en-US" sz="2000">
                <a:latin typeface="Times New Roman" panose="02020603050405020304" pitchFamily="18" charset="0"/>
              </a:rPr>
              <a:t>顶点</a:t>
            </a:r>
            <a:r>
              <a:rPr lang="en-US" altLang="zh-CN" sz="2000" i="1">
                <a:latin typeface="Times New Roman" panose="02020603050405020304" pitchFamily="18" charset="0"/>
              </a:rPr>
              <a:t>v</a:t>
            </a:r>
            <a:r>
              <a:rPr lang="en-US" altLang="zh-CN" sz="2000" baseline="-25000">
                <a:latin typeface="Times New Roman" panose="02020603050405020304" pitchFamily="18" charset="0"/>
              </a:rPr>
              <a:t>0</a:t>
            </a:r>
            <a:r>
              <a:rPr lang="en-US" altLang="zh-CN" sz="2000">
                <a:latin typeface="Times New Roman" panose="02020603050405020304" pitchFamily="18" charset="0"/>
              </a:rPr>
              <a:t>,</a:t>
            </a:r>
            <a:r>
              <a:rPr lang="en-US" altLang="zh-CN" sz="2000" i="1">
                <a:latin typeface="Times New Roman" panose="02020603050405020304" pitchFamily="18" charset="0"/>
              </a:rPr>
              <a:t>v</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v</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v</a:t>
            </a:r>
            <a:r>
              <a:rPr lang="en-US" altLang="zh-CN" sz="2000" i="1" baseline="-25000">
                <a:latin typeface="Times New Roman" panose="02020603050405020304" pitchFamily="18" charset="0"/>
              </a:rPr>
              <a:t>n</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v</a:t>
            </a:r>
            <a:r>
              <a:rPr lang="en-US" altLang="zh-CN" sz="2000" i="1" baseline="-25000">
                <a:latin typeface="Times New Roman" panose="02020603050405020304" pitchFamily="18" charset="0"/>
              </a:rPr>
              <a:t>n</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cxnSp>
        <p:nvCxnSpPr>
          <p:cNvPr id="269327" name="AutoShape 15"/>
          <p:cNvCxnSpPr>
            <a:cxnSpLocks noChangeShapeType="1"/>
            <a:stCxn id="269316" idx="7"/>
            <a:endCxn id="269324" idx="1"/>
          </p:cNvCxnSpPr>
          <p:nvPr/>
        </p:nvCxnSpPr>
        <p:spPr bwMode="auto">
          <a:xfrm rot="16200000">
            <a:off x="4821238" y="2694623"/>
            <a:ext cx="3175" cy="2332355"/>
          </a:xfrm>
          <a:prstGeom prst="curvedConnector3">
            <a:avLst>
              <a:gd name="adj1" fmla="val 8560000"/>
            </a:avLst>
          </a:prstGeom>
          <a:noFill/>
          <a:ln w="38100">
            <a:solidFill>
              <a:srgbClr val="FF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28" name="AutoShape 16"/>
          <p:cNvCxnSpPr>
            <a:cxnSpLocks noChangeShapeType="1"/>
            <a:stCxn id="269324" idx="7"/>
            <a:endCxn id="269318" idx="1"/>
          </p:cNvCxnSpPr>
          <p:nvPr/>
        </p:nvCxnSpPr>
        <p:spPr bwMode="auto">
          <a:xfrm rot="16200000">
            <a:off x="7305675" y="2694940"/>
            <a:ext cx="3175" cy="2331720"/>
          </a:xfrm>
          <a:prstGeom prst="curvedConnector3">
            <a:avLst>
              <a:gd name="adj1" fmla="val 8550000"/>
            </a:avLst>
          </a:prstGeom>
          <a:noFill/>
          <a:ln w="38100">
            <a:solidFill>
              <a:srgbClr val="FFFF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29" name="Oval 17"/>
          <p:cNvSpPr>
            <a:spLocks noChangeArrowheads="1"/>
          </p:cNvSpPr>
          <p:nvPr/>
        </p:nvSpPr>
        <p:spPr bwMode="auto">
          <a:xfrm>
            <a:off x="5955348" y="43989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30" name="Text Box 18"/>
          <p:cNvSpPr txBox="1">
            <a:spLocks noChangeArrowheads="1"/>
          </p:cNvSpPr>
          <p:nvPr/>
        </p:nvSpPr>
        <p:spPr bwMode="auto">
          <a:xfrm>
            <a:off x="5882323" y="4556125"/>
            <a:ext cx="36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baseline="-25000">
                <a:latin typeface="Times New Roman" panose="02020603050405020304" pitchFamily="18" charset="0"/>
              </a:rPr>
              <a:t>1</a:t>
            </a:r>
            <a:endParaRPr lang="en-US" altLang="zh-CN" baseline="-25000">
              <a:latin typeface="Times New Roman" panose="02020603050405020304" pitchFamily="18" charset="0"/>
            </a:endParaRPr>
          </a:p>
        </p:txBody>
      </p:sp>
      <p:cxnSp>
        <p:nvCxnSpPr>
          <p:cNvPr id="269331" name="AutoShape 19"/>
          <p:cNvCxnSpPr>
            <a:cxnSpLocks noChangeShapeType="1"/>
            <a:stCxn id="269316" idx="6"/>
            <a:endCxn id="269329" idx="2"/>
          </p:cNvCxnSpPr>
          <p:nvPr/>
        </p:nvCxnSpPr>
        <p:spPr bwMode="auto">
          <a:xfrm>
            <a:off x="3686810" y="3937000"/>
            <a:ext cx="2268855" cy="570230"/>
          </a:xfrm>
          <a:prstGeom prst="curvedConnector3">
            <a:avLst>
              <a:gd name="adj1" fmla="val 50014"/>
            </a:avLst>
          </a:prstGeom>
          <a:noFill/>
          <a:ln w="38100">
            <a:solidFill>
              <a:srgbClr val="FFFF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2" name="AutoShape 20"/>
          <p:cNvCxnSpPr>
            <a:cxnSpLocks noChangeShapeType="1"/>
            <a:stCxn id="269329" idx="6"/>
            <a:endCxn id="269318" idx="2"/>
          </p:cNvCxnSpPr>
          <p:nvPr/>
        </p:nvCxnSpPr>
        <p:spPr bwMode="auto">
          <a:xfrm flipV="1">
            <a:off x="6171565" y="3937000"/>
            <a:ext cx="2268220" cy="570230"/>
          </a:xfrm>
          <a:prstGeom prst="curvedConnector3">
            <a:avLst>
              <a:gd name="adj1" fmla="val 50000"/>
            </a:avLst>
          </a:prstGeom>
          <a:noFill/>
          <a:ln w="38100">
            <a:solidFill>
              <a:srgbClr val="FFFF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33" name="Oval 21"/>
          <p:cNvSpPr>
            <a:spLocks noChangeArrowheads="1"/>
          </p:cNvSpPr>
          <p:nvPr/>
        </p:nvSpPr>
        <p:spPr bwMode="auto">
          <a:xfrm>
            <a:off x="5955348" y="55641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34" name="Text Box 22"/>
          <p:cNvSpPr txBox="1">
            <a:spLocks noChangeArrowheads="1"/>
          </p:cNvSpPr>
          <p:nvPr/>
        </p:nvSpPr>
        <p:spPr bwMode="auto">
          <a:xfrm>
            <a:off x="5882323" y="5721350"/>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i="1" baseline="-25000">
                <a:latin typeface="Times New Roman" panose="02020603050405020304" pitchFamily="18" charset="0"/>
              </a:rPr>
              <a:t>k</a:t>
            </a:r>
            <a:endParaRPr lang="en-US" altLang="zh-CN" i="1" baseline="-25000">
              <a:latin typeface="Times New Roman" panose="02020603050405020304" pitchFamily="18" charset="0"/>
            </a:endParaRPr>
          </a:p>
        </p:txBody>
      </p:sp>
      <p:cxnSp>
        <p:nvCxnSpPr>
          <p:cNvPr id="269335" name="AutoShape 23"/>
          <p:cNvCxnSpPr>
            <a:cxnSpLocks noChangeShapeType="1"/>
            <a:stCxn id="269316" idx="5"/>
            <a:endCxn id="269333" idx="2"/>
          </p:cNvCxnSpPr>
          <p:nvPr/>
        </p:nvCxnSpPr>
        <p:spPr bwMode="auto">
          <a:xfrm rot="5400000" flipV="1">
            <a:off x="3975735" y="3692525"/>
            <a:ext cx="1659255" cy="2300605"/>
          </a:xfrm>
          <a:prstGeom prst="curvedConnector2">
            <a:avLst/>
          </a:prstGeom>
          <a:noFill/>
          <a:ln w="38100">
            <a:solidFill>
              <a:srgbClr val="FF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36" name="AutoShape 24"/>
          <p:cNvCxnSpPr>
            <a:cxnSpLocks noChangeShapeType="1"/>
            <a:stCxn id="269333" idx="6"/>
            <a:endCxn id="269318" idx="3"/>
          </p:cNvCxnSpPr>
          <p:nvPr/>
        </p:nvCxnSpPr>
        <p:spPr bwMode="auto">
          <a:xfrm flipV="1">
            <a:off x="6171565" y="4013200"/>
            <a:ext cx="2299970" cy="1659255"/>
          </a:xfrm>
          <a:prstGeom prst="curvedConnector2">
            <a:avLst/>
          </a:prstGeom>
          <a:noFill/>
          <a:ln w="38100">
            <a:solidFill>
              <a:srgbClr val="FFFF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37" name="Line 25"/>
          <p:cNvSpPr>
            <a:spLocks noChangeShapeType="1"/>
          </p:cNvSpPr>
          <p:nvPr/>
        </p:nvSpPr>
        <p:spPr bwMode="auto">
          <a:xfrm>
            <a:off x="6036310" y="4994275"/>
            <a:ext cx="0" cy="431800"/>
          </a:xfrm>
          <a:prstGeom prst="line">
            <a:avLst/>
          </a:prstGeom>
          <a:noFill/>
          <a:ln w="762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38" name="Oval 26"/>
          <p:cNvSpPr>
            <a:spLocks noChangeArrowheads="1"/>
          </p:cNvSpPr>
          <p:nvPr/>
        </p:nvSpPr>
        <p:spPr bwMode="auto">
          <a:xfrm>
            <a:off x="5955348" y="6284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39" name="Text Box 27"/>
          <p:cNvSpPr txBox="1">
            <a:spLocks noChangeArrowheads="1"/>
          </p:cNvSpPr>
          <p:nvPr/>
        </p:nvSpPr>
        <p:spPr bwMode="auto">
          <a:xfrm>
            <a:off x="5887085" y="6442075"/>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latin typeface="Times New Roman" panose="02020603050405020304" pitchFamily="18" charset="0"/>
              </a:rPr>
              <a:t>v</a:t>
            </a:r>
            <a:r>
              <a:rPr lang="en-US" altLang="zh-CN" i="1" baseline="-25000">
                <a:latin typeface="Times New Roman" panose="02020603050405020304" pitchFamily="18" charset="0"/>
              </a:rPr>
              <a:t>n-</a:t>
            </a:r>
            <a:r>
              <a:rPr lang="en-US" altLang="zh-CN" baseline="-25000">
                <a:latin typeface="Times New Roman" panose="02020603050405020304" pitchFamily="18" charset="0"/>
              </a:rPr>
              <a:t>1</a:t>
            </a:r>
            <a:endParaRPr lang="en-US" altLang="zh-CN" baseline="-25000">
              <a:latin typeface="Times New Roman" panose="02020603050405020304" pitchFamily="18" charset="0"/>
            </a:endParaRPr>
          </a:p>
        </p:txBody>
      </p:sp>
      <p:cxnSp>
        <p:nvCxnSpPr>
          <p:cNvPr id="269340" name="AutoShape 28"/>
          <p:cNvCxnSpPr>
            <a:cxnSpLocks noChangeShapeType="1"/>
            <a:stCxn id="269316" idx="3"/>
            <a:endCxn id="269338" idx="2"/>
          </p:cNvCxnSpPr>
          <p:nvPr/>
        </p:nvCxnSpPr>
        <p:spPr bwMode="auto">
          <a:xfrm rot="5400000" flipV="1">
            <a:off x="3539173" y="3976688"/>
            <a:ext cx="2379980" cy="2453005"/>
          </a:xfrm>
          <a:prstGeom prst="curvedConnector2">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9341" name="AutoShape 29"/>
          <p:cNvCxnSpPr>
            <a:cxnSpLocks noChangeShapeType="1"/>
            <a:stCxn id="269338" idx="6"/>
            <a:endCxn id="269318" idx="5"/>
          </p:cNvCxnSpPr>
          <p:nvPr/>
        </p:nvCxnSpPr>
        <p:spPr bwMode="auto">
          <a:xfrm flipV="1">
            <a:off x="6171565" y="4013200"/>
            <a:ext cx="2452370" cy="2379980"/>
          </a:xfrm>
          <a:prstGeom prst="curvedConnector2">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9342" name="Text Box 30"/>
          <p:cNvSpPr txBox="1">
            <a:spLocks noChangeArrowheads="1"/>
          </p:cNvSpPr>
          <p:nvPr/>
        </p:nvSpPr>
        <p:spPr bwMode="auto">
          <a:xfrm>
            <a:off x="4721860" y="3908549"/>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dirty="0"/>
              <a:t>中间顶点的序号</a:t>
            </a:r>
            <a:endParaRPr kumimoji="1" lang="zh-CN" altLang="en-US" sz="1000" dirty="0"/>
          </a:p>
          <a:p>
            <a:r>
              <a:rPr kumimoji="1" lang="zh-CN" altLang="en-US" sz="1000" dirty="0"/>
              <a:t>不大于</a:t>
            </a:r>
            <a:r>
              <a:rPr kumimoji="1" lang="en-US" altLang="zh-CN" sz="1000" dirty="0"/>
              <a:t>0</a:t>
            </a:r>
            <a:r>
              <a:rPr kumimoji="1" lang="zh-CN" altLang="en-US" sz="1000" dirty="0"/>
              <a:t>的最短路径</a:t>
            </a:r>
            <a:endParaRPr kumimoji="1" lang="zh-CN" altLang="en-US" sz="1000" dirty="0"/>
          </a:p>
        </p:txBody>
      </p:sp>
      <p:sp>
        <p:nvSpPr>
          <p:cNvPr id="269343" name="Text Box 31"/>
          <p:cNvSpPr txBox="1">
            <a:spLocks noChangeArrowheads="1"/>
          </p:cNvSpPr>
          <p:nvPr/>
        </p:nvSpPr>
        <p:spPr bwMode="auto">
          <a:xfrm>
            <a:off x="6090285" y="3908425"/>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dirty="0"/>
              <a:t>中间顶点的序号</a:t>
            </a:r>
            <a:endParaRPr kumimoji="1" lang="zh-CN" altLang="en-US" sz="1000" dirty="0"/>
          </a:p>
          <a:p>
            <a:r>
              <a:rPr kumimoji="1" lang="zh-CN" altLang="en-US" sz="1000" dirty="0"/>
              <a:t>不大于</a:t>
            </a:r>
            <a:r>
              <a:rPr kumimoji="1" lang="en-US" altLang="zh-CN" sz="1000" dirty="0"/>
              <a:t>0</a:t>
            </a:r>
            <a:r>
              <a:rPr kumimoji="1" lang="zh-CN" altLang="en-US" sz="1000" dirty="0"/>
              <a:t>的最短路径</a:t>
            </a:r>
            <a:endParaRPr kumimoji="1" lang="zh-CN" altLang="en-US" sz="1000" dirty="0"/>
          </a:p>
        </p:txBody>
      </p:sp>
      <p:sp>
        <p:nvSpPr>
          <p:cNvPr id="269344" name="Text Box 32"/>
          <p:cNvSpPr txBox="1">
            <a:spLocks noChangeArrowheads="1"/>
          </p:cNvSpPr>
          <p:nvPr/>
        </p:nvSpPr>
        <p:spPr bwMode="auto">
          <a:xfrm>
            <a:off x="4407535" y="4916488"/>
            <a:ext cx="1363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a:latin typeface="Times New Roman" panose="02020603050405020304" pitchFamily="18" charset="0"/>
              </a:rPr>
              <a:t>中间顶点的序号</a:t>
            </a:r>
            <a:endParaRPr kumimoji="1" lang="zh-CN" altLang="en-US" sz="1000">
              <a:latin typeface="Times New Roman" panose="02020603050405020304" pitchFamily="18" charset="0"/>
            </a:endParaRPr>
          </a:p>
          <a:p>
            <a:r>
              <a:rPr kumimoji="1" lang="zh-CN" altLang="en-US" sz="1000">
                <a:latin typeface="Times New Roman" panose="02020603050405020304" pitchFamily="18" charset="0"/>
              </a:rPr>
              <a:t>不大于</a:t>
            </a:r>
            <a:r>
              <a:rPr kumimoji="1" lang="en-US" altLang="zh-CN" sz="1000" i="1">
                <a:latin typeface="Times New Roman" panose="02020603050405020304" pitchFamily="18" charset="0"/>
              </a:rPr>
              <a:t>k</a:t>
            </a:r>
            <a:r>
              <a:rPr kumimoji="1" lang="en-US" altLang="zh-CN" sz="1000">
                <a:latin typeface="Times New Roman" panose="02020603050405020304" pitchFamily="18" charset="0"/>
              </a:rPr>
              <a:t>-1</a:t>
            </a:r>
            <a:r>
              <a:rPr kumimoji="1" lang="zh-CN" altLang="en-US" sz="1000">
                <a:latin typeface="Times New Roman" panose="02020603050405020304" pitchFamily="18" charset="0"/>
              </a:rPr>
              <a:t>的最短路径</a:t>
            </a:r>
            <a:endParaRPr kumimoji="1" lang="zh-CN" altLang="en-US" sz="1000">
              <a:latin typeface="Times New Roman" panose="02020603050405020304" pitchFamily="18" charset="0"/>
            </a:endParaRPr>
          </a:p>
        </p:txBody>
      </p:sp>
      <p:sp>
        <p:nvSpPr>
          <p:cNvPr id="269345" name="Text Box 33"/>
          <p:cNvSpPr txBox="1">
            <a:spLocks noChangeArrowheads="1"/>
          </p:cNvSpPr>
          <p:nvPr/>
        </p:nvSpPr>
        <p:spPr bwMode="auto">
          <a:xfrm>
            <a:off x="6279198" y="4916488"/>
            <a:ext cx="1363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a:latin typeface="Times New Roman" panose="02020603050405020304" pitchFamily="18" charset="0"/>
              </a:rPr>
              <a:t>中间顶点的序号</a:t>
            </a:r>
            <a:endParaRPr kumimoji="1" lang="zh-CN" altLang="en-US" sz="1000">
              <a:latin typeface="Times New Roman" panose="02020603050405020304" pitchFamily="18" charset="0"/>
            </a:endParaRPr>
          </a:p>
          <a:p>
            <a:r>
              <a:rPr kumimoji="1" lang="zh-CN" altLang="en-US" sz="1000">
                <a:latin typeface="Times New Roman" panose="02020603050405020304" pitchFamily="18" charset="0"/>
              </a:rPr>
              <a:t>不大于</a:t>
            </a:r>
            <a:r>
              <a:rPr kumimoji="1" lang="en-US" altLang="zh-CN" sz="1000" i="1">
                <a:latin typeface="Times New Roman" panose="02020603050405020304" pitchFamily="18" charset="0"/>
              </a:rPr>
              <a:t>k-</a:t>
            </a:r>
            <a:r>
              <a:rPr kumimoji="1" lang="en-US" altLang="zh-CN" sz="1000">
                <a:latin typeface="Times New Roman" panose="02020603050405020304" pitchFamily="18" charset="0"/>
              </a:rPr>
              <a:t>1</a:t>
            </a:r>
            <a:r>
              <a:rPr kumimoji="1" lang="zh-CN" altLang="en-US" sz="1000">
                <a:latin typeface="Times New Roman" panose="02020603050405020304" pitchFamily="18" charset="0"/>
              </a:rPr>
              <a:t>的最短路径</a:t>
            </a:r>
            <a:endParaRPr kumimoji="1" lang="zh-CN" altLang="en-US" sz="1000">
              <a:latin typeface="Times New Roman" panose="02020603050405020304" pitchFamily="18" charset="0"/>
            </a:endParaRPr>
          </a:p>
        </p:txBody>
      </p:sp>
      <p:sp>
        <p:nvSpPr>
          <p:cNvPr id="269346" name="Text Box 34"/>
          <p:cNvSpPr txBox="1">
            <a:spLocks noChangeArrowheads="1"/>
          </p:cNvSpPr>
          <p:nvPr/>
        </p:nvSpPr>
        <p:spPr bwMode="auto">
          <a:xfrm>
            <a:off x="4120198" y="6175375"/>
            <a:ext cx="1370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00">
                <a:latin typeface="Times New Roman" panose="02020603050405020304" pitchFamily="18" charset="0"/>
              </a:rPr>
              <a:t>中间顶点的序号</a:t>
            </a:r>
            <a:endParaRPr kumimoji="1" lang="zh-CN" altLang="en-US" sz="1000">
              <a:latin typeface="Times New Roman" panose="02020603050405020304" pitchFamily="18" charset="0"/>
            </a:endParaRPr>
          </a:p>
          <a:p>
            <a:r>
              <a:rPr kumimoji="1" lang="zh-CN" altLang="en-US" sz="1000">
                <a:latin typeface="Times New Roman" panose="02020603050405020304" pitchFamily="18" charset="0"/>
              </a:rPr>
              <a:t>不大于</a:t>
            </a:r>
            <a:r>
              <a:rPr kumimoji="1" lang="en-US" altLang="zh-CN" sz="1000" i="1">
                <a:latin typeface="Times New Roman" panose="02020603050405020304" pitchFamily="18" charset="0"/>
              </a:rPr>
              <a:t>n</a:t>
            </a:r>
            <a:r>
              <a:rPr kumimoji="1" lang="en-US" altLang="zh-CN" sz="1000">
                <a:latin typeface="Times New Roman" panose="02020603050405020304" pitchFamily="18" charset="0"/>
              </a:rPr>
              <a:t>-2</a:t>
            </a:r>
            <a:r>
              <a:rPr kumimoji="1" lang="zh-CN" altLang="en-US" sz="1000">
                <a:latin typeface="Times New Roman" panose="02020603050405020304" pitchFamily="18" charset="0"/>
              </a:rPr>
              <a:t>的最短路径</a:t>
            </a:r>
            <a:endParaRPr kumimoji="1" lang="zh-CN" altLang="en-US" sz="1000">
              <a:latin typeface="Times New Roman" panose="02020603050405020304" pitchFamily="18" charset="0"/>
            </a:endParaRPr>
          </a:p>
        </p:txBody>
      </p:sp>
      <p:sp>
        <p:nvSpPr>
          <p:cNvPr id="269347" name="Text Box 35"/>
          <p:cNvSpPr txBox="1">
            <a:spLocks noChangeArrowheads="1"/>
          </p:cNvSpPr>
          <p:nvPr/>
        </p:nvSpPr>
        <p:spPr bwMode="auto">
          <a:xfrm>
            <a:off x="6637973" y="6175375"/>
            <a:ext cx="1370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000">
                <a:latin typeface="Times New Roman" panose="02020603050405020304" pitchFamily="18" charset="0"/>
              </a:rPr>
              <a:t>中间顶点的序号</a:t>
            </a:r>
            <a:endParaRPr kumimoji="1" lang="zh-CN" altLang="en-US" sz="1000">
              <a:latin typeface="Times New Roman" panose="02020603050405020304" pitchFamily="18" charset="0"/>
            </a:endParaRPr>
          </a:p>
          <a:p>
            <a:pPr algn="r"/>
            <a:r>
              <a:rPr kumimoji="1" lang="zh-CN" altLang="en-US" sz="1000">
                <a:latin typeface="Times New Roman" panose="02020603050405020304" pitchFamily="18" charset="0"/>
              </a:rPr>
              <a:t>不大于</a:t>
            </a:r>
            <a:r>
              <a:rPr kumimoji="1" lang="en-US" altLang="zh-CN" sz="1000" i="1">
                <a:latin typeface="Times New Roman" panose="02020603050405020304" pitchFamily="18" charset="0"/>
              </a:rPr>
              <a:t>n-</a:t>
            </a:r>
            <a:r>
              <a:rPr kumimoji="1" lang="en-US" altLang="zh-CN" sz="1000">
                <a:latin typeface="Times New Roman" panose="02020603050405020304" pitchFamily="18" charset="0"/>
              </a:rPr>
              <a:t>2</a:t>
            </a:r>
            <a:r>
              <a:rPr kumimoji="1" lang="zh-CN" altLang="en-US" sz="1000">
                <a:latin typeface="Times New Roman" panose="02020603050405020304" pitchFamily="18" charset="0"/>
              </a:rPr>
              <a:t>的最短路径</a:t>
            </a:r>
            <a:endParaRPr kumimoji="1" lang="zh-CN" altLang="en-US" sz="1000">
              <a:latin typeface="Times New Roman" panose="02020603050405020304" pitchFamily="18" charset="0"/>
            </a:endParaRPr>
          </a:p>
        </p:txBody>
      </p:sp>
      <p:sp>
        <p:nvSpPr>
          <p:cNvPr id="269349" name="Rectangle 37"/>
          <p:cNvSpPr>
            <a:spLocks noChangeArrowheads="1"/>
          </p:cNvSpPr>
          <p:nvPr/>
        </p:nvSpPr>
        <p:spPr bwMode="auto">
          <a:xfrm>
            <a:off x="4531360" y="5581650"/>
            <a:ext cx="1028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FFFF00"/>
                </a:solidFill>
                <a:latin typeface="Times New Roman" panose="02020603050405020304" pitchFamily="18" charset="0"/>
                <a:cs typeface="Times New Roman" panose="02020603050405020304" pitchFamily="18" charset="0"/>
              </a:rPr>
              <a:t>D</a:t>
            </a:r>
            <a:r>
              <a:rPr kumimoji="1" lang="en-US" altLang="zh-CN" sz="1600" baseline="30000" dirty="0">
                <a:solidFill>
                  <a:srgbClr val="FFFF00"/>
                </a:solidFill>
                <a:latin typeface="Times New Roman" panose="02020603050405020304" pitchFamily="18" charset="0"/>
                <a:cs typeface="Times New Roman" panose="02020603050405020304" pitchFamily="18" charset="0"/>
              </a:rPr>
              <a:t>(k-1)</a:t>
            </a:r>
            <a:r>
              <a:rPr kumimoji="1" lang="en-US" altLang="zh-CN" sz="1600" dirty="0">
                <a:solidFill>
                  <a:srgbClr val="FFFF00"/>
                </a:solidFill>
                <a:latin typeface="Times New Roman" panose="02020603050405020304" pitchFamily="18" charset="0"/>
                <a:cs typeface="Times New Roman" panose="02020603050405020304" pitchFamily="18" charset="0"/>
              </a:rPr>
              <a:t>[</a:t>
            </a:r>
            <a:r>
              <a:rPr kumimoji="1" lang="en-US" altLang="zh-CN" sz="1600" i="1" dirty="0" err="1">
                <a:solidFill>
                  <a:srgbClr val="FFFF00"/>
                </a:solidFill>
                <a:latin typeface="Times New Roman" panose="02020603050405020304" pitchFamily="18" charset="0"/>
                <a:cs typeface="Times New Roman" panose="02020603050405020304" pitchFamily="18" charset="0"/>
              </a:rPr>
              <a:t>i</a:t>
            </a:r>
            <a:r>
              <a:rPr kumimoji="1" lang="en-US" altLang="zh-CN" sz="1600" dirty="0">
                <a:solidFill>
                  <a:srgbClr val="FFFF00"/>
                </a:solidFill>
                <a:latin typeface="Times New Roman" panose="02020603050405020304" pitchFamily="18" charset="0"/>
                <a:cs typeface="Times New Roman" panose="02020603050405020304" pitchFamily="18" charset="0"/>
              </a:rPr>
              <a:t>][</a:t>
            </a:r>
            <a:r>
              <a:rPr kumimoji="1" lang="en-US" altLang="zh-CN" sz="1600" i="1" dirty="0">
                <a:solidFill>
                  <a:srgbClr val="FFFF00"/>
                </a:solidFill>
                <a:latin typeface="Times New Roman" panose="02020603050405020304" pitchFamily="18" charset="0"/>
                <a:cs typeface="Times New Roman" panose="02020603050405020304" pitchFamily="18" charset="0"/>
              </a:rPr>
              <a:t>k</a:t>
            </a:r>
            <a:r>
              <a:rPr kumimoji="1" lang="en-US" altLang="zh-CN" sz="1600" dirty="0">
                <a:solidFill>
                  <a:srgbClr val="FFFF00"/>
                </a:solidFill>
                <a:latin typeface="Times New Roman" panose="02020603050405020304" pitchFamily="18" charset="0"/>
                <a:cs typeface="Times New Roman" panose="02020603050405020304" pitchFamily="18" charset="0"/>
              </a:rPr>
              <a:t>]</a:t>
            </a:r>
            <a:endParaRPr kumimoji="1" lang="en-US" altLang="zh-CN" sz="1600" dirty="0">
              <a:solidFill>
                <a:srgbClr val="FFFF00"/>
              </a:solidFill>
              <a:latin typeface="Times New Roman" panose="02020603050405020304" pitchFamily="18" charset="0"/>
              <a:cs typeface="Times New Roman" panose="02020603050405020304" pitchFamily="18" charset="0"/>
            </a:endParaRPr>
          </a:p>
        </p:txBody>
      </p:sp>
      <p:sp>
        <p:nvSpPr>
          <p:cNvPr id="269350" name="Rectangle 38"/>
          <p:cNvSpPr>
            <a:spLocks noChangeArrowheads="1"/>
          </p:cNvSpPr>
          <p:nvPr/>
        </p:nvSpPr>
        <p:spPr bwMode="auto">
          <a:xfrm>
            <a:off x="6452235" y="5581650"/>
            <a:ext cx="1028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FFFF00"/>
                </a:solidFill>
                <a:latin typeface="Times New Roman" panose="02020603050405020304" pitchFamily="18" charset="0"/>
                <a:cs typeface="Times New Roman" panose="02020603050405020304" pitchFamily="18" charset="0"/>
              </a:rPr>
              <a:t>D</a:t>
            </a:r>
            <a:r>
              <a:rPr kumimoji="1" lang="en-US" altLang="zh-CN" sz="1600" baseline="30000">
                <a:solidFill>
                  <a:srgbClr val="FFFF00"/>
                </a:solidFill>
                <a:latin typeface="Times New Roman" panose="02020603050405020304" pitchFamily="18" charset="0"/>
                <a:cs typeface="Times New Roman" panose="02020603050405020304" pitchFamily="18" charset="0"/>
              </a:rPr>
              <a:t>(k-1)</a:t>
            </a:r>
            <a:r>
              <a:rPr kumimoji="1" lang="en-US" altLang="zh-CN" sz="1600">
                <a:solidFill>
                  <a:srgbClr val="FFFF00"/>
                </a:solidFill>
                <a:latin typeface="Times New Roman" panose="02020603050405020304" pitchFamily="18" charset="0"/>
                <a:cs typeface="Times New Roman" panose="02020603050405020304" pitchFamily="18" charset="0"/>
              </a:rPr>
              <a:t>[</a:t>
            </a:r>
            <a:r>
              <a:rPr kumimoji="1" lang="en-US" altLang="zh-CN" sz="1600" i="1">
                <a:solidFill>
                  <a:srgbClr val="FFFF00"/>
                </a:solidFill>
                <a:latin typeface="Times New Roman" panose="02020603050405020304" pitchFamily="18" charset="0"/>
                <a:cs typeface="Times New Roman" panose="02020603050405020304" pitchFamily="18" charset="0"/>
              </a:rPr>
              <a:t>k</a:t>
            </a:r>
            <a:r>
              <a:rPr kumimoji="1" lang="en-US" altLang="zh-CN" sz="1600">
                <a:solidFill>
                  <a:srgbClr val="FFFF00"/>
                </a:solidFill>
                <a:latin typeface="Times New Roman" panose="02020603050405020304" pitchFamily="18" charset="0"/>
                <a:cs typeface="Times New Roman" panose="02020603050405020304" pitchFamily="18" charset="0"/>
              </a:rPr>
              <a:t>][</a:t>
            </a:r>
            <a:r>
              <a:rPr kumimoji="1" lang="en-US" altLang="zh-CN" sz="1600" i="1">
                <a:solidFill>
                  <a:srgbClr val="FFFF00"/>
                </a:solidFill>
                <a:latin typeface="Times New Roman" panose="02020603050405020304" pitchFamily="18" charset="0"/>
                <a:cs typeface="Times New Roman" panose="02020603050405020304" pitchFamily="18" charset="0"/>
              </a:rPr>
              <a:t>j</a:t>
            </a:r>
            <a:r>
              <a:rPr kumimoji="1" lang="en-US" altLang="zh-CN" sz="1600">
                <a:solidFill>
                  <a:srgbClr val="FFFF00"/>
                </a:solidFill>
                <a:latin typeface="Times New Roman" panose="02020603050405020304" pitchFamily="18" charset="0"/>
                <a:cs typeface="Times New Roman" panose="02020603050405020304" pitchFamily="18" charset="0"/>
              </a:rPr>
              <a:t>]</a:t>
            </a:r>
            <a:endParaRPr kumimoji="1" lang="en-US" altLang="zh-CN" sz="1600">
              <a:solidFill>
                <a:srgbClr val="FFFF00"/>
              </a:solidFill>
              <a:latin typeface="Times New Roman" panose="02020603050405020304" pitchFamily="18" charset="0"/>
              <a:cs typeface="Times New Roman" panose="02020603050405020304" pitchFamily="18" charset="0"/>
            </a:endParaRPr>
          </a:p>
        </p:txBody>
      </p:sp>
      <p:sp>
        <p:nvSpPr>
          <p:cNvPr id="118786" name="Text Box 2"/>
          <p:cNvSpPr txBox="1">
            <a:spLocks noChangeArrowheads="1"/>
          </p:cNvSpPr>
          <p:nvPr/>
        </p:nvSpPr>
        <p:spPr bwMode="auto">
          <a:xfrm>
            <a:off x="317500" y="1417955"/>
            <a:ext cx="836930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800" dirty="0">
                <a:solidFill>
                  <a:srgbClr val="FFFF00"/>
                </a:solidFill>
                <a:latin typeface="Times New Roman" panose="02020603050405020304" pitchFamily="18" charset="0"/>
                <a:cs typeface="Times New Roman" panose="02020603050405020304" pitchFamily="18" charset="0"/>
              </a:rPr>
              <a:t>问题：</a:t>
            </a:r>
            <a:r>
              <a:rPr kumimoji="1" lang="zh-CN" altLang="en-US" sz="2800" dirty="0">
                <a:latin typeface="Times New Roman" panose="02020603050405020304" pitchFamily="18" charset="0"/>
                <a:cs typeface="Times New Roman" panose="02020603050405020304" pitchFamily="18" charset="0"/>
              </a:rPr>
              <a:t>求任意两个顶点</a:t>
            </a:r>
            <a:r>
              <a:rPr kumimoji="1" lang="en-US" altLang="zh-CN" sz="2800" dirty="0">
                <a:latin typeface="Times New Roman" panose="02020603050405020304" pitchFamily="18" charset="0"/>
                <a:cs typeface="Times New Roman" panose="02020603050405020304" pitchFamily="18" charset="0"/>
              </a:rPr>
              <a:t>vv</a:t>
            </a:r>
            <a:r>
              <a:rPr kumimoji="1" lang="zh-CN" altLang="en-US" sz="2800" dirty="0">
                <a:latin typeface="Times New Roman" panose="02020603050405020304" pitchFamily="18" charset="0"/>
                <a:cs typeface="Times New Roman" panose="02020603050405020304" pitchFamily="18" charset="0"/>
              </a:rPr>
              <a:t>之间的最短距离</a:t>
            </a:r>
            <a:r>
              <a:rPr kumimoji="1" lang="en-US" altLang="zh-CN" sz="2800" dirty="0">
                <a:latin typeface="Times New Roman" panose="02020603050405020304" pitchFamily="18" charset="0"/>
                <a:cs typeface="Times New Roman" panose="02020603050405020304" pitchFamily="18" charset="0"/>
              </a:rPr>
              <a:t> </a:t>
            </a:r>
            <a:endParaRPr kumimoji="1" lang="en-US" altLang="zh-CN" sz="2800" dirty="0">
              <a:latin typeface="Times New Roman" panose="02020603050405020304" pitchFamily="18" charset="0"/>
              <a:cs typeface="Times New Roman" panose="02020603050405020304" pitchFamily="18" charset="0"/>
            </a:endParaRPr>
          </a:p>
          <a:p>
            <a:r>
              <a:rPr kumimoji="1" lang="en-US" altLang="zh-CN" sz="2800" dirty="0">
                <a:latin typeface="Times New Roman" panose="02020603050405020304" pitchFamily="18" charset="0"/>
                <a:cs typeface="Times New Roman" panose="02020603050405020304" pitchFamily="18" charset="0"/>
              </a:rPr>
              <a:t>       </a:t>
            </a:r>
            <a:endParaRPr kumimoji="1" lang="en-US" altLang="zh-CN" sz="2800" dirty="0">
              <a:latin typeface="Times New Roman" panose="02020603050405020304" pitchFamily="18" charset="0"/>
              <a:cs typeface="Times New Roman" panose="02020603050405020304" pitchFamily="18" charset="0"/>
            </a:endParaRPr>
          </a:p>
          <a:p>
            <a:r>
              <a:rPr kumimoji="1" lang="zh-CN" altLang="en-US" sz="2800" dirty="0">
                <a:solidFill>
                  <a:srgbClr val="FFFF00"/>
                </a:solidFill>
                <a:latin typeface="Times New Roman" panose="02020603050405020304" pitchFamily="18" charset="0"/>
                <a:cs typeface="Times New Roman" panose="02020603050405020304" pitchFamily="18" charset="0"/>
              </a:rPr>
              <a:t>解法</a:t>
            </a:r>
            <a:r>
              <a:rPr kumimoji="1" lang="en-US" altLang="zh-CN" sz="2800" dirty="0">
                <a:solidFill>
                  <a:srgbClr val="FFFF00"/>
                </a:solidFill>
                <a:latin typeface="Times New Roman" panose="02020603050405020304" pitchFamily="18" charset="0"/>
                <a:cs typeface="Times New Roman" panose="02020603050405020304" pitchFamily="18" charset="0"/>
              </a:rPr>
              <a:t>2</a:t>
            </a:r>
            <a:r>
              <a:rPr kumimoji="1" lang="zh-CN" altLang="en-US" sz="2800" dirty="0">
                <a:solidFill>
                  <a:srgbClr val="FFFF00"/>
                </a:solidFill>
                <a:latin typeface="Times New Roman" panose="02020603050405020304" pitchFamily="18" charset="0"/>
                <a:cs typeface="Times New Roman" panose="02020603050405020304" pitchFamily="18" charset="0"/>
              </a:rPr>
              <a:t>：</a:t>
            </a:r>
            <a:r>
              <a:rPr kumimoji="1" lang="en-US" sz="2800" dirty="0">
                <a:latin typeface="Times New Roman" panose="02020603050405020304" pitchFamily="18" charset="0"/>
                <a:cs typeface="Times New Roman" panose="02020603050405020304" pitchFamily="18" charset="0"/>
              </a:rPr>
              <a:t>Floyd</a:t>
            </a:r>
            <a:r>
              <a:rPr kumimoji="1" lang="zh-CN" altLang="en-US" sz="2800" dirty="0">
                <a:latin typeface="Times New Roman" panose="02020603050405020304" pitchFamily="18" charset="0"/>
                <a:cs typeface="Times New Roman" panose="02020603050405020304" pitchFamily="18" charset="0"/>
              </a:rPr>
              <a:t>算法</a:t>
            </a:r>
            <a:endParaRPr kumimoji="1"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3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93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93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93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3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93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93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93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933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693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93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93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933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6933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6933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69336"/>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693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93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93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93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93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93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93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9341"/>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childTnLst>
                                    <p:set>
                                      <p:cBhvr>
                                        <p:cTn id="87" dur="1" fill="hold">
                                          <p:stCondLst>
                                            <p:cond delay="0"/>
                                          </p:stCondLst>
                                        </p:cTn>
                                        <p:tgtEl>
                                          <p:spTgt spid="26934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69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bldLvl="0" animBg="1"/>
      <p:bldP spid="269317" grpId="0" bldLvl="0" animBg="1"/>
      <p:bldP spid="269318" grpId="0" bldLvl="0" animBg="1"/>
      <p:bldP spid="269319" grpId="0" bldLvl="0" animBg="1"/>
      <p:bldP spid="269323" grpId="0" bldLvl="0" animBg="1"/>
      <p:bldP spid="269324" grpId="0" bldLvl="0" animBg="1"/>
      <p:bldP spid="269325" grpId="0" bldLvl="0" animBg="1"/>
      <p:bldP spid="269329" grpId="0" bldLvl="0" animBg="1"/>
      <p:bldP spid="269330" grpId="0" bldLvl="0" animBg="1"/>
      <p:bldP spid="269333" grpId="0" bldLvl="0" animBg="1"/>
      <p:bldP spid="269334" grpId="0" bldLvl="0" animBg="1"/>
      <p:bldP spid="269337" grpId="0" bldLvl="0" animBg="1"/>
      <p:bldP spid="269338" grpId="0" bldLvl="0" animBg="1"/>
      <p:bldP spid="269339" grpId="0" bldLvl="0" animBg="1"/>
      <p:bldP spid="269342" grpId="0" bldLvl="0" animBg="1"/>
      <p:bldP spid="269343" grpId="0" bldLvl="0" animBg="1"/>
      <p:bldP spid="269344" grpId="0" bldLvl="0" animBg="1"/>
      <p:bldP spid="269345" grpId="0" bldLvl="0" animBg="1"/>
      <p:bldP spid="269346" grpId="0" bldLvl="0" animBg="1"/>
      <p:bldP spid="269347" grpId="0" bldLvl="0" animBg="1"/>
      <p:bldP spid="269349" grpId="0" bldLvl="0" animBg="1"/>
      <p:bldP spid="269350"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kumimoji="1" lang="en-US" altLang="zh-CN"/>
              <a:t>Floyd algorithm</a:t>
            </a:r>
            <a:endParaRPr kumimoji="1" lang="en-US" altLang="zh-CN"/>
          </a:p>
        </p:txBody>
      </p:sp>
      <p:sp>
        <p:nvSpPr>
          <p:cNvPr id="256005" name="Rectangle 5"/>
          <p:cNvSpPr>
            <a:spLocks noChangeArrowheads="1"/>
          </p:cNvSpPr>
          <p:nvPr/>
        </p:nvSpPr>
        <p:spPr bwMode="auto">
          <a:xfrm>
            <a:off x="250825" y="1692275"/>
            <a:ext cx="86423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cs typeface="Times New Roman" panose="02020603050405020304" pitchFamily="18" charset="0"/>
              </a:rPr>
              <a:t>        假设</a:t>
            </a:r>
            <a:r>
              <a:rPr kumimoji="1" lang="zh-CN" altLang="en-US" sz="2400" dirty="0">
                <a:latin typeface="Times New Roman" panose="02020603050405020304" pitchFamily="18" charset="0"/>
                <a:cs typeface="Times New Roman" panose="02020603050405020304" pitchFamily="18" charset="0"/>
              </a:rPr>
              <a:t>求从顶点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的最短路径。如果从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有弧，则从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存在一条长度为</a:t>
            </a:r>
            <a:r>
              <a:rPr kumimoji="1" lang="en-US" altLang="zh-CN" sz="2400" dirty="0">
                <a:latin typeface="Times New Roman" panose="02020603050405020304" pitchFamily="18" charset="0"/>
                <a:cs typeface="Times New Roman" panose="02020603050405020304" pitchFamily="18" charset="0"/>
              </a:rPr>
              <a:t>arcs[i][j]</a:t>
            </a:r>
            <a:r>
              <a:rPr kumimoji="1" lang="zh-CN" altLang="en-US" sz="2400" dirty="0">
                <a:latin typeface="Times New Roman" panose="02020603050405020304" pitchFamily="18" charset="0"/>
                <a:cs typeface="Times New Roman" panose="02020603050405020304" pitchFamily="18" charset="0"/>
              </a:rPr>
              <a:t>的路径，但该路径不一定是最短路径。</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首先考虑路径</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0</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是否存在（即判别弧</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0</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0</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是否存在）</a:t>
            </a:r>
            <a:r>
              <a:rPr kumimoji="1" lang="zh-CN" altLang="en-US" sz="2400" dirty="0" smtClean="0">
                <a:latin typeface="Times New Roman" panose="02020603050405020304" pitchFamily="18" charset="0"/>
                <a:cs typeface="Times New Roman" panose="02020603050405020304" pitchFamily="18" charset="0"/>
              </a:rPr>
              <a:t>。</a:t>
            </a:r>
            <a:endParaRPr kumimoji="1" lang="en-US" altLang="zh-CN" sz="2400" dirty="0" smtClean="0">
              <a:latin typeface="Times New Roman" panose="02020603050405020304" pitchFamily="18" charset="0"/>
              <a:cs typeface="Times New Roman" panose="02020603050405020304" pitchFamily="18" charset="0"/>
            </a:endParaRPr>
          </a:p>
          <a:p>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如果</a:t>
            </a:r>
            <a:r>
              <a:rPr kumimoji="1" lang="zh-CN" altLang="en-US" sz="2400" dirty="0">
                <a:latin typeface="Times New Roman" panose="02020603050405020304" pitchFamily="18" charset="0"/>
                <a:cs typeface="Times New Roman" panose="02020603050405020304" pitchFamily="18" charset="0"/>
              </a:rPr>
              <a:t>存在，再比较</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i</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0</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的长度，并取其较短者作为从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的中间顶点的序号不大于</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的最短路径</a:t>
            </a:r>
            <a:r>
              <a:rPr kumimoji="1" lang="zh-CN" altLang="en-US" sz="2400" dirty="0" smtClean="0">
                <a:latin typeface="Times New Roman" panose="02020603050405020304" pitchFamily="18" charset="0"/>
                <a:cs typeface="Times New Roman" panose="02020603050405020304" pitchFamily="18" charset="0"/>
              </a:rPr>
              <a:t>。</a:t>
            </a:r>
            <a:endParaRPr kumimoji="1" lang="en-US" altLang="zh-CN" sz="2400" dirty="0" smtClean="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假如</a:t>
            </a:r>
            <a:r>
              <a:rPr kumimoji="1" lang="zh-CN" altLang="en-US" sz="2400" dirty="0">
                <a:latin typeface="Times New Roman" panose="02020603050405020304" pitchFamily="18" charset="0"/>
                <a:cs typeface="Times New Roman" panose="02020603050405020304" pitchFamily="18" charset="0"/>
              </a:rPr>
              <a:t>在路径上再增加一个顶点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，也就是说，如果</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分别是当前找到的</a:t>
            </a:r>
            <a:r>
              <a:rPr kumimoji="1" lang="zh-CN" altLang="en-US" sz="2400" b="1" dirty="0">
                <a:solidFill>
                  <a:srgbClr val="FFFF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FF00"/>
                </a:solidFill>
                <a:latin typeface="Times New Roman" panose="02020603050405020304" pitchFamily="18" charset="0"/>
                <a:cs typeface="Times New Roman" panose="02020603050405020304" pitchFamily="18" charset="0"/>
              </a:rPr>
              <a:t>0</a:t>
            </a:r>
            <a:r>
              <a:rPr kumimoji="1" lang="zh-CN" altLang="en-US" sz="2400" b="1" dirty="0">
                <a:solidFill>
                  <a:srgbClr val="FFFF00"/>
                </a:solidFill>
                <a:latin typeface="Times New Roman" panose="02020603050405020304" pitchFamily="18" charset="0"/>
                <a:cs typeface="Times New Roman" panose="02020603050405020304" pitchFamily="18" charset="0"/>
              </a:rPr>
              <a:t>的最短路径</a:t>
            </a:r>
            <a:r>
              <a:rPr kumimoji="1" lang="zh-CN" altLang="en-US" sz="2400" dirty="0">
                <a:latin typeface="Times New Roman" panose="02020603050405020304" pitchFamily="18" charset="0"/>
                <a:cs typeface="Times New Roman" panose="02020603050405020304" pitchFamily="18" charset="0"/>
              </a:rPr>
              <a:t>，那么</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1</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就有可能是从顶点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a:t>
            </a:r>
            <a:r>
              <a:rPr kumimoji="1" lang="zh-CN" altLang="en-US" sz="2400" b="1" dirty="0">
                <a:solidFill>
                  <a:srgbClr val="FFFF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FF00"/>
                </a:solidFill>
                <a:latin typeface="Times New Roman" panose="02020603050405020304" pitchFamily="18" charset="0"/>
                <a:cs typeface="Times New Roman" panose="02020603050405020304" pitchFamily="18" charset="0"/>
              </a:rPr>
              <a:t>1</a:t>
            </a:r>
            <a:r>
              <a:rPr kumimoji="1" lang="zh-CN" altLang="en-US" sz="2400" b="1" dirty="0">
                <a:solidFill>
                  <a:srgbClr val="FFFF00"/>
                </a:solidFill>
                <a:latin typeface="Times New Roman" panose="02020603050405020304" pitchFamily="18" charset="0"/>
                <a:cs typeface="Times New Roman" panose="02020603050405020304" pitchFamily="18" charset="0"/>
              </a:rPr>
              <a:t>的最短路径</a:t>
            </a:r>
            <a:r>
              <a:rPr kumimoji="1" lang="zh-CN" altLang="en-US" sz="2400" dirty="0">
                <a:latin typeface="Times New Roman" panose="02020603050405020304" pitchFamily="18" charset="0"/>
                <a:cs typeface="Times New Roman" panose="02020603050405020304" pitchFamily="18" charset="0"/>
              </a:rPr>
              <a:t>。将</a:t>
            </a:r>
            <a:r>
              <a:rPr kumimoji="1" lang="zh-CN" altLang="en-US" sz="2400" dirty="0" smtClean="0">
                <a:latin typeface="Times New Roman" panose="02020603050405020304" pitchFamily="18" charset="0"/>
                <a:cs typeface="Times New Roman" panose="02020603050405020304" pitchFamily="18" charset="0"/>
              </a:rPr>
              <a:t>它与已经</a:t>
            </a:r>
            <a:r>
              <a:rPr kumimoji="1" lang="zh-CN" altLang="en-US" sz="2400" dirty="0">
                <a:latin typeface="Times New Roman" panose="02020603050405020304" pitchFamily="18" charset="0"/>
                <a:cs typeface="Times New Roman" panose="02020603050405020304" pitchFamily="18" charset="0"/>
              </a:rPr>
              <a:t>得到的从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中间得到序号不大于</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的最短路径比较，从中选出长度最小的路径然后再增加一个得到</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2</a:t>
            </a:r>
            <a:r>
              <a:rPr kumimoji="1" lang="zh-CN" altLang="en-US" sz="2400" dirty="0">
                <a:latin typeface="Times New Roman" panose="02020603050405020304" pitchFamily="18" charset="0"/>
                <a:cs typeface="Times New Roman" panose="02020603050405020304" pitchFamily="18" charset="0"/>
              </a:rPr>
              <a:t>，继续试探。</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403225" y="549275"/>
            <a:ext cx="8345488" cy="617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400" dirty="0" smtClean="0">
                <a:latin typeface="Times New Roman" panose="02020603050405020304" pitchFamily="18" charset="0"/>
                <a:cs typeface="Times New Roman" panose="02020603050405020304" pitchFamily="18" charset="0"/>
              </a:rPr>
              <a:t>        在</a:t>
            </a:r>
            <a:r>
              <a:rPr kumimoji="1" lang="zh-CN" altLang="en-US" sz="2400" dirty="0">
                <a:latin typeface="Times New Roman" panose="02020603050405020304" pitchFamily="18" charset="0"/>
                <a:cs typeface="Times New Roman" panose="02020603050405020304" pitchFamily="18" charset="0"/>
              </a:rPr>
              <a:t>一般情况下，若</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分别是从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zh-CN" altLang="en-US" sz="2400" dirty="0">
                <a:latin typeface="Times New Roman" panose="02020603050405020304" pitchFamily="18" charset="0"/>
                <a:cs typeface="Times New Roman" panose="02020603050405020304" pitchFamily="18" charset="0"/>
              </a:rPr>
              <a:t>和从</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a:t>
            </a:r>
            <a:r>
              <a:rPr kumimoji="1" lang="zh-CN" altLang="en-US" sz="2400" b="1" dirty="0">
                <a:solidFill>
                  <a:srgbClr val="FFFF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FF00"/>
                </a:solidFill>
                <a:latin typeface="Times New Roman" panose="02020603050405020304" pitchFamily="18" charset="0"/>
                <a:cs typeface="Times New Roman" panose="02020603050405020304" pitchFamily="18" charset="0"/>
              </a:rPr>
              <a:t>k-1</a:t>
            </a:r>
            <a:r>
              <a:rPr kumimoji="1" lang="zh-CN" altLang="en-US" sz="2400" b="1" dirty="0">
                <a:solidFill>
                  <a:srgbClr val="FFFF00"/>
                </a:solidFill>
                <a:latin typeface="Times New Roman" panose="02020603050405020304" pitchFamily="18" charset="0"/>
                <a:cs typeface="Times New Roman" panose="02020603050405020304" pitchFamily="18" charset="0"/>
              </a:rPr>
              <a:t>的最短路径</a:t>
            </a:r>
            <a:r>
              <a:rPr kumimoji="1" lang="zh-CN" altLang="en-US" sz="2400" dirty="0">
                <a:latin typeface="Times New Roman" panose="02020603050405020304" pitchFamily="18" charset="0"/>
                <a:cs typeface="Times New Roman" panose="02020603050405020304" pitchFamily="18" charset="0"/>
              </a:rPr>
              <a:t>，则将</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和已经得到的从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且</a:t>
            </a:r>
            <a:r>
              <a:rPr kumimoji="1" lang="zh-CN" altLang="en-US" sz="2400" b="1" dirty="0">
                <a:solidFill>
                  <a:srgbClr val="FFFF00"/>
                </a:solidFill>
                <a:latin typeface="Times New Roman" panose="02020603050405020304" pitchFamily="18" charset="0"/>
                <a:cs typeface="Times New Roman" panose="02020603050405020304" pitchFamily="18" charset="0"/>
              </a:rPr>
              <a:t>中间顶点序号不大于</a:t>
            </a:r>
            <a:r>
              <a:rPr kumimoji="1" lang="en-US" altLang="zh-CN" sz="2400" b="1" dirty="0">
                <a:solidFill>
                  <a:srgbClr val="FFFF00"/>
                </a:solidFill>
                <a:latin typeface="Times New Roman" panose="02020603050405020304" pitchFamily="18" charset="0"/>
                <a:cs typeface="Times New Roman" panose="02020603050405020304" pitchFamily="18" charset="0"/>
              </a:rPr>
              <a:t>k-1</a:t>
            </a:r>
            <a:r>
              <a:rPr kumimoji="1" lang="zh-CN" altLang="en-US" sz="2400" b="1" dirty="0">
                <a:solidFill>
                  <a:srgbClr val="FFFF00"/>
                </a:solidFill>
                <a:latin typeface="Times New Roman" panose="02020603050405020304" pitchFamily="18" charset="0"/>
                <a:cs typeface="Times New Roman" panose="02020603050405020304" pitchFamily="18" charset="0"/>
              </a:rPr>
              <a:t>的最短路径</a:t>
            </a:r>
            <a:r>
              <a:rPr kumimoji="1" lang="zh-CN" altLang="en-US" sz="2400" dirty="0">
                <a:latin typeface="Times New Roman" panose="02020603050405020304" pitchFamily="18" charset="0"/>
                <a:cs typeface="Times New Roman" panose="02020603050405020304" pitchFamily="18" charset="0"/>
              </a:rPr>
              <a:t>比较，其长度较短者便是从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的中间顶点序号不大于</a:t>
            </a:r>
            <a:r>
              <a:rPr kumimoji="1" lang="en-US" altLang="zh-CN" sz="2400" dirty="0">
                <a:latin typeface="Times New Roman" panose="02020603050405020304" pitchFamily="18" charset="0"/>
                <a:cs typeface="Times New Roman" panose="02020603050405020304" pitchFamily="18" charset="0"/>
              </a:rPr>
              <a:t>k</a:t>
            </a:r>
            <a:r>
              <a:rPr kumimoji="1" lang="zh-CN" altLang="en-US" sz="2400" dirty="0">
                <a:latin typeface="Times New Roman" panose="02020603050405020304" pitchFamily="18" charset="0"/>
                <a:cs typeface="Times New Roman" panose="02020603050405020304" pitchFamily="18" charset="0"/>
              </a:rPr>
              <a:t>的最短路径。</a:t>
            </a:r>
            <a:endParaRPr kumimoji="1" lang="zh-CN" altLang="en-US" sz="2400" dirty="0">
              <a:latin typeface="Times New Roman" panose="02020603050405020304" pitchFamily="18" charset="0"/>
              <a:cs typeface="Times New Roman" panose="02020603050405020304" pitchFamily="18" charset="0"/>
            </a:endParaRPr>
          </a:p>
          <a:p>
            <a:pPr>
              <a:lnSpc>
                <a:spcPct val="110000"/>
              </a:lnSpc>
            </a:pPr>
            <a:r>
              <a:rPr kumimoji="1" lang="zh-CN" altLang="en-US" sz="2400" dirty="0">
                <a:latin typeface="Times New Roman" panose="02020603050405020304" pitchFamily="18" charset="0"/>
                <a:cs typeface="Times New Roman" panose="02020603050405020304" pitchFamily="18" charset="0"/>
              </a:rPr>
              <a:t>        这样，在经过</a:t>
            </a:r>
            <a:r>
              <a:rPr kumimoji="1" lang="en-US" altLang="zh-CN" sz="2400"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次比较后，最后求得的必是从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的最短路径。</a:t>
            </a:r>
            <a:endParaRPr kumimoji="1" lang="zh-CN" altLang="en-US" sz="2400" dirty="0">
              <a:latin typeface="Times New Roman" panose="02020603050405020304" pitchFamily="18" charset="0"/>
              <a:cs typeface="Times New Roman" panose="02020603050405020304" pitchFamily="18" charset="0"/>
            </a:endParaRPr>
          </a:p>
          <a:p>
            <a:pPr>
              <a:lnSpc>
                <a:spcPct val="110000"/>
              </a:lnSpc>
            </a:pPr>
            <a:r>
              <a:rPr kumimoji="1" lang="zh-CN" altLang="en-US" sz="2400" dirty="0">
                <a:latin typeface="Times New Roman" panose="02020603050405020304" pitchFamily="18" charset="0"/>
                <a:cs typeface="Times New Roman" panose="02020603050405020304" pitchFamily="18" charset="0"/>
              </a:rPr>
              <a:t>        我们用</a:t>
            </a:r>
            <a:r>
              <a:rPr kumimoji="1" lang="en-US" altLang="zh-CN" sz="2400"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阶矩阵来存放所有顶点之间的最短路径。</a:t>
            </a:r>
            <a:endParaRPr kumimoji="1" lang="zh-CN" altLang="en-US" sz="2400" dirty="0">
              <a:latin typeface="Times New Roman" panose="02020603050405020304" pitchFamily="18" charset="0"/>
              <a:cs typeface="Times New Roman" panose="02020603050405020304" pitchFamily="18" charset="0"/>
            </a:endParaRPr>
          </a:p>
          <a:p>
            <a:pPr>
              <a:lnSpc>
                <a:spcPct val="110000"/>
              </a:lnSpc>
            </a:pPr>
            <a:r>
              <a:rPr kumimoji="1" lang="zh-CN" altLang="en-US" sz="2400" dirty="0">
                <a:latin typeface="Times New Roman" panose="02020603050405020304" pitchFamily="18" charset="0"/>
                <a:cs typeface="Times New Roman" panose="02020603050405020304" pitchFamily="18" charset="0"/>
              </a:rPr>
              <a:t>        </a:t>
            </a:r>
            <a:endParaRPr kumimoji="1" lang="zh-CN" altLang="en-US" sz="2400" dirty="0">
              <a:latin typeface="Times New Roman" panose="02020603050405020304" pitchFamily="18" charset="0"/>
              <a:cs typeface="Times New Roman" panose="02020603050405020304" pitchFamily="18" charset="0"/>
            </a:endParaRPr>
          </a:p>
          <a:p>
            <a:pPr>
              <a:lnSpc>
                <a:spcPct val="110000"/>
              </a:lnSpc>
            </a:pPr>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a:solidFill>
                  <a:srgbClr val="FFFF00"/>
                </a:solidFill>
                <a:latin typeface="Times New Roman" panose="02020603050405020304" pitchFamily="18" charset="0"/>
                <a:cs typeface="Times New Roman" panose="02020603050405020304" pitchFamily="18" charset="0"/>
              </a:rPr>
              <a:t>初始化	</a:t>
            </a:r>
            <a:r>
              <a:rPr kumimoji="1" lang="en-US" altLang="zh-CN" sz="2400" dirty="0">
                <a:solidFill>
                  <a:srgbClr val="FFFF00"/>
                </a:solidFill>
                <a:latin typeface="Times New Roman" panose="02020603050405020304" pitchFamily="18" charset="0"/>
                <a:cs typeface="Times New Roman" panose="02020603050405020304" pitchFamily="18" charset="0"/>
              </a:rPr>
              <a:t>D</a:t>
            </a:r>
            <a:r>
              <a:rPr kumimoji="1" lang="en-US" altLang="zh-CN" sz="2400" baseline="30000" dirty="0">
                <a:solidFill>
                  <a:srgbClr val="FFFF00"/>
                </a:solidFill>
                <a:latin typeface="Times New Roman" panose="02020603050405020304" pitchFamily="18" charset="0"/>
                <a:cs typeface="Times New Roman" panose="02020603050405020304" pitchFamily="18" charset="0"/>
              </a:rPr>
              <a:t>(-1)</a:t>
            </a:r>
            <a:r>
              <a:rPr kumimoji="1" lang="en-US" altLang="zh-CN" sz="2400" dirty="0">
                <a:solidFill>
                  <a:srgbClr val="FFFF00"/>
                </a:solidFill>
                <a:latin typeface="Times New Roman" panose="02020603050405020304" pitchFamily="18" charset="0"/>
                <a:cs typeface="Times New Roman" panose="02020603050405020304" pitchFamily="18" charset="0"/>
              </a:rPr>
              <a:t>[i][j] = arcs[i][j]</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nSpc>
                <a:spcPct val="110000"/>
              </a:lnSpc>
            </a:pPr>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zh-CN" altLang="en-US" sz="2400" dirty="0">
                <a:solidFill>
                  <a:srgbClr val="FFFF00"/>
                </a:solidFill>
                <a:latin typeface="Times New Roman" panose="02020603050405020304" pitchFamily="18" charset="0"/>
                <a:cs typeface="Times New Roman" panose="02020603050405020304" pitchFamily="18" charset="0"/>
              </a:rPr>
              <a:t>加入顶点</a:t>
            </a:r>
            <a:r>
              <a:rPr kumimoji="1" lang="en-US" altLang="zh-CN" sz="2400" dirty="0" err="1">
                <a:solidFill>
                  <a:srgbClr val="FFFF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k</a:t>
            </a:r>
            <a:r>
              <a:rPr kumimoji="1" lang="zh-CN" altLang="en-US" sz="2400" dirty="0">
                <a:solidFill>
                  <a:srgbClr val="FFFF00"/>
                </a:solidFill>
                <a:latin typeface="Times New Roman" panose="02020603050405020304" pitchFamily="18" charset="0"/>
                <a:cs typeface="Times New Roman" panose="02020603050405020304" pitchFamily="18" charset="0"/>
              </a:rPr>
              <a:t>后，有</a:t>
            </a:r>
            <a:endParaRPr kumimoji="1" lang="zh-CN" altLang="en-US" sz="2400" dirty="0">
              <a:solidFill>
                <a:srgbClr val="FFFF00"/>
              </a:solidFill>
              <a:latin typeface="Times New Roman" panose="02020603050405020304" pitchFamily="18" charset="0"/>
              <a:cs typeface="Times New Roman" panose="02020603050405020304" pitchFamily="18" charset="0"/>
            </a:endParaRPr>
          </a:p>
          <a:p>
            <a:pPr>
              <a:lnSpc>
                <a:spcPct val="110000"/>
              </a:lnSpc>
            </a:pPr>
            <a:r>
              <a:rPr kumimoji="1" lang="zh-CN" altLang="en-US"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D</a:t>
            </a:r>
            <a:r>
              <a:rPr kumimoji="1" lang="en-US" altLang="zh-CN" sz="2400" baseline="30000" dirty="0">
                <a:solidFill>
                  <a:srgbClr val="FFFF00"/>
                </a:solidFill>
                <a:latin typeface="Times New Roman" panose="02020603050405020304" pitchFamily="18" charset="0"/>
                <a:cs typeface="Times New Roman" panose="02020603050405020304" pitchFamily="18" charset="0"/>
              </a:rPr>
              <a:t>(k)</a:t>
            </a:r>
            <a:r>
              <a:rPr kumimoji="1" lang="en-US" altLang="zh-CN" sz="2400" dirty="0">
                <a:solidFill>
                  <a:srgbClr val="FFFF00"/>
                </a:solidFill>
                <a:latin typeface="Times New Roman" panose="02020603050405020304" pitchFamily="18" charset="0"/>
                <a:cs typeface="Times New Roman" panose="02020603050405020304" pitchFamily="18" charset="0"/>
              </a:rPr>
              <a:t>[i][j] = Min{D</a:t>
            </a:r>
            <a:r>
              <a:rPr kumimoji="1" lang="en-US" altLang="zh-CN" sz="2400" baseline="30000" dirty="0">
                <a:solidFill>
                  <a:srgbClr val="FFFF00"/>
                </a:solidFill>
                <a:latin typeface="Times New Roman" panose="02020603050405020304" pitchFamily="18" charset="0"/>
                <a:cs typeface="Times New Roman" panose="02020603050405020304" pitchFamily="18" charset="0"/>
              </a:rPr>
              <a:t>(k-1)</a:t>
            </a:r>
            <a:r>
              <a:rPr kumimoji="1" lang="en-US" altLang="zh-CN" sz="2400" dirty="0">
                <a:solidFill>
                  <a:srgbClr val="FFFF00"/>
                </a:solidFill>
                <a:latin typeface="Times New Roman" panose="02020603050405020304" pitchFamily="18" charset="0"/>
                <a:cs typeface="Times New Roman" panose="02020603050405020304" pitchFamily="18" charset="0"/>
              </a:rPr>
              <a:t>[i][j], D</a:t>
            </a:r>
            <a:r>
              <a:rPr kumimoji="1" lang="en-US" altLang="zh-CN" sz="2400" baseline="30000" dirty="0">
                <a:solidFill>
                  <a:srgbClr val="FFFF00"/>
                </a:solidFill>
                <a:latin typeface="Times New Roman" panose="02020603050405020304" pitchFamily="18" charset="0"/>
                <a:cs typeface="Times New Roman" panose="02020603050405020304" pitchFamily="18" charset="0"/>
              </a:rPr>
              <a:t>(k-1)</a:t>
            </a:r>
            <a:r>
              <a:rPr kumimoji="1" lang="en-US" altLang="zh-CN" sz="2400" dirty="0">
                <a:solidFill>
                  <a:srgbClr val="FFFF00"/>
                </a:solidFill>
                <a:latin typeface="Times New Roman" panose="02020603050405020304" pitchFamily="18" charset="0"/>
                <a:cs typeface="Times New Roman" panose="02020603050405020304" pitchFamily="18" charset="0"/>
              </a:rPr>
              <a:t>[i][k]+D</a:t>
            </a:r>
            <a:r>
              <a:rPr kumimoji="1" lang="en-US" altLang="zh-CN" sz="2400" baseline="30000" dirty="0">
                <a:solidFill>
                  <a:srgbClr val="FFFF00"/>
                </a:solidFill>
                <a:latin typeface="Times New Roman" panose="02020603050405020304" pitchFamily="18" charset="0"/>
                <a:cs typeface="Times New Roman" panose="02020603050405020304" pitchFamily="18" charset="0"/>
              </a:rPr>
              <a:t>(k-1)</a:t>
            </a:r>
            <a:r>
              <a:rPr kumimoji="1" lang="en-US" altLang="zh-CN" sz="2400" dirty="0">
                <a:solidFill>
                  <a:srgbClr val="FFFF00"/>
                </a:solidFill>
                <a:latin typeface="Times New Roman" panose="02020603050405020304" pitchFamily="18" charset="0"/>
                <a:cs typeface="Times New Roman" panose="02020603050405020304" pitchFamily="18" charset="0"/>
              </a:rPr>
              <a:t>[k][j]}</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nSpc>
                <a:spcPct val="110000"/>
              </a:lnSpc>
            </a:pPr>
            <a:r>
              <a:rPr kumimoji="1" lang="en-US" altLang="zh-CN" sz="2400" dirty="0">
                <a:solidFill>
                  <a:srgbClr val="FFFF00"/>
                </a:solidFill>
                <a:latin typeface="Times New Roman" panose="02020603050405020304" pitchFamily="18" charset="0"/>
                <a:cs typeface="Times New Roman" panose="02020603050405020304" pitchFamily="18" charset="0"/>
              </a:rPr>
              <a:t>		0&lt;= k &lt;= n-1</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nSpc>
                <a:spcPct val="110000"/>
              </a:lnSpc>
            </a:pPr>
            <a:endParaRPr kumimoji="1" lang="en-US" altLang="zh-CN" sz="2400" dirty="0">
              <a:solidFill>
                <a:srgbClr val="FFFF00"/>
              </a:solidFill>
              <a:latin typeface="Times New Roman" panose="02020603050405020304" pitchFamily="18" charset="0"/>
              <a:cs typeface="Times New Roman" panose="02020603050405020304" pitchFamily="18" charset="0"/>
            </a:endParaRPr>
          </a:p>
          <a:p>
            <a:pPr>
              <a:lnSpc>
                <a:spcPct val="110000"/>
              </a:lnSpc>
            </a:pPr>
            <a:endParaRPr kumimoji="1"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8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8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73" name="Oval 17"/>
          <p:cNvSpPr>
            <a:spLocks noChangeArrowheads="1"/>
          </p:cNvSpPr>
          <p:nvPr/>
        </p:nvSpPr>
        <p:spPr bwMode="auto">
          <a:xfrm>
            <a:off x="7524750" y="3886200"/>
            <a:ext cx="287338"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4" name="Oval 18"/>
          <p:cNvSpPr>
            <a:spLocks noChangeArrowheads="1"/>
          </p:cNvSpPr>
          <p:nvPr/>
        </p:nvSpPr>
        <p:spPr bwMode="auto">
          <a:xfrm>
            <a:off x="6659563" y="4321175"/>
            <a:ext cx="287337"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Oval 9"/>
          <p:cNvSpPr>
            <a:spLocks noChangeArrowheads="1"/>
          </p:cNvSpPr>
          <p:nvPr/>
        </p:nvSpPr>
        <p:spPr bwMode="auto">
          <a:xfrm>
            <a:off x="5867400" y="3898900"/>
            <a:ext cx="287338"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6" name="Oval 10"/>
          <p:cNvSpPr>
            <a:spLocks noChangeArrowheads="1"/>
          </p:cNvSpPr>
          <p:nvPr/>
        </p:nvSpPr>
        <p:spPr bwMode="auto">
          <a:xfrm>
            <a:off x="5435600" y="3457575"/>
            <a:ext cx="287338"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4" name="Oval 8"/>
          <p:cNvSpPr>
            <a:spLocks noChangeArrowheads="1"/>
          </p:cNvSpPr>
          <p:nvPr/>
        </p:nvSpPr>
        <p:spPr bwMode="auto">
          <a:xfrm>
            <a:off x="3708400" y="3481388"/>
            <a:ext cx="287338"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3" name="Oval 7"/>
          <p:cNvSpPr>
            <a:spLocks noChangeArrowheads="1"/>
          </p:cNvSpPr>
          <p:nvPr/>
        </p:nvSpPr>
        <p:spPr bwMode="auto">
          <a:xfrm>
            <a:off x="3276600" y="4337050"/>
            <a:ext cx="287338" cy="3587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24" name="Oval 4"/>
          <p:cNvSpPr>
            <a:spLocks noChangeArrowheads="1"/>
          </p:cNvSpPr>
          <p:nvPr/>
        </p:nvSpPr>
        <p:spPr bwMode="auto">
          <a:xfrm>
            <a:off x="468313" y="54832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0</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84325" name="Oval 5"/>
          <p:cNvSpPr>
            <a:spLocks noChangeArrowheads="1"/>
          </p:cNvSpPr>
          <p:nvPr/>
        </p:nvSpPr>
        <p:spPr bwMode="auto">
          <a:xfrm>
            <a:off x="1979613" y="54832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184326" name="Oval 6"/>
          <p:cNvSpPr>
            <a:spLocks noChangeArrowheads="1"/>
          </p:cNvSpPr>
          <p:nvPr/>
        </p:nvSpPr>
        <p:spPr bwMode="auto">
          <a:xfrm>
            <a:off x="1223963" y="198818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cxnSp>
        <p:nvCxnSpPr>
          <p:cNvPr id="184327" name="AutoShape 7"/>
          <p:cNvCxnSpPr>
            <a:cxnSpLocks noChangeShapeType="1"/>
            <a:stCxn id="184325" idx="0"/>
            <a:endCxn id="184324" idx="0"/>
          </p:cNvCxnSpPr>
          <p:nvPr/>
        </p:nvCxnSpPr>
        <p:spPr bwMode="auto">
          <a:xfrm rot="16200000" flipV="1">
            <a:off x="1440180" y="-207010"/>
            <a:ext cx="3175" cy="1511300"/>
          </a:xfrm>
          <a:prstGeom prst="curvedConnector3">
            <a:avLst>
              <a:gd name="adj1" fmla="val 75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28" name="AutoShape 8"/>
          <p:cNvCxnSpPr>
            <a:cxnSpLocks noChangeShapeType="1"/>
            <a:stCxn id="184324" idx="6"/>
            <a:endCxn id="184325" idx="2"/>
          </p:cNvCxnSpPr>
          <p:nvPr/>
        </p:nvCxnSpPr>
        <p:spPr bwMode="auto">
          <a:xfrm>
            <a:off x="900113" y="764223"/>
            <a:ext cx="1079500"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29" name="AutoShape 9"/>
          <p:cNvCxnSpPr>
            <a:cxnSpLocks noChangeShapeType="1"/>
            <a:stCxn id="184324" idx="5"/>
            <a:endCxn id="184326" idx="1"/>
          </p:cNvCxnSpPr>
          <p:nvPr/>
        </p:nvCxnSpPr>
        <p:spPr bwMode="auto">
          <a:xfrm rot="5400000" flipV="1">
            <a:off x="494983" y="1258888"/>
            <a:ext cx="1134745" cy="450850"/>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0" name="AutoShape 10"/>
          <p:cNvCxnSpPr>
            <a:cxnSpLocks noChangeShapeType="1"/>
            <a:stCxn id="184326" idx="2"/>
            <a:endCxn id="184324" idx="3"/>
          </p:cNvCxnSpPr>
          <p:nvPr/>
        </p:nvCxnSpPr>
        <p:spPr bwMode="auto">
          <a:xfrm rot="10800000">
            <a:off x="532130" y="916940"/>
            <a:ext cx="692150" cy="1287145"/>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31" name="AutoShape 11"/>
          <p:cNvCxnSpPr>
            <a:cxnSpLocks noChangeShapeType="1"/>
            <a:stCxn id="184325" idx="4"/>
            <a:endCxn id="184326" idx="6"/>
          </p:cNvCxnSpPr>
          <p:nvPr/>
        </p:nvCxnSpPr>
        <p:spPr bwMode="auto">
          <a:xfrm rot="5400000">
            <a:off x="1314133" y="1322388"/>
            <a:ext cx="1223645" cy="53975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32" name="Text Box 12"/>
          <p:cNvSpPr txBox="1">
            <a:spLocks noChangeArrowheads="1"/>
          </p:cNvSpPr>
          <p:nvPr/>
        </p:nvSpPr>
        <p:spPr bwMode="auto">
          <a:xfrm>
            <a:off x="1239838" y="-889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184333" name="Text Box 13"/>
          <p:cNvSpPr txBox="1">
            <a:spLocks noChangeArrowheads="1"/>
          </p:cNvSpPr>
          <p:nvPr/>
        </p:nvSpPr>
        <p:spPr bwMode="auto">
          <a:xfrm>
            <a:off x="1260475" y="40386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184334" name="Text Box 14"/>
          <p:cNvSpPr txBox="1">
            <a:spLocks noChangeArrowheads="1"/>
          </p:cNvSpPr>
          <p:nvPr/>
        </p:nvSpPr>
        <p:spPr bwMode="auto">
          <a:xfrm>
            <a:off x="1116013" y="119602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a:t>
            </a:r>
            <a:endParaRPr lang="en-US" altLang="zh-CN"/>
          </a:p>
        </p:txBody>
      </p:sp>
      <p:sp>
        <p:nvSpPr>
          <p:cNvPr id="184335" name="Text Box 15"/>
          <p:cNvSpPr txBox="1">
            <a:spLocks noChangeArrowheads="1"/>
          </p:cNvSpPr>
          <p:nvPr/>
        </p:nvSpPr>
        <p:spPr bwMode="auto">
          <a:xfrm>
            <a:off x="179388" y="141192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184336" name="Text Box 16"/>
          <p:cNvSpPr txBox="1">
            <a:spLocks noChangeArrowheads="1"/>
          </p:cNvSpPr>
          <p:nvPr/>
        </p:nvSpPr>
        <p:spPr bwMode="auto">
          <a:xfrm>
            <a:off x="2173288" y="134048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184337" name="Text Box 17"/>
          <p:cNvSpPr txBox="1">
            <a:spLocks noChangeArrowheads="1"/>
          </p:cNvSpPr>
          <p:nvPr/>
        </p:nvSpPr>
        <p:spPr bwMode="auto">
          <a:xfrm>
            <a:off x="3184525" y="588010"/>
            <a:ext cx="16668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800" dirty="0">
                <a:latin typeface="Arial" panose="020B0604020202020204" pitchFamily="34" charset="0"/>
                <a:ea typeface="幼圆" panose="02010509060101010101" pitchFamily="49" charset="-122"/>
              </a:rPr>
              <a:t>0    4   11</a:t>
            </a:r>
            <a:endParaRPr kumimoji="0" lang="en-US" altLang="zh-CN" sz="2800" dirty="0">
              <a:latin typeface="Arial" panose="020B0604020202020204" pitchFamily="34" charset="0"/>
              <a:ea typeface="幼圆" panose="02010509060101010101" pitchFamily="49" charset="-122"/>
            </a:endParaRPr>
          </a:p>
          <a:p>
            <a:r>
              <a:rPr kumimoji="0" lang="en-US" altLang="zh-CN" sz="2800" dirty="0">
                <a:latin typeface="Arial" panose="020B0604020202020204" pitchFamily="34" charset="0"/>
                <a:ea typeface="幼圆" panose="02010509060101010101" pitchFamily="49" charset="-122"/>
              </a:rPr>
              <a:t>6    0    </a:t>
            </a:r>
            <a:r>
              <a:rPr kumimoji="0" lang="en-US" altLang="zh-CN" sz="2800" dirty="0" smtClean="0">
                <a:latin typeface="Arial" panose="020B0604020202020204" pitchFamily="34" charset="0"/>
                <a:ea typeface="幼圆" panose="02010509060101010101" pitchFamily="49" charset="-122"/>
              </a:rPr>
              <a:t>2</a:t>
            </a:r>
            <a:endParaRPr kumimoji="0" lang="en-US" altLang="zh-CN" sz="2800" dirty="0">
              <a:latin typeface="Arial" panose="020B0604020202020204" pitchFamily="34" charset="0"/>
              <a:ea typeface="幼圆" panose="02010509060101010101" pitchFamily="49" charset="-122"/>
            </a:endParaRPr>
          </a:p>
          <a:p>
            <a:r>
              <a:rPr kumimoji="0" lang="en-US" altLang="zh-CN" sz="2800" dirty="0">
                <a:latin typeface="Arial" panose="020B0604020202020204" pitchFamily="34" charset="0"/>
                <a:ea typeface="幼圆" panose="02010509060101010101" pitchFamily="49" charset="-122"/>
              </a:rPr>
              <a:t>3   </a:t>
            </a:r>
            <a:r>
              <a:rPr kumimoji="0" lang="en-US" altLang="zh-CN" sz="2800" dirty="0" smtClean="0">
                <a:latin typeface="Arial" panose="020B0604020202020204" pitchFamily="34" charset="0"/>
                <a:ea typeface="幼圆" panose="02010509060101010101" pitchFamily="49" charset="-122"/>
              </a:rPr>
              <a:t> ∞    </a:t>
            </a:r>
            <a:r>
              <a:rPr kumimoji="0" lang="en-US" altLang="zh-CN" sz="2800" dirty="0">
                <a:latin typeface="Arial" panose="020B0604020202020204" pitchFamily="34" charset="0"/>
                <a:ea typeface="幼圆" panose="02010509060101010101" pitchFamily="49" charset="-122"/>
              </a:rPr>
              <a:t>0</a:t>
            </a:r>
            <a:endParaRPr kumimoji="0" lang="en-US" altLang="zh-CN" sz="2800" dirty="0">
              <a:latin typeface="Arial" panose="020B0604020202020204" pitchFamily="34" charset="0"/>
              <a:ea typeface="幼圆" panose="02010509060101010101" pitchFamily="49" charset="-122"/>
            </a:endParaRPr>
          </a:p>
        </p:txBody>
      </p:sp>
      <p:sp>
        <p:nvSpPr>
          <p:cNvPr id="184338" name="AutoShape 18"/>
          <p:cNvSpPr>
            <a:spLocks noChangeArrowheads="1"/>
          </p:cNvSpPr>
          <p:nvPr/>
        </p:nvSpPr>
        <p:spPr bwMode="auto">
          <a:xfrm>
            <a:off x="2987675" y="548323"/>
            <a:ext cx="1944688" cy="1511300"/>
          </a:xfrm>
          <a:prstGeom prst="bracketPair">
            <a:avLst>
              <a:gd name="adj" fmla="val 16667"/>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39" name="Rectangle 19"/>
          <p:cNvSpPr>
            <a:spLocks noChangeArrowheads="1"/>
          </p:cNvSpPr>
          <p:nvPr/>
        </p:nvSpPr>
        <p:spPr bwMode="auto">
          <a:xfrm>
            <a:off x="468313" y="3429000"/>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0(A)</a:t>
            </a:r>
            <a:endParaRPr lang="en-US" altLang="zh-CN" sz="2000" dirty="0"/>
          </a:p>
        </p:txBody>
      </p:sp>
      <p:sp>
        <p:nvSpPr>
          <p:cNvPr id="184342" name="Rectangle 22"/>
          <p:cNvSpPr>
            <a:spLocks noChangeArrowheads="1"/>
          </p:cNvSpPr>
          <p:nvPr/>
        </p:nvSpPr>
        <p:spPr bwMode="auto">
          <a:xfrm>
            <a:off x="468313" y="3860800"/>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1(B)</a:t>
            </a:r>
            <a:endParaRPr lang="en-US" altLang="zh-CN" sz="2000"/>
          </a:p>
        </p:txBody>
      </p:sp>
      <p:sp>
        <p:nvSpPr>
          <p:cNvPr id="184343" name="Rectangle 23"/>
          <p:cNvSpPr>
            <a:spLocks noChangeArrowheads="1"/>
          </p:cNvSpPr>
          <p:nvPr/>
        </p:nvSpPr>
        <p:spPr bwMode="auto">
          <a:xfrm>
            <a:off x="468313" y="4292600"/>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2(C)</a:t>
            </a:r>
            <a:endParaRPr lang="en-US" altLang="zh-CN" sz="2000"/>
          </a:p>
        </p:txBody>
      </p:sp>
      <p:sp>
        <p:nvSpPr>
          <p:cNvPr id="184344" name="Rectangle 24"/>
          <p:cNvSpPr>
            <a:spLocks noChangeArrowheads="1"/>
          </p:cNvSpPr>
          <p:nvPr/>
        </p:nvSpPr>
        <p:spPr bwMode="auto">
          <a:xfrm>
            <a:off x="1476375"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45" name="Rectangle 25"/>
          <p:cNvSpPr>
            <a:spLocks noChangeArrowheads="1"/>
          </p:cNvSpPr>
          <p:nvPr/>
        </p:nvSpPr>
        <p:spPr bwMode="auto">
          <a:xfrm>
            <a:off x="1476375"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6</a:t>
            </a:r>
            <a:endParaRPr lang="en-US" altLang="zh-CN" sz="2000" b="1">
              <a:solidFill>
                <a:srgbClr val="FFFF00"/>
              </a:solidFill>
            </a:endParaRPr>
          </a:p>
        </p:txBody>
      </p:sp>
      <p:sp>
        <p:nvSpPr>
          <p:cNvPr id="184346" name="Rectangle 26"/>
          <p:cNvSpPr>
            <a:spLocks noChangeArrowheads="1"/>
          </p:cNvSpPr>
          <p:nvPr/>
        </p:nvSpPr>
        <p:spPr bwMode="auto">
          <a:xfrm>
            <a:off x="1476375"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3</a:t>
            </a:r>
            <a:endParaRPr lang="en-US" altLang="zh-CN" sz="2000" b="1">
              <a:solidFill>
                <a:srgbClr val="FFFF00"/>
              </a:solidFill>
            </a:endParaRPr>
          </a:p>
        </p:txBody>
      </p:sp>
      <p:sp>
        <p:nvSpPr>
          <p:cNvPr id="184347" name="Rectangle 27"/>
          <p:cNvSpPr>
            <a:spLocks noChangeArrowheads="1"/>
          </p:cNvSpPr>
          <p:nvPr/>
        </p:nvSpPr>
        <p:spPr bwMode="auto">
          <a:xfrm>
            <a:off x="1908175"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4</a:t>
            </a:r>
            <a:endParaRPr lang="en-US" altLang="zh-CN" sz="2000" b="1">
              <a:solidFill>
                <a:srgbClr val="FFFF00"/>
              </a:solidFill>
            </a:endParaRPr>
          </a:p>
        </p:txBody>
      </p:sp>
      <p:sp>
        <p:nvSpPr>
          <p:cNvPr id="184348" name="Rectangle 28"/>
          <p:cNvSpPr>
            <a:spLocks noChangeArrowheads="1"/>
          </p:cNvSpPr>
          <p:nvPr/>
        </p:nvSpPr>
        <p:spPr bwMode="auto">
          <a:xfrm>
            <a:off x="1908175"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49" name="Rectangle 29"/>
          <p:cNvSpPr>
            <a:spLocks noChangeArrowheads="1"/>
          </p:cNvSpPr>
          <p:nvPr/>
        </p:nvSpPr>
        <p:spPr bwMode="auto">
          <a:xfrm>
            <a:off x="1908175"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a:t>
            </a:r>
            <a:endParaRPr lang="en-US" altLang="zh-CN" sz="2000" b="1">
              <a:solidFill>
                <a:srgbClr val="FFFF00"/>
              </a:solidFill>
            </a:endParaRPr>
          </a:p>
        </p:txBody>
      </p:sp>
      <p:sp>
        <p:nvSpPr>
          <p:cNvPr id="184350" name="Rectangle 30"/>
          <p:cNvSpPr>
            <a:spLocks noChangeArrowheads="1"/>
          </p:cNvSpPr>
          <p:nvPr/>
        </p:nvSpPr>
        <p:spPr bwMode="auto">
          <a:xfrm>
            <a:off x="2339975"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11</a:t>
            </a:r>
            <a:endParaRPr lang="en-US" altLang="zh-CN" sz="2000" b="1">
              <a:solidFill>
                <a:srgbClr val="FFFF00"/>
              </a:solidFill>
            </a:endParaRPr>
          </a:p>
        </p:txBody>
      </p:sp>
      <p:sp>
        <p:nvSpPr>
          <p:cNvPr id="184351" name="Rectangle 31"/>
          <p:cNvSpPr>
            <a:spLocks noChangeArrowheads="1"/>
          </p:cNvSpPr>
          <p:nvPr/>
        </p:nvSpPr>
        <p:spPr bwMode="auto">
          <a:xfrm>
            <a:off x="2339975"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2</a:t>
            </a:r>
            <a:endParaRPr lang="en-US" altLang="zh-CN" sz="2000" b="1">
              <a:solidFill>
                <a:srgbClr val="FFFF00"/>
              </a:solidFill>
            </a:endParaRPr>
          </a:p>
        </p:txBody>
      </p:sp>
      <p:sp>
        <p:nvSpPr>
          <p:cNvPr id="184352" name="Rectangle 32"/>
          <p:cNvSpPr>
            <a:spLocks noChangeArrowheads="1"/>
          </p:cNvSpPr>
          <p:nvPr/>
        </p:nvSpPr>
        <p:spPr bwMode="auto">
          <a:xfrm>
            <a:off x="2339975"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53" name="Rectangle 33"/>
          <p:cNvSpPr>
            <a:spLocks noChangeArrowheads="1"/>
          </p:cNvSpPr>
          <p:nvPr/>
        </p:nvSpPr>
        <p:spPr bwMode="auto">
          <a:xfrm>
            <a:off x="320516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54" name="Rectangle 34"/>
          <p:cNvSpPr>
            <a:spLocks noChangeArrowheads="1"/>
          </p:cNvSpPr>
          <p:nvPr/>
        </p:nvSpPr>
        <p:spPr bwMode="auto">
          <a:xfrm>
            <a:off x="32051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6</a:t>
            </a:r>
            <a:endParaRPr lang="en-US" altLang="zh-CN" sz="2000" b="1">
              <a:solidFill>
                <a:srgbClr val="FFFF00"/>
              </a:solidFill>
            </a:endParaRPr>
          </a:p>
        </p:txBody>
      </p:sp>
      <p:sp>
        <p:nvSpPr>
          <p:cNvPr id="184355" name="Rectangle 35"/>
          <p:cNvSpPr>
            <a:spLocks noChangeArrowheads="1"/>
          </p:cNvSpPr>
          <p:nvPr/>
        </p:nvSpPr>
        <p:spPr bwMode="auto">
          <a:xfrm>
            <a:off x="320516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3</a:t>
            </a:r>
            <a:endParaRPr lang="en-US" altLang="zh-CN" sz="2000" b="1">
              <a:solidFill>
                <a:srgbClr val="FFFF00"/>
              </a:solidFill>
            </a:endParaRPr>
          </a:p>
        </p:txBody>
      </p:sp>
      <p:sp>
        <p:nvSpPr>
          <p:cNvPr id="184356" name="Rectangle 36"/>
          <p:cNvSpPr>
            <a:spLocks noChangeArrowheads="1"/>
          </p:cNvSpPr>
          <p:nvPr/>
        </p:nvSpPr>
        <p:spPr bwMode="auto">
          <a:xfrm>
            <a:off x="363696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4</a:t>
            </a:r>
            <a:endParaRPr lang="en-US" altLang="zh-CN" sz="2000" b="1">
              <a:solidFill>
                <a:srgbClr val="FFFF00"/>
              </a:solidFill>
            </a:endParaRPr>
          </a:p>
        </p:txBody>
      </p:sp>
      <p:sp>
        <p:nvSpPr>
          <p:cNvPr id="184357" name="Rectangle 37"/>
          <p:cNvSpPr>
            <a:spLocks noChangeArrowheads="1"/>
          </p:cNvSpPr>
          <p:nvPr/>
        </p:nvSpPr>
        <p:spPr bwMode="auto">
          <a:xfrm>
            <a:off x="36369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58" name="Rectangle 38"/>
          <p:cNvSpPr>
            <a:spLocks noChangeArrowheads="1"/>
          </p:cNvSpPr>
          <p:nvPr/>
        </p:nvSpPr>
        <p:spPr bwMode="auto">
          <a:xfrm>
            <a:off x="3636963" y="4292600"/>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2000" b="1">
                <a:solidFill>
                  <a:srgbClr val="FFFF00"/>
                </a:solidFill>
              </a:rPr>
              <a:t>7</a:t>
            </a:r>
            <a:endParaRPr lang="en-US" altLang="zh-CN" sz="2000" b="1">
              <a:solidFill>
                <a:srgbClr val="FFFF00"/>
              </a:solidFill>
            </a:endParaRPr>
          </a:p>
        </p:txBody>
      </p:sp>
      <p:sp>
        <p:nvSpPr>
          <p:cNvPr id="184359" name="Rectangle 39"/>
          <p:cNvSpPr>
            <a:spLocks noChangeArrowheads="1"/>
          </p:cNvSpPr>
          <p:nvPr/>
        </p:nvSpPr>
        <p:spPr bwMode="auto">
          <a:xfrm>
            <a:off x="406876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11</a:t>
            </a:r>
            <a:endParaRPr lang="en-US" altLang="zh-CN" sz="2000" b="1">
              <a:solidFill>
                <a:srgbClr val="FFFF00"/>
              </a:solidFill>
            </a:endParaRPr>
          </a:p>
        </p:txBody>
      </p:sp>
      <p:sp>
        <p:nvSpPr>
          <p:cNvPr id="184360" name="Rectangle 40"/>
          <p:cNvSpPr>
            <a:spLocks noChangeArrowheads="1"/>
          </p:cNvSpPr>
          <p:nvPr/>
        </p:nvSpPr>
        <p:spPr bwMode="auto">
          <a:xfrm>
            <a:off x="40687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2</a:t>
            </a:r>
            <a:endParaRPr lang="en-US" altLang="zh-CN" sz="2000" b="1">
              <a:solidFill>
                <a:srgbClr val="FFFF00"/>
              </a:solidFill>
            </a:endParaRPr>
          </a:p>
        </p:txBody>
      </p:sp>
      <p:sp>
        <p:nvSpPr>
          <p:cNvPr id="184361" name="Rectangle 41"/>
          <p:cNvSpPr>
            <a:spLocks noChangeArrowheads="1"/>
          </p:cNvSpPr>
          <p:nvPr/>
        </p:nvSpPr>
        <p:spPr bwMode="auto">
          <a:xfrm>
            <a:off x="406876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62" name="Rectangle 42"/>
          <p:cNvSpPr>
            <a:spLocks noChangeArrowheads="1"/>
          </p:cNvSpPr>
          <p:nvPr/>
        </p:nvSpPr>
        <p:spPr bwMode="auto">
          <a:xfrm>
            <a:off x="493236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63" name="Rectangle 43"/>
          <p:cNvSpPr>
            <a:spLocks noChangeArrowheads="1"/>
          </p:cNvSpPr>
          <p:nvPr/>
        </p:nvSpPr>
        <p:spPr bwMode="auto">
          <a:xfrm>
            <a:off x="49323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6</a:t>
            </a:r>
            <a:endParaRPr lang="en-US" altLang="zh-CN" sz="2000" b="1">
              <a:solidFill>
                <a:srgbClr val="FFFF00"/>
              </a:solidFill>
            </a:endParaRPr>
          </a:p>
        </p:txBody>
      </p:sp>
      <p:sp>
        <p:nvSpPr>
          <p:cNvPr id="184364" name="Rectangle 44"/>
          <p:cNvSpPr>
            <a:spLocks noChangeArrowheads="1"/>
          </p:cNvSpPr>
          <p:nvPr/>
        </p:nvSpPr>
        <p:spPr bwMode="auto">
          <a:xfrm>
            <a:off x="493236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3</a:t>
            </a:r>
            <a:endParaRPr lang="en-US" altLang="zh-CN" sz="2000" b="1">
              <a:solidFill>
                <a:srgbClr val="FFFF00"/>
              </a:solidFill>
            </a:endParaRPr>
          </a:p>
        </p:txBody>
      </p:sp>
      <p:sp>
        <p:nvSpPr>
          <p:cNvPr id="184365" name="Rectangle 45"/>
          <p:cNvSpPr>
            <a:spLocks noChangeArrowheads="1"/>
          </p:cNvSpPr>
          <p:nvPr/>
        </p:nvSpPr>
        <p:spPr bwMode="auto">
          <a:xfrm>
            <a:off x="536416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4</a:t>
            </a:r>
            <a:endParaRPr lang="en-US" altLang="zh-CN" sz="2000" b="1">
              <a:solidFill>
                <a:srgbClr val="FFFF00"/>
              </a:solidFill>
            </a:endParaRPr>
          </a:p>
        </p:txBody>
      </p:sp>
      <p:sp>
        <p:nvSpPr>
          <p:cNvPr id="184366" name="Rectangle 46"/>
          <p:cNvSpPr>
            <a:spLocks noChangeArrowheads="1"/>
          </p:cNvSpPr>
          <p:nvPr/>
        </p:nvSpPr>
        <p:spPr bwMode="auto">
          <a:xfrm>
            <a:off x="53641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67" name="Rectangle 47"/>
          <p:cNvSpPr>
            <a:spLocks noChangeArrowheads="1"/>
          </p:cNvSpPr>
          <p:nvPr/>
        </p:nvSpPr>
        <p:spPr bwMode="auto">
          <a:xfrm>
            <a:off x="536416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7</a:t>
            </a:r>
            <a:endParaRPr lang="en-US" altLang="zh-CN" sz="2000" b="1">
              <a:solidFill>
                <a:srgbClr val="FFFF00"/>
              </a:solidFill>
            </a:endParaRPr>
          </a:p>
        </p:txBody>
      </p:sp>
      <p:sp>
        <p:nvSpPr>
          <p:cNvPr id="184368" name="Rectangle 48"/>
          <p:cNvSpPr>
            <a:spLocks noChangeArrowheads="1"/>
          </p:cNvSpPr>
          <p:nvPr/>
        </p:nvSpPr>
        <p:spPr bwMode="auto">
          <a:xfrm>
            <a:off x="5795963" y="3429000"/>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2000" b="1">
                <a:solidFill>
                  <a:srgbClr val="FFFF00"/>
                </a:solidFill>
              </a:rPr>
              <a:t>6</a:t>
            </a:r>
            <a:endParaRPr lang="en-US" altLang="zh-CN" sz="2000" b="1">
              <a:solidFill>
                <a:srgbClr val="FFFF00"/>
              </a:solidFill>
            </a:endParaRPr>
          </a:p>
        </p:txBody>
      </p:sp>
      <p:sp>
        <p:nvSpPr>
          <p:cNvPr id="184369" name="Rectangle 49"/>
          <p:cNvSpPr>
            <a:spLocks noChangeArrowheads="1"/>
          </p:cNvSpPr>
          <p:nvPr/>
        </p:nvSpPr>
        <p:spPr bwMode="auto">
          <a:xfrm>
            <a:off x="579596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2</a:t>
            </a:r>
            <a:endParaRPr lang="en-US" altLang="zh-CN" sz="2000" b="1">
              <a:solidFill>
                <a:srgbClr val="FFFF00"/>
              </a:solidFill>
            </a:endParaRPr>
          </a:p>
        </p:txBody>
      </p:sp>
      <p:sp>
        <p:nvSpPr>
          <p:cNvPr id="184370" name="Rectangle 50"/>
          <p:cNvSpPr>
            <a:spLocks noChangeArrowheads="1"/>
          </p:cNvSpPr>
          <p:nvPr/>
        </p:nvSpPr>
        <p:spPr bwMode="auto">
          <a:xfrm>
            <a:off x="579596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71" name="Rectangle 51"/>
          <p:cNvSpPr>
            <a:spLocks noChangeArrowheads="1"/>
          </p:cNvSpPr>
          <p:nvPr/>
        </p:nvSpPr>
        <p:spPr bwMode="auto">
          <a:xfrm>
            <a:off x="658971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72" name="Rectangle 52"/>
          <p:cNvSpPr>
            <a:spLocks noChangeArrowheads="1"/>
          </p:cNvSpPr>
          <p:nvPr/>
        </p:nvSpPr>
        <p:spPr bwMode="auto">
          <a:xfrm>
            <a:off x="6589713" y="3860800"/>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2000" b="1">
                <a:solidFill>
                  <a:srgbClr val="FFFF00"/>
                </a:solidFill>
              </a:rPr>
              <a:t>5</a:t>
            </a:r>
            <a:endParaRPr lang="en-US" altLang="zh-CN" sz="2000" b="1">
              <a:solidFill>
                <a:srgbClr val="FFFF00"/>
              </a:solidFill>
            </a:endParaRPr>
          </a:p>
        </p:txBody>
      </p:sp>
      <p:sp>
        <p:nvSpPr>
          <p:cNvPr id="184373" name="Rectangle 53"/>
          <p:cNvSpPr>
            <a:spLocks noChangeArrowheads="1"/>
          </p:cNvSpPr>
          <p:nvPr/>
        </p:nvSpPr>
        <p:spPr bwMode="auto">
          <a:xfrm>
            <a:off x="658971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3</a:t>
            </a:r>
            <a:endParaRPr lang="en-US" altLang="zh-CN" sz="2000" b="1">
              <a:solidFill>
                <a:srgbClr val="FFFF00"/>
              </a:solidFill>
            </a:endParaRPr>
          </a:p>
        </p:txBody>
      </p:sp>
      <p:sp>
        <p:nvSpPr>
          <p:cNvPr id="184374" name="Rectangle 54"/>
          <p:cNvSpPr>
            <a:spLocks noChangeArrowheads="1"/>
          </p:cNvSpPr>
          <p:nvPr/>
        </p:nvSpPr>
        <p:spPr bwMode="auto">
          <a:xfrm>
            <a:off x="702151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4</a:t>
            </a:r>
            <a:endParaRPr lang="en-US" altLang="zh-CN" sz="2000" b="1">
              <a:solidFill>
                <a:srgbClr val="FFFF00"/>
              </a:solidFill>
            </a:endParaRPr>
          </a:p>
        </p:txBody>
      </p:sp>
      <p:sp>
        <p:nvSpPr>
          <p:cNvPr id="184375" name="Rectangle 55"/>
          <p:cNvSpPr>
            <a:spLocks noChangeArrowheads="1"/>
          </p:cNvSpPr>
          <p:nvPr/>
        </p:nvSpPr>
        <p:spPr bwMode="auto">
          <a:xfrm>
            <a:off x="702151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76" name="Rectangle 56"/>
          <p:cNvSpPr>
            <a:spLocks noChangeArrowheads="1"/>
          </p:cNvSpPr>
          <p:nvPr/>
        </p:nvSpPr>
        <p:spPr bwMode="auto">
          <a:xfrm>
            <a:off x="702151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7</a:t>
            </a:r>
            <a:endParaRPr lang="en-US" altLang="zh-CN" sz="2000" b="1">
              <a:solidFill>
                <a:srgbClr val="FFFF00"/>
              </a:solidFill>
            </a:endParaRPr>
          </a:p>
        </p:txBody>
      </p:sp>
      <p:sp>
        <p:nvSpPr>
          <p:cNvPr id="184377" name="Rectangle 57"/>
          <p:cNvSpPr>
            <a:spLocks noChangeArrowheads="1"/>
          </p:cNvSpPr>
          <p:nvPr/>
        </p:nvSpPr>
        <p:spPr bwMode="auto">
          <a:xfrm>
            <a:off x="7453313" y="34290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6</a:t>
            </a:r>
            <a:endParaRPr lang="en-US" altLang="zh-CN" sz="2000" b="1">
              <a:solidFill>
                <a:srgbClr val="FFFF00"/>
              </a:solidFill>
            </a:endParaRPr>
          </a:p>
        </p:txBody>
      </p:sp>
      <p:sp>
        <p:nvSpPr>
          <p:cNvPr id="184378" name="Rectangle 58"/>
          <p:cNvSpPr>
            <a:spLocks noChangeArrowheads="1"/>
          </p:cNvSpPr>
          <p:nvPr/>
        </p:nvSpPr>
        <p:spPr bwMode="auto">
          <a:xfrm>
            <a:off x="7453313" y="38608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2</a:t>
            </a:r>
            <a:endParaRPr lang="en-US" altLang="zh-CN" sz="2000" b="1">
              <a:solidFill>
                <a:srgbClr val="FFFF00"/>
              </a:solidFill>
            </a:endParaRPr>
          </a:p>
        </p:txBody>
      </p:sp>
      <p:sp>
        <p:nvSpPr>
          <p:cNvPr id="184379" name="Rectangle 59"/>
          <p:cNvSpPr>
            <a:spLocks noChangeArrowheads="1"/>
          </p:cNvSpPr>
          <p:nvPr/>
        </p:nvSpPr>
        <p:spPr bwMode="auto">
          <a:xfrm>
            <a:off x="7453313" y="42926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0</a:t>
            </a:r>
            <a:endParaRPr lang="en-US" altLang="zh-CN" sz="2000" b="1">
              <a:solidFill>
                <a:srgbClr val="FFFF00"/>
              </a:solidFill>
            </a:endParaRPr>
          </a:p>
        </p:txBody>
      </p:sp>
      <p:sp>
        <p:nvSpPr>
          <p:cNvPr id="184380" name="Rectangle 60"/>
          <p:cNvSpPr>
            <a:spLocks noChangeArrowheads="1"/>
          </p:cNvSpPr>
          <p:nvPr/>
        </p:nvSpPr>
        <p:spPr bwMode="auto">
          <a:xfrm>
            <a:off x="147637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a:t>
            </a:r>
            <a:endParaRPr lang="en-US" altLang="zh-CN" sz="2000"/>
          </a:p>
        </p:txBody>
      </p:sp>
      <p:sp>
        <p:nvSpPr>
          <p:cNvPr id="184381" name="Rectangle 61"/>
          <p:cNvSpPr>
            <a:spLocks noChangeArrowheads="1"/>
          </p:cNvSpPr>
          <p:nvPr/>
        </p:nvSpPr>
        <p:spPr bwMode="auto">
          <a:xfrm>
            <a:off x="190817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a:t>
            </a:r>
            <a:endParaRPr lang="en-US" altLang="zh-CN" sz="2000"/>
          </a:p>
        </p:txBody>
      </p:sp>
      <p:sp>
        <p:nvSpPr>
          <p:cNvPr id="184382" name="Rectangle 62"/>
          <p:cNvSpPr>
            <a:spLocks noChangeArrowheads="1"/>
          </p:cNvSpPr>
          <p:nvPr/>
        </p:nvSpPr>
        <p:spPr bwMode="auto">
          <a:xfrm>
            <a:off x="233997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endParaRPr lang="en-US" altLang="zh-CN" sz="2000"/>
          </a:p>
        </p:txBody>
      </p:sp>
      <p:sp>
        <p:nvSpPr>
          <p:cNvPr id="184383" name="Rectangle 63"/>
          <p:cNvSpPr>
            <a:spLocks noChangeArrowheads="1"/>
          </p:cNvSpPr>
          <p:nvPr/>
        </p:nvSpPr>
        <p:spPr bwMode="auto">
          <a:xfrm>
            <a:off x="320357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a:t>
            </a:r>
            <a:endParaRPr lang="en-US" altLang="zh-CN" sz="2000"/>
          </a:p>
        </p:txBody>
      </p:sp>
      <p:sp>
        <p:nvSpPr>
          <p:cNvPr id="184384" name="Rectangle 64"/>
          <p:cNvSpPr>
            <a:spLocks noChangeArrowheads="1"/>
          </p:cNvSpPr>
          <p:nvPr/>
        </p:nvSpPr>
        <p:spPr bwMode="auto">
          <a:xfrm>
            <a:off x="3636963"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a:t>
            </a:r>
            <a:endParaRPr lang="en-US" altLang="zh-CN" sz="2000"/>
          </a:p>
        </p:txBody>
      </p:sp>
      <p:sp>
        <p:nvSpPr>
          <p:cNvPr id="184385" name="Rectangle 65"/>
          <p:cNvSpPr>
            <a:spLocks noChangeArrowheads="1"/>
          </p:cNvSpPr>
          <p:nvPr/>
        </p:nvSpPr>
        <p:spPr bwMode="auto">
          <a:xfrm>
            <a:off x="4068763"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endParaRPr lang="en-US" altLang="zh-CN" sz="2000"/>
          </a:p>
        </p:txBody>
      </p:sp>
      <p:sp>
        <p:nvSpPr>
          <p:cNvPr id="184386" name="Rectangle 66"/>
          <p:cNvSpPr>
            <a:spLocks noChangeArrowheads="1"/>
          </p:cNvSpPr>
          <p:nvPr/>
        </p:nvSpPr>
        <p:spPr bwMode="auto">
          <a:xfrm>
            <a:off x="4932363"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a:t>
            </a:r>
            <a:endParaRPr lang="en-US" altLang="zh-CN" sz="2000"/>
          </a:p>
        </p:txBody>
      </p:sp>
      <p:sp>
        <p:nvSpPr>
          <p:cNvPr id="184387" name="Rectangle 67"/>
          <p:cNvSpPr>
            <a:spLocks noChangeArrowheads="1"/>
          </p:cNvSpPr>
          <p:nvPr/>
        </p:nvSpPr>
        <p:spPr bwMode="auto">
          <a:xfrm>
            <a:off x="5364163"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a:t>
            </a:r>
            <a:endParaRPr lang="en-US" altLang="zh-CN" sz="2000"/>
          </a:p>
        </p:txBody>
      </p:sp>
      <p:sp>
        <p:nvSpPr>
          <p:cNvPr id="184388" name="Rectangle 68"/>
          <p:cNvSpPr>
            <a:spLocks noChangeArrowheads="1"/>
          </p:cNvSpPr>
          <p:nvPr/>
        </p:nvSpPr>
        <p:spPr bwMode="auto">
          <a:xfrm>
            <a:off x="5795963"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endParaRPr lang="en-US" altLang="zh-CN" sz="2000"/>
          </a:p>
        </p:txBody>
      </p:sp>
      <p:sp>
        <p:nvSpPr>
          <p:cNvPr id="184389" name="Rectangle 69"/>
          <p:cNvSpPr>
            <a:spLocks noChangeArrowheads="1"/>
          </p:cNvSpPr>
          <p:nvPr/>
        </p:nvSpPr>
        <p:spPr bwMode="auto">
          <a:xfrm>
            <a:off x="658812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a:t>
            </a:r>
            <a:endParaRPr lang="en-US" altLang="zh-CN" sz="2000"/>
          </a:p>
        </p:txBody>
      </p:sp>
      <p:sp>
        <p:nvSpPr>
          <p:cNvPr id="184390" name="Rectangle 70"/>
          <p:cNvSpPr>
            <a:spLocks noChangeArrowheads="1"/>
          </p:cNvSpPr>
          <p:nvPr/>
        </p:nvSpPr>
        <p:spPr bwMode="auto">
          <a:xfrm>
            <a:off x="701992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a:t>
            </a:r>
            <a:endParaRPr lang="en-US" altLang="zh-CN" sz="2000"/>
          </a:p>
        </p:txBody>
      </p:sp>
      <p:sp>
        <p:nvSpPr>
          <p:cNvPr id="184391" name="Rectangle 71"/>
          <p:cNvSpPr>
            <a:spLocks noChangeArrowheads="1"/>
          </p:cNvSpPr>
          <p:nvPr/>
        </p:nvSpPr>
        <p:spPr bwMode="auto">
          <a:xfrm>
            <a:off x="7451725" y="2997200"/>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endParaRPr lang="en-US" altLang="zh-CN" sz="2000"/>
          </a:p>
        </p:txBody>
      </p:sp>
      <p:sp>
        <p:nvSpPr>
          <p:cNvPr id="184392" name="Rectangle 72"/>
          <p:cNvSpPr>
            <a:spLocks noChangeArrowheads="1"/>
          </p:cNvSpPr>
          <p:nvPr/>
        </p:nvSpPr>
        <p:spPr bwMode="auto">
          <a:xfrm>
            <a:off x="468313" y="2565400"/>
            <a:ext cx="936625" cy="86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D</a:t>
            </a:r>
            <a:endParaRPr lang="en-US" altLang="zh-CN" sz="2000" b="1">
              <a:solidFill>
                <a:srgbClr val="FFFF00"/>
              </a:solidFill>
            </a:endParaRPr>
          </a:p>
        </p:txBody>
      </p:sp>
      <p:sp>
        <p:nvSpPr>
          <p:cNvPr id="184393" name="Rectangle 73"/>
          <p:cNvSpPr>
            <a:spLocks noChangeArrowheads="1"/>
          </p:cNvSpPr>
          <p:nvPr/>
        </p:nvSpPr>
        <p:spPr bwMode="auto">
          <a:xfrm>
            <a:off x="1476375" y="2565400"/>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r>
              <a:rPr lang="en-US" altLang="zh-CN" b="1" baseline="30000"/>
              <a:t>(-1)</a:t>
            </a:r>
            <a:endParaRPr lang="en-US" altLang="zh-CN" b="1" baseline="30000"/>
          </a:p>
        </p:txBody>
      </p:sp>
      <p:sp>
        <p:nvSpPr>
          <p:cNvPr id="184394" name="Rectangle 74"/>
          <p:cNvSpPr>
            <a:spLocks noChangeArrowheads="1"/>
          </p:cNvSpPr>
          <p:nvPr/>
        </p:nvSpPr>
        <p:spPr bwMode="auto">
          <a:xfrm>
            <a:off x="3205163" y="2565400"/>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r>
              <a:rPr lang="en-US" altLang="zh-CN" b="1" baseline="30000"/>
              <a:t>(0)</a:t>
            </a:r>
            <a:endParaRPr lang="en-US" altLang="zh-CN" b="1" baseline="30000"/>
          </a:p>
        </p:txBody>
      </p:sp>
      <p:sp>
        <p:nvSpPr>
          <p:cNvPr id="184395" name="Rectangle 75"/>
          <p:cNvSpPr>
            <a:spLocks noChangeArrowheads="1"/>
          </p:cNvSpPr>
          <p:nvPr/>
        </p:nvSpPr>
        <p:spPr bwMode="auto">
          <a:xfrm>
            <a:off x="4932363" y="2565400"/>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r>
              <a:rPr lang="en-US" altLang="zh-CN" b="1" baseline="30000"/>
              <a:t>(1)</a:t>
            </a:r>
            <a:endParaRPr lang="en-US" altLang="zh-CN" b="1" baseline="30000"/>
          </a:p>
        </p:txBody>
      </p:sp>
      <p:sp>
        <p:nvSpPr>
          <p:cNvPr id="184396" name="Rectangle 76"/>
          <p:cNvSpPr>
            <a:spLocks noChangeArrowheads="1"/>
          </p:cNvSpPr>
          <p:nvPr/>
        </p:nvSpPr>
        <p:spPr bwMode="auto">
          <a:xfrm>
            <a:off x="6588125" y="2565400"/>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D</a:t>
            </a:r>
            <a:r>
              <a:rPr lang="en-US" altLang="zh-CN" b="1" baseline="30000"/>
              <a:t>(2)</a:t>
            </a:r>
            <a:endParaRPr lang="en-US" altLang="zh-CN" b="1" baseline="30000"/>
          </a:p>
        </p:txBody>
      </p:sp>
      <p:sp>
        <p:nvSpPr>
          <p:cNvPr id="184397" name="Rectangle 77"/>
          <p:cNvSpPr>
            <a:spLocks noChangeArrowheads="1"/>
          </p:cNvSpPr>
          <p:nvPr/>
        </p:nvSpPr>
        <p:spPr bwMode="auto">
          <a:xfrm>
            <a:off x="468313" y="5445125"/>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0</a:t>
            </a:r>
            <a:endParaRPr lang="en-US" altLang="zh-CN" sz="2000" dirty="0"/>
          </a:p>
        </p:txBody>
      </p:sp>
      <p:sp>
        <p:nvSpPr>
          <p:cNvPr id="184398" name="Rectangle 78"/>
          <p:cNvSpPr>
            <a:spLocks noChangeArrowheads="1"/>
          </p:cNvSpPr>
          <p:nvPr/>
        </p:nvSpPr>
        <p:spPr bwMode="auto">
          <a:xfrm>
            <a:off x="468313" y="5876925"/>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a:t>
            </a:r>
            <a:endParaRPr lang="en-US" altLang="zh-CN" sz="2000"/>
          </a:p>
        </p:txBody>
      </p:sp>
      <p:sp>
        <p:nvSpPr>
          <p:cNvPr id="184399" name="Rectangle 79"/>
          <p:cNvSpPr>
            <a:spLocks noChangeArrowheads="1"/>
          </p:cNvSpPr>
          <p:nvPr/>
        </p:nvSpPr>
        <p:spPr bwMode="auto">
          <a:xfrm>
            <a:off x="468313" y="6308725"/>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2</a:t>
            </a:r>
            <a:endParaRPr lang="en-US" altLang="zh-CN" sz="2000"/>
          </a:p>
        </p:txBody>
      </p:sp>
      <p:sp>
        <p:nvSpPr>
          <p:cNvPr id="184400" name="Rectangle 80" descr="浅色上对角线"/>
          <p:cNvSpPr>
            <a:spLocks noChangeArrowheads="1"/>
          </p:cNvSpPr>
          <p:nvPr/>
        </p:nvSpPr>
        <p:spPr bwMode="auto">
          <a:xfrm>
            <a:off x="1476375" y="54451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1" name="Rectangle 81"/>
          <p:cNvSpPr>
            <a:spLocks noChangeArrowheads="1"/>
          </p:cNvSpPr>
          <p:nvPr/>
        </p:nvSpPr>
        <p:spPr bwMode="auto">
          <a:xfrm>
            <a:off x="1476375"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BA</a:t>
            </a:r>
            <a:endParaRPr lang="en-US" altLang="zh-CN" sz="2000">
              <a:solidFill>
                <a:srgbClr val="FFFF00"/>
              </a:solidFill>
            </a:endParaRPr>
          </a:p>
        </p:txBody>
      </p:sp>
      <p:sp>
        <p:nvSpPr>
          <p:cNvPr id="184402" name="Rectangle 82"/>
          <p:cNvSpPr>
            <a:spLocks noChangeArrowheads="1"/>
          </p:cNvSpPr>
          <p:nvPr/>
        </p:nvSpPr>
        <p:spPr bwMode="auto">
          <a:xfrm>
            <a:off x="1476375"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CA</a:t>
            </a:r>
            <a:endParaRPr lang="en-US" altLang="zh-CN" sz="2000">
              <a:solidFill>
                <a:srgbClr val="FFFF00"/>
              </a:solidFill>
            </a:endParaRPr>
          </a:p>
        </p:txBody>
      </p:sp>
      <p:sp>
        <p:nvSpPr>
          <p:cNvPr id="184403" name="Rectangle 83"/>
          <p:cNvSpPr>
            <a:spLocks noChangeArrowheads="1"/>
          </p:cNvSpPr>
          <p:nvPr/>
        </p:nvSpPr>
        <p:spPr bwMode="auto">
          <a:xfrm>
            <a:off x="1908175"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AB</a:t>
            </a:r>
            <a:endParaRPr lang="en-US" altLang="zh-CN" sz="2000">
              <a:solidFill>
                <a:srgbClr val="FFFF00"/>
              </a:solidFill>
            </a:endParaRPr>
          </a:p>
        </p:txBody>
      </p:sp>
      <p:sp>
        <p:nvSpPr>
          <p:cNvPr id="184404" name="Rectangle 84" descr="浅色上对角线"/>
          <p:cNvSpPr>
            <a:spLocks noChangeArrowheads="1"/>
          </p:cNvSpPr>
          <p:nvPr/>
        </p:nvSpPr>
        <p:spPr bwMode="auto">
          <a:xfrm>
            <a:off x="1908175" y="58769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5" name="Rectangle 85"/>
          <p:cNvSpPr>
            <a:spLocks noChangeArrowheads="1"/>
          </p:cNvSpPr>
          <p:nvPr/>
        </p:nvSpPr>
        <p:spPr bwMode="auto">
          <a:xfrm>
            <a:off x="1908175"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6" name="Rectangle 86"/>
          <p:cNvSpPr>
            <a:spLocks noChangeArrowheads="1"/>
          </p:cNvSpPr>
          <p:nvPr/>
        </p:nvSpPr>
        <p:spPr bwMode="auto">
          <a:xfrm>
            <a:off x="2339975"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AC</a:t>
            </a:r>
            <a:endParaRPr lang="en-US" altLang="zh-CN" sz="2000">
              <a:solidFill>
                <a:srgbClr val="FFFF00"/>
              </a:solidFill>
            </a:endParaRPr>
          </a:p>
        </p:txBody>
      </p:sp>
      <p:sp>
        <p:nvSpPr>
          <p:cNvPr id="184407" name="Rectangle 87"/>
          <p:cNvSpPr>
            <a:spLocks noChangeArrowheads="1"/>
          </p:cNvSpPr>
          <p:nvPr/>
        </p:nvSpPr>
        <p:spPr bwMode="auto">
          <a:xfrm>
            <a:off x="2339975"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BC</a:t>
            </a:r>
            <a:endParaRPr lang="en-US" altLang="zh-CN" sz="2000">
              <a:solidFill>
                <a:srgbClr val="FFFF00"/>
              </a:solidFill>
            </a:endParaRPr>
          </a:p>
        </p:txBody>
      </p:sp>
      <p:sp>
        <p:nvSpPr>
          <p:cNvPr id="184408" name="Rectangle 88" descr="浅色上对角线"/>
          <p:cNvSpPr>
            <a:spLocks noChangeArrowheads="1"/>
          </p:cNvSpPr>
          <p:nvPr/>
        </p:nvSpPr>
        <p:spPr bwMode="auto">
          <a:xfrm>
            <a:off x="2339975" y="63087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09" name="Rectangle 89" descr="浅色上对角线"/>
          <p:cNvSpPr>
            <a:spLocks noChangeArrowheads="1"/>
          </p:cNvSpPr>
          <p:nvPr/>
        </p:nvSpPr>
        <p:spPr bwMode="auto">
          <a:xfrm>
            <a:off x="3205163" y="54451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0" name="Rectangle 90"/>
          <p:cNvSpPr>
            <a:spLocks noChangeArrowheads="1"/>
          </p:cNvSpPr>
          <p:nvPr/>
        </p:nvSpPr>
        <p:spPr bwMode="auto">
          <a:xfrm>
            <a:off x="3205163"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BA</a:t>
            </a:r>
            <a:endParaRPr lang="en-US" altLang="zh-CN" sz="2000">
              <a:solidFill>
                <a:srgbClr val="FFFF00"/>
              </a:solidFill>
            </a:endParaRPr>
          </a:p>
        </p:txBody>
      </p:sp>
      <p:sp>
        <p:nvSpPr>
          <p:cNvPr id="184411" name="Rectangle 91"/>
          <p:cNvSpPr>
            <a:spLocks noChangeArrowheads="1"/>
          </p:cNvSpPr>
          <p:nvPr/>
        </p:nvSpPr>
        <p:spPr bwMode="auto">
          <a:xfrm>
            <a:off x="3205163"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CA</a:t>
            </a:r>
            <a:endParaRPr lang="en-US" altLang="zh-CN" sz="2000">
              <a:solidFill>
                <a:srgbClr val="FFFF00"/>
              </a:solidFill>
            </a:endParaRPr>
          </a:p>
        </p:txBody>
      </p:sp>
      <p:sp>
        <p:nvSpPr>
          <p:cNvPr id="184413" name="Rectangle 93" descr="浅色上对角线"/>
          <p:cNvSpPr>
            <a:spLocks noChangeArrowheads="1"/>
          </p:cNvSpPr>
          <p:nvPr/>
        </p:nvSpPr>
        <p:spPr bwMode="auto">
          <a:xfrm>
            <a:off x="3636963" y="58769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4" name="Rectangle 94"/>
          <p:cNvSpPr>
            <a:spLocks noChangeArrowheads="1"/>
          </p:cNvSpPr>
          <p:nvPr/>
        </p:nvSpPr>
        <p:spPr bwMode="auto">
          <a:xfrm>
            <a:off x="3636963" y="6308725"/>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1600" b="1">
                <a:solidFill>
                  <a:srgbClr val="FFFF00"/>
                </a:solidFill>
              </a:rPr>
              <a:t>CAB</a:t>
            </a:r>
            <a:endParaRPr lang="en-US" altLang="zh-CN" sz="1600" b="1">
              <a:solidFill>
                <a:srgbClr val="FFFF00"/>
              </a:solidFill>
            </a:endParaRPr>
          </a:p>
        </p:txBody>
      </p:sp>
      <p:sp>
        <p:nvSpPr>
          <p:cNvPr id="184416" name="Rectangle 96"/>
          <p:cNvSpPr>
            <a:spLocks noChangeArrowheads="1"/>
          </p:cNvSpPr>
          <p:nvPr/>
        </p:nvSpPr>
        <p:spPr bwMode="auto">
          <a:xfrm>
            <a:off x="4068763"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BC</a:t>
            </a:r>
            <a:endParaRPr lang="en-US" altLang="zh-CN" sz="2000">
              <a:solidFill>
                <a:srgbClr val="FFFF00"/>
              </a:solidFill>
            </a:endParaRPr>
          </a:p>
        </p:txBody>
      </p:sp>
      <p:sp>
        <p:nvSpPr>
          <p:cNvPr id="184417" name="Rectangle 97" descr="浅色上对角线"/>
          <p:cNvSpPr>
            <a:spLocks noChangeArrowheads="1"/>
          </p:cNvSpPr>
          <p:nvPr/>
        </p:nvSpPr>
        <p:spPr bwMode="auto">
          <a:xfrm>
            <a:off x="4068763" y="63087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8" name="Rectangle 98" descr="浅色上对角线"/>
          <p:cNvSpPr>
            <a:spLocks noChangeArrowheads="1"/>
          </p:cNvSpPr>
          <p:nvPr/>
        </p:nvSpPr>
        <p:spPr bwMode="auto">
          <a:xfrm>
            <a:off x="4932363" y="54451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19" name="Rectangle 99"/>
          <p:cNvSpPr>
            <a:spLocks noChangeArrowheads="1"/>
          </p:cNvSpPr>
          <p:nvPr/>
        </p:nvSpPr>
        <p:spPr bwMode="auto">
          <a:xfrm>
            <a:off x="4932363"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BA</a:t>
            </a:r>
            <a:endParaRPr lang="en-US" altLang="zh-CN" sz="2000">
              <a:solidFill>
                <a:srgbClr val="FFFF00"/>
              </a:solidFill>
            </a:endParaRPr>
          </a:p>
        </p:txBody>
      </p:sp>
      <p:sp>
        <p:nvSpPr>
          <p:cNvPr id="184420" name="Rectangle 100"/>
          <p:cNvSpPr>
            <a:spLocks noChangeArrowheads="1"/>
          </p:cNvSpPr>
          <p:nvPr/>
        </p:nvSpPr>
        <p:spPr bwMode="auto">
          <a:xfrm>
            <a:off x="4932363"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CA</a:t>
            </a:r>
            <a:endParaRPr lang="en-US" altLang="zh-CN" sz="2000">
              <a:solidFill>
                <a:srgbClr val="FFFF00"/>
              </a:solidFill>
            </a:endParaRPr>
          </a:p>
        </p:txBody>
      </p:sp>
      <p:sp>
        <p:nvSpPr>
          <p:cNvPr id="184421" name="Rectangle 101"/>
          <p:cNvSpPr>
            <a:spLocks noChangeArrowheads="1"/>
          </p:cNvSpPr>
          <p:nvPr/>
        </p:nvSpPr>
        <p:spPr bwMode="auto">
          <a:xfrm>
            <a:off x="5364163"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AB</a:t>
            </a:r>
            <a:endParaRPr lang="en-US" altLang="zh-CN" sz="2000">
              <a:solidFill>
                <a:srgbClr val="FFFF00"/>
              </a:solidFill>
            </a:endParaRPr>
          </a:p>
        </p:txBody>
      </p:sp>
      <p:sp>
        <p:nvSpPr>
          <p:cNvPr id="184422" name="Rectangle 102" descr="浅色上对角线"/>
          <p:cNvSpPr>
            <a:spLocks noChangeArrowheads="1"/>
          </p:cNvSpPr>
          <p:nvPr/>
        </p:nvSpPr>
        <p:spPr bwMode="auto">
          <a:xfrm>
            <a:off x="5364163" y="58769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3" name="Rectangle 103"/>
          <p:cNvSpPr>
            <a:spLocks noChangeArrowheads="1"/>
          </p:cNvSpPr>
          <p:nvPr/>
        </p:nvSpPr>
        <p:spPr bwMode="auto">
          <a:xfrm>
            <a:off x="5364163"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FFFF00"/>
                </a:solidFill>
              </a:rPr>
              <a:t>CAB</a:t>
            </a:r>
            <a:endParaRPr lang="en-US" altLang="zh-CN" sz="1600" b="1">
              <a:solidFill>
                <a:srgbClr val="FFFF00"/>
              </a:solidFill>
            </a:endParaRPr>
          </a:p>
        </p:txBody>
      </p:sp>
      <p:sp>
        <p:nvSpPr>
          <p:cNvPr id="184424" name="Rectangle 104"/>
          <p:cNvSpPr>
            <a:spLocks noChangeArrowheads="1"/>
          </p:cNvSpPr>
          <p:nvPr/>
        </p:nvSpPr>
        <p:spPr bwMode="auto">
          <a:xfrm>
            <a:off x="5795963" y="5445125"/>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1600" b="1">
                <a:solidFill>
                  <a:srgbClr val="FFFF00"/>
                </a:solidFill>
              </a:rPr>
              <a:t>ABC</a:t>
            </a:r>
            <a:endParaRPr lang="en-US" altLang="zh-CN" sz="1600" b="1">
              <a:solidFill>
                <a:srgbClr val="FFFF00"/>
              </a:solidFill>
            </a:endParaRPr>
          </a:p>
        </p:txBody>
      </p:sp>
      <p:sp>
        <p:nvSpPr>
          <p:cNvPr id="184425" name="Rectangle 105"/>
          <p:cNvSpPr>
            <a:spLocks noChangeArrowheads="1"/>
          </p:cNvSpPr>
          <p:nvPr/>
        </p:nvSpPr>
        <p:spPr bwMode="auto">
          <a:xfrm>
            <a:off x="5795963"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BC</a:t>
            </a:r>
            <a:endParaRPr lang="en-US" altLang="zh-CN" sz="2000">
              <a:solidFill>
                <a:srgbClr val="FFFF00"/>
              </a:solidFill>
            </a:endParaRPr>
          </a:p>
        </p:txBody>
      </p:sp>
      <p:sp>
        <p:nvSpPr>
          <p:cNvPr id="184426" name="Rectangle 106" descr="浅色上对角线"/>
          <p:cNvSpPr>
            <a:spLocks noChangeArrowheads="1"/>
          </p:cNvSpPr>
          <p:nvPr/>
        </p:nvSpPr>
        <p:spPr bwMode="auto">
          <a:xfrm>
            <a:off x="5795963" y="63087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7" name="Rectangle 107" descr="浅色上对角线"/>
          <p:cNvSpPr>
            <a:spLocks noChangeArrowheads="1"/>
          </p:cNvSpPr>
          <p:nvPr/>
        </p:nvSpPr>
        <p:spPr bwMode="auto">
          <a:xfrm>
            <a:off x="6589713" y="54451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28" name="Rectangle 108"/>
          <p:cNvSpPr>
            <a:spLocks noChangeArrowheads="1"/>
          </p:cNvSpPr>
          <p:nvPr/>
        </p:nvSpPr>
        <p:spPr bwMode="auto">
          <a:xfrm>
            <a:off x="6589713" y="5876925"/>
            <a:ext cx="431800" cy="431800"/>
          </a:xfrm>
          <a:prstGeom prst="rect">
            <a:avLst/>
          </a:prstGeom>
          <a:solidFill>
            <a:srgbClr val="FF0000"/>
          </a:solidFill>
          <a:ln w="9525">
            <a:solidFill>
              <a:schemeClr val="tx1"/>
            </a:solidFill>
            <a:miter lim="800000"/>
          </a:ln>
          <a:effectLst/>
        </p:spPr>
        <p:txBody>
          <a:bodyPr wrap="none" anchor="ctr"/>
          <a:lstStyle/>
          <a:p>
            <a:pPr algn="ctr"/>
            <a:r>
              <a:rPr lang="en-US" altLang="zh-CN" sz="1600" b="1">
                <a:solidFill>
                  <a:srgbClr val="FFFF00"/>
                </a:solidFill>
              </a:rPr>
              <a:t>BCA</a:t>
            </a:r>
            <a:endParaRPr lang="en-US" altLang="zh-CN" sz="1600" b="1">
              <a:solidFill>
                <a:srgbClr val="FFFF00"/>
              </a:solidFill>
            </a:endParaRPr>
          </a:p>
        </p:txBody>
      </p:sp>
      <p:sp>
        <p:nvSpPr>
          <p:cNvPr id="184429" name="Rectangle 109"/>
          <p:cNvSpPr>
            <a:spLocks noChangeArrowheads="1"/>
          </p:cNvSpPr>
          <p:nvPr/>
        </p:nvSpPr>
        <p:spPr bwMode="auto">
          <a:xfrm>
            <a:off x="6589713"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CA</a:t>
            </a:r>
            <a:endParaRPr lang="en-US" altLang="zh-CN" sz="2000">
              <a:solidFill>
                <a:srgbClr val="FFFF00"/>
              </a:solidFill>
            </a:endParaRPr>
          </a:p>
        </p:txBody>
      </p:sp>
      <p:sp>
        <p:nvSpPr>
          <p:cNvPr id="184430" name="Rectangle 110"/>
          <p:cNvSpPr>
            <a:spLocks noChangeArrowheads="1"/>
          </p:cNvSpPr>
          <p:nvPr/>
        </p:nvSpPr>
        <p:spPr bwMode="auto">
          <a:xfrm>
            <a:off x="7021513"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AB</a:t>
            </a:r>
            <a:endParaRPr lang="en-US" altLang="zh-CN" sz="2000">
              <a:solidFill>
                <a:srgbClr val="FFFF00"/>
              </a:solidFill>
            </a:endParaRPr>
          </a:p>
        </p:txBody>
      </p:sp>
      <p:sp>
        <p:nvSpPr>
          <p:cNvPr id="184431" name="Rectangle 111" descr="浅色上对角线"/>
          <p:cNvSpPr>
            <a:spLocks noChangeArrowheads="1"/>
          </p:cNvSpPr>
          <p:nvPr/>
        </p:nvSpPr>
        <p:spPr bwMode="auto">
          <a:xfrm>
            <a:off x="7021513" y="58769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32" name="Rectangle 112"/>
          <p:cNvSpPr>
            <a:spLocks noChangeArrowheads="1"/>
          </p:cNvSpPr>
          <p:nvPr/>
        </p:nvSpPr>
        <p:spPr bwMode="auto">
          <a:xfrm>
            <a:off x="7021513" y="63087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FFFF00"/>
                </a:solidFill>
              </a:rPr>
              <a:t>CAB</a:t>
            </a:r>
            <a:endParaRPr lang="en-US" altLang="zh-CN" sz="1600" b="1">
              <a:solidFill>
                <a:srgbClr val="FFFF00"/>
              </a:solidFill>
            </a:endParaRPr>
          </a:p>
        </p:txBody>
      </p:sp>
      <p:sp>
        <p:nvSpPr>
          <p:cNvPr id="184433" name="Rectangle 113"/>
          <p:cNvSpPr>
            <a:spLocks noChangeArrowheads="1"/>
          </p:cNvSpPr>
          <p:nvPr/>
        </p:nvSpPr>
        <p:spPr bwMode="auto">
          <a:xfrm>
            <a:off x="7453313"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a:solidFill>
                  <a:srgbClr val="FFFF00"/>
                </a:solidFill>
              </a:rPr>
              <a:t>ABC</a:t>
            </a:r>
            <a:endParaRPr lang="en-US" altLang="zh-CN" sz="1600" b="1">
              <a:solidFill>
                <a:srgbClr val="FFFF00"/>
              </a:solidFill>
            </a:endParaRPr>
          </a:p>
        </p:txBody>
      </p:sp>
      <p:sp>
        <p:nvSpPr>
          <p:cNvPr id="184434" name="Rectangle 114"/>
          <p:cNvSpPr>
            <a:spLocks noChangeArrowheads="1"/>
          </p:cNvSpPr>
          <p:nvPr/>
        </p:nvSpPr>
        <p:spPr bwMode="auto">
          <a:xfrm>
            <a:off x="7453313" y="58769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BC</a:t>
            </a:r>
            <a:endParaRPr lang="en-US" altLang="zh-CN" sz="2000">
              <a:solidFill>
                <a:srgbClr val="FFFF00"/>
              </a:solidFill>
            </a:endParaRPr>
          </a:p>
        </p:txBody>
      </p:sp>
      <p:sp>
        <p:nvSpPr>
          <p:cNvPr id="184435" name="Rectangle 115" descr="浅色上对角线"/>
          <p:cNvSpPr>
            <a:spLocks noChangeArrowheads="1"/>
          </p:cNvSpPr>
          <p:nvPr/>
        </p:nvSpPr>
        <p:spPr bwMode="auto">
          <a:xfrm>
            <a:off x="7453313" y="6308725"/>
            <a:ext cx="431800" cy="431800"/>
          </a:xfrm>
          <a:prstGeom prst="rect">
            <a:avLst/>
          </a:prstGeom>
          <a:pattFill prst="ltUpDiag">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solidFill>
                <a:srgbClr val="FFFF00"/>
              </a:solidFill>
            </a:endParaRPr>
          </a:p>
        </p:txBody>
      </p:sp>
      <p:sp>
        <p:nvSpPr>
          <p:cNvPr id="184448" name="Rectangle 128"/>
          <p:cNvSpPr>
            <a:spLocks noChangeArrowheads="1"/>
          </p:cNvSpPr>
          <p:nvPr/>
        </p:nvSpPr>
        <p:spPr bwMode="auto">
          <a:xfrm>
            <a:off x="468313" y="5013325"/>
            <a:ext cx="936625"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P</a:t>
            </a:r>
            <a:endParaRPr lang="en-US" altLang="zh-CN" sz="2000" b="1">
              <a:solidFill>
                <a:srgbClr val="FFFF00"/>
              </a:solidFill>
            </a:endParaRPr>
          </a:p>
        </p:txBody>
      </p:sp>
      <p:sp>
        <p:nvSpPr>
          <p:cNvPr id="184449" name="Rectangle 129"/>
          <p:cNvSpPr>
            <a:spLocks noChangeArrowheads="1"/>
          </p:cNvSpPr>
          <p:nvPr/>
        </p:nvSpPr>
        <p:spPr bwMode="auto">
          <a:xfrm>
            <a:off x="1476375" y="5013325"/>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30000"/>
              <a:t>(-1)</a:t>
            </a:r>
            <a:endParaRPr lang="en-US" altLang="zh-CN" b="1" baseline="30000"/>
          </a:p>
        </p:txBody>
      </p:sp>
      <p:sp>
        <p:nvSpPr>
          <p:cNvPr id="184450" name="Rectangle 130"/>
          <p:cNvSpPr>
            <a:spLocks noChangeArrowheads="1"/>
          </p:cNvSpPr>
          <p:nvPr/>
        </p:nvSpPr>
        <p:spPr bwMode="auto">
          <a:xfrm>
            <a:off x="3205163" y="5013325"/>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30000"/>
              <a:t>(0)</a:t>
            </a:r>
            <a:endParaRPr lang="en-US" altLang="zh-CN"/>
          </a:p>
        </p:txBody>
      </p:sp>
      <p:sp>
        <p:nvSpPr>
          <p:cNvPr id="184451" name="Rectangle 131"/>
          <p:cNvSpPr>
            <a:spLocks noChangeArrowheads="1"/>
          </p:cNvSpPr>
          <p:nvPr/>
        </p:nvSpPr>
        <p:spPr bwMode="auto">
          <a:xfrm>
            <a:off x="4932363" y="5013325"/>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30000"/>
              <a:t>(1)</a:t>
            </a:r>
            <a:endParaRPr lang="en-US" altLang="zh-CN"/>
          </a:p>
        </p:txBody>
      </p:sp>
      <p:sp>
        <p:nvSpPr>
          <p:cNvPr id="184452" name="Rectangle 132"/>
          <p:cNvSpPr>
            <a:spLocks noChangeArrowheads="1"/>
          </p:cNvSpPr>
          <p:nvPr/>
        </p:nvSpPr>
        <p:spPr bwMode="auto">
          <a:xfrm>
            <a:off x="6588125" y="5013325"/>
            <a:ext cx="12954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30000"/>
              <a:t>(2)</a:t>
            </a:r>
            <a:endParaRPr lang="en-US" altLang="zh-CN"/>
          </a:p>
        </p:txBody>
      </p:sp>
      <p:sp>
        <p:nvSpPr>
          <p:cNvPr id="184453" name="Text Box 133"/>
          <p:cNvSpPr txBox="1">
            <a:spLocks noChangeArrowheads="1"/>
          </p:cNvSpPr>
          <p:nvPr/>
        </p:nvSpPr>
        <p:spPr bwMode="auto">
          <a:xfrm>
            <a:off x="15875" y="35147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a:t>
            </a:r>
            <a:endParaRPr lang="en-US" altLang="zh-CN"/>
          </a:p>
        </p:txBody>
      </p:sp>
      <p:sp>
        <p:nvSpPr>
          <p:cNvPr id="184454" name="Text Box 134"/>
          <p:cNvSpPr txBox="1">
            <a:spLocks noChangeArrowheads="1"/>
          </p:cNvSpPr>
          <p:nvPr/>
        </p:nvSpPr>
        <p:spPr bwMode="auto">
          <a:xfrm>
            <a:off x="2339975" y="26098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a:t>
            </a:r>
            <a:endParaRPr lang="en-US" altLang="zh-CN"/>
          </a:p>
        </p:txBody>
      </p:sp>
      <p:sp>
        <p:nvSpPr>
          <p:cNvPr id="184455" name="Text Box 135"/>
          <p:cNvSpPr txBox="1">
            <a:spLocks noChangeArrowheads="1"/>
          </p:cNvSpPr>
          <p:nvPr/>
        </p:nvSpPr>
        <p:spPr bwMode="auto">
          <a:xfrm>
            <a:off x="1908175" y="191674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a:t>
            </a:r>
            <a:endParaRPr lang="en-US" altLang="zh-CN"/>
          </a:p>
        </p:txBody>
      </p:sp>
      <p:sp>
        <p:nvSpPr>
          <p:cNvPr id="184456" name="Rectangle 136"/>
          <p:cNvSpPr>
            <a:spLocks noChangeArrowheads="1"/>
          </p:cNvSpPr>
          <p:nvPr/>
        </p:nvSpPr>
        <p:spPr bwMode="auto">
          <a:xfrm>
            <a:off x="3636963"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AB</a:t>
            </a:r>
            <a:endParaRPr lang="en-US" altLang="zh-CN" sz="2000">
              <a:solidFill>
                <a:srgbClr val="FFFF00"/>
              </a:solidFill>
            </a:endParaRPr>
          </a:p>
        </p:txBody>
      </p:sp>
      <p:sp>
        <p:nvSpPr>
          <p:cNvPr id="184457" name="Rectangle 137"/>
          <p:cNvSpPr>
            <a:spLocks noChangeArrowheads="1"/>
          </p:cNvSpPr>
          <p:nvPr/>
        </p:nvSpPr>
        <p:spPr bwMode="auto">
          <a:xfrm>
            <a:off x="4068763" y="5445125"/>
            <a:ext cx="43180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FF00"/>
                </a:solidFill>
              </a:rPr>
              <a:t>AC</a:t>
            </a:r>
            <a:endParaRPr lang="en-US" altLang="zh-CN" sz="2000">
              <a:solidFill>
                <a:srgbClr val="FFFF00"/>
              </a:solidFill>
            </a:endParaRPr>
          </a:p>
        </p:txBody>
      </p:sp>
      <p:sp>
        <p:nvSpPr>
          <p:cNvPr id="224261" name="Line 5"/>
          <p:cNvSpPr>
            <a:spLocks noChangeShapeType="1"/>
          </p:cNvSpPr>
          <p:nvPr/>
        </p:nvSpPr>
        <p:spPr bwMode="auto">
          <a:xfrm flipV="1">
            <a:off x="3492500" y="3716338"/>
            <a:ext cx="215900" cy="720725"/>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2" name="Line 6"/>
          <p:cNvSpPr>
            <a:spLocks noChangeShapeType="1"/>
          </p:cNvSpPr>
          <p:nvPr/>
        </p:nvSpPr>
        <p:spPr bwMode="auto">
          <a:xfrm>
            <a:off x="3635375" y="4005263"/>
            <a:ext cx="144463" cy="287337"/>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58" name="Rectangle 2"/>
          <p:cNvSpPr>
            <a:spLocks noChangeArrowheads="1"/>
          </p:cNvSpPr>
          <p:nvPr/>
        </p:nvSpPr>
        <p:spPr bwMode="auto">
          <a:xfrm>
            <a:off x="2916238" y="2557463"/>
            <a:ext cx="1655762" cy="424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7" name="Line 11"/>
          <p:cNvSpPr>
            <a:spLocks noChangeShapeType="1"/>
          </p:cNvSpPr>
          <p:nvPr/>
        </p:nvSpPr>
        <p:spPr bwMode="auto">
          <a:xfrm>
            <a:off x="5670550" y="3776663"/>
            <a:ext cx="215900" cy="24765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68" name="Line 12"/>
          <p:cNvSpPr>
            <a:spLocks noChangeShapeType="1"/>
          </p:cNvSpPr>
          <p:nvPr/>
        </p:nvSpPr>
        <p:spPr bwMode="auto">
          <a:xfrm flipV="1">
            <a:off x="5795963" y="3716338"/>
            <a:ext cx="144462" cy="144462"/>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5" name="Line 19"/>
          <p:cNvSpPr>
            <a:spLocks noChangeShapeType="1"/>
          </p:cNvSpPr>
          <p:nvPr/>
        </p:nvSpPr>
        <p:spPr bwMode="auto">
          <a:xfrm flipV="1">
            <a:off x="6948488" y="4011613"/>
            <a:ext cx="595312" cy="425450"/>
          </a:xfrm>
          <a:prstGeom prst="line">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76" name="Line 20"/>
          <p:cNvSpPr>
            <a:spLocks noChangeShapeType="1"/>
          </p:cNvSpPr>
          <p:nvPr/>
        </p:nvSpPr>
        <p:spPr bwMode="auto">
          <a:xfrm flipH="1" flipV="1">
            <a:off x="6948488" y="4076700"/>
            <a:ext cx="215900" cy="144463"/>
          </a:xfrm>
          <a:prstGeom prst="line">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4259" name="Rectangle 3"/>
          <p:cNvSpPr>
            <a:spLocks noChangeArrowheads="1"/>
          </p:cNvSpPr>
          <p:nvPr/>
        </p:nvSpPr>
        <p:spPr bwMode="auto">
          <a:xfrm>
            <a:off x="4716463" y="2557463"/>
            <a:ext cx="1655762" cy="424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0" name="Rectangle 4"/>
          <p:cNvSpPr>
            <a:spLocks noChangeArrowheads="1"/>
          </p:cNvSpPr>
          <p:nvPr/>
        </p:nvSpPr>
        <p:spPr bwMode="auto">
          <a:xfrm>
            <a:off x="6516688" y="2557463"/>
            <a:ext cx="1655762" cy="424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5147945" y="685165"/>
            <a:ext cx="4018915" cy="1276350"/>
          </a:xfrm>
          <a:prstGeom prst="rect">
            <a:avLst/>
          </a:prstGeom>
          <a:noFill/>
        </p:spPr>
        <p:txBody>
          <a:bodyPr wrap="square" rtlCol="0">
            <a:spAutoFit/>
          </a:bodyPr>
          <a:p>
            <a:r>
              <a:rPr lang="zh-CN" altLang="en-US" sz="2400">
                <a:solidFill>
                  <a:srgbClr val="FFFF66"/>
                </a:solidFill>
              </a:rPr>
              <a:t>怎么找经第</a:t>
            </a:r>
            <a:r>
              <a:rPr lang="en-US" altLang="zh-CN" sz="2400">
                <a:solidFill>
                  <a:srgbClr val="FFFF66"/>
                </a:solidFill>
              </a:rPr>
              <a:t>i</a:t>
            </a:r>
            <a:r>
              <a:rPr lang="zh-CN" altLang="en-US" sz="2400">
                <a:solidFill>
                  <a:srgbClr val="FFFF66"/>
                </a:solidFill>
              </a:rPr>
              <a:t>号节点的路径？</a:t>
            </a:r>
            <a:endParaRPr lang="zh-CN" altLang="en-US" sz="2400">
              <a:solidFill>
                <a:srgbClr val="FFFF66"/>
              </a:solidFill>
            </a:endParaRPr>
          </a:p>
          <a:p>
            <a:pPr eaLnBrk="1" latinLnBrk="0" hangingPunct="1">
              <a:spcBef>
                <a:spcPts val="600"/>
              </a:spcBef>
            </a:pPr>
            <a:r>
              <a:rPr lang="zh-CN" altLang="en-US" sz="2400">
                <a:solidFill>
                  <a:srgbClr val="FFFF66"/>
                </a:solidFill>
              </a:rPr>
              <a:t>（</a:t>
            </a:r>
            <a:r>
              <a:rPr lang="en-US" altLang="zh-CN" sz="2400">
                <a:solidFill>
                  <a:srgbClr val="FFFF66"/>
                </a:solidFill>
              </a:rPr>
              <a:t>1</a:t>
            </a:r>
            <a:r>
              <a:rPr lang="zh-CN" altLang="en-US" sz="2400">
                <a:solidFill>
                  <a:srgbClr val="FFFF66"/>
                </a:solidFill>
              </a:rPr>
              <a:t>）找</a:t>
            </a:r>
            <a:r>
              <a:rPr lang="zh-CN" altLang="en-US" sz="2400">
                <a:solidFill>
                  <a:srgbClr val="FFFF66"/>
                </a:solidFill>
                <a:sym typeface="+mn-ea"/>
              </a:rPr>
              <a:t>第</a:t>
            </a:r>
            <a:r>
              <a:rPr lang="en-US" altLang="zh-CN" sz="2400">
                <a:solidFill>
                  <a:srgbClr val="FFFF66"/>
                </a:solidFill>
                <a:sym typeface="+mn-ea"/>
              </a:rPr>
              <a:t>i</a:t>
            </a:r>
            <a:r>
              <a:rPr lang="zh-CN" altLang="en-US" sz="2400">
                <a:solidFill>
                  <a:srgbClr val="FFFF66"/>
                </a:solidFill>
                <a:sym typeface="+mn-ea"/>
              </a:rPr>
              <a:t>号节点的入边</a:t>
            </a:r>
            <a:endParaRPr lang="zh-CN" altLang="en-US" sz="2400">
              <a:solidFill>
                <a:srgbClr val="FFFF66"/>
              </a:solidFill>
              <a:sym typeface="+mn-ea"/>
            </a:endParaRPr>
          </a:p>
          <a:p>
            <a:r>
              <a:rPr lang="zh-CN" altLang="en-US" sz="2400">
                <a:solidFill>
                  <a:srgbClr val="FFFF66"/>
                </a:solidFill>
              </a:rPr>
              <a:t>（</a:t>
            </a:r>
            <a:r>
              <a:rPr lang="en-US" altLang="zh-CN" sz="2400">
                <a:solidFill>
                  <a:srgbClr val="FFFF66"/>
                </a:solidFill>
              </a:rPr>
              <a:t>2</a:t>
            </a:r>
            <a:r>
              <a:rPr lang="zh-CN" altLang="en-US" sz="2400">
                <a:solidFill>
                  <a:srgbClr val="FFFF66"/>
                </a:solidFill>
              </a:rPr>
              <a:t>）</a:t>
            </a:r>
            <a:r>
              <a:rPr lang="zh-CN" altLang="en-US" sz="2400">
                <a:solidFill>
                  <a:srgbClr val="FFFF66"/>
                </a:solidFill>
                <a:sym typeface="+mn-ea"/>
              </a:rPr>
              <a:t>找第</a:t>
            </a:r>
            <a:r>
              <a:rPr lang="en-US" altLang="zh-CN" sz="2400">
                <a:solidFill>
                  <a:srgbClr val="FFFF66"/>
                </a:solidFill>
                <a:sym typeface="+mn-ea"/>
              </a:rPr>
              <a:t>i</a:t>
            </a:r>
            <a:r>
              <a:rPr lang="zh-CN" altLang="en-US" sz="2400">
                <a:solidFill>
                  <a:srgbClr val="FFFF66"/>
                </a:solidFill>
                <a:sym typeface="+mn-ea"/>
              </a:rPr>
              <a:t>号节点的出边</a:t>
            </a:r>
            <a:endParaRPr lang="zh-CN" altLang="en-US" sz="2400">
              <a:solidFill>
                <a:srgbClr val="FFFF66"/>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24258"/>
                                        </p:tgtEl>
                                      </p:cBhvr>
                                    </p:animEffect>
                                    <p:set>
                                      <p:cBhvr>
                                        <p:cTn id="7" dur="1" fill="hold">
                                          <p:stCondLst>
                                            <p:cond delay="499"/>
                                          </p:stCondLst>
                                        </p:cTn>
                                        <p:tgtEl>
                                          <p:spTgt spid="2242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24259"/>
                                        </p:tgtEl>
                                      </p:cBhvr>
                                    </p:animEffect>
                                    <p:set>
                                      <p:cBhvr>
                                        <p:cTn id="12" dur="1" fill="hold">
                                          <p:stCondLst>
                                            <p:cond delay="499"/>
                                          </p:stCondLst>
                                        </p:cTn>
                                        <p:tgtEl>
                                          <p:spTgt spid="22425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24260"/>
                                        </p:tgtEl>
                                      </p:cBhvr>
                                    </p:animEffect>
                                    <p:set>
                                      <p:cBhvr>
                                        <p:cTn id="17" dur="1" fill="hold">
                                          <p:stCondLst>
                                            <p:cond delay="499"/>
                                          </p:stCondLst>
                                        </p:cTn>
                                        <p:tgtEl>
                                          <p:spTgt spid="22426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nimBg="1"/>
      <p:bldP spid="224259" grpId="0" animBg="1"/>
      <p:bldP spid="224260" grpId="0" animBg="1"/>
      <p:bldP spid="2" grpId="0"/>
      <p:bldP spid="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1" name="Rectangle 5"/>
          <p:cNvSpPr>
            <a:spLocks noGrp="1" noChangeArrowheads="1"/>
          </p:cNvSpPr>
          <p:nvPr>
            <p:ph type="body" idx="1"/>
          </p:nvPr>
        </p:nvSpPr>
        <p:spPr>
          <a:xfrm>
            <a:off x="35560" y="620395"/>
            <a:ext cx="8507413" cy="4525963"/>
          </a:xfrm>
          <a:noFill/>
        </p:spPr>
        <p:txBody>
          <a:bodyPr/>
          <a:lstStyle/>
          <a:p>
            <a:r>
              <a:rPr lang="en-US" altLang="zh-CN"/>
              <a:t>Path</a:t>
            </a:r>
            <a:endParaRPr lang="en-US" altLang="zh-CN"/>
          </a:p>
          <a:p>
            <a:pPr lvl="1"/>
            <a:r>
              <a:rPr lang="en-US" altLang="zh-CN"/>
              <a:t>1</a:t>
            </a:r>
            <a:r>
              <a:rPr lang="en-US" altLang="zh-CN">
                <a:sym typeface="Wingdings" panose="05000000000000000000" pitchFamily="2" charset="2"/>
              </a:rPr>
              <a:t>0, a[1][0]=11, path[1][0]=2  </a:t>
            </a:r>
            <a:endParaRPr lang="en-US" altLang="zh-CN">
              <a:sym typeface="Wingdings" panose="05000000000000000000" pitchFamily="2" charset="2"/>
            </a:endParaRPr>
          </a:p>
          <a:p>
            <a:pPr lvl="1">
              <a:buFont typeface="Wingdings" panose="05000000000000000000" pitchFamily="2" charset="2"/>
              <a:buNone/>
            </a:pPr>
            <a:r>
              <a:rPr lang="en-US" altLang="zh-CN">
                <a:sym typeface="Wingdings" panose="05000000000000000000" pitchFamily="2" charset="2"/>
              </a:rPr>
              <a:t>	</a:t>
            </a:r>
            <a:r>
              <a:rPr lang="zh-CN" altLang="en-US">
                <a:sym typeface="Wingdings" panose="05000000000000000000" pitchFamily="2" charset="2"/>
              </a:rPr>
              <a:t>表示   </a:t>
            </a:r>
            <a:r>
              <a:rPr lang="en-US" altLang="zh-CN">
                <a:sym typeface="Wingdings" panose="05000000000000000000" pitchFamily="2" charset="2"/>
              </a:rPr>
              <a:t>1-&gt; </a:t>
            </a:r>
            <a:r>
              <a:rPr lang="en-US" altLang="zh-CN">
                <a:latin typeface="Times New Roman" panose="02020603050405020304"/>
                <a:sym typeface="Wingdings" panose="05000000000000000000" pitchFamily="2" charset="2"/>
              </a:rPr>
              <a:t>…</a:t>
            </a:r>
            <a:r>
              <a:rPr lang="en-US" altLang="zh-CN">
                <a:sym typeface="Wingdings" panose="05000000000000000000" pitchFamily="2" charset="2"/>
              </a:rPr>
              <a:t> -&gt;2-&gt;0 </a:t>
            </a:r>
            <a:endParaRPr lang="en-US" altLang="zh-CN">
              <a:sym typeface="Wingdings" panose="05000000000000000000" pitchFamily="2" charset="2"/>
            </a:endParaRPr>
          </a:p>
          <a:p>
            <a:pPr lvl="1">
              <a:buFont typeface="Wingdings" panose="05000000000000000000" pitchFamily="2" charset="2"/>
              <a:buNone/>
            </a:pPr>
            <a:r>
              <a:rPr lang="en-US" altLang="zh-CN">
                <a:sym typeface="Wingdings" panose="05000000000000000000" pitchFamily="2" charset="2"/>
              </a:rPr>
              <a:t>	path[1][2]=3  </a:t>
            </a:r>
            <a:r>
              <a:rPr lang="zh-CN" altLang="en-US">
                <a:sym typeface="Wingdings" panose="05000000000000000000" pitchFamily="2" charset="2"/>
              </a:rPr>
              <a:t>表示  </a:t>
            </a:r>
            <a:r>
              <a:rPr lang="en-US" altLang="zh-CN">
                <a:sym typeface="Wingdings" panose="05000000000000000000" pitchFamily="2" charset="2"/>
              </a:rPr>
              <a:t>1-&gt;</a:t>
            </a:r>
            <a:r>
              <a:rPr lang="en-US" altLang="zh-CN">
                <a:latin typeface="Times New Roman" panose="02020603050405020304"/>
                <a:sym typeface="Wingdings" panose="05000000000000000000" pitchFamily="2" charset="2"/>
              </a:rPr>
              <a:t>…</a:t>
            </a:r>
            <a:r>
              <a:rPr lang="en-US" altLang="zh-CN">
                <a:sym typeface="Wingdings" panose="05000000000000000000" pitchFamily="2" charset="2"/>
              </a:rPr>
              <a:t> -&gt;3 -&gt;2-&gt;0</a:t>
            </a:r>
            <a:endParaRPr lang="en-US" altLang="zh-CN">
              <a:sym typeface="Wingdings" panose="05000000000000000000" pitchFamily="2" charset="2"/>
            </a:endParaRPr>
          </a:p>
          <a:p>
            <a:pPr lvl="1">
              <a:buFont typeface="Wingdings" panose="05000000000000000000" pitchFamily="2" charset="2"/>
              <a:buNone/>
            </a:pPr>
            <a:r>
              <a:rPr lang="en-US" altLang="zh-CN"/>
              <a:t>	path[1][3]=1  </a:t>
            </a:r>
            <a:r>
              <a:rPr lang="zh-CN" altLang="en-US">
                <a:sym typeface="Wingdings" panose="05000000000000000000" pitchFamily="2" charset="2"/>
              </a:rPr>
              <a:t>表示  </a:t>
            </a:r>
            <a:r>
              <a:rPr lang="en-US" altLang="zh-CN">
                <a:sym typeface="Wingdings" panose="05000000000000000000" pitchFamily="2" charset="2"/>
              </a:rPr>
              <a:t>1-&gt;3</a:t>
            </a:r>
            <a:endParaRPr lang="en-US" altLang="zh-CN">
              <a:sym typeface="Wingdings" panose="05000000000000000000" pitchFamily="2" charset="2"/>
            </a:endParaRPr>
          </a:p>
          <a:p>
            <a:pPr lvl="1">
              <a:buFont typeface="Wingdings" panose="05000000000000000000" pitchFamily="2" charset="2"/>
              <a:buNone/>
            </a:pPr>
            <a:r>
              <a:rPr lang="en-US" altLang="zh-CN">
                <a:sym typeface="Wingdings" panose="05000000000000000000" pitchFamily="2" charset="2"/>
              </a:rPr>
              <a:t>	Conclusion: path:1-&gt;3-&gt;2-&gt;0, length=11</a:t>
            </a:r>
            <a:endParaRPr lang="en-US" altLang="zh-CN"/>
          </a:p>
        </p:txBody>
      </p:sp>
      <p:graphicFrame>
        <p:nvGraphicFramePr>
          <p:cNvPr id="188422" name="Object 6"/>
          <p:cNvGraphicFramePr>
            <a:graphicFrameLocks noChangeAspect="1"/>
          </p:cNvGraphicFramePr>
          <p:nvPr/>
        </p:nvGraphicFramePr>
        <p:xfrm>
          <a:off x="7263130" y="202883"/>
          <a:ext cx="1784350" cy="4252912"/>
        </p:xfrm>
        <a:graphic>
          <a:graphicData uri="http://schemas.openxmlformats.org/presentationml/2006/ole">
            <mc:AlternateContent xmlns:mc="http://schemas.openxmlformats.org/markup-compatibility/2006">
              <mc:Choice xmlns:v="urn:schemas-microsoft-com:vml" Requires="v">
                <p:oleObj spid="_x0000_s188561" name="文档" r:id="rId1" imgW="5288280" imgH="2574290" progId="Word.Document.8">
                  <p:embed/>
                </p:oleObj>
              </mc:Choice>
              <mc:Fallback>
                <p:oleObj name="文档" r:id="rId1" imgW="5288280" imgH="2574290"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l="79642" b="8401"/>
                      <a:stretch>
                        <a:fillRect/>
                      </a:stretch>
                    </p:blipFill>
                    <p:spPr bwMode="auto">
                      <a:xfrm>
                        <a:off x="7263130" y="202883"/>
                        <a:ext cx="1784350" cy="4252912"/>
                      </a:xfrm>
                      <a:prstGeom prst="rect">
                        <a:avLst/>
                      </a:prstGeom>
                      <a:solidFill>
                        <a:schemeClr val="tx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23" name="Line 7"/>
          <p:cNvSpPr>
            <a:spLocks noChangeShapeType="1"/>
          </p:cNvSpPr>
          <p:nvPr/>
        </p:nvSpPr>
        <p:spPr bwMode="auto">
          <a:xfrm>
            <a:off x="7334885" y="84645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4" name="Line 8"/>
          <p:cNvSpPr>
            <a:spLocks noChangeShapeType="1"/>
          </p:cNvSpPr>
          <p:nvPr/>
        </p:nvSpPr>
        <p:spPr bwMode="auto">
          <a:xfrm>
            <a:off x="7334885" y="2957830"/>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443" name="Picture 51"/>
          <p:cNvPicPr>
            <a:picLocks noChangeArrowheads="1"/>
          </p:cNvPicPr>
          <p:nvPr/>
        </p:nvPicPr>
        <p:blipFill>
          <a:blip r:embed="rId1">
            <a:extLst>
              <a:ext uri="{28A0092B-C50C-407E-A947-70E740481C1C}">
                <a14:useLocalDpi xmlns:a14="http://schemas.microsoft.com/office/drawing/2010/main" val="0"/>
              </a:ext>
            </a:extLst>
          </a:blip>
          <a:srcRect b="10487"/>
          <a:stretch>
            <a:fillRect/>
          </a:stretch>
        </p:blipFill>
        <p:spPr bwMode="auto">
          <a:xfrm>
            <a:off x="3457575" y="117475"/>
            <a:ext cx="5570538" cy="23034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445" name="Text Box 53"/>
          <p:cNvSpPr txBox="1">
            <a:spLocks noChangeArrowheads="1"/>
          </p:cNvSpPr>
          <p:nvPr/>
        </p:nvSpPr>
        <p:spPr bwMode="auto">
          <a:xfrm>
            <a:off x="303213" y="328613"/>
            <a:ext cx="3003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Example of </a:t>
            </a:r>
            <a:endParaRPr lang="en-US" altLang="zh-CN" sz="3200">
              <a:solidFill>
                <a:srgbClr val="FFFF00"/>
              </a:solidFill>
              <a:ea typeface="宋体" panose="02010600030101010101" pitchFamily="2" charset="-122"/>
            </a:endParaRPr>
          </a:p>
          <a:p>
            <a:r>
              <a:rPr lang="en-US" altLang="zh-CN" sz="3200">
                <a:solidFill>
                  <a:srgbClr val="FFFF00"/>
                </a:solidFill>
                <a:ea typeface="宋体" panose="02010600030101010101" pitchFamily="2" charset="-122"/>
              </a:rPr>
              <a:t>Floyd Algorithm</a:t>
            </a:r>
            <a:endParaRPr lang="en-US" altLang="zh-CN" sz="3200">
              <a:solidFill>
                <a:srgbClr val="FFFF00"/>
              </a:solidFill>
              <a:ea typeface="宋体" panose="02010600030101010101" pitchFamily="2" charset="-122"/>
            </a:endParaRPr>
          </a:p>
        </p:txBody>
      </p:sp>
      <p:sp>
        <p:nvSpPr>
          <p:cNvPr id="187446" name="Line 54"/>
          <p:cNvSpPr>
            <a:spLocks noChangeShapeType="1"/>
          </p:cNvSpPr>
          <p:nvPr/>
        </p:nvSpPr>
        <p:spPr bwMode="auto">
          <a:xfrm flipH="1">
            <a:off x="6254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47" name="Line 55"/>
          <p:cNvSpPr>
            <a:spLocks noChangeShapeType="1"/>
          </p:cNvSpPr>
          <p:nvPr/>
        </p:nvSpPr>
        <p:spPr bwMode="auto">
          <a:xfrm>
            <a:off x="2411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48" name="Line 56"/>
          <p:cNvSpPr>
            <a:spLocks noChangeShapeType="1"/>
          </p:cNvSpPr>
          <p:nvPr/>
        </p:nvSpPr>
        <p:spPr bwMode="auto">
          <a:xfrm>
            <a:off x="3995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 name="Object 25"/>
          <p:cNvGraphicFramePr>
            <a:graphicFrameLocks noChangeAspect="1"/>
          </p:cNvGraphicFramePr>
          <p:nvPr/>
        </p:nvGraphicFramePr>
        <p:xfrm>
          <a:off x="112713" y="2493963"/>
          <a:ext cx="8826500" cy="4318000"/>
        </p:xfrm>
        <a:graphic>
          <a:graphicData uri="http://schemas.openxmlformats.org/presentationml/2006/ole">
            <mc:AlternateContent xmlns:mc="http://schemas.openxmlformats.org/markup-compatibility/2006">
              <mc:Choice xmlns:v="urn:schemas-microsoft-com:vml" Requires="v">
                <p:oleObj spid="_x0000_s187596" name="文档" r:id="rId2" imgW="5325110" imgH="2574290" progId="Word.Document.8">
                  <p:embed/>
                </p:oleObj>
              </mc:Choice>
              <mc:Fallback>
                <p:oleObj name="文档" r:id="rId2" imgW="5325110" imgH="2574290" progId="Word.Document.8">
                  <p:embed/>
                  <p:pic>
                    <p:nvPicPr>
                      <p:cNvPr id="0" name="图片 187595"/>
                      <p:cNvPicPr>
                        <a:picLocks noChangeAspect="1" noChangeArrowheads="1"/>
                      </p:cNvPicPr>
                      <p:nvPr/>
                    </p:nvPicPr>
                    <p:blipFill>
                      <a:blip r:embed="rId3">
                        <a:extLst>
                          <a:ext uri="{28A0092B-C50C-407E-A947-70E740481C1C}">
                            <a14:useLocalDpi xmlns:a14="http://schemas.microsoft.com/office/drawing/2010/main" val="0"/>
                          </a:ext>
                        </a:extLst>
                      </a:blip>
                      <a:srcRect t="-1399" b="8395"/>
                      <a:stretch>
                        <a:fillRect/>
                      </a:stretch>
                    </p:blipFill>
                    <p:spPr bwMode="auto">
                      <a:xfrm>
                        <a:off x="112713" y="2493963"/>
                        <a:ext cx="8826500" cy="4318000"/>
                      </a:xfrm>
                      <a:prstGeom prst="rect">
                        <a:avLst/>
                      </a:prstGeom>
                      <a:solidFill>
                        <a:schemeClr val="tx1"/>
                      </a:solidFill>
                      <a:ln>
                        <a:noFill/>
                      </a:ln>
                      <a:effectLst>
                        <a:outerShdw dist="74053" dir="1857825" algn="ctr" rotWithShape="0">
                          <a:srgbClr val="808080"/>
                        </a:outerShdw>
                      </a:effectLst>
                    </p:spPr>
                  </p:pic>
                </p:oleObj>
              </mc:Fallback>
            </mc:AlternateContent>
          </a:graphicData>
        </a:graphic>
      </p:graphicFrame>
      <p:sp>
        <p:nvSpPr>
          <p:cNvPr id="187449" name="Line 57"/>
          <p:cNvSpPr>
            <a:spLocks noChangeShapeType="1"/>
          </p:cNvSpPr>
          <p:nvPr/>
        </p:nvSpPr>
        <p:spPr bwMode="auto">
          <a:xfrm>
            <a:off x="5651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50" name="Line 58"/>
          <p:cNvSpPr>
            <a:spLocks noChangeShapeType="1"/>
          </p:cNvSpPr>
          <p:nvPr/>
        </p:nvSpPr>
        <p:spPr bwMode="auto">
          <a:xfrm>
            <a:off x="7307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51" name="Line 59"/>
          <p:cNvSpPr>
            <a:spLocks noChangeShapeType="1"/>
          </p:cNvSpPr>
          <p:nvPr/>
        </p:nvSpPr>
        <p:spPr bwMode="auto">
          <a:xfrm>
            <a:off x="755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52" name="Rectangle 60"/>
          <p:cNvSpPr>
            <a:spLocks noChangeArrowheads="1"/>
          </p:cNvSpPr>
          <p:nvPr/>
        </p:nvSpPr>
        <p:spPr bwMode="auto">
          <a:xfrm>
            <a:off x="2330664" y="2574925"/>
            <a:ext cx="1665272" cy="41957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87453" name="Rectangle 61"/>
          <p:cNvSpPr>
            <a:spLocks noChangeArrowheads="1"/>
          </p:cNvSpPr>
          <p:nvPr/>
        </p:nvSpPr>
        <p:spPr bwMode="auto">
          <a:xfrm>
            <a:off x="3949700" y="2574925"/>
            <a:ext cx="1682750" cy="41957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87454" name="Rectangle 62"/>
          <p:cNvSpPr>
            <a:spLocks noChangeArrowheads="1"/>
          </p:cNvSpPr>
          <p:nvPr/>
        </p:nvSpPr>
        <p:spPr bwMode="auto">
          <a:xfrm>
            <a:off x="5578475" y="2574925"/>
            <a:ext cx="1697038" cy="41957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87455" name="Rectangle 63"/>
          <p:cNvSpPr>
            <a:spLocks noChangeArrowheads="1"/>
          </p:cNvSpPr>
          <p:nvPr/>
        </p:nvSpPr>
        <p:spPr bwMode="auto">
          <a:xfrm>
            <a:off x="7207250" y="2574925"/>
            <a:ext cx="1735138" cy="41957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87457" name="Line 65"/>
          <p:cNvSpPr>
            <a:spLocks noChangeShapeType="1"/>
          </p:cNvSpPr>
          <p:nvPr/>
        </p:nvSpPr>
        <p:spPr bwMode="auto">
          <a:xfrm>
            <a:off x="755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683260" y="5805170"/>
            <a:ext cx="361950" cy="306705"/>
          </a:xfrm>
          <a:prstGeom prst="rect">
            <a:avLst/>
          </a:prstGeom>
          <a:solidFill>
            <a:schemeClr val="accent1"/>
          </a:solidFill>
        </p:spPr>
        <p:txBody>
          <a:bodyPr wrap="square" rtlCol="0">
            <a:spAutoFit/>
          </a:bodyPr>
          <a:p>
            <a:pPr algn="ctr"/>
            <a:r>
              <a:rPr lang="en-US" altLang="zh-CN" sz="1400"/>
              <a:t>-1</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705" name="Object 25"/>
          <p:cNvGraphicFramePr>
            <a:graphicFrameLocks noChangeAspect="1"/>
          </p:cNvGraphicFramePr>
          <p:nvPr/>
        </p:nvGraphicFramePr>
        <p:xfrm>
          <a:off x="35243" y="2481263"/>
          <a:ext cx="8826500" cy="4318000"/>
        </p:xfrm>
        <a:graphic>
          <a:graphicData uri="http://schemas.openxmlformats.org/presentationml/2006/ole">
            <mc:AlternateContent xmlns:mc="http://schemas.openxmlformats.org/markup-compatibility/2006">
              <mc:Choice xmlns:v="urn:schemas-microsoft-com:vml" Requires="v">
                <p:oleObj spid="_x0000_s199866" name="文档" r:id="rId1" imgW="5325110" imgH="2574290" progId="Word.Document.8">
                  <p:embed/>
                </p:oleObj>
              </mc:Choice>
              <mc:Fallback>
                <p:oleObj name="文档" r:id="rId1" imgW="5325110" imgH="2574290" progId="Word.Document.8">
                  <p:embed/>
                  <p:pic>
                    <p:nvPicPr>
                      <p:cNvPr id="0" name="Object 25"/>
                      <p:cNvPicPr>
                        <a:picLocks noChangeAspect="1" noChangeArrowheads="1"/>
                      </p:cNvPicPr>
                      <p:nvPr/>
                    </p:nvPicPr>
                    <p:blipFill>
                      <a:blip r:embed="rId2">
                        <a:extLst>
                          <a:ext uri="{28A0092B-C50C-407E-A947-70E740481C1C}">
                            <a14:useLocalDpi xmlns:a14="http://schemas.microsoft.com/office/drawing/2010/main" val="0"/>
                          </a:ext>
                        </a:extLst>
                      </a:blip>
                      <a:srcRect t="-1399" b="8395"/>
                      <a:stretch>
                        <a:fillRect/>
                      </a:stretch>
                    </p:blipFill>
                    <p:spPr bwMode="auto">
                      <a:xfrm>
                        <a:off x="35243" y="2481263"/>
                        <a:ext cx="8826500" cy="4318000"/>
                      </a:xfrm>
                      <a:prstGeom prst="rect">
                        <a:avLst/>
                      </a:prstGeom>
                      <a:solidFill>
                        <a:schemeClr val="tx1"/>
                      </a:solidFill>
                      <a:ln>
                        <a:noFill/>
                      </a:ln>
                      <a:effectLst>
                        <a:outerShdw dist="74053" dir="1857825" algn="ctr" rotWithShape="0">
                          <a:srgbClr val="808080"/>
                        </a:outerShdw>
                      </a:effectLst>
                    </p:spPr>
                  </p:pic>
                </p:oleObj>
              </mc:Fallback>
            </mc:AlternateContent>
          </a:graphicData>
        </a:graphic>
      </p:graphicFrame>
      <p:sp>
        <p:nvSpPr>
          <p:cNvPr id="199706" name="Text Box 26"/>
          <p:cNvSpPr txBox="1">
            <a:spLocks noChangeArrowheads="1"/>
          </p:cNvSpPr>
          <p:nvPr/>
        </p:nvSpPr>
        <p:spPr bwMode="auto">
          <a:xfrm>
            <a:off x="303213" y="328613"/>
            <a:ext cx="3003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Example of </a:t>
            </a:r>
            <a:endParaRPr lang="en-US" altLang="zh-CN" sz="3200">
              <a:solidFill>
                <a:srgbClr val="FFFF00"/>
              </a:solidFill>
              <a:ea typeface="宋体" panose="02010600030101010101" pitchFamily="2" charset="-122"/>
            </a:endParaRPr>
          </a:p>
          <a:p>
            <a:r>
              <a:rPr lang="en-US" altLang="zh-CN" sz="3200">
                <a:solidFill>
                  <a:srgbClr val="FFFF00"/>
                </a:solidFill>
                <a:ea typeface="宋体" panose="02010600030101010101" pitchFamily="2" charset="-122"/>
              </a:rPr>
              <a:t>Floyd Algorithm</a:t>
            </a:r>
            <a:endParaRPr lang="en-US" altLang="zh-CN" sz="3200">
              <a:solidFill>
                <a:srgbClr val="FFFF00"/>
              </a:solidFill>
              <a:ea typeface="宋体" panose="02010600030101010101" pitchFamily="2" charset="-122"/>
            </a:endParaRPr>
          </a:p>
        </p:txBody>
      </p:sp>
      <p:sp>
        <p:nvSpPr>
          <p:cNvPr id="199707" name="Line 27"/>
          <p:cNvSpPr>
            <a:spLocks noChangeShapeType="1"/>
          </p:cNvSpPr>
          <p:nvPr/>
        </p:nvSpPr>
        <p:spPr bwMode="auto">
          <a:xfrm flipH="1">
            <a:off x="6254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8" name="Line 28"/>
          <p:cNvSpPr>
            <a:spLocks noChangeShapeType="1"/>
          </p:cNvSpPr>
          <p:nvPr/>
        </p:nvSpPr>
        <p:spPr bwMode="auto">
          <a:xfrm>
            <a:off x="2411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09" name="Line 29"/>
          <p:cNvSpPr>
            <a:spLocks noChangeShapeType="1"/>
          </p:cNvSpPr>
          <p:nvPr/>
        </p:nvSpPr>
        <p:spPr bwMode="auto">
          <a:xfrm>
            <a:off x="3995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0" name="Line 30"/>
          <p:cNvSpPr>
            <a:spLocks noChangeShapeType="1"/>
          </p:cNvSpPr>
          <p:nvPr/>
        </p:nvSpPr>
        <p:spPr bwMode="auto">
          <a:xfrm>
            <a:off x="5651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1" name="Line 31"/>
          <p:cNvSpPr>
            <a:spLocks noChangeShapeType="1"/>
          </p:cNvSpPr>
          <p:nvPr/>
        </p:nvSpPr>
        <p:spPr bwMode="auto">
          <a:xfrm>
            <a:off x="7307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2" name="Line 32"/>
          <p:cNvSpPr>
            <a:spLocks noChangeShapeType="1"/>
          </p:cNvSpPr>
          <p:nvPr/>
        </p:nvSpPr>
        <p:spPr bwMode="auto">
          <a:xfrm>
            <a:off x="755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3" name="Rectangle 33"/>
          <p:cNvSpPr>
            <a:spLocks noChangeArrowheads="1"/>
          </p:cNvSpPr>
          <p:nvPr/>
        </p:nvSpPr>
        <p:spPr bwMode="auto">
          <a:xfrm>
            <a:off x="3912235" y="2564765"/>
            <a:ext cx="1682750" cy="42338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99714" name="Rectangle 34"/>
          <p:cNvSpPr>
            <a:spLocks noChangeArrowheads="1"/>
          </p:cNvSpPr>
          <p:nvPr/>
        </p:nvSpPr>
        <p:spPr bwMode="auto">
          <a:xfrm>
            <a:off x="5568950" y="2565400"/>
            <a:ext cx="1697038" cy="42338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199715" name="Rectangle 35"/>
          <p:cNvSpPr>
            <a:spLocks noChangeArrowheads="1"/>
          </p:cNvSpPr>
          <p:nvPr/>
        </p:nvSpPr>
        <p:spPr bwMode="auto">
          <a:xfrm>
            <a:off x="7197725" y="2565400"/>
            <a:ext cx="1735138" cy="4233863"/>
          </a:xfrm>
          <a:prstGeom prst="rect">
            <a:avLst/>
          </a:prstGeom>
          <a:solidFill>
            <a:schemeClr val="tx1"/>
          </a:solidFill>
          <a:ln w="9525">
            <a:solidFill>
              <a:srgbClr val="FFFFCC"/>
            </a:solidFill>
            <a:miter lim="800000"/>
          </a:ln>
          <a:effectLst/>
        </p:spPr>
        <p:txBody>
          <a:bodyPr wrap="none" anchor="ctr"/>
          <a:lstStyle/>
          <a:p>
            <a:endParaRPr lang="zh-CN" altLang="en-US"/>
          </a:p>
        </p:txBody>
      </p:sp>
      <p:grpSp>
        <p:nvGrpSpPr>
          <p:cNvPr id="199716" name="Group 36"/>
          <p:cNvGrpSpPr/>
          <p:nvPr/>
        </p:nvGrpSpPr>
        <p:grpSpPr bwMode="auto">
          <a:xfrm>
            <a:off x="2555875" y="3500438"/>
            <a:ext cx="287338" cy="504825"/>
            <a:chOff x="1610" y="2205"/>
            <a:chExt cx="181" cy="318"/>
          </a:xfrm>
        </p:grpSpPr>
        <p:sp>
          <p:nvSpPr>
            <p:cNvPr id="199717" name="Line 37"/>
            <p:cNvSpPr>
              <a:spLocks noChangeShapeType="1"/>
            </p:cNvSpPr>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18" name="Line 38"/>
            <p:cNvSpPr>
              <a:spLocks noChangeShapeType="1"/>
            </p:cNvSpPr>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9719" name="Group 39"/>
          <p:cNvGrpSpPr/>
          <p:nvPr/>
        </p:nvGrpSpPr>
        <p:grpSpPr bwMode="auto">
          <a:xfrm>
            <a:off x="2555875" y="3500438"/>
            <a:ext cx="1152525" cy="576262"/>
            <a:chOff x="1610" y="2205"/>
            <a:chExt cx="726" cy="363"/>
          </a:xfrm>
        </p:grpSpPr>
        <p:sp>
          <p:nvSpPr>
            <p:cNvPr id="199720" name="Line 40"/>
            <p:cNvSpPr>
              <a:spLocks noChangeShapeType="1"/>
            </p:cNvSpPr>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1" name="Line 41"/>
            <p:cNvSpPr>
              <a:spLocks noChangeShapeType="1"/>
            </p:cNvSpPr>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9722" name="Oval 42"/>
          <p:cNvSpPr>
            <a:spLocks noChangeArrowheads="1"/>
          </p:cNvSpPr>
          <p:nvPr/>
        </p:nvSpPr>
        <p:spPr bwMode="auto">
          <a:xfrm>
            <a:off x="2757488" y="6078538"/>
            <a:ext cx="287337" cy="360362"/>
          </a:xfrm>
          <a:prstGeom prst="ellipse">
            <a:avLst/>
          </a:prstGeom>
          <a:noFill/>
          <a:ln w="38100">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23" name="Oval 43"/>
          <p:cNvSpPr>
            <a:spLocks noChangeArrowheads="1"/>
          </p:cNvSpPr>
          <p:nvPr/>
        </p:nvSpPr>
        <p:spPr bwMode="auto">
          <a:xfrm>
            <a:off x="3565525" y="6078538"/>
            <a:ext cx="287338" cy="360362"/>
          </a:xfrm>
          <a:prstGeom prst="ellipse">
            <a:avLst/>
          </a:prstGeom>
          <a:noFill/>
          <a:ln w="38100">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99724" name="Picture 44"/>
          <p:cNvPicPr>
            <a:picLocks noChangeArrowheads="1"/>
          </p:cNvPicPr>
          <p:nvPr/>
        </p:nvPicPr>
        <p:blipFill>
          <a:blip r:embed="rId3">
            <a:extLst>
              <a:ext uri="{28A0092B-C50C-407E-A947-70E740481C1C}">
                <a14:useLocalDpi xmlns:a14="http://schemas.microsoft.com/office/drawing/2010/main" val="0"/>
              </a:ext>
            </a:extLst>
          </a:blip>
          <a:srcRect b="10487"/>
          <a:stretch>
            <a:fillRect/>
          </a:stretch>
        </p:blipFill>
        <p:spPr bwMode="auto">
          <a:xfrm>
            <a:off x="3457575" y="117475"/>
            <a:ext cx="5570538" cy="23034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725" name="Rectangle 45"/>
          <p:cNvSpPr>
            <a:spLocks noChangeArrowheads="1"/>
          </p:cNvSpPr>
          <p:nvPr/>
        </p:nvSpPr>
        <p:spPr bwMode="auto">
          <a:xfrm>
            <a:off x="2339975" y="2924175"/>
            <a:ext cx="288925" cy="172878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726" name="Line 46"/>
          <p:cNvSpPr>
            <a:spLocks noChangeShapeType="1"/>
          </p:cNvSpPr>
          <p:nvPr/>
        </p:nvSpPr>
        <p:spPr bwMode="auto">
          <a:xfrm>
            <a:off x="755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727" name="Line 47"/>
          <p:cNvSpPr>
            <a:spLocks noChangeShapeType="1"/>
          </p:cNvSpPr>
          <p:nvPr/>
        </p:nvSpPr>
        <p:spPr bwMode="auto">
          <a:xfrm>
            <a:off x="2339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2152650" y="3355975"/>
            <a:ext cx="1759585" cy="252730"/>
          </a:xfrm>
          <a:prstGeom prst="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7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97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971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99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22" grpId="0" animBg="1"/>
      <p:bldP spid="199723" grpId="0" animBg="1"/>
      <p:bldP spid="199725" grpId="0" animBg="1"/>
      <p:bldP spid="2" grpId="0" animBg="1"/>
      <p:bldP spid="2" grpId="1"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38" name="Object 34"/>
          <p:cNvGraphicFramePr>
            <a:graphicFrameLocks noChangeAspect="1"/>
          </p:cNvGraphicFramePr>
          <p:nvPr/>
        </p:nvGraphicFramePr>
        <p:xfrm>
          <a:off x="112713" y="2493963"/>
          <a:ext cx="8815387" cy="4318000"/>
        </p:xfrm>
        <a:graphic>
          <a:graphicData uri="http://schemas.openxmlformats.org/presentationml/2006/ole">
            <mc:AlternateContent xmlns:mc="http://schemas.openxmlformats.org/markup-compatibility/2006">
              <mc:Choice xmlns:v="urn:schemas-microsoft-com:vml" Requires="v">
                <p:oleObj spid="_x0000_s200910" name="文档" r:id="rId1" imgW="5315585" imgH="2574290" progId="Word.Document.8">
                  <p:embed/>
                </p:oleObj>
              </mc:Choice>
              <mc:Fallback>
                <p:oleObj name="文档" r:id="rId1" imgW="5315585" imgH="2574290" progId="Word.Document.8">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t="-1399" b="8395"/>
                      <a:stretch>
                        <a:fillRect/>
                      </a:stretch>
                    </p:blipFill>
                    <p:spPr bwMode="auto">
                      <a:xfrm>
                        <a:off x="112713" y="2493963"/>
                        <a:ext cx="8815387" cy="4318000"/>
                      </a:xfrm>
                      <a:prstGeom prst="rect">
                        <a:avLst/>
                      </a:prstGeom>
                      <a:solidFill>
                        <a:schemeClr val="tx1"/>
                      </a:solidFill>
                      <a:ln>
                        <a:noFill/>
                      </a:ln>
                      <a:effectLst>
                        <a:outerShdw dist="74053" dir="1857825" algn="ctr" rotWithShape="0">
                          <a:srgbClr val="808080"/>
                        </a:outerShdw>
                      </a:effectLst>
                    </p:spPr>
                  </p:pic>
                </p:oleObj>
              </mc:Fallback>
            </mc:AlternateContent>
          </a:graphicData>
        </a:graphic>
      </p:graphicFrame>
      <p:sp>
        <p:nvSpPr>
          <p:cNvPr id="200739" name="Text Box 35"/>
          <p:cNvSpPr txBox="1">
            <a:spLocks noChangeArrowheads="1"/>
          </p:cNvSpPr>
          <p:nvPr/>
        </p:nvSpPr>
        <p:spPr bwMode="auto">
          <a:xfrm>
            <a:off x="303213" y="328613"/>
            <a:ext cx="3003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Example of </a:t>
            </a:r>
            <a:endParaRPr lang="en-US" altLang="zh-CN" sz="3200">
              <a:solidFill>
                <a:srgbClr val="FFFF00"/>
              </a:solidFill>
              <a:ea typeface="宋体" panose="02010600030101010101" pitchFamily="2" charset="-122"/>
            </a:endParaRPr>
          </a:p>
          <a:p>
            <a:r>
              <a:rPr lang="en-US" altLang="zh-CN" sz="3200">
                <a:solidFill>
                  <a:srgbClr val="FFFF00"/>
                </a:solidFill>
                <a:ea typeface="宋体" panose="02010600030101010101" pitchFamily="2" charset="-122"/>
              </a:rPr>
              <a:t>Floyd Algorithm</a:t>
            </a:r>
            <a:endParaRPr lang="en-US" altLang="zh-CN" sz="3200">
              <a:solidFill>
                <a:srgbClr val="FFFF00"/>
              </a:solidFill>
              <a:ea typeface="宋体" panose="02010600030101010101" pitchFamily="2" charset="-122"/>
            </a:endParaRPr>
          </a:p>
        </p:txBody>
      </p:sp>
      <p:sp>
        <p:nvSpPr>
          <p:cNvPr id="200740" name="Line 36"/>
          <p:cNvSpPr>
            <a:spLocks noChangeShapeType="1"/>
          </p:cNvSpPr>
          <p:nvPr/>
        </p:nvSpPr>
        <p:spPr bwMode="auto">
          <a:xfrm flipH="1">
            <a:off x="6254750" y="4221163"/>
            <a:ext cx="117475" cy="204787"/>
          </a:xfrm>
          <a:prstGeom prst="line">
            <a:avLst/>
          </a:prstGeom>
          <a:noFill/>
          <a:ln w="28575">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1" name="Line 37"/>
          <p:cNvSpPr>
            <a:spLocks noChangeShapeType="1"/>
          </p:cNvSpPr>
          <p:nvPr/>
        </p:nvSpPr>
        <p:spPr bwMode="auto">
          <a:xfrm>
            <a:off x="2411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2" name="Line 38"/>
          <p:cNvSpPr>
            <a:spLocks noChangeShapeType="1"/>
          </p:cNvSpPr>
          <p:nvPr/>
        </p:nvSpPr>
        <p:spPr bwMode="auto">
          <a:xfrm>
            <a:off x="3995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3" name="Line 39"/>
          <p:cNvSpPr>
            <a:spLocks noChangeShapeType="1"/>
          </p:cNvSpPr>
          <p:nvPr/>
        </p:nvSpPr>
        <p:spPr bwMode="auto">
          <a:xfrm>
            <a:off x="5651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4" name="Line 40"/>
          <p:cNvSpPr>
            <a:spLocks noChangeShapeType="1"/>
          </p:cNvSpPr>
          <p:nvPr/>
        </p:nvSpPr>
        <p:spPr bwMode="auto">
          <a:xfrm>
            <a:off x="7307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5" name="Line 41"/>
          <p:cNvSpPr>
            <a:spLocks noChangeShapeType="1"/>
          </p:cNvSpPr>
          <p:nvPr/>
        </p:nvSpPr>
        <p:spPr bwMode="auto">
          <a:xfrm>
            <a:off x="755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46" name="Rectangle 42"/>
          <p:cNvSpPr>
            <a:spLocks noChangeArrowheads="1"/>
          </p:cNvSpPr>
          <p:nvPr/>
        </p:nvSpPr>
        <p:spPr bwMode="auto">
          <a:xfrm>
            <a:off x="5537200" y="2565400"/>
            <a:ext cx="1697038" cy="4233863"/>
          </a:xfrm>
          <a:prstGeom prst="rect">
            <a:avLst/>
          </a:prstGeom>
          <a:solidFill>
            <a:schemeClr val="tx1"/>
          </a:solidFill>
          <a:ln w="9525">
            <a:solidFill>
              <a:srgbClr val="FFFFCC"/>
            </a:solidFill>
            <a:miter lim="800000"/>
          </a:ln>
          <a:effectLst/>
        </p:spPr>
        <p:txBody>
          <a:bodyPr wrap="none" anchor="ctr"/>
          <a:lstStyle/>
          <a:p>
            <a:endParaRPr lang="zh-CN" altLang="en-US"/>
          </a:p>
        </p:txBody>
      </p:sp>
      <p:sp>
        <p:nvSpPr>
          <p:cNvPr id="200747" name="Rectangle 43"/>
          <p:cNvSpPr>
            <a:spLocks noChangeArrowheads="1"/>
          </p:cNvSpPr>
          <p:nvPr/>
        </p:nvSpPr>
        <p:spPr bwMode="auto">
          <a:xfrm>
            <a:off x="7197725" y="2565400"/>
            <a:ext cx="1735138" cy="4233863"/>
          </a:xfrm>
          <a:prstGeom prst="rect">
            <a:avLst/>
          </a:prstGeom>
          <a:solidFill>
            <a:schemeClr val="tx1"/>
          </a:solidFill>
          <a:ln w="9525">
            <a:solidFill>
              <a:srgbClr val="FFFFCC"/>
            </a:solidFill>
            <a:miter lim="800000"/>
          </a:ln>
          <a:effectLst/>
        </p:spPr>
        <p:txBody>
          <a:bodyPr wrap="none" anchor="ctr"/>
          <a:lstStyle/>
          <a:p>
            <a:endParaRPr lang="zh-CN" altLang="en-US"/>
          </a:p>
        </p:txBody>
      </p:sp>
      <p:grpSp>
        <p:nvGrpSpPr>
          <p:cNvPr id="200748" name="Group 44"/>
          <p:cNvGrpSpPr/>
          <p:nvPr/>
        </p:nvGrpSpPr>
        <p:grpSpPr bwMode="auto">
          <a:xfrm>
            <a:off x="2555875" y="3500438"/>
            <a:ext cx="1152525" cy="576262"/>
            <a:chOff x="1610" y="2205"/>
            <a:chExt cx="726" cy="363"/>
          </a:xfrm>
        </p:grpSpPr>
        <p:sp>
          <p:nvSpPr>
            <p:cNvPr id="200749" name="Line 45"/>
            <p:cNvSpPr>
              <a:spLocks noChangeShapeType="1"/>
            </p:cNvSpPr>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0" name="Line 46"/>
            <p:cNvSpPr>
              <a:spLocks noChangeShapeType="1"/>
            </p:cNvSpPr>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0751" name="Group 47"/>
          <p:cNvGrpSpPr/>
          <p:nvPr/>
        </p:nvGrpSpPr>
        <p:grpSpPr bwMode="auto">
          <a:xfrm>
            <a:off x="2555875" y="3500438"/>
            <a:ext cx="287338" cy="504825"/>
            <a:chOff x="1610" y="2205"/>
            <a:chExt cx="181" cy="318"/>
          </a:xfrm>
        </p:grpSpPr>
        <p:sp>
          <p:nvSpPr>
            <p:cNvPr id="200752" name="Line 48"/>
            <p:cNvSpPr>
              <a:spLocks noChangeShapeType="1"/>
            </p:cNvSpPr>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3" name="Line 49"/>
            <p:cNvSpPr>
              <a:spLocks noChangeShapeType="1"/>
            </p:cNvSpPr>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0754" name="Group 50"/>
          <p:cNvGrpSpPr/>
          <p:nvPr/>
        </p:nvGrpSpPr>
        <p:grpSpPr bwMode="auto">
          <a:xfrm>
            <a:off x="4572000" y="3500438"/>
            <a:ext cx="720725" cy="288925"/>
            <a:chOff x="2880" y="2205"/>
            <a:chExt cx="454" cy="182"/>
          </a:xfrm>
        </p:grpSpPr>
        <p:sp>
          <p:nvSpPr>
            <p:cNvPr id="200755" name="Line 51"/>
            <p:cNvSpPr>
              <a:spLocks noChangeShapeType="1"/>
            </p:cNvSpPr>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6" name="Line 52"/>
            <p:cNvSpPr>
              <a:spLocks noChangeShapeType="1"/>
            </p:cNvSpPr>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0757" name="Group 53"/>
          <p:cNvGrpSpPr/>
          <p:nvPr/>
        </p:nvGrpSpPr>
        <p:grpSpPr bwMode="auto">
          <a:xfrm>
            <a:off x="4572000" y="3500438"/>
            <a:ext cx="287338" cy="288925"/>
            <a:chOff x="2880" y="2205"/>
            <a:chExt cx="181" cy="182"/>
          </a:xfrm>
        </p:grpSpPr>
        <p:sp>
          <p:nvSpPr>
            <p:cNvPr id="200758" name="Line 54"/>
            <p:cNvSpPr>
              <a:spLocks noChangeShapeType="1"/>
            </p:cNvSpPr>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59" name="Line 55"/>
            <p:cNvSpPr>
              <a:spLocks noChangeShapeType="1"/>
            </p:cNvSpPr>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0760" name="Group 56"/>
          <p:cNvGrpSpPr/>
          <p:nvPr/>
        </p:nvGrpSpPr>
        <p:grpSpPr bwMode="auto">
          <a:xfrm>
            <a:off x="4643438" y="3860800"/>
            <a:ext cx="649287" cy="288925"/>
            <a:chOff x="2925" y="2432"/>
            <a:chExt cx="409" cy="182"/>
          </a:xfrm>
        </p:grpSpPr>
        <p:sp>
          <p:nvSpPr>
            <p:cNvPr id="200761" name="Line 57"/>
            <p:cNvSpPr>
              <a:spLocks noChangeShapeType="1"/>
            </p:cNvSpPr>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62" name="Line 58"/>
            <p:cNvSpPr>
              <a:spLocks noChangeShapeType="1"/>
            </p:cNvSpPr>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0763" name="Oval 59"/>
          <p:cNvSpPr>
            <a:spLocks noChangeArrowheads="1"/>
          </p:cNvSpPr>
          <p:nvPr/>
        </p:nvSpPr>
        <p:spPr bwMode="auto">
          <a:xfrm>
            <a:off x="4818063" y="5430838"/>
            <a:ext cx="287337" cy="360362"/>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4" name="Oval 60"/>
          <p:cNvSpPr>
            <a:spLocks noChangeArrowheads="1"/>
          </p:cNvSpPr>
          <p:nvPr/>
        </p:nvSpPr>
        <p:spPr bwMode="auto">
          <a:xfrm>
            <a:off x="5207000" y="5430838"/>
            <a:ext cx="287338" cy="360362"/>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5" name="Oval 61"/>
          <p:cNvSpPr>
            <a:spLocks noChangeArrowheads="1"/>
          </p:cNvSpPr>
          <p:nvPr/>
        </p:nvSpPr>
        <p:spPr bwMode="auto">
          <a:xfrm>
            <a:off x="5219700" y="6092825"/>
            <a:ext cx="287338" cy="360363"/>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0766" name="Picture 62"/>
          <p:cNvPicPr>
            <a:picLocks noChangeArrowheads="1"/>
          </p:cNvPicPr>
          <p:nvPr/>
        </p:nvPicPr>
        <p:blipFill>
          <a:blip r:embed="rId3">
            <a:extLst>
              <a:ext uri="{28A0092B-C50C-407E-A947-70E740481C1C}">
                <a14:useLocalDpi xmlns:a14="http://schemas.microsoft.com/office/drawing/2010/main" val="0"/>
              </a:ext>
            </a:extLst>
          </a:blip>
          <a:srcRect b="10487"/>
          <a:stretch>
            <a:fillRect/>
          </a:stretch>
        </p:blipFill>
        <p:spPr bwMode="auto">
          <a:xfrm>
            <a:off x="3457575" y="117475"/>
            <a:ext cx="5570538" cy="23034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68" name="Rectangle 64"/>
          <p:cNvSpPr>
            <a:spLocks noChangeArrowheads="1"/>
          </p:cNvSpPr>
          <p:nvPr/>
        </p:nvSpPr>
        <p:spPr bwMode="auto">
          <a:xfrm>
            <a:off x="4354513" y="2924175"/>
            <a:ext cx="288925" cy="172878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9" name="Line 65"/>
          <p:cNvSpPr>
            <a:spLocks noChangeShapeType="1"/>
          </p:cNvSpPr>
          <p:nvPr/>
        </p:nvSpPr>
        <p:spPr bwMode="auto">
          <a:xfrm>
            <a:off x="755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0" name="Line 66"/>
          <p:cNvSpPr>
            <a:spLocks noChangeShapeType="1"/>
          </p:cNvSpPr>
          <p:nvPr/>
        </p:nvSpPr>
        <p:spPr bwMode="auto">
          <a:xfrm>
            <a:off x="2339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1" name="Line 67"/>
          <p:cNvSpPr>
            <a:spLocks noChangeShapeType="1"/>
          </p:cNvSpPr>
          <p:nvPr/>
        </p:nvSpPr>
        <p:spPr bwMode="auto">
          <a:xfrm>
            <a:off x="3995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3891915" y="3662680"/>
            <a:ext cx="1759585" cy="252730"/>
          </a:xfrm>
          <a:prstGeom prst="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75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007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075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007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076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00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63" grpId="0" animBg="1"/>
      <p:bldP spid="200764" grpId="0" animBg="1"/>
      <p:bldP spid="200765" grpId="0" animBg="1"/>
      <p:bldP spid="200768" grpId="0" animBg="1"/>
      <p:bldP spid="2" grpId="0" animBg="1"/>
      <p:bldP spid="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313055" y="765175"/>
            <a:ext cx="851789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Connected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连通</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：在无向图中，如果从</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存在</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路径，则称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连通的。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Connected graph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连通图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：无向图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中如果任意两个顶点</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之间都是连通的，则称图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是连通图。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Connected component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连通分量</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：无向图中的</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极大连通子图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极大：不被其他连通子图所包含</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Strong connected graph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强连通图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：在有向图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中，如果对于每一对</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，从</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和从</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都存在路径，则称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是强连通图。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Strong connected </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component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强连通分量</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：有向图中的极大强连通子图。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pSp>
        <p:nvGrpSpPr>
          <p:cNvPr id="3" name="组合 2"/>
          <p:cNvGrpSpPr/>
          <p:nvPr/>
        </p:nvGrpSpPr>
        <p:grpSpPr>
          <a:xfrm>
            <a:off x="2502535" y="5017770"/>
            <a:ext cx="1405890" cy="1444625"/>
            <a:chOff x="1555" y="4923"/>
            <a:chExt cx="2214" cy="2275"/>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组合 1"/>
          <p:cNvGrpSpPr/>
          <p:nvPr/>
        </p:nvGrpSpPr>
        <p:grpSpPr>
          <a:xfrm>
            <a:off x="5166995" y="5017770"/>
            <a:ext cx="1405890" cy="1444625"/>
            <a:chOff x="5272" y="4947"/>
            <a:chExt cx="2214" cy="2275"/>
          </a:xfrm>
        </p:grpSpPr>
        <p:grpSp>
          <p:nvGrpSpPr>
            <p:cNvPr id="265222" name="Group 6"/>
            <p:cNvGrpSpPr/>
            <p:nvPr/>
          </p:nvGrpSpPr>
          <p:grpSpPr bwMode="auto">
            <a:xfrm rot="0">
              <a:off x="5272" y="4947"/>
              <a:ext cx="2214" cy="2275"/>
              <a:chOff x="4176" y="2016"/>
              <a:chExt cx="1296" cy="1200"/>
            </a:xfrm>
          </p:grpSpPr>
          <p:sp>
            <p:nvSpPr>
              <p:cNvPr id="4"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24"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25" name="Oval 9"/>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26" name="Oval 10"/>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cxnSp>
            <p:nvCxnSpPr>
              <p:cNvPr id="265227" name="AutoShape 11"/>
              <p:cNvCxnSpPr>
                <a:cxnSpLocks noChangeShapeType="1"/>
                <a:stCxn id="4" idx="6"/>
                <a:endCxn id="26522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AutoShape 11"/>
            <p:cNvCxnSpPr>
              <a:cxnSpLocks noChangeShapeType="1"/>
              <a:stCxn id="265224" idx="1"/>
              <a:endCxn id="4" idx="7"/>
            </p:cNvCxnSpPr>
            <p:nvPr/>
          </p:nvCxnSpPr>
          <p:spPr bwMode="auto">
            <a:xfrm flipH="1">
              <a:off x="5832" y="5054"/>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265226" idx="3"/>
              <a:endCxn id="265225" idx="5"/>
            </p:cNvCxnSpPr>
            <p:nvPr/>
          </p:nvCxnSpPr>
          <p:spPr bwMode="auto">
            <a:xfrm flipH="1">
              <a:off x="5832" y="7115"/>
              <a:ext cx="1094"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265225" idx="1"/>
              <a:endCxn id="4" idx="3"/>
            </p:cNvCxnSpPr>
            <p:nvPr/>
          </p:nvCxnSpPr>
          <p:spPr bwMode="auto">
            <a:xfrm flipV="1">
              <a:off x="5368" y="5568"/>
              <a:ext cx="0"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a:stCxn id="265224" idx="3"/>
              <a:endCxn id="265225" idx="7"/>
            </p:cNvCxnSpPr>
            <p:nvPr/>
          </p:nvCxnSpPr>
          <p:spPr bwMode="auto">
            <a:xfrm flipH="1">
              <a:off x="5832" y="5568"/>
              <a:ext cx="1094"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265226" idx="1"/>
              <a:endCxn id="4" idx="5"/>
            </p:cNvCxnSpPr>
            <p:nvPr/>
          </p:nvCxnSpPr>
          <p:spPr bwMode="auto">
            <a:xfrm flipH="1" flipV="1">
              <a:off x="5832" y="5568"/>
              <a:ext cx="1094" cy="10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Oval 16"/>
          <p:cNvSpPr>
            <a:spLocks noChangeArrowheads="1"/>
          </p:cNvSpPr>
          <p:nvPr/>
        </p:nvSpPr>
        <p:spPr bwMode="auto">
          <a:xfrm>
            <a:off x="1835785" y="5017770"/>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5</a:t>
            </a:r>
            <a:endParaRPr kumimoji="1" lang="en-US" altLang="zh-CN" sz="2000" baseline="-25000">
              <a:cs typeface="Times New Roman" panose="02020603050405020304" pitchFamily="18" charset="0"/>
            </a:endParaRPr>
          </a:p>
        </p:txBody>
      </p:sp>
      <p:sp>
        <p:nvSpPr>
          <p:cNvPr id="8" name="Oval 18"/>
          <p:cNvSpPr>
            <a:spLocks noChangeArrowheads="1"/>
          </p:cNvSpPr>
          <p:nvPr/>
        </p:nvSpPr>
        <p:spPr bwMode="auto">
          <a:xfrm>
            <a:off x="1835785" y="6000115"/>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6</a:t>
            </a:r>
            <a:endParaRPr kumimoji="1" lang="en-US" altLang="zh-CN" sz="2000">
              <a:cs typeface="Times New Roman" panose="02020603050405020304" pitchFamily="18" charset="0"/>
            </a:endParaRPr>
          </a:p>
        </p:txBody>
      </p:sp>
      <p:cxnSp>
        <p:nvCxnSpPr>
          <p:cNvPr id="9" name="AutoShape 21"/>
          <p:cNvCxnSpPr>
            <a:cxnSpLocks noChangeShapeType="1"/>
            <a:stCxn id="7" idx="4"/>
            <a:endCxn id="8" idx="0"/>
          </p:cNvCxnSpPr>
          <p:nvPr/>
        </p:nvCxnSpPr>
        <p:spPr bwMode="auto">
          <a:xfrm>
            <a:off x="2044065" y="5480050"/>
            <a:ext cx="0" cy="520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wipe(left)">
                                      <p:cBhvr>
                                        <p:cTn id="7" dur="500"/>
                                        <p:tgtEl>
                                          <p:spTgt spid="2539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54">
                                            <p:txEl>
                                              <p:pRg st="1" end="1"/>
                                            </p:txEl>
                                          </p:spTgt>
                                        </p:tgtEl>
                                        <p:attrNameLst>
                                          <p:attrName>style.visibility</p:attrName>
                                        </p:attrNameLst>
                                      </p:cBhvr>
                                      <p:to>
                                        <p:strVal val="visible"/>
                                      </p:to>
                                    </p:set>
                                    <p:animEffect transition="in" filter="wipe(left)">
                                      <p:cBhvr>
                                        <p:cTn id="12" dur="500"/>
                                        <p:tgtEl>
                                          <p:spTgt spid="2539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3954">
                                            <p:txEl>
                                              <p:pRg st="2" end="2"/>
                                            </p:txEl>
                                          </p:spTgt>
                                        </p:tgtEl>
                                        <p:attrNameLst>
                                          <p:attrName>style.visibility</p:attrName>
                                        </p:attrNameLst>
                                      </p:cBhvr>
                                      <p:to>
                                        <p:strVal val="visible"/>
                                      </p:to>
                                    </p:set>
                                    <p:animEffect transition="in" filter="wipe(left)">
                                      <p:cBhvr>
                                        <p:cTn id="17" dur="500"/>
                                        <p:tgtEl>
                                          <p:spTgt spid="2539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3954">
                                            <p:txEl>
                                              <p:pRg st="3" end="3"/>
                                            </p:txEl>
                                          </p:spTgt>
                                        </p:tgtEl>
                                        <p:attrNameLst>
                                          <p:attrName>style.visibility</p:attrName>
                                        </p:attrNameLst>
                                      </p:cBhvr>
                                      <p:to>
                                        <p:strVal val="visible"/>
                                      </p:to>
                                    </p:set>
                                    <p:animEffect transition="in" filter="wipe(left)">
                                      <p:cBhvr>
                                        <p:cTn id="22" dur="500"/>
                                        <p:tgtEl>
                                          <p:spTgt spid="2539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3954">
                                            <p:txEl>
                                              <p:pRg st="4" end="4"/>
                                            </p:txEl>
                                          </p:spTgt>
                                        </p:tgtEl>
                                        <p:attrNameLst>
                                          <p:attrName>style.visibility</p:attrName>
                                        </p:attrNameLst>
                                      </p:cBhvr>
                                      <p:to>
                                        <p:strVal val="visible"/>
                                      </p:to>
                                    </p:set>
                                    <p:animEffect transition="in" filter="wipe(left)">
                                      <p:cBhvr>
                                        <p:cTn id="27" dur="500"/>
                                        <p:tgtEl>
                                          <p:spTgt spid="2539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3954">
                                            <p:txEl>
                                              <p:pRg st="5" end="5"/>
                                            </p:txEl>
                                          </p:spTgt>
                                        </p:tgtEl>
                                        <p:attrNameLst>
                                          <p:attrName>style.visibility</p:attrName>
                                        </p:attrNameLst>
                                      </p:cBhvr>
                                      <p:to>
                                        <p:strVal val="visible"/>
                                      </p:to>
                                    </p:set>
                                    <p:animEffect transition="in" filter="wipe(left)">
                                      <p:cBhvr>
                                        <p:cTn id="32" dur="500"/>
                                        <p:tgtEl>
                                          <p:spTgt spid="2539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69" name="Object 41"/>
          <p:cNvGraphicFramePr>
            <a:graphicFrameLocks noChangeAspect="1"/>
          </p:cNvGraphicFramePr>
          <p:nvPr/>
        </p:nvGraphicFramePr>
        <p:xfrm>
          <a:off x="112713" y="2493963"/>
          <a:ext cx="8794750" cy="4318000"/>
        </p:xfrm>
        <a:graphic>
          <a:graphicData uri="http://schemas.openxmlformats.org/presentationml/2006/ole">
            <mc:AlternateContent xmlns:mc="http://schemas.openxmlformats.org/markup-compatibility/2006">
              <mc:Choice xmlns:v="urn:schemas-microsoft-com:vml" Requires="v">
                <p:oleObj spid="_x0000_s201947" name="文档" r:id="rId1" imgW="5304790" imgH="2574290" progId="Word.Document.8">
                  <p:embed/>
                </p:oleObj>
              </mc:Choice>
              <mc:Fallback>
                <p:oleObj name="文档" r:id="rId1" imgW="5304790" imgH="2574290" progId="Word.Document.8">
                  <p:embed/>
                  <p:pic>
                    <p:nvPicPr>
                      <p:cNvPr id="0" name="Object 41"/>
                      <p:cNvPicPr>
                        <a:picLocks noChangeAspect="1" noChangeArrowheads="1"/>
                      </p:cNvPicPr>
                      <p:nvPr/>
                    </p:nvPicPr>
                    <p:blipFill>
                      <a:blip r:embed="rId2">
                        <a:extLst>
                          <a:ext uri="{28A0092B-C50C-407E-A947-70E740481C1C}">
                            <a14:useLocalDpi xmlns:a14="http://schemas.microsoft.com/office/drawing/2010/main" val="0"/>
                          </a:ext>
                        </a:extLst>
                      </a:blip>
                      <a:srcRect t="-1399" b="8395"/>
                      <a:stretch>
                        <a:fillRect/>
                      </a:stretch>
                    </p:blipFill>
                    <p:spPr bwMode="auto">
                      <a:xfrm>
                        <a:off x="112713" y="2493963"/>
                        <a:ext cx="8794750" cy="4318000"/>
                      </a:xfrm>
                      <a:prstGeom prst="rect">
                        <a:avLst/>
                      </a:prstGeom>
                      <a:solidFill>
                        <a:schemeClr val="tx1"/>
                      </a:solidFill>
                      <a:ln>
                        <a:noFill/>
                      </a:ln>
                      <a:effectLst>
                        <a:outerShdw dist="74053" dir="1857825" algn="ctr" rotWithShape="0">
                          <a:srgbClr val="808080"/>
                        </a:outerShdw>
                      </a:effectLst>
                    </p:spPr>
                  </p:pic>
                </p:oleObj>
              </mc:Fallback>
            </mc:AlternateContent>
          </a:graphicData>
        </a:graphic>
      </p:graphicFrame>
      <p:sp>
        <p:nvSpPr>
          <p:cNvPr id="201770" name="Text Box 42"/>
          <p:cNvSpPr txBox="1">
            <a:spLocks noChangeArrowheads="1"/>
          </p:cNvSpPr>
          <p:nvPr/>
        </p:nvSpPr>
        <p:spPr bwMode="auto">
          <a:xfrm>
            <a:off x="303213" y="328613"/>
            <a:ext cx="3003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Example of </a:t>
            </a:r>
            <a:endParaRPr lang="en-US" altLang="zh-CN" sz="3200">
              <a:solidFill>
                <a:srgbClr val="FFFF00"/>
              </a:solidFill>
              <a:ea typeface="宋体" panose="02010600030101010101" pitchFamily="2" charset="-122"/>
            </a:endParaRPr>
          </a:p>
          <a:p>
            <a:r>
              <a:rPr lang="en-US" altLang="zh-CN" sz="3200">
                <a:solidFill>
                  <a:srgbClr val="FFFF00"/>
                </a:solidFill>
                <a:ea typeface="宋体" panose="02010600030101010101" pitchFamily="2" charset="-122"/>
              </a:rPr>
              <a:t>Floyd Algorithm</a:t>
            </a:r>
            <a:endParaRPr lang="en-US" altLang="zh-CN" sz="3200">
              <a:solidFill>
                <a:srgbClr val="FFFF00"/>
              </a:solidFill>
              <a:ea typeface="宋体" panose="02010600030101010101" pitchFamily="2" charset="-122"/>
            </a:endParaRPr>
          </a:p>
        </p:txBody>
      </p:sp>
      <p:sp>
        <p:nvSpPr>
          <p:cNvPr id="201771" name="Line 43"/>
          <p:cNvSpPr>
            <a:spLocks noChangeShapeType="1"/>
          </p:cNvSpPr>
          <p:nvPr/>
        </p:nvSpPr>
        <p:spPr bwMode="auto">
          <a:xfrm>
            <a:off x="2411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2" name="Line 44"/>
          <p:cNvSpPr>
            <a:spLocks noChangeShapeType="1"/>
          </p:cNvSpPr>
          <p:nvPr/>
        </p:nvSpPr>
        <p:spPr bwMode="auto">
          <a:xfrm>
            <a:off x="3995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3" name="Line 45"/>
          <p:cNvSpPr>
            <a:spLocks noChangeShapeType="1"/>
          </p:cNvSpPr>
          <p:nvPr/>
        </p:nvSpPr>
        <p:spPr bwMode="auto">
          <a:xfrm>
            <a:off x="5651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4" name="Line 46"/>
          <p:cNvSpPr>
            <a:spLocks noChangeShapeType="1"/>
          </p:cNvSpPr>
          <p:nvPr/>
        </p:nvSpPr>
        <p:spPr bwMode="auto">
          <a:xfrm>
            <a:off x="7307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5" name="Line 47"/>
          <p:cNvSpPr>
            <a:spLocks noChangeShapeType="1"/>
          </p:cNvSpPr>
          <p:nvPr/>
        </p:nvSpPr>
        <p:spPr bwMode="auto">
          <a:xfrm>
            <a:off x="755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6" name="Rectangle 48"/>
          <p:cNvSpPr>
            <a:spLocks noChangeArrowheads="1"/>
          </p:cNvSpPr>
          <p:nvPr/>
        </p:nvSpPr>
        <p:spPr bwMode="auto">
          <a:xfrm>
            <a:off x="7164388" y="2565400"/>
            <a:ext cx="1735137" cy="4233863"/>
          </a:xfrm>
          <a:prstGeom prst="rect">
            <a:avLst/>
          </a:prstGeom>
          <a:solidFill>
            <a:schemeClr val="tx1"/>
          </a:solidFill>
          <a:ln w="9525">
            <a:solidFill>
              <a:srgbClr val="FFFFCC"/>
            </a:solidFill>
            <a:miter lim="800000"/>
          </a:ln>
          <a:effectLst/>
        </p:spPr>
        <p:txBody>
          <a:bodyPr wrap="none" anchor="ctr"/>
          <a:lstStyle/>
          <a:p>
            <a:endParaRPr lang="zh-CN" altLang="en-US"/>
          </a:p>
        </p:txBody>
      </p:sp>
      <p:grpSp>
        <p:nvGrpSpPr>
          <p:cNvPr id="201777" name="Group 49"/>
          <p:cNvGrpSpPr/>
          <p:nvPr/>
        </p:nvGrpSpPr>
        <p:grpSpPr bwMode="auto">
          <a:xfrm>
            <a:off x="2555875" y="3500438"/>
            <a:ext cx="287338" cy="504825"/>
            <a:chOff x="1610" y="2205"/>
            <a:chExt cx="181" cy="318"/>
          </a:xfrm>
        </p:grpSpPr>
        <p:sp>
          <p:nvSpPr>
            <p:cNvPr id="201778" name="Line 50"/>
            <p:cNvSpPr>
              <a:spLocks noChangeShapeType="1"/>
            </p:cNvSpPr>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79" name="Line 51"/>
            <p:cNvSpPr>
              <a:spLocks noChangeShapeType="1"/>
            </p:cNvSpPr>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780" name="Group 52"/>
          <p:cNvGrpSpPr/>
          <p:nvPr/>
        </p:nvGrpSpPr>
        <p:grpSpPr bwMode="auto">
          <a:xfrm>
            <a:off x="2555875" y="3500438"/>
            <a:ext cx="1152525" cy="576262"/>
            <a:chOff x="1610" y="2205"/>
            <a:chExt cx="726" cy="363"/>
          </a:xfrm>
        </p:grpSpPr>
        <p:sp>
          <p:nvSpPr>
            <p:cNvPr id="201781" name="Line 53"/>
            <p:cNvSpPr>
              <a:spLocks noChangeShapeType="1"/>
            </p:cNvSpPr>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2" name="Line 54"/>
            <p:cNvSpPr>
              <a:spLocks noChangeShapeType="1"/>
            </p:cNvSpPr>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783" name="Group 55"/>
          <p:cNvGrpSpPr/>
          <p:nvPr/>
        </p:nvGrpSpPr>
        <p:grpSpPr bwMode="auto">
          <a:xfrm>
            <a:off x="4572000" y="3500438"/>
            <a:ext cx="287338" cy="288925"/>
            <a:chOff x="2880" y="2205"/>
            <a:chExt cx="181" cy="182"/>
          </a:xfrm>
        </p:grpSpPr>
        <p:sp>
          <p:nvSpPr>
            <p:cNvPr id="201784" name="Line 56"/>
            <p:cNvSpPr>
              <a:spLocks noChangeShapeType="1"/>
            </p:cNvSpPr>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5" name="Line 57"/>
            <p:cNvSpPr>
              <a:spLocks noChangeShapeType="1"/>
            </p:cNvSpPr>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786" name="Group 58"/>
          <p:cNvGrpSpPr/>
          <p:nvPr/>
        </p:nvGrpSpPr>
        <p:grpSpPr bwMode="auto">
          <a:xfrm>
            <a:off x="4572000" y="3500438"/>
            <a:ext cx="720725" cy="288925"/>
            <a:chOff x="2880" y="2205"/>
            <a:chExt cx="454" cy="182"/>
          </a:xfrm>
        </p:grpSpPr>
        <p:sp>
          <p:nvSpPr>
            <p:cNvPr id="201787" name="Line 59"/>
            <p:cNvSpPr>
              <a:spLocks noChangeShapeType="1"/>
            </p:cNvSpPr>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8" name="Line 60"/>
            <p:cNvSpPr>
              <a:spLocks noChangeShapeType="1"/>
            </p:cNvSpPr>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789" name="Group 61"/>
          <p:cNvGrpSpPr/>
          <p:nvPr/>
        </p:nvGrpSpPr>
        <p:grpSpPr bwMode="auto">
          <a:xfrm>
            <a:off x="4643438" y="3860800"/>
            <a:ext cx="649287" cy="288925"/>
            <a:chOff x="2925" y="2432"/>
            <a:chExt cx="409" cy="182"/>
          </a:xfrm>
        </p:grpSpPr>
        <p:sp>
          <p:nvSpPr>
            <p:cNvPr id="201790" name="Line 62"/>
            <p:cNvSpPr>
              <a:spLocks noChangeShapeType="1"/>
            </p:cNvSpPr>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1" name="Line 63"/>
            <p:cNvSpPr>
              <a:spLocks noChangeShapeType="1"/>
            </p:cNvSpPr>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1792" name="Oval 64"/>
          <p:cNvSpPr>
            <a:spLocks noChangeArrowheads="1"/>
          </p:cNvSpPr>
          <p:nvPr/>
        </p:nvSpPr>
        <p:spPr bwMode="auto">
          <a:xfrm>
            <a:off x="5611813" y="5734050"/>
            <a:ext cx="287337" cy="360363"/>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3" name="Oval 65"/>
          <p:cNvSpPr>
            <a:spLocks noChangeArrowheads="1"/>
          </p:cNvSpPr>
          <p:nvPr/>
        </p:nvSpPr>
        <p:spPr bwMode="auto">
          <a:xfrm>
            <a:off x="5608638" y="6381750"/>
            <a:ext cx="287337" cy="360363"/>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94" name="Oval 66"/>
          <p:cNvSpPr>
            <a:spLocks noChangeArrowheads="1"/>
          </p:cNvSpPr>
          <p:nvPr/>
        </p:nvSpPr>
        <p:spPr bwMode="auto">
          <a:xfrm>
            <a:off x="6013450" y="6396038"/>
            <a:ext cx="287338" cy="360362"/>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95" name="Group 67"/>
          <p:cNvGrpSpPr/>
          <p:nvPr/>
        </p:nvGrpSpPr>
        <p:grpSpPr bwMode="auto">
          <a:xfrm>
            <a:off x="5795963" y="3789363"/>
            <a:ext cx="720725" cy="360362"/>
            <a:chOff x="3651" y="2387"/>
            <a:chExt cx="454" cy="227"/>
          </a:xfrm>
        </p:grpSpPr>
        <p:sp>
          <p:nvSpPr>
            <p:cNvPr id="201796" name="Line 68"/>
            <p:cNvSpPr>
              <a:spLocks noChangeShapeType="1"/>
            </p:cNvSpPr>
            <p:nvPr/>
          </p:nvSpPr>
          <p:spPr bwMode="auto">
            <a:xfrm flipV="1">
              <a:off x="3651" y="2432"/>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7" name="Line 69"/>
            <p:cNvSpPr>
              <a:spLocks noChangeShapeType="1"/>
            </p:cNvSpPr>
            <p:nvPr/>
          </p:nvSpPr>
          <p:spPr bwMode="auto">
            <a:xfrm flipH="1" flipV="1">
              <a:off x="3651" y="2387"/>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798" name="Group 70"/>
          <p:cNvGrpSpPr/>
          <p:nvPr/>
        </p:nvGrpSpPr>
        <p:grpSpPr bwMode="auto">
          <a:xfrm>
            <a:off x="5795963" y="4149725"/>
            <a:ext cx="720725" cy="287338"/>
            <a:chOff x="3651" y="2614"/>
            <a:chExt cx="454" cy="181"/>
          </a:xfrm>
        </p:grpSpPr>
        <p:sp>
          <p:nvSpPr>
            <p:cNvPr id="201799" name="Line 71"/>
            <p:cNvSpPr>
              <a:spLocks noChangeShapeType="1"/>
            </p:cNvSpPr>
            <p:nvPr/>
          </p:nvSpPr>
          <p:spPr bwMode="auto">
            <a:xfrm flipH="1" flipV="1">
              <a:off x="3651" y="2614"/>
              <a:ext cx="454"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0" name="Line 72"/>
            <p:cNvSpPr>
              <a:spLocks noChangeShapeType="1"/>
            </p:cNvSpPr>
            <p:nvPr/>
          </p:nvSpPr>
          <p:spPr bwMode="auto">
            <a:xfrm flipH="1">
              <a:off x="3651"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1801" name="Group 73"/>
          <p:cNvGrpSpPr/>
          <p:nvPr/>
        </p:nvGrpSpPr>
        <p:grpSpPr bwMode="auto">
          <a:xfrm>
            <a:off x="6156325" y="4149725"/>
            <a:ext cx="360363" cy="287338"/>
            <a:chOff x="3878" y="2614"/>
            <a:chExt cx="227" cy="181"/>
          </a:xfrm>
        </p:grpSpPr>
        <p:sp>
          <p:nvSpPr>
            <p:cNvPr id="201802" name="Line 74"/>
            <p:cNvSpPr>
              <a:spLocks noChangeShapeType="1"/>
            </p:cNvSpPr>
            <p:nvPr/>
          </p:nvSpPr>
          <p:spPr bwMode="auto">
            <a:xfrm flipH="1" flipV="1">
              <a:off x="3923" y="2614"/>
              <a:ext cx="182"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3" name="Line 75"/>
            <p:cNvSpPr>
              <a:spLocks noChangeShapeType="1"/>
            </p:cNvSpPr>
            <p:nvPr/>
          </p:nvSpPr>
          <p:spPr bwMode="auto">
            <a:xfrm flipH="1">
              <a:off x="3878"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01804" name="Picture 76"/>
          <p:cNvPicPr>
            <a:picLocks noChangeArrowheads="1"/>
          </p:cNvPicPr>
          <p:nvPr/>
        </p:nvPicPr>
        <p:blipFill>
          <a:blip r:embed="rId3">
            <a:extLst>
              <a:ext uri="{28A0092B-C50C-407E-A947-70E740481C1C}">
                <a14:useLocalDpi xmlns:a14="http://schemas.microsoft.com/office/drawing/2010/main" val="0"/>
              </a:ext>
            </a:extLst>
          </a:blip>
          <a:srcRect b="10487"/>
          <a:stretch>
            <a:fillRect/>
          </a:stretch>
        </p:blipFill>
        <p:spPr bwMode="auto">
          <a:xfrm>
            <a:off x="3457575" y="117475"/>
            <a:ext cx="5570538" cy="23034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805" name="Rectangle 77"/>
          <p:cNvSpPr>
            <a:spLocks noChangeArrowheads="1"/>
          </p:cNvSpPr>
          <p:nvPr/>
        </p:nvSpPr>
        <p:spPr bwMode="auto">
          <a:xfrm>
            <a:off x="6372225" y="2924175"/>
            <a:ext cx="288925" cy="172878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806" name="Line 78"/>
          <p:cNvSpPr>
            <a:spLocks noChangeShapeType="1"/>
          </p:cNvSpPr>
          <p:nvPr/>
        </p:nvSpPr>
        <p:spPr bwMode="auto">
          <a:xfrm>
            <a:off x="2339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7" name="Line 79"/>
          <p:cNvSpPr>
            <a:spLocks noChangeShapeType="1"/>
          </p:cNvSpPr>
          <p:nvPr/>
        </p:nvSpPr>
        <p:spPr bwMode="auto">
          <a:xfrm>
            <a:off x="755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8" name="Line 80"/>
          <p:cNvSpPr>
            <a:spLocks noChangeShapeType="1"/>
          </p:cNvSpPr>
          <p:nvPr/>
        </p:nvSpPr>
        <p:spPr bwMode="auto">
          <a:xfrm>
            <a:off x="3995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809" name="Line 81"/>
          <p:cNvSpPr>
            <a:spLocks noChangeShapeType="1"/>
          </p:cNvSpPr>
          <p:nvPr/>
        </p:nvSpPr>
        <p:spPr bwMode="auto">
          <a:xfrm>
            <a:off x="5580063" y="335756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5492750" y="4000500"/>
            <a:ext cx="1759585" cy="252730"/>
          </a:xfrm>
          <a:prstGeom prst="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9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0179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179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017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180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01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92" grpId="0" animBg="1"/>
      <p:bldP spid="201793" grpId="0" animBg="1"/>
      <p:bldP spid="201794" grpId="0" animBg="1"/>
      <p:bldP spid="201805" grpId="0" animBg="1"/>
      <p:bldP spid="2" grpId="0" animBg="1"/>
      <p:bldP spid="2" grpId="1"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801" name="Object 49"/>
          <p:cNvGraphicFramePr>
            <a:graphicFrameLocks noChangeAspect="1"/>
          </p:cNvGraphicFramePr>
          <p:nvPr/>
        </p:nvGraphicFramePr>
        <p:xfrm>
          <a:off x="112713" y="2493963"/>
          <a:ext cx="8764587" cy="4318000"/>
        </p:xfrm>
        <a:graphic>
          <a:graphicData uri="http://schemas.openxmlformats.org/presentationml/2006/ole">
            <mc:AlternateContent xmlns:mc="http://schemas.openxmlformats.org/markup-compatibility/2006">
              <mc:Choice xmlns:v="urn:schemas-microsoft-com:vml" Requires="v">
                <p:oleObj spid="_x0000_s202987" name="文档" r:id="rId1" imgW="5288280" imgH="2574290" progId="Word.Document.8">
                  <p:embed/>
                </p:oleObj>
              </mc:Choice>
              <mc:Fallback>
                <p:oleObj name="文档" r:id="rId1" imgW="5288280" imgH="2574290" progId="Word.Document.8">
                  <p:embed/>
                  <p:pic>
                    <p:nvPicPr>
                      <p:cNvPr id="0" name="Object 49"/>
                      <p:cNvPicPr>
                        <a:picLocks noChangeAspect="1" noChangeArrowheads="1"/>
                      </p:cNvPicPr>
                      <p:nvPr/>
                    </p:nvPicPr>
                    <p:blipFill>
                      <a:blip r:embed="rId2">
                        <a:extLst>
                          <a:ext uri="{28A0092B-C50C-407E-A947-70E740481C1C}">
                            <a14:useLocalDpi xmlns:a14="http://schemas.microsoft.com/office/drawing/2010/main" val="0"/>
                          </a:ext>
                        </a:extLst>
                      </a:blip>
                      <a:srcRect t="-1399" b="8395"/>
                      <a:stretch>
                        <a:fillRect/>
                      </a:stretch>
                    </p:blipFill>
                    <p:spPr bwMode="auto">
                      <a:xfrm>
                        <a:off x="112713" y="2493963"/>
                        <a:ext cx="8764587" cy="4318000"/>
                      </a:xfrm>
                      <a:prstGeom prst="rect">
                        <a:avLst/>
                      </a:prstGeom>
                      <a:solidFill>
                        <a:schemeClr val="tx1"/>
                      </a:solidFill>
                      <a:ln>
                        <a:noFill/>
                      </a:ln>
                      <a:effectLst/>
                      <a:extLs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802" name="Text Box 50"/>
          <p:cNvSpPr txBox="1">
            <a:spLocks noChangeArrowheads="1"/>
          </p:cNvSpPr>
          <p:nvPr/>
        </p:nvSpPr>
        <p:spPr bwMode="auto">
          <a:xfrm>
            <a:off x="303213" y="328613"/>
            <a:ext cx="3003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FFFF00"/>
                </a:solidFill>
                <a:ea typeface="宋体" panose="02010600030101010101" pitchFamily="2" charset="-122"/>
              </a:rPr>
              <a:t>Example of </a:t>
            </a:r>
            <a:endParaRPr lang="en-US" altLang="zh-CN" sz="3200">
              <a:solidFill>
                <a:srgbClr val="FFFF00"/>
              </a:solidFill>
              <a:ea typeface="宋体" panose="02010600030101010101" pitchFamily="2" charset="-122"/>
            </a:endParaRPr>
          </a:p>
          <a:p>
            <a:r>
              <a:rPr lang="en-US" altLang="zh-CN" sz="3200">
                <a:solidFill>
                  <a:srgbClr val="FFFF00"/>
                </a:solidFill>
                <a:ea typeface="宋体" panose="02010600030101010101" pitchFamily="2" charset="-122"/>
              </a:rPr>
              <a:t>Floyd Algorithm</a:t>
            </a:r>
            <a:endParaRPr lang="en-US" altLang="zh-CN" sz="3200">
              <a:solidFill>
                <a:srgbClr val="FFFF00"/>
              </a:solidFill>
              <a:ea typeface="宋体" panose="02010600030101010101" pitchFamily="2" charset="-122"/>
            </a:endParaRPr>
          </a:p>
        </p:txBody>
      </p:sp>
      <p:sp>
        <p:nvSpPr>
          <p:cNvPr id="202803" name="Line 51"/>
          <p:cNvSpPr>
            <a:spLocks noChangeShapeType="1"/>
          </p:cNvSpPr>
          <p:nvPr/>
        </p:nvSpPr>
        <p:spPr bwMode="auto">
          <a:xfrm>
            <a:off x="241141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4" name="Line 52"/>
          <p:cNvSpPr>
            <a:spLocks noChangeShapeType="1"/>
          </p:cNvSpPr>
          <p:nvPr/>
        </p:nvSpPr>
        <p:spPr bwMode="auto">
          <a:xfrm>
            <a:off x="3995738"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5" name="Line 53"/>
          <p:cNvSpPr>
            <a:spLocks noChangeShapeType="1"/>
          </p:cNvSpPr>
          <p:nvPr/>
        </p:nvSpPr>
        <p:spPr bwMode="auto">
          <a:xfrm>
            <a:off x="565150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6" name="Line 54"/>
          <p:cNvSpPr>
            <a:spLocks noChangeShapeType="1"/>
          </p:cNvSpPr>
          <p:nvPr/>
        </p:nvSpPr>
        <p:spPr bwMode="auto">
          <a:xfrm>
            <a:off x="7307263" y="5516563"/>
            <a:ext cx="1512887"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07" name="Line 55"/>
          <p:cNvSpPr>
            <a:spLocks noChangeShapeType="1"/>
          </p:cNvSpPr>
          <p:nvPr/>
        </p:nvSpPr>
        <p:spPr bwMode="auto">
          <a:xfrm>
            <a:off x="755650" y="5516563"/>
            <a:ext cx="1512888" cy="1152525"/>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2808" name="Group 56"/>
          <p:cNvGrpSpPr/>
          <p:nvPr/>
        </p:nvGrpSpPr>
        <p:grpSpPr bwMode="auto">
          <a:xfrm>
            <a:off x="2555875" y="3500438"/>
            <a:ext cx="287338" cy="504825"/>
            <a:chOff x="1610" y="2205"/>
            <a:chExt cx="181" cy="318"/>
          </a:xfrm>
        </p:grpSpPr>
        <p:sp>
          <p:nvSpPr>
            <p:cNvPr id="202809" name="Line 57"/>
            <p:cNvSpPr>
              <a:spLocks noChangeShapeType="1"/>
            </p:cNvSpPr>
            <p:nvPr/>
          </p:nvSpPr>
          <p:spPr bwMode="auto">
            <a:xfrm flipV="1">
              <a:off x="1610" y="2205"/>
              <a:ext cx="181" cy="318"/>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0" name="Line 58"/>
            <p:cNvSpPr>
              <a:spLocks noChangeShapeType="1"/>
            </p:cNvSpPr>
            <p:nvPr/>
          </p:nvSpPr>
          <p:spPr bwMode="auto">
            <a:xfrm>
              <a:off x="1701" y="2387"/>
              <a:ext cx="90"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11" name="Group 59"/>
          <p:cNvGrpSpPr/>
          <p:nvPr/>
        </p:nvGrpSpPr>
        <p:grpSpPr bwMode="auto">
          <a:xfrm>
            <a:off x="2555875" y="3500438"/>
            <a:ext cx="1152525" cy="576262"/>
            <a:chOff x="1610" y="2205"/>
            <a:chExt cx="726" cy="363"/>
          </a:xfrm>
        </p:grpSpPr>
        <p:sp>
          <p:nvSpPr>
            <p:cNvPr id="202812" name="Line 60"/>
            <p:cNvSpPr>
              <a:spLocks noChangeShapeType="1"/>
            </p:cNvSpPr>
            <p:nvPr/>
          </p:nvSpPr>
          <p:spPr bwMode="auto">
            <a:xfrm flipV="1">
              <a:off x="1610" y="2205"/>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3" name="Line 61"/>
            <p:cNvSpPr>
              <a:spLocks noChangeShapeType="1"/>
            </p:cNvSpPr>
            <p:nvPr/>
          </p:nvSpPr>
          <p:spPr bwMode="auto">
            <a:xfrm>
              <a:off x="2154" y="2341"/>
              <a:ext cx="136"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14" name="Group 62"/>
          <p:cNvGrpSpPr/>
          <p:nvPr/>
        </p:nvGrpSpPr>
        <p:grpSpPr bwMode="auto">
          <a:xfrm>
            <a:off x="4572000" y="3500438"/>
            <a:ext cx="287338" cy="288925"/>
            <a:chOff x="2880" y="2205"/>
            <a:chExt cx="181" cy="182"/>
          </a:xfrm>
        </p:grpSpPr>
        <p:sp>
          <p:nvSpPr>
            <p:cNvPr id="202815" name="Line 63"/>
            <p:cNvSpPr>
              <a:spLocks noChangeShapeType="1"/>
            </p:cNvSpPr>
            <p:nvPr/>
          </p:nvSpPr>
          <p:spPr bwMode="auto">
            <a:xfrm>
              <a:off x="2880" y="2251"/>
              <a:ext cx="181" cy="136"/>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6" name="Line 64"/>
            <p:cNvSpPr>
              <a:spLocks noChangeShapeType="1"/>
            </p:cNvSpPr>
            <p:nvPr/>
          </p:nvSpPr>
          <p:spPr bwMode="auto">
            <a:xfrm flipV="1">
              <a:off x="2971" y="2205"/>
              <a:ext cx="90"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17" name="Group 65"/>
          <p:cNvGrpSpPr/>
          <p:nvPr/>
        </p:nvGrpSpPr>
        <p:grpSpPr bwMode="auto">
          <a:xfrm>
            <a:off x="4572000" y="3500438"/>
            <a:ext cx="720725" cy="288925"/>
            <a:chOff x="2880" y="2205"/>
            <a:chExt cx="454" cy="182"/>
          </a:xfrm>
        </p:grpSpPr>
        <p:sp>
          <p:nvSpPr>
            <p:cNvPr id="202818" name="Line 66"/>
            <p:cNvSpPr>
              <a:spLocks noChangeShapeType="1"/>
            </p:cNvSpPr>
            <p:nvPr/>
          </p:nvSpPr>
          <p:spPr bwMode="auto">
            <a:xfrm>
              <a:off x="2880" y="2205"/>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9" name="Line 67"/>
            <p:cNvSpPr>
              <a:spLocks noChangeShapeType="1"/>
            </p:cNvSpPr>
            <p:nvPr/>
          </p:nvSpPr>
          <p:spPr bwMode="auto">
            <a:xfrm flipV="1">
              <a:off x="3168" y="2205"/>
              <a:ext cx="165" cy="105"/>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20" name="Group 68"/>
          <p:cNvGrpSpPr/>
          <p:nvPr/>
        </p:nvGrpSpPr>
        <p:grpSpPr bwMode="auto">
          <a:xfrm>
            <a:off x="4643438" y="3860800"/>
            <a:ext cx="649287" cy="288925"/>
            <a:chOff x="2925" y="2432"/>
            <a:chExt cx="409" cy="182"/>
          </a:xfrm>
        </p:grpSpPr>
        <p:sp>
          <p:nvSpPr>
            <p:cNvPr id="202821" name="Line 69"/>
            <p:cNvSpPr>
              <a:spLocks noChangeShapeType="1"/>
            </p:cNvSpPr>
            <p:nvPr/>
          </p:nvSpPr>
          <p:spPr bwMode="auto">
            <a:xfrm flipV="1">
              <a:off x="2925" y="2432"/>
              <a:ext cx="409"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22" name="Line 70"/>
            <p:cNvSpPr>
              <a:spLocks noChangeShapeType="1"/>
            </p:cNvSpPr>
            <p:nvPr/>
          </p:nvSpPr>
          <p:spPr bwMode="auto">
            <a:xfrm>
              <a:off x="3156" y="2520"/>
              <a:ext cx="178" cy="94"/>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2823" name="Oval 71"/>
          <p:cNvSpPr>
            <a:spLocks noChangeArrowheads="1"/>
          </p:cNvSpPr>
          <p:nvPr/>
        </p:nvSpPr>
        <p:spPr bwMode="auto">
          <a:xfrm>
            <a:off x="8059738" y="5445125"/>
            <a:ext cx="287337" cy="360363"/>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24" name="Oval 72"/>
          <p:cNvSpPr>
            <a:spLocks noChangeArrowheads="1"/>
          </p:cNvSpPr>
          <p:nvPr/>
        </p:nvSpPr>
        <p:spPr bwMode="auto">
          <a:xfrm>
            <a:off x="7235825" y="5734050"/>
            <a:ext cx="287338" cy="360363"/>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25" name="Oval 73"/>
          <p:cNvSpPr>
            <a:spLocks noChangeArrowheads="1"/>
          </p:cNvSpPr>
          <p:nvPr/>
        </p:nvSpPr>
        <p:spPr bwMode="auto">
          <a:xfrm>
            <a:off x="8056563" y="5748338"/>
            <a:ext cx="287337" cy="360362"/>
          </a:xfrm>
          <a:prstGeom prst="ellipse">
            <a:avLst/>
          </a:prstGeom>
          <a:noFill/>
          <a:ln w="38100" algn="ctr">
            <a:solidFill>
              <a:srgbClr val="FF0000"/>
            </a:solidFill>
            <a:rou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826" name="Group 74"/>
          <p:cNvGrpSpPr/>
          <p:nvPr/>
        </p:nvGrpSpPr>
        <p:grpSpPr bwMode="auto">
          <a:xfrm>
            <a:off x="5795963" y="3789363"/>
            <a:ext cx="720725" cy="360362"/>
            <a:chOff x="3651" y="2387"/>
            <a:chExt cx="454" cy="227"/>
          </a:xfrm>
        </p:grpSpPr>
        <p:sp>
          <p:nvSpPr>
            <p:cNvPr id="202827" name="Line 75"/>
            <p:cNvSpPr>
              <a:spLocks noChangeShapeType="1"/>
            </p:cNvSpPr>
            <p:nvPr/>
          </p:nvSpPr>
          <p:spPr bwMode="auto">
            <a:xfrm flipV="1">
              <a:off x="3651" y="2432"/>
              <a:ext cx="454" cy="182"/>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28" name="Line 76"/>
            <p:cNvSpPr>
              <a:spLocks noChangeShapeType="1"/>
            </p:cNvSpPr>
            <p:nvPr/>
          </p:nvSpPr>
          <p:spPr bwMode="auto">
            <a:xfrm flipH="1" flipV="1">
              <a:off x="3651" y="2387"/>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29" name="Group 77"/>
          <p:cNvGrpSpPr/>
          <p:nvPr/>
        </p:nvGrpSpPr>
        <p:grpSpPr bwMode="auto">
          <a:xfrm>
            <a:off x="6156325" y="4149725"/>
            <a:ext cx="360363" cy="287338"/>
            <a:chOff x="3878" y="2614"/>
            <a:chExt cx="227" cy="181"/>
          </a:xfrm>
        </p:grpSpPr>
        <p:sp>
          <p:nvSpPr>
            <p:cNvPr id="202830" name="Line 78"/>
            <p:cNvSpPr>
              <a:spLocks noChangeShapeType="1"/>
            </p:cNvSpPr>
            <p:nvPr/>
          </p:nvSpPr>
          <p:spPr bwMode="auto">
            <a:xfrm flipH="1" flipV="1">
              <a:off x="3923" y="2614"/>
              <a:ext cx="182"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31" name="Line 79"/>
            <p:cNvSpPr>
              <a:spLocks noChangeShapeType="1"/>
            </p:cNvSpPr>
            <p:nvPr/>
          </p:nvSpPr>
          <p:spPr bwMode="auto">
            <a:xfrm flipH="1">
              <a:off x="3878"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32" name="Group 80"/>
          <p:cNvGrpSpPr/>
          <p:nvPr/>
        </p:nvGrpSpPr>
        <p:grpSpPr bwMode="auto">
          <a:xfrm>
            <a:off x="5795963" y="4149725"/>
            <a:ext cx="720725" cy="287338"/>
            <a:chOff x="3651" y="2614"/>
            <a:chExt cx="454" cy="181"/>
          </a:xfrm>
        </p:grpSpPr>
        <p:sp>
          <p:nvSpPr>
            <p:cNvPr id="202833" name="Line 81"/>
            <p:cNvSpPr>
              <a:spLocks noChangeShapeType="1"/>
            </p:cNvSpPr>
            <p:nvPr/>
          </p:nvSpPr>
          <p:spPr bwMode="auto">
            <a:xfrm flipH="1" flipV="1">
              <a:off x="3651" y="2614"/>
              <a:ext cx="454" cy="181"/>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34" name="Line 82"/>
            <p:cNvSpPr>
              <a:spLocks noChangeShapeType="1"/>
            </p:cNvSpPr>
            <p:nvPr/>
          </p:nvSpPr>
          <p:spPr bwMode="auto">
            <a:xfrm flipH="1">
              <a:off x="3651" y="2704"/>
              <a:ext cx="136" cy="91"/>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35" name="Group 83"/>
          <p:cNvGrpSpPr/>
          <p:nvPr/>
        </p:nvGrpSpPr>
        <p:grpSpPr bwMode="auto">
          <a:xfrm>
            <a:off x="7423150" y="3832225"/>
            <a:ext cx="1166813" cy="576263"/>
            <a:chOff x="4676" y="2414"/>
            <a:chExt cx="735" cy="363"/>
          </a:xfrm>
        </p:grpSpPr>
        <p:sp>
          <p:nvSpPr>
            <p:cNvPr id="202836" name="Line 84"/>
            <p:cNvSpPr>
              <a:spLocks noChangeShapeType="1"/>
            </p:cNvSpPr>
            <p:nvPr/>
          </p:nvSpPr>
          <p:spPr bwMode="auto">
            <a:xfrm flipV="1">
              <a:off x="4685" y="2414"/>
              <a:ext cx="7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37" name="Line 85"/>
            <p:cNvSpPr>
              <a:spLocks noChangeShapeType="1"/>
            </p:cNvSpPr>
            <p:nvPr/>
          </p:nvSpPr>
          <p:spPr bwMode="auto">
            <a:xfrm flipH="1" flipV="1">
              <a:off x="4676" y="2459"/>
              <a:ext cx="182" cy="227"/>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38" name="Group 86"/>
          <p:cNvGrpSpPr/>
          <p:nvPr/>
        </p:nvGrpSpPr>
        <p:grpSpPr bwMode="auto">
          <a:xfrm>
            <a:off x="8243888" y="3489325"/>
            <a:ext cx="360362" cy="876300"/>
            <a:chOff x="5193" y="2198"/>
            <a:chExt cx="227" cy="552"/>
          </a:xfrm>
        </p:grpSpPr>
        <p:sp>
          <p:nvSpPr>
            <p:cNvPr id="202839" name="Line 87"/>
            <p:cNvSpPr>
              <a:spLocks noChangeShapeType="1"/>
            </p:cNvSpPr>
            <p:nvPr/>
          </p:nvSpPr>
          <p:spPr bwMode="auto">
            <a:xfrm flipV="1">
              <a:off x="5193" y="2205"/>
              <a:ext cx="227" cy="545"/>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40" name="Line 88"/>
            <p:cNvSpPr>
              <a:spLocks noChangeShapeType="1"/>
            </p:cNvSpPr>
            <p:nvPr/>
          </p:nvSpPr>
          <p:spPr bwMode="auto">
            <a:xfrm flipH="1" flipV="1">
              <a:off x="5228" y="2198"/>
              <a:ext cx="147" cy="80"/>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2841" name="Group 89"/>
          <p:cNvGrpSpPr/>
          <p:nvPr/>
        </p:nvGrpSpPr>
        <p:grpSpPr bwMode="auto">
          <a:xfrm>
            <a:off x="8286750" y="3817938"/>
            <a:ext cx="388938" cy="619125"/>
            <a:chOff x="5220" y="2405"/>
            <a:chExt cx="245" cy="390"/>
          </a:xfrm>
        </p:grpSpPr>
        <p:sp>
          <p:nvSpPr>
            <p:cNvPr id="202842" name="Line 90"/>
            <p:cNvSpPr>
              <a:spLocks noChangeShapeType="1"/>
            </p:cNvSpPr>
            <p:nvPr/>
          </p:nvSpPr>
          <p:spPr bwMode="auto">
            <a:xfrm flipV="1">
              <a:off x="5239" y="2432"/>
              <a:ext cx="226" cy="363"/>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43" name="Line 91"/>
            <p:cNvSpPr>
              <a:spLocks noChangeShapeType="1"/>
            </p:cNvSpPr>
            <p:nvPr/>
          </p:nvSpPr>
          <p:spPr bwMode="auto">
            <a:xfrm flipH="1" flipV="1">
              <a:off x="5220" y="2405"/>
              <a:ext cx="182" cy="136"/>
            </a:xfrm>
            <a:prstGeom prst="line">
              <a:avLst/>
            </a:prstGeom>
            <a:noFill/>
            <a:ln w="3810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202844" name="Picture 92"/>
          <p:cNvPicPr>
            <a:picLocks noChangeArrowheads="1"/>
          </p:cNvPicPr>
          <p:nvPr/>
        </p:nvPicPr>
        <p:blipFill>
          <a:blip r:embed="rId3">
            <a:extLst>
              <a:ext uri="{28A0092B-C50C-407E-A947-70E740481C1C}">
                <a14:useLocalDpi xmlns:a14="http://schemas.microsoft.com/office/drawing/2010/main" val="0"/>
              </a:ext>
            </a:extLst>
          </a:blip>
          <a:srcRect b="10487"/>
          <a:stretch>
            <a:fillRect/>
          </a:stretch>
        </p:blipFill>
        <p:spPr bwMode="auto">
          <a:xfrm>
            <a:off x="3457575" y="117475"/>
            <a:ext cx="5570538" cy="23034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845" name="Rectangle 93"/>
          <p:cNvSpPr>
            <a:spLocks noChangeArrowheads="1"/>
          </p:cNvSpPr>
          <p:nvPr/>
        </p:nvSpPr>
        <p:spPr bwMode="auto">
          <a:xfrm>
            <a:off x="8459788" y="2924175"/>
            <a:ext cx="288925" cy="172878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6" name="Line 94"/>
          <p:cNvSpPr>
            <a:spLocks noChangeShapeType="1"/>
          </p:cNvSpPr>
          <p:nvPr/>
        </p:nvSpPr>
        <p:spPr bwMode="auto">
          <a:xfrm>
            <a:off x="3995738" y="337661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47" name="Line 95"/>
          <p:cNvSpPr>
            <a:spLocks noChangeShapeType="1"/>
          </p:cNvSpPr>
          <p:nvPr/>
        </p:nvSpPr>
        <p:spPr bwMode="auto">
          <a:xfrm>
            <a:off x="233997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48" name="Line 96"/>
          <p:cNvSpPr>
            <a:spLocks noChangeShapeType="1"/>
          </p:cNvSpPr>
          <p:nvPr/>
        </p:nvSpPr>
        <p:spPr bwMode="auto">
          <a:xfrm>
            <a:off x="755650" y="3355975"/>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49" name="Line 97"/>
          <p:cNvSpPr>
            <a:spLocks noChangeShapeType="1"/>
          </p:cNvSpPr>
          <p:nvPr/>
        </p:nvSpPr>
        <p:spPr bwMode="auto">
          <a:xfrm>
            <a:off x="5580063" y="3357563"/>
            <a:ext cx="1512887"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50" name="Line 98"/>
          <p:cNvSpPr>
            <a:spLocks noChangeShapeType="1"/>
          </p:cNvSpPr>
          <p:nvPr/>
        </p:nvSpPr>
        <p:spPr bwMode="auto">
          <a:xfrm>
            <a:off x="7235825" y="3357563"/>
            <a:ext cx="1512888" cy="1225550"/>
          </a:xfrm>
          <a:prstGeom prst="line">
            <a:avLst/>
          </a:prstGeom>
          <a:noFill/>
          <a:ln w="28575">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矩形 1"/>
          <p:cNvSpPr/>
          <p:nvPr/>
        </p:nvSpPr>
        <p:spPr>
          <a:xfrm>
            <a:off x="7134225" y="4328795"/>
            <a:ext cx="1759585" cy="252730"/>
          </a:xfrm>
          <a:prstGeom prst="rect">
            <a:avLst/>
          </a:prstGeom>
          <a:noFill/>
          <a:ln>
            <a:solidFill>
              <a:schemeClr val="accent1"/>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83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028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283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028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284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02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23" grpId="0" animBg="1"/>
      <p:bldP spid="202824" grpId="0" animBg="1"/>
      <p:bldP spid="202825" grpId="0" animBg="1"/>
      <p:bldP spid="202845" grpId="0" animBg="1"/>
      <p:bldP spid="2" grpId="0" animBg="1"/>
      <p:bldP spid="2" grpId="1"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252000" y="457200"/>
            <a:ext cx="8640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err="1">
                <a:latin typeface="Times New Roman" panose="02020603050405020304" pitchFamily="18" charset="0"/>
                <a:cs typeface="Times New Roman" panose="02020603050405020304" pitchFamily="18" charset="0"/>
              </a:rPr>
              <a:t>typedef</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struct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AdjType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a:t>
            </a:r>
            <a:r>
              <a:rPr kumimoji="1" lang="en-US" altLang="zh-CN" sz="2200" dirty="0" err="1">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矩阵</a:t>
            </a:r>
            <a:r>
              <a:rPr kumimoji="1" lang="en-US" altLang="zh-CN" sz="2200" dirty="0">
                <a:solidFill>
                  <a:srgbClr val="33CC33"/>
                </a:solidFill>
                <a:latin typeface="Times New Roman" panose="02020603050405020304" pitchFamily="18" charset="0"/>
                <a:cs typeface="Times New Roman" panose="02020603050405020304" pitchFamily="18" charset="0"/>
              </a:rPr>
              <a:t>A</a:t>
            </a:r>
            <a:r>
              <a:rPr kumimoji="1" lang="zh-CN" altLang="en-US" sz="2200" dirty="0">
                <a:solidFill>
                  <a:srgbClr val="33CC33"/>
                </a:solidFill>
                <a:latin typeface="Times New Roman" panose="02020603050405020304" pitchFamily="18" charset="0"/>
                <a:cs typeface="Times New Roman" panose="02020603050405020304" pitchFamily="18" charset="0"/>
              </a:rPr>
              <a:t>，存放每对顶点间最短路径长度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nextvex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en-US" altLang="zh-CN" sz="2200" dirty="0" err="1">
                <a:solidFill>
                  <a:srgbClr val="33CC33"/>
                </a:solidFill>
                <a:latin typeface="Times New Roman" panose="02020603050405020304" pitchFamily="18" charset="0"/>
                <a:cs typeface="Times New Roman" panose="02020603050405020304" pitchFamily="18" charset="0"/>
              </a:rPr>
              <a:t>nextvex</a:t>
            </a:r>
            <a:r>
              <a:rPr kumimoji="1" lang="en-US" altLang="zh-CN" sz="2200" dirty="0">
                <a:solidFill>
                  <a:srgbClr val="33CC33"/>
                </a:solidFill>
                <a:latin typeface="Times New Roman" panose="02020603050405020304" pitchFamily="18" charset="0"/>
                <a:cs typeface="Times New Roman" panose="02020603050405020304" pitchFamily="18" charset="0"/>
              </a:rPr>
              <a:t>[i][j]</a:t>
            </a:r>
            <a:r>
              <a:rPr kumimoji="1" lang="zh-CN" altLang="en-US" sz="2200" dirty="0">
                <a:solidFill>
                  <a:srgbClr val="33CC33"/>
                </a:solidFill>
                <a:latin typeface="Times New Roman" panose="02020603050405020304" pitchFamily="18" charset="0"/>
                <a:cs typeface="Times New Roman" panose="02020603050405020304" pitchFamily="18" charset="0"/>
              </a:rPr>
              <a:t>存放</a:t>
            </a:r>
            <a:r>
              <a:rPr kumimoji="1" lang="en-US" altLang="zh-CN" sz="2200" dirty="0">
                <a:solidFill>
                  <a:srgbClr val="33CC33"/>
                </a:solidFill>
                <a:latin typeface="Times New Roman" panose="02020603050405020304" pitchFamily="18" charset="0"/>
                <a:cs typeface="Times New Roman" panose="02020603050405020304" pitchFamily="18" charset="0"/>
              </a:rPr>
              <a:t>v</a:t>
            </a:r>
            <a:r>
              <a:rPr kumimoji="1" lang="en-US" altLang="zh-CN" sz="2200" baseline="-25000" dirty="0">
                <a:solidFill>
                  <a:srgbClr val="33CC33"/>
                </a:solidFill>
                <a:latin typeface="Times New Roman" panose="02020603050405020304" pitchFamily="18" charset="0"/>
                <a:cs typeface="Times New Roman" panose="02020603050405020304" pitchFamily="18" charset="0"/>
              </a:rPr>
              <a:t>i</a:t>
            </a:r>
            <a:r>
              <a:rPr kumimoji="1" lang="zh-CN" altLang="en-US" sz="2200" dirty="0">
                <a:solidFill>
                  <a:srgbClr val="33CC33"/>
                </a:solidFill>
                <a:latin typeface="Times New Roman" panose="02020603050405020304" pitchFamily="18" charset="0"/>
                <a:cs typeface="Times New Roman" panose="02020603050405020304" pitchFamily="18" charset="0"/>
              </a:rPr>
              <a:t>到</a:t>
            </a:r>
            <a:r>
              <a:rPr kumimoji="1" lang="en-US" altLang="zh-CN" sz="2200" dirty="0" err="1">
                <a:solidFill>
                  <a:srgbClr val="33CC33"/>
                </a:solidFill>
                <a:latin typeface="Times New Roman" panose="02020603050405020304" pitchFamily="18" charset="0"/>
                <a:cs typeface="Times New Roman" panose="02020603050405020304" pitchFamily="18" charset="0"/>
              </a:rPr>
              <a:t>v</a:t>
            </a:r>
            <a:r>
              <a:rPr kumimoji="1" lang="en-US" altLang="zh-CN" sz="2200" baseline="-25000" dirty="0" err="1">
                <a:solidFill>
                  <a:srgbClr val="33CC33"/>
                </a:solidFill>
                <a:latin typeface="Times New Roman" panose="02020603050405020304" pitchFamily="18" charset="0"/>
                <a:cs typeface="Times New Roman" panose="02020603050405020304" pitchFamily="18" charset="0"/>
              </a:rPr>
              <a:t>j</a:t>
            </a:r>
            <a:r>
              <a:rPr kumimoji="1" lang="zh-CN" altLang="en-US" sz="2200" dirty="0">
                <a:solidFill>
                  <a:srgbClr val="33CC33"/>
                </a:solidFill>
                <a:latin typeface="Times New Roman" panose="02020603050405020304" pitchFamily="18" charset="0"/>
                <a:cs typeface="Times New Roman" panose="02020603050405020304" pitchFamily="18" charset="0"/>
              </a:rPr>
              <a:t>最短路径上</a:t>
            </a:r>
            <a:r>
              <a:rPr kumimoji="1" lang="en-US" altLang="zh-CN" sz="2200" dirty="0" smtClean="0">
                <a:solidFill>
                  <a:srgbClr val="33CC33"/>
                </a:solidFill>
                <a:latin typeface="Times New Roman" panose="02020603050405020304" pitchFamily="18" charset="0"/>
                <a:cs typeface="Times New Roman" panose="02020603050405020304" pitchFamily="18" charset="0"/>
              </a:rPr>
              <a:t>v</a:t>
            </a:r>
            <a:r>
              <a:rPr kumimoji="1" lang="en-US" altLang="zh-CN" sz="2200" baseline="-25000" dirty="0" smtClean="0">
                <a:solidFill>
                  <a:srgbClr val="33CC33"/>
                </a:solidFill>
                <a:latin typeface="Times New Roman" panose="02020603050405020304" pitchFamily="18" charset="0"/>
                <a:cs typeface="Times New Roman" panose="02020603050405020304" pitchFamily="18" charset="0"/>
              </a:rPr>
              <a:t>i</a:t>
            </a:r>
            <a:r>
              <a:rPr kumimoji="1" lang="zh-CN" altLang="en-US" sz="2200" dirty="0" smtClean="0">
                <a:solidFill>
                  <a:srgbClr val="33CC33"/>
                </a:solidFill>
                <a:latin typeface="Times New Roman" panose="02020603050405020304" pitchFamily="18" charset="0"/>
                <a:cs typeface="Times New Roman" panose="02020603050405020304" pitchFamily="18" charset="0"/>
              </a:rPr>
              <a:t>的后继</a:t>
            </a:r>
            <a:r>
              <a:rPr kumimoji="1" lang="zh-CN" altLang="en-US" sz="2200" dirty="0">
                <a:solidFill>
                  <a:srgbClr val="33CC33"/>
                </a:solidFill>
                <a:latin typeface="Times New Roman" panose="02020603050405020304" pitchFamily="18" charset="0"/>
                <a:cs typeface="Times New Roman" panose="02020603050405020304" pitchFamily="18" charset="0"/>
              </a:rPr>
              <a:t>顶点的下标值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ShortPath</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endParaRPr kumimoji="1" lang="en-US" altLang="zh-CN" sz="2200" dirty="0">
              <a:latin typeface="Times New Roman" panose="02020603050405020304" pitchFamily="18" charset="0"/>
              <a:cs typeface="Times New Roman" panose="02020603050405020304" pitchFamily="18" charset="0"/>
            </a:endParaRPr>
          </a:p>
          <a:p>
            <a:pPr algn="just"/>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#define MAX	</a:t>
            </a:r>
            <a:r>
              <a:rPr kumimoji="1" lang="en-US" altLang="zh-CN" sz="2200" dirty="0" err="1" smtClean="0">
                <a:latin typeface="Times New Roman" panose="02020603050405020304" pitchFamily="18" charset="0"/>
                <a:cs typeface="Times New Roman" panose="02020603050405020304" pitchFamily="18" charset="0"/>
              </a:rPr>
              <a:t>1e+38</a:t>
            </a:r>
            <a:endParaRPr kumimoji="1" lang="en-US" altLang="zh-C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52000" y="22225"/>
            <a:ext cx="8640000" cy="6862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floyd</a:t>
            </a:r>
            <a:r>
              <a:rPr kumimoji="1" lang="en-US" altLang="zh-CN" sz="2200" dirty="0">
                <a:latin typeface="Times New Roman" panose="02020603050405020304" pitchFamily="18" charset="0"/>
                <a:cs typeface="Times New Roman" panose="02020603050405020304" pitchFamily="18" charset="0"/>
              </a:rPr>
              <a:t> (Graph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ShortPath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i</a:t>
            </a:r>
            <a:r>
              <a:rPr kumimoji="1" lang="en-US" altLang="zh-CN" sz="2200" dirty="0">
                <a:latin typeface="Times New Roman" panose="02020603050405020304" pitchFamily="18" charset="0"/>
                <a:cs typeface="Times New Roman" panose="02020603050405020304" pitchFamily="18" charset="0"/>
              </a:rPr>
              <a:t>, j, k;</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(j=0; j&lt;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j++)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-&gt;arcs[i][j</a:t>
            </a:r>
            <a:r>
              <a:rPr kumimoji="1" lang="en-US" altLang="zh-CN" sz="2200" dirty="0" smtClean="0">
                <a:latin typeface="Times New Roman" panose="02020603050405020304" pitchFamily="18" charset="0"/>
                <a:cs typeface="Times New Roman" panose="02020603050405020304" pitchFamily="18" charset="0"/>
              </a:rPr>
              <a:t>] != MAX) </a:t>
            </a:r>
            <a:r>
              <a:rPr kumimoji="1" lang="en-US" altLang="zh-CN" sz="2200" dirty="0" err="1" smtClean="0">
                <a:latin typeface="Times New Roman" panose="02020603050405020304" pitchFamily="18" charset="0"/>
                <a:cs typeface="Times New Roman" panose="02020603050405020304" pitchFamily="18" charset="0"/>
              </a:rPr>
              <a:t>ppath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nextvex</a:t>
            </a:r>
            <a:r>
              <a:rPr kumimoji="1" lang="en-US" altLang="zh-CN" sz="2200" dirty="0">
                <a:latin typeface="Times New Roman" panose="02020603050405020304" pitchFamily="18" charset="0"/>
                <a:cs typeface="Times New Roman" panose="02020603050405020304" pitchFamily="18" charset="0"/>
              </a:rPr>
              <a:t>[i][j</a:t>
            </a:r>
            <a:r>
              <a:rPr kumimoji="1" lang="en-US" altLang="zh-CN" sz="2200" dirty="0" smtClean="0">
                <a:latin typeface="Times New Roman" panose="02020603050405020304" pitchFamily="18" charset="0"/>
                <a:cs typeface="Times New Roman" panose="02020603050405020304" pitchFamily="18" charset="0"/>
              </a:rPr>
              <a:t>] =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else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nextvex</a:t>
            </a:r>
            <a:r>
              <a:rPr kumimoji="1" lang="en-US" altLang="zh-CN" sz="2200" dirty="0">
                <a:latin typeface="Times New Roman" panose="02020603050405020304" pitchFamily="18" charset="0"/>
                <a:cs typeface="Times New Roman" panose="02020603050405020304" pitchFamily="18" charset="0"/>
              </a:rPr>
              <a:t>[i][j</a:t>
            </a:r>
            <a:r>
              <a:rPr kumimoji="1" lang="en-US" altLang="zh-CN" sz="2200" dirty="0" smtClean="0">
                <a:latin typeface="Times New Roman" panose="02020603050405020304" pitchFamily="18" charset="0"/>
                <a:cs typeface="Times New Roman" panose="02020603050405020304" pitchFamily="18" charset="0"/>
              </a:rPr>
              <a:t>] = -</a:t>
            </a:r>
            <a:r>
              <a:rPr kumimoji="1" lang="en-US" altLang="zh-CN" sz="2200" dirty="0">
                <a:latin typeface="Times New Roman" panose="02020603050405020304" pitchFamily="18" charset="0"/>
                <a:cs typeface="Times New Roman" panose="02020603050405020304" pitchFamily="18" charset="0"/>
              </a:rPr>
              <a:t>1;</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ppath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&gt;a[i][j]=</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-&gt;arcs[i][j];</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(k=0; k&lt;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k++)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第</a:t>
            </a:r>
            <a:r>
              <a:rPr kumimoji="1" lang="en-US" altLang="zh-CN" sz="2200" dirty="0">
                <a:solidFill>
                  <a:srgbClr val="00B050"/>
                </a:solidFill>
                <a:latin typeface="Times New Roman" panose="02020603050405020304" pitchFamily="18" charset="0"/>
                <a:cs typeface="Times New Roman" panose="02020603050405020304" pitchFamily="18" charset="0"/>
              </a:rPr>
              <a:t>k</a:t>
            </a:r>
            <a:r>
              <a:rPr kumimoji="1" lang="zh-CN" altLang="en-US" sz="2200" dirty="0">
                <a:solidFill>
                  <a:srgbClr val="00B050"/>
                </a:solidFill>
                <a:latin typeface="Times New Roman" panose="02020603050405020304" pitchFamily="18" charset="0"/>
                <a:cs typeface="Times New Roman" panose="02020603050405020304" pitchFamily="18" charset="0"/>
              </a:rPr>
              <a:t>个中间点</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入边</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(j=0; j&lt;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j++) {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出边</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-&gt;a[i][k</a:t>
            </a:r>
            <a:r>
              <a:rPr kumimoji="1" lang="en-US" altLang="zh-CN" sz="2200" dirty="0" smtClean="0">
                <a:latin typeface="Times New Roman" panose="02020603050405020304" pitchFamily="18" charset="0"/>
                <a:cs typeface="Times New Roman" panose="02020603050405020304" pitchFamily="18" charset="0"/>
              </a:rPr>
              <a:t>] &gt;= MAX</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-&gt;a[k][j</a:t>
            </a:r>
            <a:r>
              <a:rPr kumimoji="1" lang="en-US" altLang="zh-CN" sz="2200" dirty="0" smtClean="0">
                <a:latin typeface="Times New Roman" panose="02020603050405020304" pitchFamily="18" charset="0"/>
                <a:cs typeface="Times New Roman" panose="02020603050405020304" pitchFamily="18" charset="0"/>
              </a:rPr>
              <a:t>] &gt;= MAX</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continue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en-US" altLang="zh-CN" sz="2200" dirty="0" err="1">
                <a:solidFill>
                  <a:srgbClr val="00B050"/>
                </a:solidFill>
                <a:latin typeface="Times New Roman" panose="02020603050405020304" pitchFamily="18" charset="0"/>
                <a:cs typeface="Times New Roman" panose="02020603050405020304" pitchFamily="18" charset="0"/>
                <a:sym typeface="+mn-ea"/>
              </a:rPr>
              <a:t>ppath</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-&gt;a[i][k</a:t>
            </a:r>
            <a:r>
              <a:rPr kumimoji="1" lang="en-US" altLang="zh-CN" sz="2200" dirty="0" smtClean="0">
                <a:solidFill>
                  <a:srgbClr val="00B050"/>
                </a:solidFill>
                <a:latin typeface="Times New Roman" panose="02020603050405020304" pitchFamily="18" charset="0"/>
                <a:cs typeface="Times New Roman" panose="02020603050405020304" pitchFamily="18" charset="0"/>
                <a:sym typeface="+mn-ea"/>
              </a:rPr>
              <a:t>] &gt;= MAX</a:t>
            </a:r>
            <a:r>
              <a:rPr kumimoji="1" lang="zh-CN" altLang="en-US" sz="2200" dirty="0" smtClean="0">
                <a:solidFill>
                  <a:srgbClr val="00B050"/>
                </a:solidFill>
                <a:latin typeface="Times New Roman" panose="02020603050405020304" pitchFamily="18" charset="0"/>
                <a:cs typeface="Times New Roman" panose="02020603050405020304" pitchFamily="18" charset="0"/>
                <a:sym typeface="+mn-ea"/>
              </a:rPr>
              <a:t>意味着边</a:t>
            </a:r>
            <a:r>
              <a:rPr kumimoji="1" lang="en-US" altLang="zh-CN" sz="2200" dirty="0" smtClean="0">
                <a:solidFill>
                  <a:srgbClr val="00B050"/>
                </a:solidFill>
                <a:latin typeface="Times New Roman" panose="02020603050405020304" pitchFamily="18" charset="0"/>
                <a:cs typeface="Times New Roman" panose="02020603050405020304" pitchFamily="18" charset="0"/>
                <a:sym typeface="+mn-ea"/>
              </a:rPr>
              <a:t>&lt;i,k&gt;</a:t>
            </a:r>
            <a:r>
              <a:rPr kumimoji="1" lang="zh-CN" altLang="en-US" sz="2200" dirty="0" smtClean="0">
                <a:solidFill>
                  <a:srgbClr val="00B050"/>
                </a:solidFill>
                <a:latin typeface="Times New Roman" panose="02020603050405020304" pitchFamily="18" charset="0"/>
                <a:cs typeface="Times New Roman" panose="02020603050405020304" pitchFamily="18" charset="0"/>
                <a:sym typeface="+mn-ea"/>
              </a:rPr>
              <a:t>不存在</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-&gt;a[i][j</a:t>
            </a:r>
            <a:r>
              <a:rPr kumimoji="1" lang="en-US" altLang="zh-CN" sz="2200" dirty="0" smtClean="0">
                <a:latin typeface="Times New Roman" panose="02020603050405020304" pitchFamily="18" charset="0"/>
                <a:cs typeface="Times New Roman" panose="02020603050405020304" pitchFamily="18" charset="0"/>
              </a:rPr>
              <a:t>] &gt;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-&gt;a[i][k</a:t>
            </a:r>
            <a:r>
              <a:rPr kumimoji="1" lang="en-US" altLang="zh-CN" sz="2200" dirty="0" smtClean="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-&gt;a[k][j]) )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ppath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&gt;a[i][j</a:t>
            </a:r>
            <a:r>
              <a:rPr kumimoji="1" lang="en-US" altLang="zh-CN" sz="2200" dirty="0" smtClean="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-&gt;a[i][k</a:t>
            </a:r>
            <a:r>
              <a:rPr kumimoji="1" lang="en-US" altLang="zh-CN" sz="2200" dirty="0" smtClean="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-&gt;a[k][j];</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ppath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nextvex</a:t>
            </a:r>
            <a:r>
              <a:rPr kumimoji="1" lang="en-US" altLang="zh-CN" sz="2200" dirty="0">
                <a:latin typeface="Times New Roman" panose="02020603050405020304" pitchFamily="18" charset="0"/>
                <a:cs typeface="Times New Roman" panose="02020603050405020304" pitchFamily="18" charset="0"/>
              </a:rPr>
              <a:t>[i][j]=</a:t>
            </a:r>
            <a:r>
              <a:rPr kumimoji="1" lang="en-US" altLang="zh-CN" sz="2200" dirty="0" err="1">
                <a:latin typeface="Times New Roman" panose="02020603050405020304" pitchFamily="18" charset="0"/>
                <a:cs typeface="Times New Roman" panose="02020603050405020304" pitchFamily="18" charset="0"/>
              </a:rPr>
              <a:t>ppath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nextvex</a:t>
            </a:r>
            <a:r>
              <a:rPr kumimoji="1" lang="en-US" altLang="zh-CN" sz="2200" dirty="0">
                <a:latin typeface="Times New Roman" panose="02020603050405020304" pitchFamily="18" charset="0"/>
                <a:cs typeface="Times New Roman" panose="02020603050405020304" pitchFamily="18" charset="0"/>
              </a:rPr>
              <a:t>[i][k];</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                                                                                                   </a:t>
            </a:r>
            <a:r>
              <a:rPr lang="zh-CN" altLang="en-US" sz="2200" b="1">
                <a:solidFill>
                  <a:srgbClr val="33CC33"/>
                </a:solidFill>
                <a:sym typeface="+mn-ea"/>
              </a:rPr>
              <a:t>迭代计算 </a:t>
            </a:r>
            <a:endParaRPr kumimoji="1" lang="en-US" altLang="zh-CN" sz="2200" dirty="0">
              <a:latin typeface="Times New Roman" panose="02020603050405020304" pitchFamily="18" charset="0"/>
              <a:cs typeface="Times New Roman" panose="02020603050405020304" pitchFamily="18" charset="0"/>
            </a:endParaRPr>
          </a:p>
          <a:p>
            <a:pPr algn="just"/>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121859" name="Rectangle 3"/>
          <p:cNvSpPr>
            <a:spLocks noChangeArrowheads="1"/>
          </p:cNvSpPr>
          <p:nvPr/>
        </p:nvSpPr>
        <p:spPr bwMode="auto">
          <a:xfrm>
            <a:off x="252000" y="1082735"/>
            <a:ext cx="8640000" cy="200146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33CC33"/>
                </a:solidFill>
              </a:rPr>
              <a:t>初始化  </a:t>
            </a:r>
            <a:endParaRPr lang="zh-CN" altLang="en-US" sz="2000" b="1">
              <a:solidFill>
                <a:srgbClr val="33CC33"/>
              </a:solidFill>
            </a:endParaRPr>
          </a:p>
        </p:txBody>
      </p:sp>
      <p:sp>
        <p:nvSpPr>
          <p:cNvPr id="121861" name="Rectangle 5"/>
          <p:cNvSpPr>
            <a:spLocks noChangeArrowheads="1"/>
          </p:cNvSpPr>
          <p:nvPr/>
        </p:nvSpPr>
        <p:spPr bwMode="auto">
          <a:xfrm>
            <a:off x="252000" y="3141663"/>
            <a:ext cx="8640000" cy="3311525"/>
          </a:xfrm>
          <a:prstGeom prst="rect">
            <a:avLst/>
          </a:prstGeom>
          <a:noFill/>
          <a:ln w="28575" algn="ctr">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33CC33"/>
                </a:solidFill>
              </a:rPr>
              <a:t> </a:t>
            </a:r>
            <a:endParaRPr lang="zh-CN" altLang="en-US" sz="2000" b="1">
              <a:solidFill>
                <a:srgbClr val="33CC33"/>
              </a:solidFill>
            </a:endParaRPr>
          </a:p>
          <a:p>
            <a:pPr algn="r"/>
            <a:endParaRPr lang="en-US" altLang="zh-CN" sz="2000" b="1">
              <a:solidFill>
                <a:srgbClr val="33CC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21859"/>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repeatCount="3000" fill="hold" grpId="1" nodeType="afterEffect">
                                  <p:stCondLst>
                                    <p:cond delay="0"/>
                                  </p:stCondLst>
                                  <p:childTnLst>
                                    <p:anim calcmode="discrete" valueType="str">
                                      <p:cBhvr>
                                        <p:cTn id="9" dur="1000" fill="hold"/>
                                        <p:tgtEl>
                                          <p:spTgt spid="1218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grpId="0" nodeType="clickEffect">
                                  <p:stCondLst>
                                    <p:cond delay="0"/>
                                  </p:stCondLst>
                                  <p:childTnLst>
                                    <p:anim calcmode="discrete" valueType="str">
                                      <p:cBhvr>
                                        <p:cTn id="13" dur="1000" fill="hold"/>
                                        <p:tgtEl>
                                          <p:spTgt spid="121861"/>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35" presetClass="emph" presetSubtype="0" repeatCount="3000" fill="hold" grpId="1" nodeType="afterEffect">
                                  <p:stCondLst>
                                    <p:cond delay="0"/>
                                  </p:stCondLst>
                                  <p:childTnLst>
                                    <p:anim calcmode="discrete" valueType="str">
                                      <p:cBhvr>
                                        <p:cTn id="16" dur="1000" fill="hold"/>
                                        <p:tgtEl>
                                          <p:spTgt spid="12186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p:bldP spid="121859" grpId="1" animBg="1"/>
      <p:bldP spid="121861" grpId="0" animBg="1"/>
      <p:bldP spid="121861" grpId="1" animBg="1"/>
    </p:bld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t>Practical (5)</a:t>
            </a:r>
            <a:endParaRPr lang="en-US" altLang="zh-CN"/>
          </a:p>
        </p:txBody>
      </p:sp>
      <p:sp>
        <p:nvSpPr>
          <p:cNvPr id="205827" name="Rectangle 3"/>
          <p:cNvSpPr>
            <a:spLocks noGrp="1" noChangeArrowheads="1"/>
          </p:cNvSpPr>
          <p:nvPr>
            <p:ph type="body" idx="1"/>
          </p:nvPr>
        </p:nvSpPr>
        <p:spPr/>
        <p:txBody>
          <a:bodyPr/>
          <a:lstStyle/>
          <a:p>
            <a:r>
              <a:rPr lang="en-US" altLang="zh-CN" sz="2400"/>
              <a:t>Shortest path</a:t>
            </a:r>
            <a:endParaRPr lang="en-US" altLang="zh-CN" sz="2400"/>
          </a:p>
        </p:txBody>
      </p:sp>
      <p:pic>
        <p:nvPicPr>
          <p:cNvPr id="205829" name="Picture 5" descr="Figure 1 A mock European rail system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3213" y="1747838"/>
            <a:ext cx="6192837" cy="4776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457200" y="322263"/>
            <a:ext cx="3467100" cy="6130925"/>
          </a:xfrm>
        </p:spPr>
        <p:txBody>
          <a:bodyPr/>
          <a:lstStyle/>
          <a:p>
            <a:pPr>
              <a:lnSpc>
                <a:spcPct val="80000"/>
              </a:lnSpc>
              <a:buFont typeface="Wingdings" panose="05000000000000000000" pitchFamily="2" charset="2"/>
              <a:buNone/>
            </a:pPr>
            <a:r>
              <a:rPr lang="en-US" altLang="zh-CN" sz="1600"/>
              <a:t>Lisbon Madrid 75 450</a:t>
            </a:r>
            <a:endParaRPr lang="en-US" altLang="zh-CN" sz="1600"/>
          </a:p>
          <a:p>
            <a:pPr>
              <a:lnSpc>
                <a:spcPct val="80000"/>
              </a:lnSpc>
              <a:buFont typeface="Wingdings" panose="05000000000000000000" pitchFamily="2" charset="2"/>
              <a:buNone/>
            </a:pPr>
            <a:r>
              <a:rPr lang="en-US" altLang="zh-CN" sz="1600"/>
              <a:t>Madrid Lisbon 55 450</a:t>
            </a:r>
            <a:endParaRPr lang="en-US" altLang="zh-CN" sz="1600"/>
          </a:p>
          <a:p>
            <a:pPr>
              <a:lnSpc>
                <a:spcPct val="80000"/>
              </a:lnSpc>
              <a:buFont typeface="Wingdings" panose="05000000000000000000" pitchFamily="2" charset="2"/>
              <a:buNone/>
            </a:pPr>
            <a:r>
              <a:rPr lang="en-US" altLang="zh-CN" sz="1600"/>
              <a:t>Madrid Paris 100 1300</a:t>
            </a:r>
            <a:endParaRPr lang="en-US" altLang="zh-CN" sz="1600"/>
          </a:p>
          <a:p>
            <a:pPr>
              <a:lnSpc>
                <a:spcPct val="80000"/>
              </a:lnSpc>
              <a:buFont typeface="Wingdings" panose="05000000000000000000" pitchFamily="2" charset="2"/>
              <a:buNone/>
            </a:pPr>
            <a:r>
              <a:rPr lang="en-US" altLang="zh-CN" sz="1600"/>
              <a:t>Madrid Bern 15 1500</a:t>
            </a:r>
            <a:endParaRPr lang="en-US" altLang="zh-CN" sz="1600"/>
          </a:p>
          <a:p>
            <a:pPr>
              <a:lnSpc>
                <a:spcPct val="80000"/>
              </a:lnSpc>
              <a:buFont typeface="Wingdings" panose="05000000000000000000" pitchFamily="2" charset="2"/>
              <a:buNone/>
            </a:pPr>
            <a:r>
              <a:rPr lang="en-US" altLang="zh-CN" sz="1600"/>
              <a:t>Paris London 110 450</a:t>
            </a:r>
            <a:endParaRPr lang="en-US" altLang="zh-CN" sz="1600"/>
          </a:p>
          <a:p>
            <a:pPr>
              <a:lnSpc>
                <a:spcPct val="80000"/>
              </a:lnSpc>
              <a:buFont typeface="Wingdings" panose="05000000000000000000" pitchFamily="2" charset="2"/>
              <a:buNone/>
            </a:pPr>
            <a:r>
              <a:rPr lang="en-US" altLang="zh-CN" sz="1600"/>
              <a:t>Paris Bern 35 600</a:t>
            </a:r>
            <a:endParaRPr lang="en-US" altLang="zh-CN" sz="1600"/>
          </a:p>
          <a:p>
            <a:pPr>
              <a:lnSpc>
                <a:spcPct val="80000"/>
              </a:lnSpc>
              <a:buFont typeface="Wingdings" panose="05000000000000000000" pitchFamily="2" charset="2"/>
              <a:buNone/>
            </a:pPr>
            <a:r>
              <a:rPr lang="en-US" altLang="zh-CN" sz="1600"/>
              <a:t>Paris Vienna 75 1300</a:t>
            </a:r>
            <a:endParaRPr lang="en-US" altLang="zh-CN" sz="1600"/>
          </a:p>
          <a:p>
            <a:pPr>
              <a:lnSpc>
                <a:spcPct val="80000"/>
              </a:lnSpc>
              <a:buFont typeface="Wingdings" panose="05000000000000000000" pitchFamily="2" charset="2"/>
              <a:buNone/>
            </a:pPr>
            <a:r>
              <a:rPr lang="en-US" altLang="zh-CN" sz="1600"/>
              <a:t>Paris Brussels 135 300</a:t>
            </a:r>
            <a:endParaRPr lang="en-US" altLang="zh-CN" sz="1600"/>
          </a:p>
          <a:p>
            <a:pPr>
              <a:lnSpc>
                <a:spcPct val="80000"/>
              </a:lnSpc>
              <a:buFont typeface="Wingdings" panose="05000000000000000000" pitchFamily="2" charset="2"/>
              <a:buNone/>
            </a:pPr>
            <a:r>
              <a:rPr lang="en-US" altLang="zh-CN" sz="1600"/>
              <a:t>Paris Madrid 100 1300</a:t>
            </a:r>
            <a:endParaRPr lang="en-US" altLang="zh-CN" sz="1600"/>
          </a:p>
          <a:p>
            <a:pPr>
              <a:lnSpc>
                <a:spcPct val="80000"/>
              </a:lnSpc>
              <a:buFont typeface="Wingdings" panose="05000000000000000000" pitchFamily="2" charset="2"/>
              <a:buNone/>
            </a:pPr>
            <a:r>
              <a:rPr lang="en-US" altLang="zh-CN" sz="1600"/>
              <a:t>London Paris 110 450</a:t>
            </a:r>
            <a:endParaRPr lang="en-US" altLang="zh-CN" sz="1600"/>
          </a:p>
          <a:p>
            <a:pPr>
              <a:lnSpc>
                <a:spcPct val="80000"/>
              </a:lnSpc>
              <a:buFont typeface="Wingdings" panose="05000000000000000000" pitchFamily="2" charset="2"/>
              <a:buNone/>
            </a:pPr>
            <a:r>
              <a:rPr lang="en-US" altLang="zh-CN" sz="1600"/>
              <a:t>Rome Bern 75 900</a:t>
            </a:r>
            <a:endParaRPr lang="en-US" altLang="zh-CN" sz="1600"/>
          </a:p>
          <a:p>
            <a:pPr>
              <a:lnSpc>
                <a:spcPct val="80000"/>
              </a:lnSpc>
              <a:buFont typeface="Wingdings" panose="05000000000000000000" pitchFamily="2" charset="2"/>
              <a:buNone/>
            </a:pPr>
            <a:r>
              <a:rPr lang="en-US" altLang="zh-CN" sz="1600"/>
              <a:t>Bern Rome 75 900</a:t>
            </a:r>
            <a:endParaRPr lang="en-US" altLang="zh-CN" sz="1600"/>
          </a:p>
          <a:p>
            <a:pPr>
              <a:lnSpc>
                <a:spcPct val="80000"/>
              </a:lnSpc>
              <a:buFont typeface="Wingdings" panose="05000000000000000000" pitchFamily="2" charset="2"/>
              <a:buNone/>
            </a:pPr>
            <a:r>
              <a:rPr lang="en-US" altLang="zh-CN" sz="1600"/>
              <a:t>Bern Paris 15 600</a:t>
            </a:r>
            <a:endParaRPr lang="en-US" altLang="zh-CN" sz="1600"/>
          </a:p>
          <a:p>
            <a:pPr>
              <a:lnSpc>
                <a:spcPct val="80000"/>
              </a:lnSpc>
              <a:buFont typeface="Wingdings" panose="05000000000000000000" pitchFamily="2" charset="2"/>
              <a:buNone/>
            </a:pPr>
            <a:r>
              <a:rPr lang="en-US" altLang="zh-CN" sz="1600"/>
              <a:t>Bern Sarajevo 25 1100</a:t>
            </a:r>
            <a:endParaRPr lang="en-US" altLang="zh-CN" sz="1600"/>
          </a:p>
          <a:p>
            <a:pPr>
              <a:lnSpc>
                <a:spcPct val="80000"/>
              </a:lnSpc>
              <a:buFont typeface="Wingdings" panose="05000000000000000000" pitchFamily="2" charset="2"/>
              <a:buNone/>
            </a:pPr>
            <a:r>
              <a:rPr lang="en-US" altLang="zh-CN" sz="1600"/>
              <a:t>Bern Madrid 45 1500</a:t>
            </a:r>
            <a:endParaRPr lang="en-US" altLang="zh-CN" sz="1600"/>
          </a:p>
          <a:p>
            <a:pPr>
              <a:lnSpc>
                <a:spcPct val="80000"/>
              </a:lnSpc>
              <a:buFont typeface="Wingdings" panose="05000000000000000000" pitchFamily="2" charset="2"/>
              <a:buNone/>
            </a:pPr>
            <a:r>
              <a:rPr lang="en-US" altLang="zh-CN" sz="1600"/>
              <a:t>Brussels Paris 225 300</a:t>
            </a:r>
            <a:endParaRPr lang="en-US" altLang="zh-CN" sz="1600"/>
          </a:p>
          <a:p>
            <a:pPr>
              <a:lnSpc>
                <a:spcPct val="80000"/>
              </a:lnSpc>
              <a:buFont typeface="Wingdings" panose="05000000000000000000" pitchFamily="2" charset="2"/>
              <a:buNone/>
            </a:pPr>
            <a:r>
              <a:rPr lang="en-US" altLang="zh-CN" sz="1600"/>
              <a:t>Brussels Amsterdam 185 200</a:t>
            </a:r>
            <a:endParaRPr lang="en-US" altLang="zh-CN" sz="1600"/>
          </a:p>
          <a:p>
            <a:pPr>
              <a:lnSpc>
                <a:spcPct val="80000"/>
              </a:lnSpc>
              <a:buFont typeface="Wingdings" panose="05000000000000000000" pitchFamily="2" charset="2"/>
              <a:buNone/>
            </a:pPr>
            <a:r>
              <a:rPr lang="en-US" altLang="zh-CN" sz="1600"/>
              <a:t>Brussels Berlin 65 800</a:t>
            </a:r>
            <a:endParaRPr lang="en-US" altLang="zh-CN" sz="1600"/>
          </a:p>
          <a:p>
            <a:pPr>
              <a:lnSpc>
                <a:spcPct val="80000"/>
              </a:lnSpc>
              <a:buFont typeface="Wingdings" panose="05000000000000000000" pitchFamily="2" charset="2"/>
              <a:buNone/>
            </a:pPr>
            <a:r>
              <a:rPr lang="en-US" altLang="zh-CN" sz="1600"/>
              <a:t>Amsterdam Brussels 125 200</a:t>
            </a:r>
            <a:endParaRPr lang="en-US" altLang="zh-CN" sz="1600"/>
          </a:p>
          <a:p>
            <a:pPr>
              <a:lnSpc>
                <a:spcPct val="80000"/>
              </a:lnSpc>
              <a:buFont typeface="Wingdings" panose="05000000000000000000" pitchFamily="2" charset="2"/>
              <a:buNone/>
            </a:pPr>
            <a:r>
              <a:rPr lang="en-US" altLang="zh-CN" sz="1600"/>
              <a:t>Amsterdam Copenhagen 45 800</a:t>
            </a:r>
            <a:endParaRPr lang="en-US" altLang="zh-CN" sz="1600"/>
          </a:p>
          <a:p>
            <a:pPr>
              <a:lnSpc>
                <a:spcPct val="80000"/>
              </a:lnSpc>
              <a:buFont typeface="Wingdings" panose="05000000000000000000" pitchFamily="2" charset="2"/>
              <a:buNone/>
            </a:pPr>
            <a:r>
              <a:rPr lang="en-US" altLang="zh-CN" sz="1600"/>
              <a:t>Amsterdam Berlin 45 700</a:t>
            </a:r>
            <a:endParaRPr lang="en-US" altLang="zh-CN" sz="1600"/>
          </a:p>
          <a:p>
            <a:pPr>
              <a:lnSpc>
                <a:spcPct val="80000"/>
              </a:lnSpc>
              <a:buFont typeface="Wingdings" panose="05000000000000000000" pitchFamily="2" charset="2"/>
              <a:buNone/>
            </a:pPr>
            <a:r>
              <a:rPr lang="en-US" altLang="zh-CN" sz="1600"/>
              <a:t>Copenhagen Amsterdam 45 800</a:t>
            </a:r>
            <a:endParaRPr lang="en-US" altLang="zh-CN" sz="1600"/>
          </a:p>
          <a:p>
            <a:pPr>
              <a:lnSpc>
                <a:spcPct val="80000"/>
              </a:lnSpc>
              <a:buFont typeface="Wingdings" panose="05000000000000000000" pitchFamily="2" charset="2"/>
              <a:buNone/>
            </a:pPr>
            <a:r>
              <a:rPr lang="en-US" altLang="zh-CN" sz="1600"/>
              <a:t>Berlin Amsterdam 75 700</a:t>
            </a:r>
            <a:endParaRPr lang="en-US" altLang="zh-CN" sz="1600"/>
          </a:p>
          <a:p>
            <a:pPr>
              <a:lnSpc>
                <a:spcPct val="80000"/>
              </a:lnSpc>
              <a:buFont typeface="Wingdings" panose="05000000000000000000" pitchFamily="2" charset="2"/>
              <a:buNone/>
            </a:pPr>
            <a:r>
              <a:rPr lang="en-US" altLang="zh-CN" sz="1600"/>
              <a:t>Berlin Brussels 35 800</a:t>
            </a:r>
            <a:endParaRPr lang="en-US" altLang="zh-CN" sz="1600"/>
          </a:p>
          <a:p>
            <a:pPr>
              <a:lnSpc>
                <a:spcPct val="80000"/>
              </a:lnSpc>
              <a:buFont typeface="Wingdings" panose="05000000000000000000" pitchFamily="2" charset="2"/>
              <a:buNone/>
            </a:pPr>
            <a:r>
              <a:rPr lang="en-US" altLang="zh-CN" sz="1600"/>
              <a:t>Berlin Prague 45 350</a:t>
            </a:r>
            <a:endParaRPr lang="en-US" altLang="zh-CN" sz="1600"/>
          </a:p>
          <a:p>
            <a:pPr>
              <a:lnSpc>
                <a:spcPct val="80000"/>
              </a:lnSpc>
              <a:buFont typeface="Wingdings" panose="05000000000000000000" pitchFamily="2" charset="2"/>
              <a:buNone/>
            </a:pPr>
            <a:r>
              <a:rPr lang="en-US" altLang="zh-CN" sz="1600"/>
              <a:t>Berlin Warsaw 35 900</a:t>
            </a:r>
            <a:endParaRPr lang="en-US" altLang="zh-CN" sz="1600"/>
          </a:p>
        </p:txBody>
      </p:sp>
      <p:sp>
        <p:nvSpPr>
          <p:cNvPr id="232452" name="Rectangle 4"/>
          <p:cNvSpPr>
            <a:spLocks noChangeArrowheads="1"/>
          </p:cNvSpPr>
          <p:nvPr/>
        </p:nvSpPr>
        <p:spPr bwMode="auto">
          <a:xfrm>
            <a:off x="4560888" y="295275"/>
            <a:ext cx="2890837" cy="613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Prague Berlin 55 350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Prague Vienna 45 300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Prague Warsaw 35 850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Warsaw Berlin 35 900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Warsaw Bucharest 25 1700 </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Warsaw Prague 25 850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Vienna Prague 45 300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Vienna Paris 75 1300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Vienna Budapest 45 300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Budapest Vienna 25 300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Budapest Bucharest 25 900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Budapest Sarajevo 15 600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Sarajevo Bern 25 1100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Sarajevo Sofia 15 600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Sarajevo Skopja 15 500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Sarajevo Budapest 25 600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Sofia Sarajevo 25 600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Sofia Skopja 15 200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Skopja Sofia 15 200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Skopja Tirane 15 200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Skopja Sarajevo 15 500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Tirane Athens 55 700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Tirane Skopja 35 200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Athens Tirane 55 700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Bucharest Budapest 25 900</a:t>
            </a:r>
            <a:endParaRPr lang="en-US" altLang="zh-CN" sz="1600">
              <a:cs typeface="Times New Roman" panose="02020603050405020304" pitchFamily="18" charset="0"/>
            </a:endParaRPr>
          </a:p>
          <a:p>
            <a:pPr marL="342900" indent="-342900">
              <a:lnSpc>
                <a:spcPct val="80000"/>
              </a:lnSpc>
              <a:spcBef>
                <a:spcPct val="20000"/>
              </a:spcBef>
              <a:buClr>
                <a:schemeClr val="hlink"/>
              </a:buClr>
              <a:buSzPct val="75000"/>
              <a:buFont typeface="Wingdings" panose="05000000000000000000" pitchFamily="2" charset="2"/>
              <a:buNone/>
            </a:pPr>
            <a:r>
              <a:rPr lang="en-US" altLang="zh-CN" sz="1600">
                <a:cs typeface="Times New Roman" panose="02020603050405020304" pitchFamily="18" charset="0"/>
              </a:rPr>
              <a:t>Bucharest Warsaw 25 1700</a:t>
            </a:r>
            <a:endParaRPr lang="en-US" altLang="zh-CN" sz="160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zh-CN"/>
              <a:t>Contents</a:t>
            </a:r>
            <a:endParaRPr lang="en-US" altLang="zh-CN"/>
          </a:p>
        </p:txBody>
      </p:sp>
      <p:sp>
        <p:nvSpPr>
          <p:cNvPr id="248835" name="Rectangle 3"/>
          <p:cNvSpPr>
            <a:spLocks noGrp="1" noChangeArrowheads="1"/>
          </p:cNvSpPr>
          <p:nvPr>
            <p:ph type="body" idx="1"/>
          </p:nvPr>
        </p:nvSpPr>
        <p:spPr/>
        <p:txBody>
          <a:bodyPr/>
          <a:lstStyle/>
          <a:p>
            <a:r>
              <a:rPr kumimoji="1" lang="en-US" altLang="zh-CN" dirty="0">
                <a:solidFill>
                  <a:srgbClr val="777777"/>
                </a:solidFill>
              </a:rPr>
              <a:t>Definition and notations of graph</a:t>
            </a:r>
            <a:endParaRPr kumimoji="1" lang="en-US" altLang="zh-CN" dirty="0">
              <a:solidFill>
                <a:srgbClr val="777777"/>
              </a:solidFill>
            </a:endParaRPr>
          </a:p>
          <a:p>
            <a:r>
              <a:rPr kumimoji="1" lang="en-US" altLang="zh-CN" dirty="0">
                <a:solidFill>
                  <a:srgbClr val="777777"/>
                </a:solidFill>
              </a:rPr>
              <a:t>Storage structure of graph</a:t>
            </a:r>
            <a:endParaRPr kumimoji="1" lang="en-US" altLang="zh-CN" dirty="0">
              <a:solidFill>
                <a:srgbClr val="777777"/>
              </a:solidFill>
            </a:endParaRPr>
          </a:p>
          <a:p>
            <a:r>
              <a:rPr kumimoji="1" lang="en-US" altLang="zh-CN" dirty="0">
                <a:solidFill>
                  <a:srgbClr val="777777"/>
                </a:solidFill>
              </a:rPr>
              <a:t>Graph traversal</a:t>
            </a:r>
            <a:endParaRPr kumimoji="1" lang="en-US" altLang="zh-CN" dirty="0">
              <a:solidFill>
                <a:srgbClr val="777777"/>
              </a:solidFill>
            </a:endParaRPr>
          </a:p>
          <a:p>
            <a:r>
              <a:rPr kumimoji="1" lang="en-US" altLang="zh-CN" dirty="0">
                <a:solidFill>
                  <a:srgbClr val="777777"/>
                </a:solidFill>
              </a:rPr>
              <a:t>Connected component and spanning tree</a:t>
            </a:r>
            <a:endParaRPr kumimoji="1" lang="en-US" altLang="zh-CN" dirty="0">
              <a:solidFill>
                <a:srgbClr val="777777"/>
              </a:solidFill>
            </a:endParaRPr>
          </a:p>
          <a:p>
            <a:r>
              <a:rPr kumimoji="1" lang="en-US" altLang="zh-CN" dirty="0">
                <a:solidFill>
                  <a:srgbClr val="777777"/>
                </a:solidFill>
              </a:rPr>
              <a:t>Mini spanning tree</a:t>
            </a:r>
            <a:endParaRPr kumimoji="1" lang="en-US" altLang="zh-CN" dirty="0">
              <a:solidFill>
                <a:srgbClr val="777777"/>
              </a:solidFill>
            </a:endParaRPr>
          </a:p>
          <a:p>
            <a:r>
              <a:rPr kumimoji="1" lang="en-US" altLang="zh-CN" dirty="0">
                <a:solidFill>
                  <a:srgbClr val="777777"/>
                </a:solidFill>
              </a:rPr>
              <a:t>Shortest path</a:t>
            </a:r>
            <a:endParaRPr kumimoji="1" lang="en-US" altLang="zh-CN" dirty="0">
              <a:solidFill>
                <a:srgbClr val="777777"/>
              </a:solidFill>
            </a:endParaRPr>
          </a:p>
          <a:p>
            <a:r>
              <a:rPr kumimoji="1" lang="en-US" altLang="zh-CN" sz="3600" dirty="0">
                <a:solidFill>
                  <a:srgbClr val="FFFF00"/>
                </a:solidFill>
              </a:rPr>
              <a:t>Topological sorting &amp; </a:t>
            </a:r>
            <a:r>
              <a:rPr kumimoji="1" lang="en-US" altLang="zh-CN" dirty="0">
                <a:solidFill>
                  <a:srgbClr val="FFFF00"/>
                </a:solidFill>
              </a:rPr>
              <a:t>Critical path</a:t>
            </a:r>
            <a:endParaRPr kumimoji="1" lang="en-US" altLang="zh-CN" dirty="0">
              <a:solidFill>
                <a:srgbClr val="FFFF00"/>
              </a:solidFill>
            </a:endParaRP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95288" y="1789113"/>
            <a:ext cx="8210550" cy="410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cs typeface="Times New Roman" panose="02020603050405020304" pitchFamily="18" charset="0"/>
              </a:rPr>
              <a:t>        定义</a:t>
            </a:r>
            <a:r>
              <a:rPr kumimoji="1" lang="zh-CN" altLang="en-US" sz="2400" dirty="0">
                <a:latin typeface="Times New Roman" panose="02020603050405020304" pitchFamily="18" charset="0"/>
                <a:cs typeface="Times New Roman" panose="02020603050405020304" pitchFamily="18" charset="0"/>
              </a:rPr>
              <a:t>： 一个无环的有向图称作</a:t>
            </a:r>
            <a:r>
              <a:rPr kumimoji="1" lang="zh-CN" altLang="en-US" sz="2400" dirty="0">
                <a:solidFill>
                  <a:srgbClr val="FFFF00"/>
                </a:solidFill>
                <a:latin typeface="Times New Roman" panose="02020603050405020304" pitchFamily="18" charset="0"/>
                <a:cs typeface="Times New Roman" panose="02020603050405020304" pitchFamily="18" charset="0"/>
              </a:rPr>
              <a:t>有向无环图</a:t>
            </a:r>
            <a:r>
              <a:rPr kumimoji="1" lang="en-US" altLang="zh-CN" sz="2400" dirty="0">
                <a:latin typeface="Times New Roman" panose="02020603050405020304" pitchFamily="18" charset="0"/>
                <a:cs typeface="Times New Roman" panose="02020603050405020304" pitchFamily="18" charset="0"/>
              </a:rPr>
              <a:t>(Directed acyclic </a:t>
            </a:r>
            <a:r>
              <a:rPr kumimoji="1" lang="en-US" altLang="zh-CN" sz="2400" dirty="0" smtClean="0">
                <a:latin typeface="Times New Roman" panose="02020603050405020304" pitchFamily="18" charset="0"/>
                <a:cs typeface="Times New Roman" panose="02020603050405020304" pitchFamily="18" charset="0"/>
              </a:rPr>
              <a:t>graph, </a:t>
            </a:r>
            <a:r>
              <a:rPr kumimoji="1" lang="en-US" altLang="zh-CN" sz="2400" dirty="0">
                <a:latin typeface="Times New Roman" panose="02020603050405020304" pitchFamily="18" charset="0"/>
                <a:cs typeface="Times New Roman" panose="02020603050405020304" pitchFamily="18" charset="0"/>
              </a:rPr>
              <a:t>DAG)</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有向无环图是描述含有公共子式的表达式的有效工具。</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如对下述表达式：</a:t>
            </a:r>
            <a:endParaRPr kumimoji="1" lang="zh-CN" altLang="en-US" sz="2400" dirty="0">
              <a:latin typeface="Times New Roman" panose="02020603050405020304" pitchFamily="18" charset="0"/>
              <a:cs typeface="Times New Roman" panose="02020603050405020304" pitchFamily="18" charset="0"/>
            </a:endParaRPr>
          </a:p>
          <a:p>
            <a:pPr>
              <a:lnSpc>
                <a:spcPct val="160000"/>
              </a:lnSpc>
            </a:pPr>
            <a:r>
              <a:rPr kumimoji="1" lang="zh-CN" altLang="en-US" sz="2800" dirty="0">
                <a:solidFill>
                  <a:srgbClr val="FFFF00"/>
                </a:solidFill>
                <a:latin typeface="Times New Roman" panose="02020603050405020304" pitchFamily="18" charset="0"/>
                <a:cs typeface="Times New Roman" panose="02020603050405020304" pitchFamily="18" charset="0"/>
              </a:rPr>
              <a:t>	    </a:t>
            </a:r>
            <a:r>
              <a:rPr kumimoji="1" lang="en-US" altLang="zh-CN" sz="2800" dirty="0">
                <a:solidFill>
                  <a:srgbClr val="FFFF00"/>
                </a:solidFill>
                <a:latin typeface="Times New Roman" panose="02020603050405020304" pitchFamily="18" charset="0"/>
                <a:cs typeface="Times New Roman" panose="02020603050405020304" pitchFamily="18" charset="0"/>
              </a:rPr>
              <a:t>((</a:t>
            </a:r>
            <a:r>
              <a:rPr kumimoji="1" lang="en-US" altLang="zh-CN" sz="2800" dirty="0" err="1">
                <a:solidFill>
                  <a:srgbClr val="FFFF00"/>
                </a:solidFill>
                <a:latin typeface="Times New Roman" panose="02020603050405020304" pitchFamily="18" charset="0"/>
                <a:cs typeface="Times New Roman" panose="02020603050405020304" pitchFamily="18" charset="0"/>
              </a:rPr>
              <a:t>a+b</a:t>
            </a:r>
            <a:r>
              <a:rPr kumimoji="1" lang="en-US" altLang="zh-CN" sz="2800" dirty="0">
                <a:solidFill>
                  <a:srgbClr val="FFFF00"/>
                </a:solidFill>
                <a:latin typeface="Times New Roman" panose="02020603050405020304" pitchFamily="18" charset="0"/>
                <a:cs typeface="Times New Roman" panose="02020603050405020304" pitchFamily="18" charset="0"/>
              </a:rPr>
              <a:t>)*(b*(</a:t>
            </a:r>
            <a:r>
              <a:rPr kumimoji="1" lang="en-US" altLang="zh-CN" sz="2800" dirty="0" err="1">
                <a:solidFill>
                  <a:srgbClr val="FFFF00"/>
                </a:solidFill>
                <a:latin typeface="Times New Roman" panose="02020603050405020304" pitchFamily="18" charset="0"/>
                <a:cs typeface="Times New Roman" panose="02020603050405020304" pitchFamily="18" charset="0"/>
              </a:rPr>
              <a:t>c+d</a:t>
            </a:r>
            <a:r>
              <a:rPr kumimoji="1" lang="en-US" altLang="zh-CN" sz="2800" dirty="0">
                <a:solidFill>
                  <a:srgbClr val="FFFF00"/>
                </a:solidFill>
                <a:latin typeface="Times New Roman" panose="02020603050405020304" pitchFamily="18" charset="0"/>
                <a:cs typeface="Times New Roman" panose="02020603050405020304" pitchFamily="18" charset="0"/>
              </a:rPr>
              <a:t>))+(</a:t>
            </a:r>
            <a:r>
              <a:rPr kumimoji="1" lang="en-US" altLang="zh-CN" sz="2800" dirty="0" err="1">
                <a:solidFill>
                  <a:srgbClr val="FFFF00"/>
                </a:solidFill>
                <a:latin typeface="Times New Roman" panose="02020603050405020304" pitchFamily="18" charset="0"/>
                <a:cs typeface="Times New Roman" panose="02020603050405020304" pitchFamily="18" charset="0"/>
              </a:rPr>
              <a:t>c+d</a:t>
            </a:r>
            <a:r>
              <a:rPr kumimoji="1" lang="en-US" altLang="zh-CN" sz="2800" dirty="0">
                <a:solidFill>
                  <a:srgbClr val="FFFF00"/>
                </a:solidFill>
                <a:latin typeface="Times New Roman" panose="02020603050405020304" pitchFamily="18" charset="0"/>
                <a:cs typeface="Times New Roman" panose="02020603050405020304" pitchFamily="18" charset="0"/>
              </a:rPr>
              <a:t>)*e)*((</a:t>
            </a:r>
            <a:r>
              <a:rPr kumimoji="1" lang="en-US" altLang="zh-CN" sz="2800" dirty="0" err="1">
                <a:solidFill>
                  <a:srgbClr val="FFFF00"/>
                </a:solidFill>
                <a:latin typeface="Times New Roman" panose="02020603050405020304" pitchFamily="18" charset="0"/>
                <a:cs typeface="Times New Roman" panose="02020603050405020304" pitchFamily="18" charset="0"/>
              </a:rPr>
              <a:t>c+d</a:t>
            </a:r>
            <a:r>
              <a:rPr kumimoji="1" lang="en-US" altLang="zh-CN" sz="2800" dirty="0">
                <a:solidFill>
                  <a:srgbClr val="FFFF00"/>
                </a:solidFill>
                <a:latin typeface="Times New Roman" panose="02020603050405020304" pitchFamily="18" charset="0"/>
                <a:cs typeface="Times New Roman" panose="02020603050405020304" pitchFamily="18" charset="0"/>
              </a:rPr>
              <a:t>)*e)</a:t>
            </a:r>
            <a:endParaRPr kumimoji="1" lang="en-US" altLang="zh-CN" sz="2800" dirty="0">
              <a:solidFill>
                <a:srgbClr val="FFFF00"/>
              </a:solidFill>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可以用二叉树来表示。但实际上该表达式中有相同的子表达式，在二叉树中它们会重复出现，这样就比较浪费空间。如果用有向无环图则可以实现对相同子式的共享，从而节省存储空间。</a:t>
            </a:r>
            <a:endParaRPr kumimoji="1" lang="zh-CN" altLang="en-US" sz="3200" b="1" dirty="0">
              <a:solidFill>
                <a:schemeClr val="accent2"/>
              </a:solidFill>
              <a:latin typeface="Times New Roman" panose="02020603050405020304" pitchFamily="18" charset="0"/>
              <a:cs typeface="Times New Roman" panose="02020603050405020304" pitchFamily="18" charset="0"/>
            </a:endParaRPr>
          </a:p>
        </p:txBody>
      </p:sp>
      <p:sp>
        <p:nvSpPr>
          <p:cNvPr id="122884" name="Rectangle 4"/>
          <p:cNvSpPr>
            <a:spLocks noGrp="1" noChangeArrowheads="1"/>
          </p:cNvSpPr>
          <p:nvPr>
            <p:ph type="title"/>
          </p:nvPr>
        </p:nvSpPr>
        <p:spPr/>
        <p:txBody>
          <a:bodyPr/>
          <a:lstStyle/>
          <a:p>
            <a:r>
              <a:rPr lang="en-US" altLang="zh-CN" sz="4000"/>
              <a:t>7.6 Directed acyclic graph</a:t>
            </a:r>
            <a:br>
              <a:rPr lang="en-US" altLang="zh-CN" sz="4000"/>
            </a:br>
            <a:r>
              <a:rPr lang="en-US" altLang="zh-CN" sz="4000"/>
              <a:t> (</a:t>
            </a:r>
            <a:r>
              <a:rPr lang="zh-CN" altLang="en-US" sz="4000"/>
              <a:t>有向无环图及其应用</a:t>
            </a:r>
            <a:r>
              <a:rPr lang="en-US" altLang="zh-CN" sz="4000"/>
              <a:t>)</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xEl>
                                              <p:pRg st="2" end="2"/>
                                            </p:txEl>
                                          </p:spTgt>
                                        </p:tgtEl>
                                        <p:attrNameLst>
                                          <p:attrName>style.visibility</p:attrName>
                                        </p:attrNameLst>
                                      </p:cBhvr>
                                      <p:to>
                                        <p:strVal val="visible"/>
                                      </p:to>
                                    </p:set>
                                    <p:anim calcmode="lin" valueType="num">
                                      <p:cBhvr additive="base">
                                        <p:cTn id="7" dur="500" fill="hold"/>
                                        <p:tgtEl>
                                          <p:spTgt spid="1228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2">
                                            <p:txEl>
                                              <p:pRg st="3" end="3"/>
                                            </p:txEl>
                                          </p:spTgt>
                                        </p:tgtEl>
                                        <p:attrNameLst>
                                          <p:attrName>style.visibility</p:attrName>
                                        </p:attrNameLst>
                                      </p:cBhvr>
                                      <p:to>
                                        <p:strVal val="visible"/>
                                      </p:to>
                                    </p:set>
                                    <p:anim calcmode="lin" valueType="num">
                                      <p:cBhvr additive="base">
                                        <p:cTn id="11" dur="500" fill="hold"/>
                                        <p:tgtEl>
                                          <p:spTgt spid="1228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2">
                                            <p:txEl>
                                              <p:pRg st="4" end="4"/>
                                            </p:txEl>
                                          </p:spTgt>
                                        </p:tgtEl>
                                        <p:attrNameLst>
                                          <p:attrName>style.visibility</p:attrName>
                                        </p:attrNameLst>
                                      </p:cBhvr>
                                      <p:to>
                                        <p:strVal val="visible"/>
                                      </p:to>
                                    </p:set>
                                    <p:anim calcmode="lin" valueType="num">
                                      <p:cBhvr additive="base">
                                        <p:cTn id="15" dur="500" fill="hold"/>
                                        <p:tgtEl>
                                          <p:spTgt spid="1228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882">
                                            <p:txEl>
                                              <p:pRg st="5" end="5"/>
                                            </p:txEl>
                                          </p:spTgt>
                                        </p:tgtEl>
                                        <p:attrNameLst>
                                          <p:attrName>style.visibility</p:attrName>
                                        </p:attrNameLst>
                                      </p:cBhvr>
                                      <p:to>
                                        <p:strVal val="visible"/>
                                      </p:to>
                                    </p:set>
                                    <p:anim calcmode="lin" valueType="num">
                                      <p:cBhvr additive="base">
                                        <p:cTn id="19" dur="500" fill="hold"/>
                                        <p:tgtEl>
                                          <p:spTgt spid="12288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Oval 3"/>
          <p:cNvSpPr>
            <a:spLocks noChangeArrowheads="1"/>
          </p:cNvSpPr>
          <p:nvPr/>
        </p:nvSpPr>
        <p:spPr bwMode="auto">
          <a:xfrm>
            <a:off x="4144764" y="647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08" name="Oval 4"/>
          <p:cNvSpPr>
            <a:spLocks noChangeArrowheads="1"/>
          </p:cNvSpPr>
          <p:nvPr/>
        </p:nvSpPr>
        <p:spPr bwMode="auto">
          <a:xfrm>
            <a:off x="2925564" y="11050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anose="02020603050405020304" pitchFamily="18" charset="0"/>
                <a:ea typeface="宋体" panose="02010600030101010101" pitchFamily="2" charset="-122"/>
              </a:rPr>
              <a:t>＋</a:t>
            </a:r>
            <a:endParaRPr kumimoji="1" lang="zh-CN" altLang="en-US" sz="2400">
              <a:latin typeface="Times New Roman" panose="02020603050405020304" pitchFamily="18" charset="0"/>
              <a:ea typeface="宋体" panose="02010600030101010101" pitchFamily="2" charset="-122"/>
            </a:endParaRPr>
          </a:p>
        </p:txBody>
      </p:sp>
      <p:sp>
        <p:nvSpPr>
          <p:cNvPr id="123909" name="Oval 5"/>
          <p:cNvSpPr>
            <a:spLocks noChangeArrowheads="1"/>
          </p:cNvSpPr>
          <p:nvPr/>
        </p:nvSpPr>
        <p:spPr bwMode="auto">
          <a:xfrm>
            <a:off x="5668764" y="11812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10" name="Oval 6"/>
          <p:cNvSpPr>
            <a:spLocks noChangeArrowheads="1"/>
          </p:cNvSpPr>
          <p:nvPr/>
        </p:nvSpPr>
        <p:spPr bwMode="auto">
          <a:xfrm>
            <a:off x="1530152" y="15622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11" name="Oval 7"/>
          <p:cNvSpPr>
            <a:spLocks noChangeArrowheads="1"/>
          </p:cNvSpPr>
          <p:nvPr/>
        </p:nvSpPr>
        <p:spPr bwMode="auto">
          <a:xfrm>
            <a:off x="3839964" y="16384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12" name="Oval 8"/>
          <p:cNvSpPr>
            <a:spLocks noChangeArrowheads="1"/>
          </p:cNvSpPr>
          <p:nvPr/>
        </p:nvSpPr>
        <p:spPr bwMode="auto">
          <a:xfrm>
            <a:off x="5287764" y="17146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latin typeface="Times New Roman" panose="02020603050405020304" pitchFamily="18" charset="0"/>
                <a:ea typeface="宋体" panose="02010600030101010101" pitchFamily="2" charset="-122"/>
              </a:rPr>
              <a:t>＋</a:t>
            </a:r>
            <a:endParaRPr kumimoji="1" lang="zh-CN" altLang="en-US" sz="2400">
              <a:latin typeface="Times New Roman" panose="02020603050405020304" pitchFamily="18" charset="0"/>
              <a:ea typeface="宋体" panose="02010600030101010101" pitchFamily="2" charset="-122"/>
            </a:endParaRPr>
          </a:p>
        </p:txBody>
      </p:sp>
      <p:sp>
        <p:nvSpPr>
          <p:cNvPr id="123913" name="Oval 9"/>
          <p:cNvSpPr>
            <a:spLocks noChangeArrowheads="1"/>
          </p:cNvSpPr>
          <p:nvPr/>
        </p:nvSpPr>
        <p:spPr bwMode="auto">
          <a:xfrm>
            <a:off x="6202164" y="1790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123914" name="Oval 10"/>
          <p:cNvSpPr>
            <a:spLocks noChangeArrowheads="1"/>
          </p:cNvSpPr>
          <p:nvPr/>
        </p:nvSpPr>
        <p:spPr bwMode="auto">
          <a:xfrm>
            <a:off x="844352" y="23242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15" name="Oval 11"/>
          <p:cNvSpPr>
            <a:spLocks noChangeArrowheads="1"/>
          </p:cNvSpPr>
          <p:nvPr/>
        </p:nvSpPr>
        <p:spPr bwMode="auto">
          <a:xfrm>
            <a:off x="539552"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123916" name="Oval 12"/>
          <p:cNvSpPr>
            <a:spLocks noChangeArrowheads="1"/>
          </p:cNvSpPr>
          <p:nvPr/>
        </p:nvSpPr>
        <p:spPr bwMode="auto">
          <a:xfrm>
            <a:off x="1225352"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123917" name="Oval 13"/>
          <p:cNvSpPr>
            <a:spLocks noChangeArrowheads="1"/>
          </p:cNvSpPr>
          <p:nvPr/>
        </p:nvSpPr>
        <p:spPr bwMode="auto">
          <a:xfrm>
            <a:off x="2292152" y="24004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18" name="Oval 14"/>
          <p:cNvSpPr>
            <a:spLocks noChangeArrowheads="1"/>
          </p:cNvSpPr>
          <p:nvPr/>
        </p:nvSpPr>
        <p:spPr bwMode="auto">
          <a:xfrm>
            <a:off x="1911152"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123919" name="Oval 15"/>
          <p:cNvSpPr>
            <a:spLocks noChangeArrowheads="1"/>
          </p:cNvSpPr>
          <p:nvPr/>
        </p:nvSpPr>
        <p:spPr bwMode="auto">
          <a:xfrm>
            <a:off x="2749352"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20" name="Oval 16"/>
          <p:cNvSpPr>
            <a:spLocks noChangeArrowheads="1"/>
          </p:cNvSpPr>
          <p:nvPr/>
        </p:nvSpPr>
        <p:spPr bwMode="auto">
          <a:xfrm>
            <a:off x="2444552" y="36196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23921" name="Oval 17"/>
          <p:cNvSpPr>
            <a:spLocks noChangeArrowheads="1"/>
          </p:cNvSpPr>
          <p:nvPr/>
        </p:nvSpPr>
        <p:spPr bwMode="auto">
          <a:xfrm>
            <a:off x="3039864" y="36196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123922" name="Oval 18"/>
          <p:cNvSpPr>
            <a:spLocks noChangeArrowheads="1"/>
          </p:cNvSpPr>
          <p:nvPr/>
        </p:nvSpPr>
        <p:spPr bwMode="auto">
          <a:xfrm>
            <a:off x="3611364" y="23242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23" name="Oval 19"/>
          <p:cNvSpPr>
            <a:spLocks noChangeArrowheads="1"/>
          </p:cNvSpPr>
          <p:nvPr/>
        </p:nvSpPr>
        <p:spPr bwMode="auto">
          <a:xfrm>
            <a:off x="4373364" y="23242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123924" name="Oval 20"/>
          <p:cNvSpPr>
            <a:spLocks noChangeArrowheads="1"/>
          </p:cNvSpPr>
          <p:nvPr/>
        </p:nvSpPr>
        <p:spPr bwMode="auto">
          <a:xfrm>
            <a:off x="3382764"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23925" name="Oval 21"/>
          <p:cNvSpPr>
            <a:spLocks noChangeArrowheads="1"/>
          </p:cNvSpPr>
          <p:nvPr/>
        </p:nvSpPr>
        <p:spPr bwMode="auto">
          <a:xfrm>
            <a:off x="3916164" y="29338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123926" name="Oval 22"/>
          <p:cNvSpPr>
            <a:spLocks noChangeArrowheads="1"/>
          </p:cNvSpPr>
          <p:nvPr/>
        </p:nvSpPr>
        <p:spPr bwMode="auto">
          <a:xfrm>
            <a:off x="4982964" y="24004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23927" name="Oval 23"/>
          <p:cNvSpPr>
            <a:spLocks noChangeArrowheads="1"/>
          </p:cNvSpPr>
          <p:nvPr/>
        </p:nvSpPr>
        <p:spPr bwMode="auto">
          <a:xfrm>
            <a:off x="5592564" y="240047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cxnSp>
        <p:nvCxnSpPr>
          <p:cNvPr id="123928" name="AutoShape 24"/>
          <p:cNvCxnSpPr>
            <a:cxnSpLocks noChangeShapeType="1"/>
            <a:stCxn id="123907" idx="2"/>
            <a:endCxn id="123908" idx="7"/>
          </p:cNvCxnSpPr>
          <p:nvPr/>
        </p:nvCxnSpPr>
        <p:spPr bwMode="auto">
          <a:xfrm flipH="1">
            <a:off x="3251002" y="838373"/>
            <a:ext cx="893762" cy="3222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29" name="AutoShape 25"/>
          <p:cNvCxnSpPr>
            <a:cxnSpLocks noChangeShapeType="1"/>
            <a:stCxn id="123908" idx="2"/>
            <a:endCxn id="123910" idx="7"/>
          </p:cNvCxnSpPr>
          <p:nvPr/>
        </p:nvCxnSpPr>
        <p:spPr bwMode="auto">
          <a:xfrm flipH="1">
            <a:off x="1855589" y="1295573"/>
            <a:ext cx="1069975" cy="3222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0" name="AutoShape 26"/>
          <p:cNvCxnSpPr>
            <a:cxnSpLocks noChangeShapeType="1"/>
            <a:stCxn id="123910" idx="3"/>
            <a:endCxn id="123914" idx="7"/>
          </p:cNvCxnSpPr>
          <p:nvPr/>
        </p:nvCxnSpPr>
        <p:spPr bwMode="auto">
          <a:xfrm flipH="1">
            <a:off x="1169789" y="1887711"/>
            <a:ext cx="415925" cy="4921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1" name="AutoShape 27"/>
          <p:cNvCxnSpPr>
            <a:cxnSpLocks noChangeShapeType="1"/>
            <a:stCxn id="123914" idx="3"/>
            <a:endCxn id="123915" idx="0"/>
          </p:cNvCxnSpPr>
          <p:nvPr/>
        </p:nvCxnSpPr>
        <p:spPr bwMode="auto">
          <a:xfrm flipH="1">
            <a:off x="730052" y="2649711"/>
            <a:ext cx="169862" cy="2841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2" name="AutoShape 28"/>
          <p:cNvCxnSpPr>
            <a:cxnSpLocks noChangeShapeType="1"/>
            <a:stCxn id="123907" idx="6"/>
            <a:endCxn id="123909" idx="1"/>
          </p:cNvCxnSpPr>
          <p:nvPr/>
        </p:nvCxnSpPr>
        <p:spPr bwMode="auto">
          <a:xfrm>
            <a:off x="4525764" y="838373"/>
            <a:ext cx="1198563" cy="3984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3" name="AutoShape 29"/>
          <p:cNvCxnSpPr>
            <a:cxnSpLocks noChangeShapeType="1"/>
            <a:stCxn id="123909" idx="5"/>
            <a:endCxn id="123913" idx="1"/>
          </p:cNvCxnSpPr>
          <p:nvPr/>
        </p:nvCxnSpPr>
        <p:spPr bwMode="auto">
          <a:xfrm>
            <a:off x="5994202" y="1506711"/>
            <a:ext cx="263525"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4" name="AutoShape 30"/>
          <p:cNvCxnSpPr>
            <a:cxnSpLocks noChangeShapeType="1"/>
            <a:stCxn id="123909" idx="3"/>
            <a:endCxn id="123912" idx="7"/>
          </p:cNvCxnSpPr>
          <p:nvPr/>
        </p:nvCxnSpPr>
        <p:spPr bwMode="auto">
          <a:xfrm flipH="1">
            <a:off x="5613202" y="1506711"/>
            <a:ext cx="111125" cy="263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5" name="AutoShape 31"/>
          <p:cNvCxnSpPr>
            <a:cxnSpLocks noChangeShapeType="1"/>
            <a:stCxn id="123912" idx="5"/>
            <a:endCxn id="123927" idx="0"/>
          </p:cNvCxnSpPr>
          <p:nvPr/>
        </p:nvCxnSpPr>
        <p:spPr bwMode="auto">
          <a:xfrm>
            <a:off x="5613202" y="2040111"/>
            <a:ext cx="169862"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6" name="AutoShape 32"/>
          <p:cNvCxnSpPr>
            <a:cxnSpLocks noChangeShapeType="1"/>
            <a:stCxn id="123912" idx="3"/>
            <a:endCxn id="123926" idx="0"/>
          </p:cNvCxnSpPr>
          <p:nvPr/>
        </p:nvCxnSpPr>
        <p:spPr bwMode="auto">
          <a:xfrm flipH="1">
            <a:off x="5173464" y="2040111"/>
            <a:ext cx="169863"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7" name="AutoShape 33"/>
          <p:cNvCxnSpPr>
            <a:cxnSpLocks noChangeShapeType="1"/>
            <a:stCxn id="123908" idx="5"/>
            <a:endCxn id="123911" idx="1"/>
          </p:cNvCxnSpPr>
          <p:nvPr/>
        </p:nvCxnSpPr>
        <p:spPr bwMode="auto">
          <a:xfrm>
            <a:off x="3251002" y="1430511"/>
            <a:ext cx="644525" cy="263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8" name="AutoShape 34"/>
          <p:cNvCxnSpPr>
            <a:cxnSpLocks noChangeShapeType="1"/>
            <a:stCxn id="123914" idx="5"/>
            <a:endCxn id="123916" idx="0"/>
          </p:cNvCxnSpPr>
          <p:nvPr/>
        </p:nvCxnSpPr>
        <p:spPr bwMode="auto">
          <a:xfrm>
            <a:off x="1169789" y="2649711"/>
            <a:ext cx="246063" cy="2841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39" name="AutoShape 35"/>
          <p:cNvCxnSpPr>
            <a:cxnSpLocks noChangeShapeType="1"/>
            <a:stCxn id="123910" idx="5"/>
            <a:endCxn id="123917" idx="1"/>
          </p:cNvCxnSpPr>
          <p:nvPr/>
        </p:nvCxnSpPr>
        <p:spPr bwMode="auto">
          <a:xfrm>
            <a:off x="1855589" y="1887711"/>
            <a:ext cx="492125" cy="5683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0" name="AutoShape 36"/>
          <p:cNvCxnSpPr>
            <a:cxnSpLocks noChangeShapeType="1"/>
            <a:stCxn id="123917" idx="3"/>
            <a:endCxn id="123918" idx="7"/>
          </p:cNvCxnSpPr>
          <p:nvPr/>
        </p:nvCxnSpPr>
        <p:spPr bwMode="auto">
          <a:xfrm flipH="1">
            <a:off x="2236589" y="2725911"/>
            <a:ext cx="111125" cy="263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1" name="AutoShape 37"/>
          <p:cNvCxnSpPr>
            <a:cxnSpLocks noChangeShapeType="1"/>
            <a:stCxn id="123917" idx="5"/>
            <a:endCxn id="123919" idx="1"/>
          </p:cNvCxnSpPr>
          <p:nvPr/>
        </p:nvCxnSpPr>
        <p:spPr bwMode="auto">
          <a:xfrm>
            <a:off x="2617589" y="2725911"/>
            <a:ext cx="187325" cy="263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2" name="AutoShape 38"/>
          <p:cNvCxnSpPr>
            <a:cxnSpLocks noChangeShapeType="1"/>
            <a:stCxn id="123911" idx="3"/>
            <a:endCxn id="123922" idx="0"/>
          </p:cNvCxnSpPr>
          <p:nvPr/>
        </p:nvCxnSpPr>
        <p:spPr bwMode="auto">
          <a:xfrm flipH="1">
            <a:off x="3801864" y="1963911"/>
            <a:ext cx="93663"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3" name="AutoShape 39"/>
          <p:cNvCxnSpPr>
            <a:cxnSpLocks noChangeShapeType="1"/>
            <a:stCxn id="123911" idx="5"/>
            <a:endCxn id="123923" idx="0"/>
          </p:cNvCxnSpPr>
          <p:nvPr/>
        </p:nvCxnSpPr>
        <p:spPr bwMode="auto">
          <a:xfrm>
            <a:off x="4165402" y="1963911"/>
            <a:ext cx="398462"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4" name="AutoShape 40"/>
          <p:cNvCxnSpPr>
            <a:cxnSpLocks noChangeShapeType="1"/>
            <a:stCxn id="123919" idx="3"/>
            <a:endCxn id="123920" idx="0"/>
          </p:cNvCxnSpPr>
          <p:nvPr/>
        </p:nvCxnSpPr>
        <p:spPr bwMode="auto">
          <a:xfrm flipH="1">
            <a:off x="2635052" y="3259311"/>
            <a:ext cx="169862"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5" name="AutoShape 41"/>
          <p:cNvCxnSpPr>
            <a:cxnSpLocks noChangeShapeType="1"/>
            <a:stCxn id="123919" idx="5"/>
            <a:endCxn id="123921" idx="0"/>
          </p:cNvCxnSpPr>
          <p:nvPr/>
        </p:nvCxnSpPr>
        <p:spPr bwMode="auto">
          <a:xfrm>
            <a:off x="3074789" y="3259311"/>
            <a:ext cx="155575" cy="3603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6" name="AutoShape 42"/>
          <p:cNvCxnSpPr>
            <a:cxnSpLocks noChangeShapeType="1"/>
            <a:stCxn id="123922" idx="3"/>
            <a:endCxn id="123924" idx="0"/>
          </p:cNvCxnSpPr>
          <p:nvPr/>
        </p:nvCxnSpPr>
        <p:spPr bwMode="auto">
          <a:xfrm flipH="1">
            <a:off x="3573264" y="2649711"/>
            <a:ext cx="93663" cy="2841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47" name="AutoShape 43"/>
          <p:cNvCxnSpPr>
            <a:cxnSpLocks noChangeShapeType="1"/>
            <a:stCxn id="123922" idx="5"/>
            <a:endCxn id="123925" idx="0"/>
          </p:cNvCxnSpPr>
          <p:nvPr/>
        </p:nvCxnSpPr>
        <p:spPr bwMode="auto">
          <a:xfrm>
            <a:off x="3936802" y="2649711"/>
            <a:ext cx="169862" cy="2841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3948" name="Group 44"/>
          <p:cNvGrpSpPr/>
          <p:nvPr/>
        </p:nvGrpSpPr>
        <p:grpSpPr bwMode="auto">
          <a:xfrm>
            <a:off x="5243264" y="3124200"/>
            <a:ext cx="3505200" cy="3124200"/>
            <a:chOff x="3024" y="1968"/>
            <a:chExt cx="2208" cy="1968"/>
          </a:xfrm>
        </p:grpSpPr>
        <p:sp>
          <p:nvSpPr>
            <p:cNvPr id="123949" name="Oval 45"/>
            <p:cNvSpPr>
              <a:spLocks noChangeArrowheads="1"/>
            </p:cNvSpPr>
            <p:nvPr/>
          </p:nvSpPr>
          <p:spPr bwMode="auto">
            <a:xfrm>
              <a:off x="4224" y="196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0" name="Oval 46"/>
            <p:cNvSpPr>
              <a:spLocks noChangeArrowheads="1"/>
            </p:cNvSpPr>
            <p:nvPr/>
          </p:nvSpPr>
          <p:spPr bwMode="auto">
            <a:xfrm>
              <a:off x="3936"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1" name="Oval 47"/>
            <p:cNvSpPr>
              <a:spLocks noChangeArrowheads="1"/>
            </p:cNvSpPr>
            <p:nvPr/>
          </p:nvSpPr>
          <p:spPr bwMode="auto">
            <a:xfrm>
              <a:off x="3504" y="273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2" name="Oval 48"/>
            <p:cNvSpPr>
              <a:spLocks noChangeArrowheads="1"/>
            </p:cNvSpPr>
            <p:nvPr/>
          </p:nvSpPr>
          <p:spPr bwMode="auto">
            <a:xfrm>
              <a:off x="4464" y="2784"/>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3" name="Oval 49"/>
            <p:cNvSpPr>
              <a:spLocks noChangeArrowheads="1"/>
            </p:cNvSpPr>
            <p:nvPr/>
          </p:nvSpPr>
          <p:spPr bwMode="auto">
            <a:xfrm>
              <a:off x="3168" y="316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4" name="Oval 50"/>
            <p:cNvSpPr>
              <a:spLocks noChangeArrowheads="1"/>
            </p:cNvSpPr>
            <p:nvPr/>
          </p:nvSpPr>
          <p:spPr bwMode="auto">
            <a:xfrm>
              <a:off x="3840" y="3168"/>
              <a:ext cx="240" cy="24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5" name="Oval 51"/>
            <p:cNvSpPr>
              <a:spLocks noChangeArrowheads="1"/>
            </p:cNvSpPr>
            <p:nvPr/>
          </p:nvSpPr>
          <p:spPr bwMode="auto">
            <a:xfrm>
              <a:off x="4272" y="3168"/>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3956" name="Oval 52"/>
            <p:cNvSpPr>
              <a:spLocks noChangeArrowheads="1"/>
            </p:cNvSpPr>
            <p:nvPr/>
          </p:nvSpPr>
          <p:spPr bwMode="auto">
            <a:xfrm>
              <a:off x="4992" y="321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123957" name="Oval 53"/>
            <p:cNvSpPr>
              <a:spLocks noChangeArrowheads="1"/>
            </p:cNvSpPr>
            <p:nvPr/>
          </p:nvSpPr>
          <p:spPr bwMode="auto">
            <a:xfrm>
              <a:off x="3024"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123958" name="Oval 54"/>
            <p:cNvSpPr>
              <a:spLocks noChangeArrowheads="1"/>
            </p:cNvSpPr>
            <p:nvPr/>
          </p:nvSpPr>
          <p:spPr bwMode="auto">
            <a:xfrm>
              <a:off x="3408" y="3696"/>
              <a:ext cx="240" cy="24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123959" name="Oval 55"/>
            <p:cNvSpPr>
              <a:spLocks noChangeArrowheads="1"/>
            </p:cNvSpPr>
            <p:nvPr/>
          </p:nvSpPr>
          <p:spPr bwMode="auto">
            <a:xfrm>
              <a:off x="4032"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23960" name="Oval 56"/>
            <p:cNvSpPr>
              <a:spLocks noChangeArrowheads="1"/>
            </p:cNvSpPr>
            <p:nvPr/>
          </p:nvSpPr>
          <p:spPr bwMode="auto">
            <a:xfrm>
              <a:off x="4656" y="369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cxnSp>
          <p:nvCxnSpPr>
            <p:cNvPr id="123961" name="AutoShape 57"/>
            <p:cNvCxnSpPr>
              <a:cxnSpLocks noChangeShapeType="1"/>
              <a:stCxn id="123949" idx="3"/>
              <a:endCxn id="123950" idx="7"/>
            </p:cNvCxnSpPr>
            <p:nvPr/>
          </p:nvCxnSpPr>
          <p:spPr bwMode="auto">
            <a:xfrm flipH="1">
              <a:off x="4141" y="2173"/>
              <a:ext cx="118" cy="21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2" name="AutoShape 58"/>
            <p:cNvCxnSpPr>
              <a:cxnSpLocks noChangeShapeType="1"/>
              <a:stCxn id="123950" idx="3"/>
              <a:endCxn id="123951" idx="7"/>
            </p:cNvCxnSpPr>
            <p:nvPr/>
          </p:nvCxnSpPr>
          <p:spPr bwMode="auto">
            <a:xfrm flipH="1">
              <a:off x="3709" y="2557"/>
              <a:ext cx="262" cy="21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3" name="AutoShape 59"/>
            <p:cNvCxnSpPr>
              <a:cxnSpLocks noChangeShapeType="1"/>
              <a:stCxn id="123951" idx="3"/>
              <a:endCxn id="123953" idx="7"/>
            </p:cNvCxnSpPr>
            <p:nvPr/>
          </p:nvCxnSpPr>
          <p:spPr bwMode="auto">
            <a:xfrm flipH="1">
              <a:off x="3373" y="2941"/>
              <a:ext cx="166"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4" name="AutoShape 60"/>
            <p:cNvCxnSpPr>
              <a:cxnSpLocks noChangeShapeType="1"/>
              <a:stCxn id="123953" idx="4"/>
              <a:endCxn id="123957" idx="0"/>
            </p:cNvCxnSpPr>
            <p:nvPr/>
          </p:nvCxnSpPr>
          <p:spPr bwMode="auto">
            <a:xfrm flipH="1">
              <a:off x="3144" y="3408"/>
              <a:ext cx="144" cy="28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5" name="AutoShape 61"/>
            <p:cNvCxnSpPr>
              <a:cxnSpLocks noChangeShapeType="1"/>
              <a:stCxn id="123951" idx="5"/>
              <a:endCxn id="123954" idx="1"/>
            </p:cNvCxnSpPr>
            <p:nvPr/>
          </p:nvCxnSpPr>
          <p:spPr bwMode="auto">
            <a:xfrm>
              <a:off x="3709" y="2941"/>
              <a:ext cx="166"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6" name="AutoShape 62"/>
            <p:cNvCxnSpPr>
              <a:cxnSpLocks noChangeShapeType="1"/>
              <a:stCxn id="123953" idx="5"/>
              <a:endCxn id="123958" idx="0"/>
            </p:cNvCxnSpPr>
            <p:nvPr/>
          </p:nvCxnSpPr>
          <p:spPr bwMode="auto">
            <a:xfrm>
              <a:off x="3373" y="3373"/>
              <a:ext cx="155" cy="32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7" name="AutoShape 63"/>
            <p:cNvCxnSpPr>
              <a:cxnSpLocks noChangeShapeType="1"/>
              <a:stCxn id="123954" idx="3"/>
              <a:endCxn id="123958" idx="7"/>
            </p:cNvCxnSpPr>
            <p:nvPr/>
          </p:nvCxnSpPr>
          <p:spPr bwMode="auto">
            <a:xfrm flipH="1">
              <a:off x="3613" y="3373"/>
              <a:ext cx="262"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8" name="AutoShape 64"/>
            <p:cNvCxnSpPr>
              <a:cxnSpLocks noChangeShapeType="1"/>
              <a:stCxn id="123954" idx="6"/>
              <a:endCxn id="123955" idx="2"/>
            </p:cNvCxnSpPr>
            <p:nvPr/>
          </p:nvCxnSpPr>
          <p:spPr bwMode="auto">
            <a:xfrm>
              <a:off x="4080" y="3288"/>
              <a:ext cx="19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69" name="AutoShape 65"/>
            <p:cNvCxnSpPr>
              <a:cxnSpLocks noChangeShapeType="1"/>
              <a:stCxn id="123950" idx="5"/>
              <a:endCxn id="123952" idx="1"/>
            </p:cNvCxnSpPr>
            <p:nvPr/>
          </p:nvCxnSpPr>
          <p:spPr bwMode="auto">
            <a:xfrm>
              <a:off x="4141" y="2557"/>
              <a:ext cx="358"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0" name="AutoShape 66"/>
            <p:cNvCxnSpPr>
              <a:cxnSpLocks noChangeShapeType="1"/>
              <a:stCxn id="123952" idx="3"/>
              <a:endCxn id="123955" idx="0"/>
            </p:cNvCxnSpPr>
            <p:nvPr/>
          </p:nvCxnSpPr>
          <p:spPr bwMode="auto">
            <a:xfrm flipH="1">
              <a:off x="4392" y="2989"/>
              <a:ext cx="107" cy="17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1" name="AutoShape 67"/>
            <p:cNvCxnSpPr>
              <a:cxnSpLocks noChangeShapeType="1"/>
              <a:stCxn id="123955" idx="3"/>
              <a:endCxn id="123959" idx="0"/>
            </p:cNvCxnSpPr>
            <p:nvPr/>
          </p:nvCxnSpPr>
          <p:spPr bwMode="auto">
            <a:xfrm flipH="1">
              <a:off x="4152" y="3373"/>
              <a:ext cx="155" cy="32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2" name="AutoShape 68"/>
            <p:cNvCxnSpPr>
              <a:cxnSpLocks noChangeShapeType="1"/>
              <a:stCxn id="123955" idx="5"/>
              <a:endCxn id="123960" idx="1"/>
            </p:cNvCxnSpPr>
            <p:nvPr/>
          </p:nvCxnSpPr>
          <p:spPr bwMode="auto">
            <a:xfrm>
              <a:off x="4477" y="3373"/>
              <a:ext cx="214"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3" name="AutoShape 69"/>
            <p:cNvCxnSpPr>
              <a:cxnSpLocks noChangeShapeType="1"/>
              <a:stCxn id="123952" idx="5"/>
              <a:endCxn id="123956" idx="1"/>
            </p:cNvCxnSpPr>
            <p:nvPr/>
          </p:nvCxnSpPr>
          <p:spPr bwMode="auto">
            <a:xfrm>
              <a:off x="4669" y="2989"/>
              <a:ext cx="358" cy="2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974" name="AutoShape 70"/>
            <p:cNvCxnSpPr>
              <a:cxnSpLocks noChangeShapeType="1"/>
              <a:stCxn id="123949" idx="5"/>
              <a:endCxn id="123952" idx="0"/>
            </p:cNvCxnSpPr>
            <p:nvPr/>
          </p:nvCxnSpPr>
          <p:spPr bwMode="auto">
            <a:xfrm>
              <a:off x="4429" y="2173"/>
              <a:ext cx="155" cy="61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975" name="Freeform 71"/>
          <p:cNvSpPr/>
          <p:nvPr/>
        </p:nvSpPr>
        <p:spPr bwMode="auto">
          <a:xfrm>
            <a:off x="2268339" y="2827511"/>
            <a:ext cx="1308100" cy="1296987"/>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6" name="Freeform 72"/>
          <p:cNvSpPr/>
          <p:nvPr/>
        </p:nvSpPr>
        <p:spPr bwMode="auto">
          <a:xfrm>
            <a:off x="3304977" y="2179811"/>
            <a:ext cx="1152525" cy="1260475"/>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7" name="Freeform 73"/>
          <p:cNvSpPr/>
          <p:nvPr/>
        </p:nvSpPr>
        <p:spPr bwMode="auto">
          <a:xfrm>
            <a:off x="4889302" y="1632123"/>
            <a:ext cx="1195387" cy="1266825"/>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rgbClr val="FFFF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8" name="Freeform 74"/>
          <p:cNvSpPr/>
          <p:nvPr/>
        </p:nvSpPr>
        <p:spPr bwMode="auto">
          <a:xfrm>
            <a:off x="3276402" y="1532111"/>
            <a:ext cx="1800225"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79" name="Freeform 75"/>
          <p:cNvSpPr/>
          <p:nvPr/>
        </p:nvSpPr>
        <p:spPr bwMode="auto">
          <a:xfrm>
            <a:off x="4860727" y="1027286"/>
            <a:ext cx="2087562" cy="1979612"/>
          </a:xfrm>
          <a:custGeom>
            <a:avLst/>
            <a:gdLst>
              <a:gd name="T0" fmla="*/ 272 w 824"/>
              <a:gd name="T1" fmla="*/ 53 h 885"/>
              <a:gd name="T2" fmla="*/ 136 w 824"/>
              <a:gd name="T3" fmla="*/ 235 h 885"/>
              <a:gd name="T4" fmla="*/ 45 w 824"/>
              <a:gd name="T5" fmla="*/ 462 h 885"/>
              <a:gd name="T6" fmla="*/ 45 w 824"/>
              <a:gd name="T7" fmla="*/ 779 h 885"/>
              <a:gd name="T8" fmla="*/ 318 w 824"/>
              <a:gd name="T9" fmla="*/ 870 h 885"/>
              <a:gd name="T10" fmla="*/ 590 w 824"/>
              <a:gd name="T11" fmla="*/ 870 h 885"/>
              <a:gd name="T12" fmla="*/ 771 w 824"/>
              <a:gd name="T13" fmla="*/ 779 h 885"/>
              <a:gd name="T14" fmla="*/ 817 w 824"/>
              <a:gd name="T15" fmla="*/ 643 h 885"/>
              <a:gd name="T16" fmla="*/ 726 w 824"/>
              <a:gd name="T17" fmla="*/ 462 h 885"/>
              <a:gd name="T18" fmla="*/ 680 w 824"/>
              <a:gd name="T19" fmla="*/ 326 h 885"/>
              <a:gd name="T20" fmla="*/ 544 w 824"/>
              <a:gd name="T21" fmla="*/ 53 h 885"/>
              <a:gd name="T22" fmla="*/ 408 w 824"/>
              <a:gd name="T23" fmla="*/ 8 h 885"/>
              <a:gd name="T24" fmla="*/ 318 w 824"/>
              <a:gd name="T25" fmla="*/ 8 h 885"/>
              <a:gd name="T26" fmla="*/ 272 w 824"/>
              <a:gd name="T27" fmla="*/ 53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cap="flat" cmpd="sng">
            <a:solidFill>
              <a:schemeClr val="folHlink"/>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80" name="Text Box 76"/>
          <p:cNvSpPr txBox="1">
            <a:spLocks noChangeArrowheads="1"/>
          </p:cNvSpPr>
          <p:nvPr/>
        </p:nvSpPr>
        <p:spPr bwMode="auto">
          <a:xfrm>
            <a:off x="2555677" y="4195936"/>
            <a:ext cx="642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cs typeface="Times New Roman" panose="02020603050405020304" pitchFamily="18" charset="0"/>
              </a:rPr>
              <a:t>c+d</a:t>
            </a:r>
            <a:endParaRPr lang="en-US" altLang="zh-CN" sz="2400">
              <a:latin typeface="Times New Roman" panose="02020603050405020304" pitchFamily="18" charset="0"/>
              <a:cs typeface="Times New Roman" panose="02020603050405020304" pitchFamily="18" charset="0"/>
            </a:endParaRPr>
          </a:p>
        </p:txBody>
      </p:sp>
      <p:sp>
        <p:nvSpPr>
          <p:cNvPr id="123981" name="Text Box 77"/>
          <p:cNvSpPr txBox="1">
            <a:spLocks noChangeArrowheads="1"/>
          </p:cNvSpPr>
          <p:nvPr/>
        </p:nvSpPr>
        <p:spPr bwMode="auto">
          <a:xfrm>
            <a:off x="6876852" y="1674986"/>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cs typeface="Times New Roman" panose="02020603050405020304" pitchFamily="18" charset="0"/>
              </a:rPr>
              <a:t>(c+d)*e</a:t>
            </a:r>
            <a:endParaRPr lang="en-US" altLang="zh-CN" sz="2400">
              <a:latin typeface="Times New Roman" panose="02020603050405020304" pitchFamily="18" charset="0"/>
              <a:cs typeface="Times New Roman" panose="02020603050405020304" pitchFamily="18" charset="0"/>
            </a:endParaRPr>
          </a:p>
        </p:txBody>
      </p:sp>
      <p:sp>
        <p:nvSpPr>
          <p:cNvPr id="123982" name="Text Box 78"/>
          <p:cNvSpPr txBox="1">
            <a:spLocks noChangeArrowheads="1"/>
          </p:cNvSpPr>
          <p:nvPr/>
        </p:nvSpPr>
        <p:spPr bwMode="auto">
          <a:xfrm>
            <a:off x="3924102" y="3619673"/>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cs typeface="Times New Roman" panose="02020603050405020304" pitchFamily="18" charset="0"/>
              </a:rPr>
              <a:t>(c+d)*e</a:t>
            </a:r>
            <a:endParaRPr lang="en-US" altLang="zh-CN" sz="2400">
              <a:latin typeface="Times New Roman" panose="02020603050405020304" pitchFamily="18" charset="0"/>
              <a:cs typeface="Times New Roman" panose="02020603050405020304" pitchFamily="18" charset="0"/>
            </a:endParaRPr>
          </a:p>
        </p:txBody>
      </p:sp>
      <p:sp>
        <p:nvSpPr>
          <p:cNvPr id="3" name="矩形 2"/>
          <p:cNvSpPr/>
          <p:nvPr/>
        </p:nvSpPr>
        <p:spPr>
          <a:xfrm>
            <a:off x="252320" y="97468"/>
            <a:ext cx="7200000" cy="523220"/>
          </a:xfrm>
          <a:prstGeom prst="rect">
            <a:avLst/>
          </a:prstGeom>
        </p:spPr>
        <p:txBody>
          <a:bodyPr wrap="square">
            <a:spAutoFit/>
          </a:bodyPr>
          <a:lstStyle/>
          <a:p>
            <a:pPr lvl="0"/>
            <a:r>
              <a:rPr kumimoji="1" lang="en-US" altLang="zh-CN" sz="2800" b="1" dirty="0" smtClean="0">
                <a:solidFill>
                  <a:srgbClr val="FFFF00"/>
                </a:solidFill>
                <a:latin typeface="Times New Roman" panose="02020603050405020304" pitchFamily="18" charset="0"/>
                <a:cs typeface="Times New Roman" panose="02020603050405020304" pitchFamily="18" charset="0"/>
              </a:rPr>
              <a:t>((</a:t>
            </a:r>
            <a:r>
              <a:rPr kumimoji="1" lang="en-US" altLang="zh-CN" sz="2800" b="1" dirty="0" err="1">
                <a:solidFill>
                  <a:srgbClr val="FFFF00"/>
                </a:solidFill>
                <a:latin typeface="Times New Roman" panose="02020603050405020304" pitchFamily="18" charset="0"/>
                <a:cs typeface="Times New Roman" panose="02020603050405020304" pitchFamily="18" charset="0"/>
              </a:rPr>
              <a:t>a+b</a:t>
            </a:r>
            <a:r>
              <a:rPr kumimoji="1" lang="en-US" altLang="zh-CN" sz="2800" b="1" dirty="0">
                <a:solidFill>
                  <a:srgbClr val="FFFF00"/>
                </a:solidFill>
                <a:latin typeface="Times New Roman" panose="02020603050405020304" pitchFamily="18" charset="0"/>
                <a:cs typeface="Times New Roman" panose="02020603050405020304" pitchFamily="18" charset="0"/>
              </a:rPr>
              <a:t>)*(b*(</a:t>
            </a:r>
            <a:r>
              <a:rPr kumimoji="1" lang="en-US" altLang="zh-CN" sz="2800" b="1" dirty="0" err="1">
                <a:solidFill>
                  <a:srgbClr val="FFFF00"/>
                </a:solidFill>
                <a:latin typeface="Times New Roman" panose="02020603050405020304" pitchFamily="18" charset="0"/>
                <a:cs typeface="Times New Roman" panose="02020603050405020304" pitchFamily="18" charset="0"/>
              </a:rPr>
              <a:t>c+d</a:t>
            </a:r>
            <a:r>
              <a:rPr kumimoji="1" lang="en-US" altLang="zh-CN" sz="2800" b="1" dirty="0">
                <a:solidFill>
                  <a:srgbClr val="FFFF00"/>
                </a:solidFill>
                <a:latin typeface="Times New Roman" panose="02020603050405020304" pitchFamily="18" charset="0"/>
                <a:cs typeface="Times New Roman" panose="02020603050405020304" pitchFamily="18" charset="0"/>
              </a:rPr>
              <a:t>))+(</a:t>
            </a:r>
            <a:r>
              <a:rPr kumimoji="1" lang="en-US" altLang="zh-CN" sz="2800" b="1" dirty="0" err="1">
                <a:solidFill>
                  <a:srgbClr val="FFFF00"/>
                </a:solidFill>
                <a:latin typeface="Times New Roman" panose="02020603050405020304" pitchFamily="18" charset="0"/>
                <a:cs typeface="Times New Roman" panose="02020603050405020304" pitchFamily="18" charset="0"/>
              </a:rPr>
              <a:t>c+d</a:t>
            </a:r>
            <a:r>
              <a:rPr kumimoji="1" lang="en-US" altLang="zh-CN" sz="2800" b="1" dirty="0">
                <a:solidFill>
                  <a:srgbClr val="FFFF00"/>
                </a:solidFill>
                <a:latin typeface="Times New Roman" panose="02020603050405020304" pitchFamily="18" charset="0"/>
                <a:cs typeface="Times New Roman" panose="02020603050405020304" pitchFamily="18" charset="0"/>
              </a:rPr>
              <a:t>)*e)*((</a:t>
            </a:r>
            <a:r>
              <a:rPr kumimoji="1" lang="en-US" altLang="zh-CN" sz="2800" b="1" dirty="0" err="1">
                <a:solidFill>
                  <a:srgbClr val="FFFF00"/>
                </a:solidFill>
                <a:latin typeface="Times New Roman" panose="02020603050405020304" pitchFamily="18" charset="0"/>
                <a:cs typeface="Times New Roman" panose="02020603050405020304" pitchFamily="18" charset="0"/>
              </a:rPr>
              <a:t>c+d</a:t>
            </a:r>
            <a:r>
              <a:rPr kumimoji="1" lang="en-US" altLang="zh-CN" sz="2800" b="1" dirty="0">
                <a:solidFill>
                  <a:srgbClr val="FFFF00"/>
                </a:solidFill>
                <a:latin typeface="Times New Roman" panose="02020603050405020304" pitchFamily="18" charset="0"/>
                <a:cs typeface="Times New Roman" panose="02020603050405020304" pitchFamily="18" charset="0"/>
              </a:rPr>
              <a:t>)*e)</a:t>
            </a:r>
            <a:endParaRPr kumimoji="1" lang="en-US" altLang="zh-CN" sz="28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3975"/>
                                        </p:tgtEl>
                                        <p:attrNameLst>
                                          <p:attrName>style.visibility</p:attrName>
                                        </p:attrNameLst>
                                      </p:cBhvr>
                                      <p:to>
                                        <p:strVal val="visible"/>
                                      </p:to>
                                    </p:set>
                                    <p:animEffect transition="in" filter="fade">
                                      <p:cBhvr>
                                        <p:cTn id="7" dur="1000"/>
                                        <p:tgtEl>
                                          <p:spTgt spid="123975"/>
                                        </p:tgtEl>
                                      </p:cBhvr>
                                    </p:animEffect>
                                    <p:anim calcmode="lin" valueType="num">
                                      <p:cBhvr>
                                        <p:cTn id="8" dur="1000" fill="hold"/>
                                        <p:tgtEl>
                                          <p:spTgt spid="123975"/>
                                        </p:tgtEl>
                                        <p:attrNameLst>
                                          <p:attrName>ppt_x</p:attrName>
                                        </p:attrNameLst>
                                      </p:cBhvr>
                                      <p:tavLst>
                                        <p:tav tm="0">
                                          <p:val>
                                            <p:strVal val="#ppt_x"/>
                                          </p:val>
                                        </p:tav>
                                        <p:tav tm="100000">
                                          <p:val>
                                            <p:strVal val="#ppt_x"/>
                                          </p:val>
                                        </p:tav>
                                      </p:tavLst>
                                    </p:anim>
                                    <p:anim calcmode="lin" valueType="num">
                                      <p:cBhvr>
                                        <p:cTn id="9" dur="1000" fill="hold"/>
                                        <p:tgtEl>
                                          <p:spTgt spid="1239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3980"/>
                                        </p:tgtEl>
                                        <p:attrNameLst>
                                          <p:attrName>style.visibility</p:attrName>
                                        </p:attrNameLst>
                                      </p:cBhvr>
                                      <p:to>
                                        <p:strVal val="visible"/>
                                      </p:to>
                                    </p:set>
                                    <p:animEffect transition="in" filter="fade">
                                      <p:cBhvr>
                                        <p:cTn id="12" dur="1000"/>
                                        <p:tgtEl>
                                          <p:spTgt spid="123980"/>
                                        </p:tgtEl>
                                      </p:cBhvr>
                                    </p:animEffect>
                                    <p:anim calcmode="lin" valueType="num">
                                      <p:cBhvr>
                                        <p:cTn id="13" dur="1000" fill="hold"/>
                                        <p:tgtEl>
                                          <p:spTgt spid="123980"/>
                                        </p:tgtEl>
                                        <p:attrNameLst>
                                          <p:attrName>ppt_x</p:attrName>
                                        </p:attrNameLst>
                                      </p:cBhvr>
                                      <p:tavLst>
                                        <p:tav tm="0">
                                          <p:val>
                                            <p:strVal val="#ppt_x"/>
                                          </p:val>
                                        </p:tav>
                                        <p:tav tm="100000">
                                          <p:val>
                                            <p:strVal val="#ppt_x"/>
                                          </p:val>
                                        </p:tav>
                                      </p:tavLst>
                                    </p:anim>
                                    <p:anim calcmode="lin" valueType="num">
                                      <p:cBhvr>
                                        <p:cTn id="14" dur="1000" fill="hold"/>
                                        <p:tgtEl>
                                          <p:spTgt spid="1239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3978"/>
                                        </p:tgtEl>
                                        <p:attrNameLst>
                                          <p:attrName>style.visibility</p:attrName>
                                        </p:attrNameLst>
                                      </p:cBhvr>
                                      <p:to>
                                        <p:strVal val="visible"/>
                                      </p:to>
                                    </p:set>
                                    <p:animEffect transition="in" filter="fade">
                                      <p:cBhvr>
                                        <p:cTn id="19" dur="1000"/>
                                        <p:tgtEl>
                                          <p:spTgt spid="123978"/>
                                        </p:tgtEl>
                                      </p:cBhvr>
                                    </p:animEffect>
                                    <p:anim calcmode="lin" valueType="num">
                                      <p:cBhvr>
                                        <p:cTn id="20" dur="1000" fill="hold"/>
                                        <p:tgtEl>
                                          <p:spTgt spid="123978"/>
                                        </p:tgtEl>
                                        <p:attrNameLst>
                                          <p:attrName>ppt_x</p:attrName>
                                        </p:attrNameLst>
                                      </p:cBhvr>
                                      <p:tavLst>
                                        <p:tav tm="0">
                                          <p:val>
                                            <p:strVal val="#ppt_x"/>
                                          </p:val>
                                        </p:tav>
                                        <p:tav tm="100000">
                                          <p:val>
                                            <p:strVal val="#ppt_x"/>
                                          </p:val>
                                        </p:tav>
                                      </p:tavLst>
                                    </p:anim>
                                    <p:anim calcmode="lin" valueType="num">
                                      <p:cBhvr>
                                        <p:cTn id="21" dur="1000" fill="hold"/>
                                        <p:tgtEl>
                                          <p:spTgt spid="12397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3976"/>
                                        </p:tgtEl>
                                        <p:attrNameLst>
                                          <p:attrName>style.visibility</p:attrName>
                                        </p:attrNameLst>
                                      </p:cBhvr>
                                      <p:to>
                                        <p:strVal val="visible"/>
                                      </p:to>
                                    </p:set>
                                    <p:animEffect transition="in" filter="fade">
                                      <p:cBhvr>
                                        <p:cTn id="24" dur="1000"/>
                                        <p:tgtEl>
                                          <p:spTgt spid="123976"/>
                                        </p:tgtEl>
                                      </p:cBhvr>
                                    </p:animEffect>
                                    <p:anim calcmode="lin" valueType="num">
                                      <p:cBhvr>
                                        <p:cTn id="25" dur="1000" fill="hold"/>
                                        <p:tgtEl>
                                          <p:spTgt spid="123976"/>
                                        </p:tgtEl>
                                        <p:attrNameLst>
                                          <p:attrName>ppt_x</p:attrName>
                                        </p:attrNameLst>
                                      </p:cBhvr>
                                      <p:tavLst>
                                        <p:tav tm="0">
                                          <p:val>
                                            <p:strVal val="#ppt_x"/>
                                          </p:val>
                                        </p:tav>
                                        <p:tav tm="100000">
                                          <p:val>
                                            <p:strVal val="#ppt_x"/>
                                          </p:val>
                                        </p:tav>
                                      </p:tavLst>
                                    </p:anim>
                                    <p:anim calcmode="lin" valueType="num">
                                      <p:cBhvr>
                                        <p:cTn id="26" dur="1000" fill="hold"/>
                                        <p:tgtEl>
                                          <p:spTgt spid="12397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3982"/>
                                        </p:tgtEl>
                                        <p:attrNameLst>
                                          <p:attrName>style.visibility</p:attrName>
                                        </p:attrNameLst>
                                      </p:cBhvr>
                                      <p:to>
                                        <p:strVal val="visible"/>
                                      </p:to>
                                    </p:set>
                                    <p:animEffect transition="in" filter="fade">
                                      <p:cBhvr>
                                        <p:cTn id="29" dur="1000"/>
                                        <p:tgtEl>
                                          <p:spTgt spid="123982"/>
                                        </p:tgtEl>
                                      </p:cBhvr>
                                    </p:animEffect>
                                    <p:anim calcmode="lin" valueType="num">
                                      <p:cBhvr>
                                        <p:cTn id="30" dur="1000" fill="hold"/>
                                        <p:tgtEl>
                                          <p:spTgt spid="123982"/>
                                        </p:tgtEl>
                                        <p:attrNameLst>
                                          <p:attrName>ppt_x</p:attrName>
                                        </p:attrNameLst>
                                      </p:cBhvr>
                                      <p:tavLst>
                                        <p:tav tm="0">
                                          <p:val>
                                            <p:strVal val="#ppt_x"/>
                                          </p:val>
                                        </p:tav>
                                        <p:tav tm="100000">
                                          <p:val>
                                            <p:strVal val="#ppt_x"/>
                                          </p:val>
                                        </p:tav>
                                      </p:tavLst>
                                    </p:anim>
                                    <p:anim calcmode="lin" valueType="num">
                                      <p:cBhvr>
                                        <p:cTn id="31" dur="1000" fill="hold"/>
                                        <p:tgtEl>
                                          <p:spTgt spid="12398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3977"/>
                                        </p:tgtEl>
                                        <p:attrNameLst>
                                          <p:attrName>style.visibility</p:attrName>
                                        </p:attrNameLst>
                                      </p:cBhvr>
                                      <p:to>
                                        <p:strVal val="visible"/>
                                      </p:to>
                                    </p:set>
                                    <p:animEffect transition="in" filter="fade">
                                      <p:cBhvr>
                                        <p:cTn id="36" dur="1000"/>
                                        <p:tgtEl>
                                          <p:spTgt spid="123977"/>
                                        </p:tgtEl>
                                      </p:cBhvr>
                                    </p:animEffect>
                                    <p:anim calcmode="lin" valueType="num">
                                      <p:cBhvr>
                                        <p:cTn id="37" dur="1000" fill="hold"/>
                                        <p:tgtEl>
                                          <p:spTgt spid="123977"/>
                                        </p:tgtEl>
                                        <p:attrNameLst>
                                          <p:attrName>ppt_x</p:attrName>
                                        </p:attrNameLst>
                                      </p:cBhvr>
                                      <p:tavLst>
                                        <p:tav tm="0">
                                          <p:val>
                                            <p:strVal val="#ppt_x"/>
                                          </p:val>
                                        </p:tav>
                                        <p:tav tm="100000">
                                          <p:val>
                                            <p:strVal val="#ppt_x"/>
                                          </p:val>
                                        </p:tav>
                                      </p:tavLst>
                                    </p:anim>
                                    <p:anim calcmode="lin" valueType="num">
                                      <p:cBhvr>
                                        <p:cTn id="38" dur="1000" fill="hold"/>
                                        <p:tgtEl>
                                          <p:spTgt spid="12397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3979"/>
                                        </p:tgtEl>
                                        <p:attrNameLst>
                                          <p:attrName>style.visibility</p:attrName>
                                        </p:attrNameLst>
                                      </p:cBhvr>
                                      <p:to>
                                        <p:strVal val="visible"/>
                                      </p:to>
                                    </p:set>
                                    <p:animEffect transition="in" filter="fade">
                                      <p:cBhvr>
                                        <p:cTn id="41" dur="1000"/>
                                        <p:tgtEl>
                                          <p:spTgt spid="123979"/>
                                        </p:tgtEl>
                                      </p:cBhvr>
                                    </p:animEffect>
                                    <p:anim calcmode="lin" valueType="num">
                                      <p:cBhvr>
                                        <p:cTn id="42" dur="1000" fill="hold"/>
                                        <p:tgtEl>
                                          <p:spTgt spid="123979"/>
                                        </p:tgtEl>
                                        <p:attrNameLst>
                                          <p:attrName>ppt_x</p:attrName>
                                        </p:attrNameLst>
                                      </p:cBhvr>
                                      <p:tavLst>
                                        <p:tav tm="0">
                                          <p:val>
                                            <p:strVal val="#ppt_x"/>
                                          </p:val>
                                        </p:tav>
                                        <p:tav tm="100000">
                                          <p:val>
                                            <p:strVal val="#ppt_x"/>
                                          </p:val>
                                        </p:tav>
                                      </p:tavLst>
                                    </p:anim>
                                    <p:anim calcmode="lin" valueType="num">
                                      <p:cBhvr>
                                        <p:cTn id="43" dur="1000" fill="hold"/>
                                        <p:tgtEl>
                                          <p:spTgt spid="12397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3981"/>
                                        </p:tgtEl>
                                        <p:attrNameLst>
                                          <p:attrName>style.visibility</p:attrName>
                                        </p:attrNameLst>
                                      </p:cBhvr>
                                      <p:to>
                                        <p:strVal val="visible"/>
                                      </p:to>
                                    </p:set>
                                    <p:animEffect transition="in" filter="fade">
                                      <p:cBhvr>
                                        <p:cTn id="46" dur="1000"/>
                                        <p:tgtEl>
                                          <p:spTgt spid="123981"/>
                                        </p:tgtEl>
                                      </p:cBhvr>
                                    </p:animEffect>
                                    <p:anim calcmode="lin" valueType="num">
                                      <p:cBhvr>
                                        <p:cTn id="47" dur="1000" fill="hold"/>
                                        <p:tgtEl>
                                          <p:spTgt spid="123981"/>
                                        </p:tgtEl>
                                        <p:attrNameLst>
                                          <p:attrName>ppt_x</p:attrName>
                                        </p:attrNameLst>
                                      </p:cBhvr>
                                      <p:tavLst>
                                        <p:tav tm="0">
                                          <p:val>
                                            <p:strVal val="#ppt_x"/>
                                          </p:val>
                                        </p:tav>
                                        <p:tav tm="100000">
                                          <p:val>
                                            <p:strVal val="#ppt_x"/>
                                          </p:val>
                                        </p:tav>
                                      </p:tavLst>
                                    </p:anim>
                                    <p:anim calcmode="lin" valueType="num">
                                      <p:cBhvr>
                                        <p:cTn id="48" dur="1000" fill="hold"/>
                                        <p:tgtEl>
                                          <p:spTgt spid="12398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3948"/>
                                        </p:tgtEl>
                                        <p:attrNameLst>
                                          <p:attrName>style.visibility</p:attrName>
                                        </p:attrNameLst>
                                      </p:cBhvr>
                                      <p:to>
                                        <p:strVal val="visible"/>
                                      </p:to>
                                    </p:set>
                                    <p:animEffect transition="in" filter="fade">
                                      <p:cBhvr>
                                        <p:cTn id="53" dur="1000"/>
                                        <p:tgtEl>
                                          <p:spTgt spid="123948"/>
                                        </p:tgtEl>
                                      </p:cBhvr>
                                    </p:animEffect>
                                    <p:anim calcmode="lin" valueType="num">
                                      <p:cBhvr>
                                        <p:cTn id="54" dur="1000" fill="hold"/>
                                        <p:tgtEl>
                                          <p:spTgt spid="123948"/>
                                        </p:tgtEl>
                                        <p:attrNameLst>
                                          <p:attrName>ppt_x</p:attrName>
                                        </p:attrNameLst>
                                      </p:cBhvr>
                                      <p:tavLst>
                                        <p:tav tm="0">
                                          <p:val>
                                            <p:strVal val="#ppt_x"/>
                                          </p:val>
                                        </p:tav>
                                        <p:tav tm="100000">
                                          <p:val>
                                            <p:strVal val="#ppt_x"/>
                                          </p:val>
                                        </p:tav>
                                      </p:tavLst>
                                    </p:anim>
                                    <p:anim calcmode="lin" valueType="num">
                                      <p:cBhvr>
                                        <p:cTn id="55" dur="1000" fill="hold"/>
                                        <p:tgtEl>
                                          <p:spTgt spid="1239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75" grpId="0" animBg="1"/>
      <p:bldP spid="123976" grpId="0" animBg="1"/>
      <p:bldP spid="123977" grpId="0" animBg="1"/>
      <p:bldP spid="123978" grpId="0" animBg="1"/>
      <p:bldP spid="123979" grpId="0" animBg="1"/>
      <p:bldP spid="123980" grpId="0"/>
      <p:bldP spid="123981" grpId="0"/>
      <p:bldP spid="12398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a:t>Examples</a:t>
            </a:r>
            <a:endParaRPr lang="en-US" altLang="zh-CN"/>
          </a:p>
        </p:txBody>
      </p:sp>
      <p:sp>
        <p:nvSpPr>
          <p:cNvPr id="260099" name="Rectangle 3"/>
          <p:cNvSpPr>
            <a:spLocks noGrp="1" noChangeArrowheads="1"/>
          </p:cNvSpPr>
          <p:nvPr>
            <p:ph type="body" idx="1"/>
          </p:nvPr>
        </p:nvSpPr>
        <p:spPr/>
        <p:txBody>
          <a:bodyPr/>
          <a:lstStyle/>
          <a:p>
            <a:r>
              <a:rPr lang="en-US" altLang="zh-CN" dirty="0"/>
              <a:t>Directed tree</a:t>
            </a:r>
            <a:endParaRPr lang="en-US" altLang="zh-CN" dirty="0"/>
          </a:p>
          <a:p>
            <a:r>
              <a:rPr lang="en-US" altLang="zh-CN" dirty="0"/>
              <a:t>DAG</a:t>
            </a:r>
            <a:endParaRPr lang="en-US" altLang="zh-CN" dirty="0"/>
          </a:p>
          <a:p>
            <a:r>
              <a:rPr lang="en-US" altLang="zh-CN" dirty="0"/>
              <a:t>Directed graph</a:t>
            </a:r>
            <a:endParaRPr lang="en-US" altLang="zh-CN" dirty="0"/>
          </a:p>
        </p:txBody>
      </p:sp>
      <p:grpSp>
        <p:nvGrpSpPr>
          <p:cNvPr id="2" name="组合 1"/>
          <p:cNvGrpSpPr/>
          <p:nvPr/>
        </p:nvGrpSpPr>
        <p:grpSpPr>
          <a:xfrm>
            <a:off x="827088" y="3933825"/>
            <a:ext cx="1873250" cy="1981200"/>
            <a:chOff x="827088" y="3933825"/>
            <a:chExt cx="1873250" cy="1981200"/>
          </a:xfrm>
        </p:grpSpPr>
        <p:sp>
          <p:nvSpPr>
            <p:cNvPr id="260100" name="AutoShape 4"/>
            <p:cNvSpPr>
              <a:spLocks noChangeArrowheads="1"/>
            </p:cNvSpPr>
            <p:nvPr/>
          </p:nvSpPr>
          <p:spPr bwMode="auto">
            <a:xfrm>
              <a:off x="1835150" y="3933825"/>
              <a:ext cx="360363"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1" name="AutoShape 5"/>
            <p:cNvSpPr>
              <a:spLocks noChangeArrowheads="1"/>
            </p:cNvSpPr>
            <p:nvPr/>
          </p:nvSpPr>
          <p:spPr bwMode="auto">
            <a:xfrm>
              <a:off x="1330325" y="4687888"/>
              <a:ext cx="360363"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2" name="AutoShape 6"/>
            <p:cNvSpPr>
              <a:spLocks noChangeArrowheads="1"/>
            </p:cNvSpPr>
            <p:nvPr/>
          </p:nvSpPr>
          <p:spPr bwMode="auto">
            <a:xfrm>
              <a:off x="2339975" y="4689475"/>
              <a:ext cx="360363"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3" name="AutoShape 7"/>
            <p:cNvSpPr>
              <a:spLocks noChangeArrowheads="1"/>
            </p:cNvSpPr>
            <p:nvPr/>
          </p:nvSpPr>
          <p:spPr bwMode="auto">
            <a:xfrm>
              <a:off x="827088" y="5553075"/>
              <a:ext cx="360362"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04" name="AutoShape 8"/>
            <p:cNvSpPr>
              <a:spLocks noChangeArrowheads="1"/>
            </p:cNvSpPr>
            <p:nvPr/>
          </p:nvSpPr>
          <p:spPr bwMode="auto">
            <a:xfrm>
              <a:off x="1835150" y="5554663"/>
              <a:ext cx="360363"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0105" name="AutoShape 9"/>
            <p:cNvCxnSpPr>
              <a:cxnSpLocks noChangeShapeType="1"/>
              <a:stCxn id="260100" idx="3"/>
              <a:endCxn id="260101" idx="0"/>
            </p:cNvCxnSpPr>
            <p:nvPr/>
          </p:nvCxnSpPr>
          <p:spPr bwMode="auto">
            <a:xfrm flipH="1">
              <a:off x="1511300" y="4241800"/>
              <a:ext cx="376238" cy="44608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6" name="AutoShape 10"/>
            <p:cNvCxnSpPr>
              <a:cxnSpLocks noChangeShapeType="1"/>
              <a:stCxn id="260101" idx="3"/>
              <a:endCxn id="260103" idx="0"/>
            </p:cNvCxnSpPr>
            <p:nvPr/>
          </p:nvCxnSpPr>
          <p:spPr bwMode="auto">
            <a:xfrm flipH="1">
              <a:off x="1008063" y="4995863"/>
              <a:ext cx="374650" cy="55721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7" name="AutoShape 11"/>
            <p:cNvCxnSpPr>
              <a:cxnSpLocks noChangeShapeType="1"/>
              <a:stCxn id="260100" idx="5"/>
              <a:endCxn id="260102" idx="0"/>
            </p:cNvCxnSpPr>
            <p:nvPr/>
          </p:nvCxnSpPr>
          <p:spPr bwMode="auto">
            <a:xfrm>
              <a:off x="2143125" y="4241800"/>
              <a:ext cx="377825" cy="4476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08" name="AutoShape 12"/>
            <p:cNvCxnSpPr>
              <a:cxnSpLocks noChangeShapeType="1"/>
              <a:stCxn id="260101" idx="5"/>
              <a:endCxn id="260104" idx="0"/>
            </p:cNvCxnSpPr>
            <p:nvPr/>
          </p:nvCxnSpPr>
          <p:spPr bwMode="auto">
            <a:xfrm>
              <a:off x="1638300" y="4995863"/>
              <a:ext cx="377825" cy="55880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2987675" y="4041775"/>
            <a:ext cx="1873250" cy="1981200"/>
            <a:chOff x="2987675" y="4041775"/>
            <a:chExt cx="1873250" cy="1981200"/>
          </a:xfrm>
        </p:grpSpPr>
        <p:sp>
          <p:nvSpPr>
            <p:cNvPr id="260109" name="AutoShape 13"/>
            <p:cNvSpPr>
              <a:spLocks noChangeArrowheads="1"/>
            </p:cNvSpPr>
            <p:nvPr/>
          </p:nvSpPr>
          <p:spPr bwMode="auto">
            <a:xfrm>
              <a:off x="3995738" y="4041775"/>
              <a:ext cx="360362"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0" name="AutoShape 14"/>
            <p:cNvSpPr>
              <a:spLocks noChangeArrowheads="1"/>
            </p:cNvSpPr>
            <p:nvPr/>
          </p:nvSpPr>
          <p:spPr bwMode="auto">
            <a:xfrm>
              <a:off x="3490913" y="4795838"/>
              <a:ext cx="360362"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1" name="AutoShape 15"/>
            <p:cNvSpPr>
              <a:spLocks noChangeArrowheads="1"/>
            </p:cNvSpPr>
            <p:nvPr/>
          </p:nvSpPr>
          <p:spPr bwMode="auto">
            <a:xfrm>
              <a:off x="4500563" y="4797425"/>
              <a:ext cx="360362"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2" name="AutoShape 16"/>
            <p:cNvSpPr>
              <a:spLocks noChangeArrowheads="1"/>
            </p:cNvSpPr>
            <p:nvPr/>
          </p:nvSpPr>
          <p:spPr bwMode="auto">
            <a:xfrm>
              <a:off x="2987675" y="5661025"/>
              <a:ext cx="360363"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3" name="AutoShape 17"/>
            <p:cNvSpPr>
              <a:spLocks noChangeArrowheads="1"/>
            </p:cNvSpPr>
            <p:nvPr/>
          </p:nvSpPr>
          <p:spPr bwMode="auto">
            <a:xfrm>
              <a:off x="3995738" y="5662613"/>
              <a:ext cx="360362"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0114" name="AutoShape 18"/>
            <p:cNvCxnSpPr>
              <a:cxnSpLocks noChangeShapeType="1"/>
              <a:stCxn id="260109" idx="3"/>
              <a:endCxn id="260110" idx="0"/>
            </p:cNvCxnSpPr>
            <p:nvPr/>
          </p:nvCxnSpPr>
          <p:spPr bwMode="auto">
            <a:xfrm flipH="1">
              <a:off x="3671888" y="4349750"/>
              <a:ext cx="376237" cy="446088"/>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5" name="AutoShape 19"/>
            <p:cNvCxnSpPr>
              <a:cxnSpLocks noChangeShapeType="1"/>
              <a:stCxn id="260110" idx="3"/>
              <a:endCxn id="260112" idx="0"/>
            </p:cNvCxnSpPr>
            <p:nvPr/>
          </p:nvCxnSpPr>
          <p:spPr bwMode="auto">
            <a:xfrm flipH="1">
              <a:off x="3168650" y="5103813"/>
              <a:ext cx="374650" cy="55721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6" name="AutoShape 20"/>
            <p:cNvCxnSpPr>
              <a:cxnSpLocks noChangeShapeType="1"/>
              <a:stCxn id="260109" idx="5"/>
              <a:endCxn id="260111" idx="0"/>
            </p:cNvCxnSpPr>
            <p:nvPr/>
          </p:nvCxnSpPr>
          <p:spPr bwMode="auto">
            <a:xfrm>
              <a:off x="4303713" y="4349750"/>
              <a:ext cx="377825" cy="4476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17" name="AutoShape 21"/>
            <p:cNvCxnSpPr>
              <a:cxnSpLocks noChangeShapeType="1"/>
              <a:stCxn id="260110" idx="5"/>
              <a:endCxn id="260113" idx="0"/>
            </p:cNvCxnSpPr>
            <p:nvPr/>
          </p:nvCxnSpPr>
          <p:spPr bwMode="auto">
            <a:xfrm>
              <a:off x="3798888" y="5103813"/>
              <a:ext cx="377825" cy="55880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7" name="AutoShape 31"/>
            <p:cNvCxnSpPr>
              <a:cxnSpLocks noChangeShapeType="1"/>
              <a:stCxn id="260111" idx="3"/>
              <a:endCxn id="260113" idx="0"/>
            </p:cNvCxnSpPr>
            <p:nvPr/>
          </p:nvCxnSpPr>
          <p:spPr bwMode="auto">
            <a:xfrm flipH="1">
              <a:off x="4176713" y="5105400"/>
              <a:ext cx="376237" cy="55721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5435600" y="3897313"/>
            <a:ext cx="1873250" cy="1981200"/>
            <a:chOff x="5435600" y="3897313"/>
            <a:chExt cx="1873250" cy="1981200"/>
          </a:xfrm>
        </p:grpSpPr>
        <p:sp>
          <p:nvSpPr>
            <p:cNvPr id="260118" name="AutoShape 22"/>
            <p:cNvSpPr>
              <a:spLocks noChangeArrowheads="1"/>
            </p:cNvSpPr>
            <p:nvPr/>
          </p:nvSpPr>
          <p:spPr bwMode="auto">
            <a:xfrm>
              <a:off x="6443663" y="3897313"/>
              <a:ext cx="360362"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19" name="AutoShape 23"/>
            <p:cNvSpPr>
              <a:spLocks noChangeArrowheads="1"/>
            </p:cNvSpPr>
            <p:nvPr/>
          </p:nvSpPr>
          <p:spPr bwMode="auto">
            <a:xfrm>
              <a:off x="5938838" y="4651375"/>
              <a:ext cx="360362"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20" name="AutoShape 24"/>
            <p:cNvSpPr>
              <a:spLocks noChangeArrowheads="1"/>
            </p:cNvSpPr>
            <p:nvPr/>
          </p:nvSpPr>
          <p:spPr bwMode="auto">
            <a:xfrm>
              <a:off x="6948488" y="4652963"/>
              <a:ext cx="360362"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21" name="AutoShape 25"/>
            <p:cNvSpPr>
              <a:spLocks noChangeArrowheads="1"/>
            </p:cNvSpPr>
            <p:nvPr/>
          </p:nvSpPr>
          <p:spPr bwMode="auto">
            <a:xfrm>
              <a:off x="5435600" y="5516563"/>
              <a:ext cx="360363" cy="360362"/>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122" name="AutoShape 26"/>
            <p:cNvSpPr>
              <a:spLocks noChangeArrowheads="1"/>
            </p:cNvSpPr>
            <p:nvPr/>
          </p:nvSpPr>
          <p:spPr bwMode="auto">
            <a:xfrm>
              <a:off x="6443663" y="5518150"/>
              <a:ext cx="360362" cy="360363"/>
            </a:xfrm>
            <a:prstGeom prst="flowChartConnector">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60123" name="AutoShape 27"/>
            <p:cNvCxnSpPr>
              <a:cxnSpLocks noChangeShapeType="1"/>
              <a:stCxn id="260118" idx="3"/>
              <a:endCxn id="260119" idx="0"/>
            </p:cNvCxnSpPr>
            <p:nvPr/>
          </p:nvCxnSpPr>
          <p:spPr bwMode="auto">
            <a:xfrm flipH="1">
              <a:off x="6119813" y="4205288"/>
              <a:ext cx="376237" cy="446087"/>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4" name="AutoShape 28"/>
            <p:cNvCxnSpPr>
              <a:cxnSpLocks noChangeShapeType="1"/>
              <a:stCxn id="260119" idx="3"/>
              <a:endCxn id="260121" idx="0"/>
            </p:cNvCxnSpPr>
            <p:nvPr/>
          </p:nvCxnSpPr>
          <p:spPr bwMode="auto">
            <a:xfrm flipH="1">
              <a:off x="5616575" y="4959350"/>
              <a:ext cx="374650" cy="55721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5" name="AutoShape 29"/>
            <p:cNvCxnSpPr>
              <a:cxnSpLocks noChangeShapeType="1"/>
              <a:stCxn id="260118" idx="5"/>
              <a:endCxn id="260120" idx="0"/>
            </p:cNvCxnSpPr>
            <p:nvPr/>
          </p:nvCxnSpPr>
          <p:spPr bwMode="auto">
            <a:xfrm>
              <a:off x="6751638" y="4205288"/>
              <a:ext cx="377825" cy="4476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8" name="AutoShape 32"/>
            <p:cNvCxnSpPr>
              <a:cxnSpLocks noChangeShapeType="1"/>
              <a:stCxn id="260122" idx="0"/>
              <a:endCxn id="260119" idx="5"/>
            </p:cNvCxnSpPr>
            <p:nvPr/>
          </p:nvCxnSpPr>
          <p:spPr bwMode="auto">
            <a:xfrm flipH="1" flipV="1">
              <a:off x="6246813" y="4959350"/>
              <a:ext cx="377825" cy="55880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29" name="AutoShape 33"/>
            <p:cNvCxnSpPr>
              <a:cxnSpLocks noChangeShapeType="1"/>
              <a:stCxn id="260121" idx="6"/>
              <a:endCxn id="260122" idx="2"/>
            </p:cNvCxnSpPr>
            <p:nvPr/>
          </p:nvCxnSpPr>
          <p:spPr bwMode="auto">
            <a:xfrm>
              <a:off x="5795963" y="5697538"/>
              <a:ext cx="647700" cy="1587"/>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130" name="AutoShape 34"/>
            <p:cNvCxnSpPr>
              <a:cxnSpLocks noChangeShapeType="1"/>
              <a:stCxn id="260120" idx="3"/>
              <a:endCxn id="260122" idx="0"/>
            </p:cNvCxnSpPr>
            <p:nvPr/>
          </p:nvCxnSpPr>
          <p:spPr bwMode="auto">
            <a:xfrm flipH="1">
              <a:off x="6624638" y="4960938"/>
              <a:ext cx="376237" cy="55721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60099">
                                            <p:txEl>
                                              <p:pRg st="1" end="1"/>
                                            </p:txEl>
                                          </p:spTgt>
                                        </p:tgtEl>
                                        <p:attrNameLst>
                                          <p:attrName>style.visibility</p:attrName>
                                        </p:attrNameLst>
                                      </p:cBhvr>
                                      <p:to>
                                        <p:strVal val="visible"/>
                                      </p:to>
                                    </p:set>
                                    <p:animEffect transition="in" filter="fade">
                                      <p:cBhvr>
                                        <p:cTn id="17" dur="1000"/>
                                        <p:tgtEl>
                                          <p:spTgt spid="260099">
                                            <p:txEl>
                                              <p:pRg st="1" end="1"/>
                                            </p:txEl>
                                          </p:spTgt>
                                        </p:tgtEl>
                                      </p:cBhvr>
                                    </p:animEffect>
                                    <p:anim calcmode="lin" valueType="num">
                                      <p:cBhvr>
                                        <p:cTn id="18" dur="10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6009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60099">
                                            <p:txEl>
                                              <p:pRg st="2" end="2"/>
                                            </p:txEl>
                                          </p:spTgt>
                                        </p:tgtEl>
                                        <p:attrNameLst>
                                          <p:attrName>style.visibility</p:attrName>
                                        </p:attrNameLst>
                                      </p:cBhvr>
                                      <p:to>
                                        <p:strVal val="visible"/>
                                      </p:to>
                                    </p:set>
                                    <p:animEffect transition="in" filter="fade">
                                      <p:cBhvr>
                                        <p:cTn id="29" dur="1000"/>
                                        <p:tgtEl>
                                          <p:spTgt spid="260099">
                                            <p:txEl>
                                              <p:pRg st="2" end="2"/>
                                            </p:txEl>
                                          </p:spTgt>
                                        </p:tgtEl>
                                      </p:cBhvr>
                                    </p:animEffect>
                                    <p:anim calcmode="lin" valueType="num">
                                      <p:cBhvr>
                                        <p:cTn id="30" dur="10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260099">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323850" y="836930"/>
            <a:ext cx="8515985" cy="355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latinLnBrk="0" hangingPunct="1">
              <a:spcBef>
                <a:spcPts val="1000"/>
              </a:spcBef>
            </a:pP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连通图的生成树</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连通图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的一个</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极小连通子图</a:t>
            </a:r>
            <a:endPar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latinLnBrk="0" hangingPunct="1">
              <a:spcBef>
                <a:spcPts val="1000"/>
              </a:spcBef>
            </a:pP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极小：包含最少数量（</a:t>
            </a: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n-1</a:t>
            </a:r>
            <a:r>
              <a:rPr kumimoji="1"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）的边</a:t>
            </a:r>
            <a:endPar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indent="-342900" eaLnBrk="1" latinLnBrk="0" hangingPunct="1">
              <a:spcBef>
                <a:spcPts val="1000"/>
              </a:spcBef>
              <a:buFont typeface="Arial" panose="020B0604020202020204" pitchFamily="34" charset="0"/>
              <a:buChar cha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对于生成树而言，只要再增加一条边，就会出现环。而如果图中有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个顶点，小于</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n-1</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条边，则该图是非连通图；但有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n-1</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条边的图却不一定是生成树。</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Bef>
                <a:spcPts val="1000"/>
              </a:spcBef>
              <a:buFont typeface="Arial" panose="020B0604020202020204" pitchFamily="34" charset="0"/>
              <a:buChar cha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所有树可以看成是图的特例。</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Bef>
                <a:spcPts val="1000"/>
              </a:spcBef>
            </a:pP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有向图的生成森林</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：由若干棵有向树组成，含有图中全部顶点，但只有构成若干棵不相交的有向树的弧。</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组合 1"/>
          <p:cNvGrpSpPr/>
          <p:nvPr/>
        </p:nvGrpSpPr>
        <p:grpSpPr>
          <a:xfrm>
            <a:off x="2214880" y="4751070"/>
            <a:ext cx="1405890" cy="1444625"/>
            <a:chOff x="1555" y="4923"/>
            <a:chExt cx="2214" cy="2275"/>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Oval 16"/>
          <p:cNvSpPr>
            <a:spLocks noChangeArrowheads="1"/>
          </p:cNvSpPr>
          <p:nvPr/>
        </p:nvSpPr>
        <p:spPr bwMode="auto">
          <a:xfrm>
            <a:off x="1475740" y="4751070"/>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5</a:t>
            </a:r>
            <a:endParaRPr kumimoji="1" lang="en-US" altLang="zh-CN" sz="2000" baseline="-25000">
              <a:cs typeface="Times New Roman" panose="02020603050405020304" pitchFamily="18" charset="0"/>
            </a:endParaRPr>
          </a:p>
        </p:txBody>
      </p:sp>
      <p:sp>
        <p:nvSpPr>
          <p:cNvPr id="8" name="Oval 18"/>
          <p:cNvSpPr>
            <a:spLocks noChangeArrowheads="1"/>
          </p:cNvSpPr>
          <p:nvPr/>
        </p:nvSpPr>
        <p:spPr bwMode="auto">
          <a:xfrm>
            <a:off x="1475740" y="5733415"/>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6</a:t>
            </a:r>
            <a:endParaRPr kumimoji="1" lang="en-US" altLang="zh-CN" sz="2000">
              <a:cs typeface="Times New Roman" panose="02020603050405020304" pitchFamily="18" charset="0"/>
            </a:endParaRPr>
          </a:p>
        </p:txBody>
      </p:sp>
      <p:cxnSp>
        <p:nvCxnSpPr>
          <p:cNvPr id="9" name="AutoShape 21"/>
          <p:cNvCxnSpPr>
            <a:cxnSpLocks noChangeShapeType="1"/>
            <a:stCxn id="7" idx="4"/>
            <a:endCxn id="8" idx="0"/>
          </p:cNvCxnSpPr>
          <p:nvPr/>
        </p:nvCxnSpPr>
        <p:spPr bwMode="auto">
          <a:xfrm>
            <a:off x="1684020" y="5213350"/>
            <a:ext cx="0" cy="520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组合 3"/>
          <p:cNvGrpSpPr/>
          <p:nvPr/>
        </p:nvGrpSpPr>
        <p:grpSpPr>
          <a:xfrm>
            <a:off x="5652135" y="4725670"/>
            <a:ext cx="1405890" cy="1444625"/>
            <a:chOff x="1555" y="4923"/>
            <a:chExt cx="2214" cy="2275"/>
          </a:xfrm>
        </p:grpSpPr>
        <p:grpSp>
          <p:nvGrpSpPr>
            <p:cNvPr id="10" name="Group 15"/>
            <p:cNvGrpSpPr/>
            <p:nvPr/>
          </p:nvGrpSpPr>
          <p:grpSpPr bwMode="auto">
            <a:xfrm rot="0">
              <a:off x="1555" y="4923"/>
              <a:ext cx="2214" cy="2275"/>
              <a:chOff x="2592" y="1968"/>
              <a:chExt cx="1296" cy="1200"/>
            </a:xfrm>
          </p:grpSpPr>
          <p:sp>
            <p:nvSpPr>
              <p:cNvPr id="11"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12"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13"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14"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15" name="AutoShape 20"/>
              <p:cNvCxnSpPr>
                <a:cxnSpLocks noChangeShapeType="1"/>
                <a:stCxn id="11" idx="6"/>
                <a:endCxn id="12"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23"/>
              <p:cNvCxnSpPr>
                <a:cxnSpLocks noChangeShapeType="1"/>
                <a:stCxn id="12" idx="4"/>
                <a:endCxn id="14"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 name="AutoShape 20"/>
            <p:cNvCxnSpPr>
              <a:cxnSpLocks noChangeShapeType="1"/>
              <a:stCxn id="13"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Oval 16"/>
          <p:cNvSpPr>
            <a:spLocks noChangeArrowheads="1"/>
          </p:cNvSpPr>
          <p:nvPr/>
        </p:nvSpPr>
        <p:spPr bwMode="auto">
          <a:xfrm>
            <a:off x="5064760" y="4725670"/>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5</a:t>
            </a:r>
            <a:endParaRPr kumimoji="1" lang="en-US" altLang="zh-CN" sz="2000" baseline="-25000">
              <a:cs typeface="Times New Roman" panose="02020603050405020304" pitchFamily="18" charset="0"/>
            </a:endParaRPr>
          </a:p>
        </p:txBody>
      </p:sp>
      <p:sp>
        <p:nvSpPr>
          <p:cNvPr id="20" name="Oval 18"/>
          <p:cNvSpPr>
            <a:spLocks noChangeArrowheads="1"/>
          </p:cNvSpPr>
          <p:nvPr/>
        </p:nvSpPr>
        <p:spPr bwMode="auto">
          <a:xfrm>
            <a:off x="5064760" y="5708015"/>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6</a:t>
            </a:r>
            <a:endParaRPr kumimoji="1" lang="en-US" altLang="zh-CN" sz="2000">
              <a:cs typeface="Times New Roman" panose="02020603050405020304" pitchFamily="18" charset="0"/>
            </a:endParaRPr>
          </a:p>
        </p:txBody>
      </p:sp>
      <p:cxnSp>
        <p:nvCxnSpPr>
          <p:cNvPr id="21" name="AutoShape 21"/>
          <p:cNvCxnSpPr>
            <a:cxnSpLocks noChangeShapeType="1"/>
            <a:stCxn id="19" idx="4"/>
            <a:endCxn id="20" idx="0"/>
          </p:cNvCxnSpPr>
          <p:nvPr/>
        </p:nvCxnSpPr>
        <p:spPr bwMode="auto">
          <a:xfrm>
            <a:off x="5273040" y="5187950"/>
            <a:ext cx="0" cy="520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右箭头 52"/>
          <p:cNvSpPr/>
          <p:nvPr/>
        </p:nvSpPr>
        <p:spPr>
          <a:xfrm>
            <a:off x="4234815" y="5373370"/>
            <a:ext cx="216535"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wipe(left)">
                                      <p:cBhvr>
                                        <p:cTn id="7" dur="500"/>
                                        <p:tgtEl>
                                          <p:spTgt spid="7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wipe(left)">
                                      <p:cBhvr>
                                        <p:cTn id="12" dur="500"/>
                                        <p:tgtEl>
                                          <p:spTgt spid="7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wipe(left)">
                                      <p:cBhvr>
                                        <p:cTn id="17" dur="500"/>
                                        <p:tgtEl>
                                          <p:spTgt spid="7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173">
                                            <p:txEl>
                                              <p:pRg st="3" end="3"/>
                                            </p:txEl>
                                          </p:spTgt>
                                        </p:tgtEl>
                                        <p:attrNameLst>
                                          <p:attrName>style.visibility</p:attrName>
                                        </p:attrNameLst>
                                      </p:cBhvr>
                                      <p:to>
                                        <p:strVal val="visible"/>
                                      </p:to>
                                    </p:set>
                                    <p:animEffect transition="in" filter="wipe(left)">
                                      <p:cBhvr>
                                        <p:cTn id="34" dur="500"/>
                                        <p:tgtEl>
                                          <p:spTgt spid="717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173">
                                            <p:txEl>
                                              <p:pRg st="4" end="4"/>
                                            </p:txEl>
                                          </p:spTgt>
                                        </p:tgtEl>
                                        <p:attrNameLst>
                                          <p:attrName>style.visibility</p:attrName>
                                        </p:attrNameLst>
                                      </p:cBhvr>
                                      <p:to>
                                        <p:strVal val="visible"/>
                                      </p:to>
                                    </p:set>
                                    <p:animEffect transition="in" filter="wipe(left)">
                                      <p:cBhvr>
                                        <p:cTn id="39" dur="500"/>
                                        <p:tgtEl>
                                          <p:spTgt spid="7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53" grpId="0" bldLvl="0" animBg="1"/>
      <p:bldP spid="19" grpId="1" animBg="1"/>
      <p:bldP spid="20" grpId="1" animBg="1"/>
      <p:bldP spid="53" grpId="1"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52095" y="1556960"/>
            <a:ext cx="864000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spcAft>
                <a:spcPts val="0"/>
              </a:spcAft>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检查一个有向图是否存在环要比无向图复杂</a:t>
            </a:r>
            <a:r>
              <a:rPr kumimoji="1" lang="zh-CN" altLang="en-US" sz="2400" dirty="0" smtClean="0">
                <a:latin typeface="Times New Roman" panose="02020603050405020304" pitchFamily="18" charset="0"/>
                <a:cs typeface="Times New Roman" panose="02020603050405020304" pitchFamily="18" charset="0"/>
              </a:rPr>
              <a:t>。</a:t>
            </a:r>
            <a:endParaRPr kumimoji="1" lang="en-US" altLang="zh-CN" sz="2400" dirty="0" smtClean="0">
              <a:latin typeface="Times New Roman" panose="02020603050405020304" pitchFamily="18" charset="0"/>
              <a:cs typeface="Times New Roman" panose="02020603050405020304" pitchFamily="18" charset="0"/>
            </a:endParaRPr>
          </a:p>
          <a:p>
            <a:pPr>
              <a:spcBef>
                <a:spcPts val="0"/>
              </a:spcBef>
              <a:spcAft>
                <a:spcPts val="0"/>
              </a:spcAft>
            </a:pPr>
            <a:r>
              <a:rPr kumimoji="1" lang="zh-CN" altLang="en-US" sz="2400" dirty="0" smtClean="0">
                <a:latin typeface="Times New Roman" panose="02020603050405020304" pitchFamily="18" charset="0"/>
                <a:cs typeface="Times New Roman" panose="02020603050405020304" pitchFamily="18" charset="0"/>
              </a:rPr>
              <a:t>        对于</a:t>
            </a:r>
            <a:r>
              <a:rPr kumimoji="1" lang="zh-CN" altLang="en-US" sz="2400" dirty="0">
                <a:latin typeface="Times New Roman" panose="02020603050405020304" pitchFamily="18" charset="0"/>
                <a:cs typeface="Times New Roman" panose="02020603050405020304" pitchFamily="18" charset="0"/>
              </a:rPr>
              <a:t>无向图来说，若深度优先遍历过程中遇到回边（即指向已访问过的顶点的边），则必定存在环</a:t>
            </a:r>
            <a:r>
              <a:rPr kumimoji="1" lang="zh-CN" altLang="en-US" sz="2400" dirty="0" smtClean="0">
                <a:latin typeface="Times New Roman" panose="02020603050405020304" pitchFamily="18" charset="0"/>
                <a:cs typeface="Times New Roman" panose="02020603050405020304" pitchFamily="18" charset="0"/>
              </a:rPr>
              <a:t>；</a:t>
            </a:r>
            <a:endParaRPr kumimoji="1" lang="en-US" altLang="zh-CN" sz="2400" dirty="0" smtClean="0">
              <a:latin typeface="Times New Roman" panose="02020603050405020304" pitchFamily="18" charset="0"/>
              <a:cs typeface="Times New Roman" panose="02020603050405020304" pitchFamily="18" charset="0"/>
            </a:endParaRPr>
          </a:p>
          <a:p>
            <a:pPr>
              <a:spcBef>
                <a:spcPts val="0"/>
              </a:spcBef>
              <a:spcAft>
                <a:spcPts val="0"/>
              </a:spcAft>
            </a:pP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而</a:t>
            </a:r>
            <a:r>
              <a:rPr kumimoji="1" lang="zh-CN" altLang="en-US" sz="2400" dirty="0">
                <a:latin typeface="Times New Roman" panose="02020603050405020304" pitchFamily="18" charset="0"/>
                <a:cs typeface="Times New Roman" panose="02020603050405020304" pitchFamily="18" charset="0"/>
              </a:rPr>
              <a:t>对于有向图，这条回边有可能是指向深度优先生成森林中另一棵生成树上的顶点的弧</a:t>
            </a:r>
            <a:r>
              <a:rPr kumimoji="1" lang="zh-CN" altLang="en-US" sz="2400" dirty="0" smtClean="0">
                <a:latin typeface="Times New Roman" panose="02020603050405020304" pitchFamily="18" charset="0"/>
                <a:cs typeface="Times New Roman" panose="02020603050405020304" pitchFamily="18" charset="0"/>
              </a:rPr>
              <a:t>。</a:t>
            </a:r>
            <a:endParaRPr kumimoji="1" lang="en-US" altLang="zh-CN" sz="2400" dirty="0" smtClean="0">
              <a:latin typeface="Times New Roman" panose="02020603050405020304" pitchFamily="18" charset="0"/>
              <a:cs typeface="Times New Roman" panose="02020603050405020304" pitchFamily="18" charset="0"/>
            </a:endParaRPr>
          </a:p>
          <a:p>
            <a:pPr>
              <a:spcBef>
                <a:spcPts val="0"/>
              </a:spcBef>
              <a:spcAft>
                <a:spcPts val="0"/>
              </a:spcAft>
            </a:pP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endParaRPr kumimoji="1" lang="en-US" altLang="zh-CN" sz="2400" dirty="0" smtClean="0">
              <a:latin typeface="Times New Roman" panose="02020603050405020304" pitchFamily="18" charset="0"/>
              <a:cs typeface="Times New Roman" panose="02020603050405020304" pitchFamily="18" charset="0"/>
            </a:endParaRPr>
          </a:p>
        </p:txBody>
      </p:sp>
      <p:sp>
        <p:nvSpPr>
          <p:cNvPr id="124932" name="Rectangle 4"/>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zh-CN" altLang="en-US" sz="4000" dirty="0">
                <a:solidFill>
                  <a:srgbClr val="FFFF00"/>
                </a:solidFill>
                <a:cs typeface="Arial" panose="020B0604020202020204" pitchFamily="34" charset="0"/>
              </a:rPr>
              <a:t>有向图的环</a:t>
            </a:r>
            <a:endParaRPr lang="zh-CN" altLang="en-US" sz="4000" dirty="0">
              <a:solidFill>
                <a:srgbClr val="FFFF00"/>
              </a:solidFill>
              <a:cs typeface="Arial" panose="020B0604020202020204" pitchFamily="34" charset="0"/>
            </a:endParaRPr>
          </a:p>
        </p:txBody>
      </p:sp>
      <p:sp>
        <p:nvSpPr>
          <p:cNvPr id="198665" name="Oval 9"/>
          <p:cNvSpPr>
            <a:spLocks noChangeArrowheads="1"/>
          </p:cNvSpPr>
          <p:nvPr/>
        </p:nvSpPr>
        <p:spPr bwMode="auto">
          <a:xfrm>
            <a:off x="2916555" y="42932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A</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6" name="Oval 10"/>
          <p:cNvSpPr>
            <a:spLocks noChangeArrowheads="1"/>
          </p:cNvSpPr>
          <p:nvPr/>
        </p:nvSpPr>
        <p:spPr bwMode="auto">
          <a:xfrm>
            <a:off x="4211955" y="42932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B</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7" name="Oval 11"/>
          <p:cNvSpPr>
            <a:spLocks noChangeArrowheads="1"/>
          </p:cNvSpPr>
          <p:nvPr/>
        </p:nvSpPr>
        <p:spPr bwMode="auto">
          <a:xfrm>
            <a:off x="5431155" y="42932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C</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8" name="Oval 12"/>
          <p:cNvSpPr>
            <a:spLocks noChangeArrowheads="1"/>
          </p:cNvSpPr>
          <p:nvPr/>
        </p:nvSpPr>
        <p:spPr bwMode="auto">
          <a:xfrm>
            <a:off x="2916555" y="61220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D</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9" name="Oval 13"/>
          <p:cNvSpPr>
            <a:spLocks noChangeArrowheads="1"/>
          </p:cNvSpPr>
          <p:nvPr/>
        </p:nvSpPr>
        <p:spPr bwMode="auto">
          <a:xfrm>
            <a:off x="4211955" y="61220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E</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0" name="Oval 14"/>
          <p:cNvSpPr>
            <a:spLocks noChangeArrowheads="1"/>
          </p:cNvSpPr>
          <p:nvPr/>
        </p:nvSpPr>
        <p:spPr bwMode="auto">
          <a:xfrm>
            <a:off x="5431155" y="61220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F</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1" name="Oval 15"/>
          <p:cNvSpPr>
            <a:spLocks noChangeArrowheads="1"/>
          </p:cNvSpPr>
          <p:nvPr/>
        </p:nvSpPr>
        <p:spPr bwMode="auto">
          <a:xfrm>
            <a:off x="6193155" y="5283835"/>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eaLnBrk="0" hangingPunct="0"/>
            <a:r>
              <a:rPr kumimoji="1" lang="en-US" altLang="zh-CN" sz="2800" b="1">
                <a:solidFill>
                  <a:srgbClr val="FFFF00"/>
                </a:solidFill>
                <a:ea typeface="宋体" panose="02010600030101010101" pitchFamily="2" charset="-122"/>
              </a:rPr>
              <a:t>G</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2" name="Line 16"/>
          <p:cNvSpPr>
            <a:spLocks noChangeShapeType="1"/>
          </p:cNvSpPr>
          <p:nvPr/>
        </p:nvSpPr>
        <p:spPr bwMode="auto">
          <a:xfrm>
            <a:off x="3449955" y="4521835"/>
            <a:ext cx="7620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3" name="Line 17"/>
          <p:cNvSpPr>
            <a:spLocks noChangeShapeType="1"/>
          </p:cNvSpPr>
          <p:nvPr/>
        </p:nvSpPr>
        <p:spPr bwMode="auto">
          <a:xfrm flipH="1">
            <a:off x="4745355" y="4521835"/>
            <a:ext cx="6858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4" name="Line 18"/>
          <p:cNvSpPr>
            <a:spLocks noChangeShapeType="1"/>
          </p:cNvSpPr>
          <p:nvPr/>
        </p:nvSpPr>
        <p:spPr bwMode="auto">
          <a:xfrm>
            <a:off x="3145155" y="4826635"/>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5" name="Line 19"/>
          <p:cNvSpPr>
            <a:spLocks noChangeShapeType="1"/>
          </p:cNvSpPr>
          <p:nvPr/>
        </p:nvSpPr>
        <p:spPr bwMode="auto">
          <a:xfrm>
            <a:off x="3449955" y="6350635"/>
            <a:ext cx="7620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6" name="Line 20"/>
          <p:cNvSpPr>
            <a:spLocks noChangeShapeType="1"/>
          </p:cNvSpPr>
          <p:nvPr/>
        </p:nvSpPr>
        <p:spPr bwMode="auto">
          <a:xfrm>
            <a:off x="4440555" y="4826635"/>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7" name="Line 21"/>
          <p:cNvSpPr>
            <a:spLocks noChangeShapeType="1"/>
          </p:cNvSpPr>
          <p:nvPr/>
        </p:nvSpPr>
        <p:spPr bwMode="auto">
          <a:xfrm flipH="1">
            <a:off x="4745355" y="6350635"/>
            <a:ext cx="6858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8" name="Line 22"/>
          <p:cNvSpPr>
            <a:spLocks noChangeShapeType="1"/>
          </p:cNvSpPr>
          <p:nvPr/>
        </p:nvSpPr>
        <p:spPr bwMode="auto">
          <a:xfrm>
            <a:off x="5659755" y="4826635"/>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79" name="Line 23"/>
          <p:cNvSpPr>
            <a:spLocks noChangeShapeType="1"/>
          </p:cNvSpPr>
          <p:nvPr/>
        </p:nvSpPr>
        <p:spPr bwMode="auto">
          <a:xfrm>
            <a:off x="5888355" y="4750435"/>
            <a:ext cx="457200" cy="533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80" name="Line 24"/>
          <p:cNvSpPr>
            <a:spLocks noChangeShapeType="1"/>
          </p:cNvSpPr>
          <p:nvPr/>
        </p:nvSpPr>
        <p:spPr bwMode="auto">
          <a:xfrm flipV="1">
            <a:off x="5888355" y="5741035"/>
            <a:ext cx="457200" cy="4572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91" name="Line 35"/>
          <p:cNvSpPr>
            <a:spLocks noChangeShapeType="1"/>
          </p:cNvSpPr>
          <p:nvPr/>
        </p:nvSpPr>
        <p:spPr bwMode="auto">
          <a:xfrm>
            <a:off x="3526155" y="4750435"/>
            <a:ext cx="533400" cy="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92" name="Line 36"/>
          <p:cNvSpPr>
            <a:spLocks noChangeShapeType="1"/>
          </p:cNvSpPr>
          <p:nvPr/>
        </p:nvSpPr>
        <p:spPr bwMode="auto">
          <a:xfrm>
            <a:off x="4211955" y="4902835"/>
            <a:ext cx="0" cy="11430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cxnSp>
        <p:nvCxnSpPr>
          <p:cNvPr id="198693" name="AutoShape 37"/>
          <p:cNvCxnSpPr>
            <a:cxnSpLocks noChangeShapeType="1"/>
          </p:cNvCxnSpPr>
          <p:nvPr/>
        </p:nvCxnSpPr>
        <p:spPr bwMode="auto">
          <a:xfrm rot="5400000" flipV="1">
            <a:off x="4439285" y="2885440"/>
            <a:ext cx="1270" cy="2514600"/>
          </a:xfrm>
          <a:prstGeom prst="bentConnector3">
            <a:avLst>
              <a:gd name="adj1" fmla="val -13200000"/>
            </a:avLst>
          </a:prstGeom>
          <a:noFill/>
          <a:ln w="38100">
            <a:solidFill>
              <a:srgbClr val="F3F3F3"/>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94" name="Line 38"/>
          <p:cNvSpPr>
            <a:spLocks noChangeShapeType="1"/>
          </p:cNvSpPr>
          <p:nvPr/>
        </p:nvSpPr>
        <p:spPr bwMode="auto">
          <a:xfrm flipV="1">
            <a:off x="5888355" y="5664835"/>
            <a:ext cx="228600" cy="3048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95" name="Line 39"/>
          <p:cNvSpPr>
            <a:spLocks noChangeShapeType="1"/>
          </p:cNvSpPr>
          <p:nvPr/>
        </p:nvSpPr>
        <p:spPr bwMode="auto">
          <a:xfrm>
            <a:off x="5812155" y="4902835"/>
            <a:ext cx="0" cy="9144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en-US" altLang="zh-CN"/>
          </a:p>
        </p:txBody>
      </p:sp>
      <p:sp>
        <p:nvSpPr>
          <p:cNvPr id="198696" name="Line 40"/>
          <p:cNvSpPr>
            <a:spLocks noChangeShapeType="1"/>
          </p:cNvSpPr>
          <p:nvPr/>
        </p:nvSpPr>
        <p:spPr bwMode="auto">
          <a:xfrm flipV="1">
            <a:off x="4059555" y="4979035"/>
            <a:ext cx="0" cy="1143000"/>
          </a:xfrm>
          <a:prstGeom prst="line">
            <a:avLst/>
          </a:prstGeom>
          <a:noFill/>
          <a:ln w="19050">
            <a:solidFill>
              <a:srgbClr val="F3F3F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8697" name="Line 41"/>
          <p:cNvSpPr>
            <a:spLocks noChangeShapeType="1"/>
          </p:cNvSpPr>
          <p:nvPr/>
        </p:nvSpPr>
        <p:spPr bwMode="auto">
          <a:xfrm flipH="1">
            <a:off x="3449955" y="4979035"/>
            <a:ext cx="609600" cy="1066800"/>
          </a:xfrm>
          <a:prstGeom prst="line">
            <a:avLst/>
          </a:prstGeom>
          <a:noFill/>
          <a:ln w="19050">
            <a:solidFill>
              <a:srgbClr val="F3F3F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4930">
                                            <p:txEl>
                                              <p:pRg st="0" end="0"/>
                                            </p:txEl>
                                          </p:spTgt>
                                        </p:tgtEl>
                                        <p:attrNameLst>
                                          <p:attrName>style.visibility</p:attrName>
                                        </p:attrNameLst>
                                      </p:cBhvr>
                                      <p:to>
                                        <p:strVal val="visible"/>
                                      </p:to>
                                    </p:set>
                                    <p:animEffect transition="in" filter="fade">
                                      <p:cBhvr>
                                        <p:cTn id="7" dur="1000"/>
                                        <p:tgtEl>
                                          <p:spTgt spid="124930">
                                            <p:txEl>
                                              <p:pRg st="0" end="0"/>
                                            </p:txEl>
                                          </p:spTgt>
                                        </p:tgtEl>
                                      </p:cBhvr>
                                    </p:animEffect>
                                    <p:anim calcmode="lin" valueType="num">
                                      <p:cBhvr>
                                        <p:cTn id="8" dur="1000" fill="hold"/>
                                        <p:tgtEl>
                                          <p:spTgt spid="1249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49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4930">
                                            <p:txEl>
                                              <p:pRg st="1" end="1"/>
                                            </p:txEl>
                                          </p:spTgt>
                                        </p:tgtEl>
                                        <p:attrNameLst>
                                          <p:attrName>style.visibility</p:attrName>
                                        </p:attrNameLst>
                                      </p:cBhvr>
                                      <p:to>
                                        <p:strVal val="visible"/>
                                      </p:to>
                                    </p:set>
                                    <p:animEffect transition="in" filter="fade">
                                      <p:cBhvr>
                                        <p:cTn id="14" dur="1000"/>
                                        <p:tgtEl>
                                          <p:spTgt spid="124930">
                                            <p:txEl>
                                              <p:pRg st="1" end="1"/>
                                            </p:txEl>
                                          </p:spTgt>
                                        </p:tgtEl>
                                      </p:cBhvr>
                                    </p:animEffect>
                                    <p:anim calcmode="lin" valueType="num">
                                      <p:cBhvr>
                                        <p:cTn id="15" dur="1000" fill="hold"/>
                                        <p:tgtEl>
                                          <p:spTgt spid="1249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49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4930">
                                            <p:txEl>
                                              <p:pRg st="2" end="2"/>
                                            </p:txEl>
                                          </p:spTgt>
                                        </p:tgtEl>
                                        <p:attrNameLst>
                                          <p:attrName>style.visibility</p:attrName>
                                        </p:attrNameLst>
                                      </p:cBhvr>
                                      <p:to>
                                        <p:strVal val="visible"/>
                                      </p:to>
                                    </p:set>
                                    <p:animEffect transition="in" filter="fade">
                                      <p:cBhvr>
                                        <p:cTn id="21" dur="1000"/>
                                        <p:tgtEl>
                                          <p:spTgt spid="124930">
                                            <p:txEl>
                                              <p:pRg st="2" end="2"/>
                                            </p:txEl>
                                          </p:spTgt>
                                        </p:tgtEl>
                                      </p:cBhvr>
                                    </p:animEffect>
                                    <p:anim calcmode="lin" valueType="num">
                                      <p:cBhvr>
                                        <p:cTn id="22" dur="1000" fill="hold"/>
                                        <p:tgtEl>
                                          <p:spTgt spid="12493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49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4930">
                                            <p:txEl>
                                              <p:pRg st="3" end="3"/>
                                            </p:txEl>
                                          </p:spTgt>
                                        </p:tgtEl>
                                        <p:attrNameLst>
                                          <p:attrName>style.visibility</p:attrName>
                                        </p:attrNameLst>
                                      </p:cBhvr>
                                      <p:to>
                                        <p:strVal val="visible"/>
                                      </p:to>
                                    </p:set>
                                    <p:animEffect transition="in" filter="fade">
                                      <p:cBhvr>
                                        <p:cTn id="28" dur="1000"/>
                                        <p:tgtEl>
                                          <p:spTgt spid="124930">
                                            <p:txEl>
                                              <p:pRg st="3" end="3"/>
                                            </p:txEl>
                                          </p:spTgt>
                                        </p:tgtEl>
                                      </p:cBhvr>
                                    </p:animEffect>
                                    <p:anim calcmode="lin" valueType="num">
                                      <p:cBhvr>
                                        <p:cTn id="29" dur="1000" fill="hold"/>
                                        <p:tgtEl>
                                          <p:spTgt spid="12493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493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250825" y="1700213"/>
            <a:ext cx="87137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cs typeface="Times New Roman" panose="02020603050405020304" pitchFamily="18" charset="0"/>
              </a:rPr>
              <a:t>有向无环图也是描述一项工程或系统的进行过程的有效工具。绝大多数的工程都可分为若干个称做</a:t>
            </a:r>
            <a:r>
              <a:rPr kumimoji="1" lang="zh-CN" altLang="en-US" sz="2800" b="1" dirty="0">
                <a:solidFill>
                  <a:srgbClr val="FFFF00"/>
                </a:solidFill>
                <a:latin typeface="Times New Roman" panose="02020603050405020304" pitchFamily="18" charset="0"/>
                <a:cs typeface="Times New Roman" panose="02020603050405020304" pitchFamily="18" charset="0"/>
              </a:rPr>
              <a:t>活动</a:t>
            </a:r>
            <a:r>
              <a:rPr kumimoji="1" lang="en-US" altLang="zh-CN" sz="2800" b="1" dirty="0">
                <a:solidFill>
                  <a:srgbClr val="FFFF00"/>
                </a:solidFill>
                <a:latin typeface="Times New Roman" panose="02020603050405020304" pitchFamily="18" charset="0"/>
                <a:cs typeface="Times New Roman" panose="02020603050405020304" pitchFamily="18" charset="0"/>
              </a:rPr>
              <a:t>(Activity)</a:t>
            </a:r>
            <a:r>
              <a:rPr kumimoji="1" lang="zh-CN" altLang="en-US" sz="2800" dirty="0">
                <a:latin typeface="Times New Roman" panose="02020603050405020304" pitchFamily="18" charset="0"/>
                <a:cs typeface="Times New Roman" panose="02020603050405020304" pitchFamily="18" charset="0"/>
              </a:rPr>
              <a:t>的子工程，而这些子工程之间，通常都受着一定条件的约束。对整个工程和系统，人们关心的是两个方面的问题</a:t>
            </a:r>
            <a:r>
              <a:rPr kumimoji="1" lang="zh-CN" altLang="en-US" sz="2800" dirty="0" smtClean="0">
                <a:latin typeface="Times New Roman" panose="02020603050405020304" pitchFamily="18" charset="0"/>
                <a:cs typeface="Times New Roman" panose="02020603050405020304" pitchFamily="18" charset="0"/>
              </a:rPr>
              <a:t>：</a:t>
            </a:r>
            <a:endParaRPr kumimoji="1" lang="en-US" altLang="zh-CN" sz="2800" dirty="0" smtClean="0">
              <a:latin typeface="Times New Roman" panose="02020603050405020304" pitchFamily="18" charset="0"/>
              <a:cs typeface="Times New Roman" panose="02020603050405020304" pitchFamily="18" charset="0"/>
            </a:endParaRPr>
          </a:p>
          <a:p>
            <a:r>
              <a:rPr kumimoji="1" lang="en-US" altLang="zh-CN" sz="2800" dirty="0">
                <a:solidFill>
                  <a:srgbClr val="FFFF00"/>
                </a:solidFill>
                <a:latin typeface="Times New Roman" panose="02020603050405020304" pitchFamily="18" charset="0"/>
                <a:cs typeface="Times New Roman" panose="02020603050405020304" pitchFamily="18" charset="0"/>
              </a:rPr>
              <a:t> </a:t>
            </a:r>
            <a:r>
              <a:rPr kumimoji="1" lang="en-US" altLang="zh-CN" sz="2800" dirty="0" smtClean="0">
                <a:solidFill>
                  <a:srgbClr val="FFFF00"/>
                </a:solidFill>
                <a:latin typeface="Times New Roman" panose="02020603050405020304" pitchFamily="18" charset="0"/>
                <a:cs typeface="Times New Roman" panose="02020603050405020304" pitchFamily="18" charset="0"/>
              </a:rPr>
              <a:t>       </a:t>
            </a:r>
            <a:r>
              <a:rPr kumimoji="1" lang="zh-CN" altLang="en-US" sz="2800" dirty="0" smtClean="0">
                <a:solidFill>
                  <a:srgbClr val="FFFF00"/>
                </a:solidFill>
                <a:latin typeface="Times New Roman" panose="02020603050405020304" pitchFamily="18" charset="0"/>
                <a:cs typeface="Times New Roman" panose="02020603050405020304" pitchFamily="18" charset="0"/>
              </a:rPr>
              <a:t>一</a:t>
            </a:r>
            <a:r>
              <a:rPr kumimoji="1" lang="zh-CN" altLang="en-US" sz="2800" dirty="0">
                <a:solidFill>
                  <a:srgbClr val="FFFF00"/>
                </a:solidFill>
                <a:latin typeface="Times New Roman" panose="02020603050405020304" pitchFamily="18" charset="0"/>
                <a:cs typeface="Times New Roman" panose="02020603050405020304" pitchFamily="18" charset="0"/>
              </a:rPr>
              <a:t>是工程能否顺利进行</a:t>
            </a:r>
            <a:r>
              <a:rPr kumimoji="1" lang="zh-CN" altLang="en-US" sz="2800" dirty="0" smtClean="0">
                <a:latin typeface="Times New Roman" panose="02020603050405020304" pitchFamily="18" charset="0"/>
                <a:cs typeface="Times New Roman" panose="02020603050405020304" pitchFamily="18" charset="0"/>
              </a:rPr>
              <a:t>；</a:t>
            </a:r>
            <a:endParaRPr kumimoji="1" lang="en-US" altLang="zh-CN" sz="2800" dirty="0" smtClean="0">
              <a:latin typeface="Times New Roman" panose="02020603050405020304" pitchFamily="18" charset="0"/>
              <a:cs typeface="Times New Roman" panose="02020603050405020304" pitchFamily="18" charset="0"/>
            </a:endParaRPr>
          </a:p>
          <a:p>
            <a:r>
              <a:rPr kumimoji="1" lang="en-US" altLang="zh-CN" sz="2800" dirty="0">
                <a:solidFill>
                  <a:srgbClr val="FFFF00"/>
                </a:solidFill>
                <a:latin typeface="Times New Roman" panose="02020603050405020304" pitchFamily="18" charset="0"/>
                <a:cs typeface="Times New Roman" panose="02020603050405020304" pitchFamily="18" charset="0"/>
              </a:rPr>
              <a:t> </a:t>
            </a:r>
            <a:r>
              <a:rPr kumimoji="1" lang="en-US" altLang="zh-CN" sz="2800" dirty="0" smtClean="0">
                <a:solidFill>
                  <a:srgbClr val="FFFF00"/>
                </a:solidFill>
                <a:latin typeface="Times New Roman" panose="02020603050405020304" pitchFamily="18" charset="0"/>
                <a:cs typeface="Times New Roman" panose="02020603050405020304" pitchFamily="18" charset="0"/>
              </a:rPr>
              <a:t>       </a:t>
            </a:r>
            <a:r>
              <a:rPr kumimoji="1" lang="zh-CN" altLang="en-US" sz="2800" dirty="0" smtClean="0">
                <a:solidFill>
                  <a:srgbClr val="FFFF00"/>
                </a:solidFill>
                <a:latin typeface="Times New Roman" panose="02020603050405020304" pitchFamily="18" charset="0"/>
                <a:cs typeface="Times New Roman" panose="02020603050405020304" pitchFamily="18" charset="0"/>
              </a:rPr>
              <a:t>二</a:t>
            </a:r>
            <a:r>
              <a:rPr kumimoji="1" lang="zh-CN" altLang="en-US" sz="2800" dirty="0">
                <a:solidFill>
                  <a:srgbClr val="FFFF00"/>
                </a:solidFill>
                <a:latin typeface="Times New Roman" panose="02020603050405020304" pitchFamily="18" charset="0"/>
                <a:cs typeface="Times New Roman" panose="02020603050405020304" pitchFamily="18" charset="0"/>
              </a:rPr>
              <a:t>是工程完成所必须的最短时间</a:t>
            </a:r>
            <a:r>
              <a:rPr kumimoji="1" lang="zh-CN" altLang="en-US" sz="2800" dirty="0">
                <a:latin typeface="Times New Roman" panose="02020603050405020304" pitchFamily="18" charset="0"/>
                <a:cs typeface="Times New Roman" panose="02020603050405020304" pitchFamily="18" charset="0"/>
              </a:rPr>
              <a:t>，对应于有向图，即为进行</a:t>
            </a:r>
            <a:r>
              <a:rPr kumimoji="1" lang="zh-CN" altLang="en-US" sz="3200" b="1" dirty="0">
                <a:solidFill>
                  <a:srgbClr val="FFFF00"/>
                </a:solidFill>
                <a:latin typeface="Times New Roman" panose="02020603050405020304" pitchFamily="18" charset="0"/>
                <a:cs typeface="Times New Roman" panose="02020603050405020304" pitchFamily="18" charset="0"/>
              </a:rPr>
              <a:t>拓扑排序</a:t>
            </a:r>
            <a:r>
              <a:rPr kumimoji="1" lang="zh-CN" altLang="en-US" sz="2800" dirty="0">
                <a:latin typeface="Times New Roman" panose="02020603050405020304" pitchFamily="18" charset="0"/>
                <a:cs typeface="Times New Roman" panose="02020603050405020304" pitchFamily="18" charset="0"/>
              </a:rPr>
              <a:t>和求</a:t>
            </a:r>
            <a:r>
              <a:rPr kumimoji="1" lang="zh-CN" altLang="en-US" sz="3200" b="1" dirty="0">
                <a:solidFill>
                  <a:srgbClr val="FFFF00"/>
                </a:solidFill>
                <a:latin typeface="Times New Roman" panose="02020603050405020304" pitchFamily="18" charset="0"/>
                <a:cs typeface="Times New Roman" panose="02020603050405020304" pitchFamily="18" charset="0"/>
              </a:rPr>
              <a:t>关键路径</a:t>
            </a:r>
            <a:r>
              <a:rPr kumimoji="1" lang="zh-CN" altLang="en-US" sz="2800" dirty="0">
                <a:latin typeface="Times New Roman" panose="02020603050405020304" pitchFamily="18" charset="0"/>
                <a:cs typeface="Times New Roman" panose="02020603050405020304" pitchFamily="18" charset="0"/>
              </a:rPr>
              <a:t>的操作。</a:t>
            </a:r>
            <a:endParaRPr kumimoji="1" lang="zh-CN" altLang="en-US" sz="2800" dirty="0">
              <a:latin typeface="Times New Roman" panose="02020603050405020304" pitchFamily="18" charset="0"/>
              <a:cs typeface="Times New Roman" panose="02020603050405020304" pitchFamily="18" charset="0"/>
            </a:endParaRPr>
          </a:p>
        </p:txBody>
      </p:sp>
      <p:sp>
        <p:nvSpPr>
          <p:cNvPr id="259075" name="Rectangle 3"/>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rgbClr val="FFFF00"/>
                </a:solidFill>
                <a:cs typeface="Arial" panose="020B0604020202020204" pitchFamily="34" charset="0"/>
              </a:rPr>
              <a:t>DAG</a:t>
            </a:r>
            <a:r>
              <a:rPr lang="zh-CN" altLang="en-US" sz="4000">
                <a:solidFill>
                  <a:srgbClr val="FFFF00"/>
                </a:solidFill>
                <a:cs typeface="Arial" panose="020B0604020202020204" pitchFamily="34" charset="0"/>
              </a:rPr>
              <a:t>中的研究问题</a:t>
            </a:r>
            <a:endParaRPr lang="zh-CN" altLang="en-US" sz="4000">
              <a:solidFill>
                <a:srgbClr val="FFFF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9074">
                                            <p:txEl>
                                              <p:pRg st="1" end="1"/>
                                            </p:txEl>
                                          </p:spTgt>
                                        </p:tgtEl>
                                        <p:attrNameLst>
                                          <p:attrName>style.visibility</p:attrName>
                                        </p:attrNameLst>
                                      </p:cBhvr>
                                      <p:to>
                                        <p:strVal val="visible"/>
                                      </p:to>
                                    </p:set>
                                    <p:animEffect transition="in" filter="fade">
                                      <p:cBhvr>
                                        <p:cTn id="7" dur="1000"/>
                                        <p:tgtEl>
                                          <p:spTgt spid="259074">
                                            <p:txEl>
                                              <p:pRg st="1" end="1"/>
                                            </p:txEl>
                                          </p:spTgt>
                                        </p:tgtEl>
                                      </p:cBhvr>
                                    </p:animEffect>
                                    <p:anim calcmode="lin" valueType="num">
                                      <p:cBhvr>
                                        <p:cTn id="8" dur="1000" fill="hold"/>
                                        <p:tgtEl>
                                          <p:spTgt spid="25907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90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9074">
                                            <p:txEl>
                                              <p:pRg st="2" end="2"/>
                                            </p:txEl>
                                          </p:spTgt>
                                        </p:tgtEl>
                                        <p:attrNameLst>
                                          <p:attrName>style.visibility</p:attrName>
                                        </p:attrNameLst>
                                      </p:cBhvr>
                                      <p:to>
                                        <p:strVal val="visible"/>
                                      </p:to>
                                    </p:set>
                                    <p:animEffect transition="in" filter="fade">
                                      <p:cBhvr>
                                        <p:cTn id="14" dur="1000"/>
                                        <p:tgtEl>
                                          <p:spTgt spid="259074">
                                            <p:txEl>
                                              <p:pRg st="2" end="2"/>
                                            </p:txEl>
                                          </p:spTgt>
                                        </p:tgtEl>
                                      </p:cBhvr>
                                    </p:animEffect>
                                    <p:anim calcmode="lin" valueType="num">
                                      <p:cBhvr>
                                        <p:cTn id="15" dur="1000" fill="hold"/>
                                        <p:tgtEl>
                                          <p:spTgt spid="25907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590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68313" y="1349474"/>
            <a:ext cx="84963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smtClean="0">
                <a:latin typeface="Times New Roman" panose="02020603050405020304" pitchFamily="18" charset="0"/>
                <a:cs typeface="Times New Roman" panose="02020603050405020304" pitchFamily="18" charset="0"/>
              </a:rPr>
              <a:t>        定义</a:t>
            </a:r>
            <a:r>
              <a:rPr kumimoji="1" lang="zh-CN" altLang="en-US" sz="2400" dirty="0">
                <a:latin typeface="Times New Roman" panose="02020603050405020304" pitchFamily="18" charset="0"/>
                <a:cs typeface="Times New Roman" panose="02020603050405020304" pitchFamily="18" charset="0"/>
              </a:rPr>
              <a:t>：如果在</a:t>
            </a:r>
            <a:r>
              <a:rPr kumimoji="1" lang="en-US" altLang="zh-CN" sz="2400" dirty="0" smtClean="0">
                <a:latin typeface="Times New Roman" panose="02020603050405020304" pitchFamily="18" charset="0"/>
                <a:cs typeface="Times New Roman" panose="02020603050405020304" pitchFamily="18" charset="0"/>
              </a:rPr>
              <a:t>AOV(</a:t>
            </a:r>
            <a:r>
              <a:rPr kumimoji="1" lang="en-US" altLang="zh-CN" sz="2400" b="1" dirty="0" smtClean="0">
                <a:solidFill>
                  <a:srgbClr val="FFFF00"/>
                </a:solidFill>
                <a:latin typeface="Times New Roman" panose="02020603050405020304" pitchFamily="18" charset="0"/>
                <a:cs typeface="Times New Roman" panose="02020603050405020304" pitchFamily="18" charset="0"/>
              </a:rPr>
              <a:t>Activity on Vertex</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网</a:t>
            </a:r>
            <a:r>
              <a:rPr kumimoji="1" lang="zh-CN" altLang="en-US" sz="2400" dirty="0">
                <a:latin typeface="Times New Roman" panose="02020603050405020304" pitchFamily="18" charset="0"/>
                <a:cs typeface="Times New Roman" panose="02020603050405020304" pitchFamily="18" charset="0"/>
              </a:rPr>
              <a:t>中，从顶点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到顶点</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存在一条路径，则在线性序列中，顶点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一定排在顶点</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之前。具有这种性质的线性序列称为</a:t>
            </a:r>
            <a:r>
              <a:rPr kumimoji="1" lang="zh-CN" altLang="en-US" sz="2400" b="1" dirty="0">
                <a:solidFill>
                  <a:srgbClr val="FFFF00"/>
                </a:solidFill>
                <a:latin typeface="Times New Roman" panose="02020603050405020304" pitchFamily="18" charset="0"/>
                <a:cs typeface="Times New Roman" panose="02020603050405020304" pitchFamily="18" charset="0"/>
              </a:rPr>
              <a:t>拓扑序列</a:t>
            </a:r>
            <a:r>
              <a:rPr kumimoji="1" lang="zh-CN" altLang="en-US" sz="2400" dirty="0">
                <a:latin typeface="Times New Roman" panose="02020603050405020304" pitchFamily="18" charset="0"/>
                <a:cs typeface="Times New Roman" panose="02020603050405020304" pitchFamily="18" charset="0"/>
              </a:rPr>
              <a:t>，构造拓扑序列的操作称为</a:t>
            </a:r>
            <a:r>
              <a:rPr kumimoji="1" lang="zh-CN" altLang="en-US" sz="2400" b="1" dirty="0">
                <a:solidFill>
                  <a:srgbClr val="FFFF00"/>
                </a:solidFill>
                <a:latin typeface="Times New Roman" panose="02020603050405020304" pitchFamily="18" charset="0"/>
                <a:cs typeface="Times New Roman" panose="02020603050405020304" pitchFamily="18" charset="0"/>
              </a:rPr>
              <a:t>拓扑排序</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a:lnSpc>
                <a:spcPct val="50000"/>
              </a:lnSpc>
            </a:pP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b="1" dirty="0" smtClean="0">
                <a:solidFill>
                  <a:srgbClr val="FFFF00"/>
                </a:solidFill>
                <a:latin typeface="Times New Roman" panose="02020603050405020304" pitchFamily="18" charset="0"/>
                <a:cs typeface="Times New Roman" panose="02020603050405020304" pitchFamily="18" charset="0"/>
              </a:rPr>
              <a:t>        偏序</a:t>
            </a:r>
            <a:r>
              <a:rPr kumimoji="1" lang="zh-CN" altLang="en-US" sz="2400" b="1" dirty="0">
                <a:solidFill>
                  <a:srgbClr val="FFFF00"/>
                </a:solidFill>
                <a:latin typeface="Times New Roman" panose="02020603050405020304" pitchFamily="18" charset="0"/>
                <a:cs typeface="Times New Roman" panose="02020603050405020304" pitchFamily="18" charset="0"/>
              </a:rPr>
              <a:t>关系</a:t>
            </a:r>
            <a:r>
              <a:rPr kumimoji="1" lang="zh-CN" altLang="en-US" sz="2400" dirty="0">
                <a:latin typeface="Times New Roman" panose="02020603050405020304" pitchFamily="18" charset="0"/>
                <a:cs typeface="Times New Roman" panose="02020603050405020304" pitchFamily="18" charset="0"/>
              </a:rPr>
              <a:t>：集合</a:t>
            </a:r>
            <a:r>
              <a:rPr kumimoji="1" lang="en-US" altLang="zh-CN" sz="2400" i="1"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上的关系</a:t>
            </a:r>
            <a:r>
              <a:rPr kumimoji="1" lang="en-US" altLang="zh-CN" sz="2400" i="1" dirty="0">
                <a:latin typeface="Times New Roman" panose="02020603050405020304" pitchFamily="18" charset="0"/>
                <a:cs typeface="Times New Roman" panose="02020603050405020304" pitchFamily="18" charset="0"/>
              </a:rPr>
              <a:t>R</a:t>
            </a:r>
            <a:r>
              <a:rPr kumimoji="1" lang="zh-CN" altLang="en-US" sz="2400" dirty="0">
                <a:latin typeface="Times New Roman" panose="02020603050405020304" pitchFamily="18" charset="0"/>
                <a:cs typeface="Times New Roman" panose="02020603050405020304" pitchFamily="18" charset="0"/>
              </a:rPr>
              <a:t>是</a:t>
            </a:r>
            <a:r>
              <a:rPr kumimoji="1" lang="zh-CN" altLang="en-US" sz="2400" b="1" dirty="0">
                <a:solidFill>
                  <a:srgbClr val="FFC000"/>
                </a:solidFill>
                <a:latin typeface="Times New Roman" panose="02020603050405020304" pitchFamily="18" charset="0"/>
                <a:cs typeface="Times New Roman" panose="02020603050405020304" pitchFamily="18" charset="0"/>
              </a:rPr>
              <a:t>自反</a:t>
            </a:r>
            <a:r>
              <a:rPr kumimoji="1" lang="zh-CN" altLang="en-US" sz="2400" dirty="0">
                <a:latin typeface="Times New Roman" panose="02020603050405020304" pitchFamily="18" charset="0"/>
                <a:cs typeface="Times New Roman" panose="02020603050405020304" pitchFamily="18" charset="0"/>
              </a:rPr>
              <a:t>的、</a:t>
            </a:r>
            <a:r>
              <a:rPr kumimoji="1" lang="zh-CN" altLang="en-US" sz="2400" b="1" dirty="0">
                <a:solidFill>
                  <a:srgbClr val="FFC000"/>
                </a:solidFill>
                <a:latin typeface="Times New Roman" panose="02020603050405020304" pitchFamily="18" charset="0"/>
                <a:cs typeface="Times New Roman" panose="02020603050405020304" pitchFamily="18" charset="0"/>
              </a:rPr>
              <a:t>反对称</a:t>
            </a:r>
            <a:r>
              <a:rPr kumimoji="1" lang="zh-CN" altLang="en-US" sz="2400" dirty="0">
                <a:latin typeface="Times New Roman" panose="02020603050405020304" pitchFamily="18" charset="0"/>
                <a:cs typeface="Times New Roman" panose="02020603050405020304" pitchFamily="18" charset="0"/>
              </a:rPr>
              <a:t>的、</a:t>
            </a:r>
            <a:r>
              <a:rPr kumimoji="1" lang="zh-CN" altLang="en-US" sz="2400" b="1" dirty="0">
                <a:solidFill>
                  <a:srgbClr val="FFC000"/>
                </a:solidFill>
                <a:latin typeface="Times New Roman" panose="02020603050405020304" pitchFamily="18" charset="0"/>
                <a:cs typeface="Times New Roman" panose="02020603050405020304" pitchFamily="18" charset="0"/>
              </a:rPr>
              <a:t>传递</a:t>
            </a:r>
            <a:r>
              <a:rPr kumimoji="1" lang="zh-CN" altLang="en-US" sz="2400" dirty="0">
                <a:latin typeface="Times New Roman" panose="02020603050405020304" pitchFamily="18" charset="0"/>
                <a:cs typeface="Times New Roman" panose="02020603050405020304" pitchFamily="18" charset="0"/>
              </a:rPr>
              <a:t>的，则称</a:t>
            </a:r>
            <a:r>
              <a:rPr kumimoji="1" lang="en-US" altLang="zh-CN" sz="2400" i="1" dirty="0">
                <a:latin typeface="Times New Roman" panose="02020603050405020304" pitchFamily="18" charset="0"/>
                <a:cs typeface="Times New Roman" panose="02020603050405020304" pitchFamily="18" charset="0"/>
              </a:rPr>
              <a:t>R</a:t>
            </a:r>
            <a:r>
              <a:rPr kumimoji="1" lang="zh-CN" altLang="en-US" sz="2400" dirty="0">
                <a:latin typeface="Times New Roman" panose="02020603050405020304" pitchFamily="18" charset="0"/>
                <a:cs typeface="Times New Roman" panose="02020603050405020304" pitchFamily="18" charset="0"/>
              </a:rPr>
              <a:t>是集合</a:t>
            </a:r>
            <a:r>
              <a:rPr kumimoji="1" lang="en-US" altLang="zh-CN" sz="2400" i="1"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上的偏序关系。</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b="1" dirty="0" smtClean="0">
                <a:solidFill>
                  <a:srgbClr val="FFFF00"/>
                </a:solidFill>
                <a:latin typeface="Times New Roman" panose="02020603050405020304" pitchFamily="18" charset="0"/>
                <a:cs typeface="Times New Roman" panose="02020603050405020304" pitchFamily="18" charset="0"/>
              </a:rPr>
              <a:t>        全序</a:t>
            </a:r>
            <a:r>
              <a:rPr kumimoji="1" lang="zh-CN" altLang="en-US" sz="2400" b="1" dirty="0">
                <a:solidFill>
                  <a:srgbClr val="FFFF00"/>
                </a:solidFill>
                <a:latin typeface="Times New Roman" panose="02020603050405020304" pitchFamily="18" charset="0"/>
                <a:cs typeface="Times New Roman" panose="02020603050405020304" pitchFamily="18" charset="0"/>
              </a:rPr>
              <a:t>关系</a:t>
            </a:r>
            <a:r>
              <a:rPr kumimoji="1" lang="zh-CN" altLang="en-US" sz="2400" dirty="0">
                <a:latin typeface="Times New Roman" panose="02020603050405020304" pitchFamily="18" charset="0"/>
                <a:cs typeface="Times New Roman" panose="02020603050405020304" pitchFamily="18" charset="0"/>
              </a:rPr>
              <a:t>：设</a:t>
            </a:r>
            <a:r>
              <a:rPr kumimoji="1" lang="en-US" altLang="zh-CN" sz="2400" i="1" dirty="0">
                <a:latin typeface="Times New Roman" panose="02020603050405020304" pitchFamily="18" charset="0"/>
                <a:cs typeface="Times New Roman" panose="02020603050405020304" pitchFamily="18" charset="0"/>
              </a:rPr>
              <a:t>R</a:t>
            </a:r>
            <a:r>
              <a:rPr kumimoji="1" lang="zh-CN" altLang="en-US" sz="2400" dirty="0">
                <a:latin typeface="Times New Roman" panose="02020603050405020304" pitchFamily="18" charset="0"/>
                <a:cs typeface="Times New Roman" panose="02020603050405020304" pitchFamily="18" charset="0"/>
              </a:rPr>
              <a:t>是集合</a:t>
            </a:r>
            <a:r>
              <a:rPr kumimoji="1" lang="en-US" altLang="zh-CN" sz="2400" i="1"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上的偏序，如果对每个</a:t>
            </a:r>
            <a:r>
              <a:rPr kumimoji="1" lang="en-US" altLang="zh-CN" sz="2400" i="1" dirty="0">
                <a:latin typeface="Times New Roman" panose="02020603050405020304" pitchFamily="18" charset="0"/>
                <a:cs typeface="Times New Roman" panose="02020603050405020304" pitchFamily="18" charset="0"/>
              </a:rPr>
              <a:t>x</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err="1">
                <a:latin typeface="Times New Roman" panose="02020603050405020304" pitchFamily="18" charset="0"/>
                <a:cs typeface="Times New Roman" panose="02020603050405020304" pitchFamily="18" charset="0"/>
              </a:rPr>
              <a:t>y</a:t>
            </a:r>
            <a:r>
              <a:rPr kumimoji="1" lang="en-US" altLang="zh-CN" dirty="0" err="1">
                <a:cs typeface="Times New Roman" panose="02020603050405020304" pitchFamily="18" charset="0"/>
              </a:rPr>
              <a:t>∈</a:t>
            </a:r>
            <a:r>
              <a:rPr kumimoji="1" lang="en-US" altLang="zh-CN" sz="2400" i="1" dirty="0" err="1">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必有</a:t>
            </a:r>
            <a:r>
              <a:rPr kumimoji="1" lang="en-US" altLang="zh-CN" sz="2400" i="1" dirty="0" err="1">
                <a:solidFill>
                  <a:srgbClr val="FFC000"/>
                </a:solidFill>
                <a:latin typeface="Times New Roman" panose="02020603050405020304" pitchFamily="18" charset="0"/>
                <a:cs typeface="Times New Roman" panose="02020603050405020304" pitchFamily="18" charset="0"/>
              </a:rPr>
              <a:t>xRy</a:t>
            </a:r>
            <a:r>
              <a:rPr kumimoji="1" lang="zh-CN" altLang="en-US" sz="2400" dirty="0">
                <a:latin typeface="Times New Roman" panose="02020603050405020304" pitchFamily="18" charset="0"/>
                <a:cs typeface="Times New Roman" panose="02020603050405020304" pitchFamily="18" charset="0"/>
              </a:rPr>
              <a:t>或</a:t>
            </a:r>
            <a:r>
              <a:rPr kumimoji="1" lang="en-US" altLang="zh-CN" sz="2400" i="1" dirty="0" err="1">
                <a:solidFill>
                  <a:srgbClr val="FFC000"/>
                </a:solidFill>
                <a:latin typeface="Times New Roman" panose="02020603050405020304" pitchFamily="18" charset="0"/>
                <a:cs typeface="Times New Roman" panose="02020603050405020304" pitchFamily="18" charset="0"/>
              </a:rPr>
              <a:t>yRx</a:t>
            </a:r>
            <a:r>
              <a:rPr kumimoji="1" lang="zh-CN" altLang="en-US" sz="2400" dirty="0">
                <a:latin typeface="Times New Roman" panose="02020603050405020304" pitchFamily="18" charset="0"/>
                <a:cs typeface="Times New Roman" panose="02020603050405020304" pitchFamily="18" charset="0"/>
              </a:rPr>
              <a:t>，则称</a:t>
            </a:r>
            <a:r>
              <a:rPr kumimoji="1" lang="en-US" altLang="zh-CN" sz="2400" i="1" dirty="0">
                <a:latin typeface="Times New Roman" panose="02020603050405020304" pitchFamily="18" charset="0"/>
                <a:cs typeface="Times New Roman" panose="02020603050405020304" pitchFamily="18" charset="0"/>
              </a:rPr>
              <a:t>R</a:t>
            </a:r>
            <a:r>
              <a:rPr kumimoji="1" lang="zh-CN" altLang="en-US" sz="2400" dirty="0">
                <a:latin typeface="Times New Roman" panose="02020603050405020304" pitchFamily="18" charset="0"/>
                <a:cs typeface="Times New Roman" panose="02020603050405020304" pitchFamily="18" charset="0"/>
              </a:rPr>
              <a:t>是集合</a:t>
            </a:r>
            <a:r>
              <a:rPr kumimoji="1" lang="en-US" altLang="zh-CN" sz="2400" i="1" dirty="0">
                <a:latin typeface="Times New Roman" panose="02020603050405020304" pitchFamily="18" charset="0"/>
                <a:cs typeface="Times New Roman" panose="02020603050405020304" pitchFamily="18" charset="0"/>
              </a:rPr>
              <a:t>X</a:t>
            </a:r>
            <a:r>
              <a:rPr kumimoji="1" lang="zh-CN" altLang="en-US" sz="2400" dirty="0">
                <a:latin typeface="Times New Roman" panose="02020603050405020304" pitchFamily="18" charset="0"/>
                <a:cs typeface="Times New Roman" panose="02020603050405020304" pitchFamily="18" charset="0"/>
              </a:rPr>
              <a:t>上的全序关系。</a:t>
            </a:r>
            <a:endParaRPr kumimoji="1" lang="zh-CN" altLang="en-US" sz="2400" dirty="0">
              <a:latin typeface="Times New Roman" panose="02020603050405020304" pitchFamily="18" charset="0"/>
              <a:cs typeface="Times New Roman" panose="02020603050405020304" pitchFamily="18" charset="0"/>
            </a:endParaRPr>
          </a:p>
        </p:txBody>
      </p:sp>
      <p:sp>
        <p:nvSpPr>
          <p:cNvPr id="66564" name="Rectangle 4"/>
          <p:cNvSpPr>
            <a:spLocks noGrp="1" noChangeArrowheads="1"/>
          </p:cNvSpPr>
          <p:nvPr>
            <p:ph type="title"/>
          </p:nvPr>
        </p:nvSpPr>
        <p:spPr/>
        <p:txBody>
          <a:bodyPr/>
          <a:lstStyle/>
          <a:p>
            <a:r>
              <a:rPr lang="en-US" altLang="zh-CN" sz="4000" dirty="0"/>
              <a:t>7.6.1 Topological Sort (</a:t>
            </a:r>
            <a:r>
              <a:rPr lang="zh-CN" altLang="en-US" sz="4000" dirty="0"/>
              <a:t>拓扑排序</a:t>
            </a:r>
            <a:r>
              <a:rPr lang="en-US" altLang="zh-CN" sz="4000" dirty="0"/>
              <a:t>) </a:t>
            </a:r>
            <a:endParaRPr lang="en-US" altLang="zh-CN" sz="4000" dirty="0"/>
          </a:p>
        </p:txBody>
      </p:sp>
      <p:grpSp>
        <p:nvGrpSpPr>
          <p:cNvPr id="66566" name="Group 6"/>
          <p:cNvGrpSpPr/>
          <p:nvPr/>
        </p:nvGrpSpPr>
        <p:grpSpPr bwMode="auto">
          <a:xfrm>
            <a:off x="1676400" y="5047933"/>
            <a:ext cx="2057400" cy="1660525"/>
            <a:chOff x="1056" y="490"/>
            <a:chExt cx="1104" cy="1046"/>
          </a:xfrm>
        </p:grpSpPr>
        <p:grpSp>
          <p:nvGrpSpPr>
            <p:cNvPr id="66567" name="Group 7"/>
            <p:cNvGrpSpPr/>
            <p:nvPr/>
          </p:nvGrpSpPr>
          <p:grpSpPr bwMode="auto">
            <a:xfrm>
              <a:off x="1056" y="490"/>
              <a:ext cx="1104" cy="796"/>
              <a:chOff x="1968" y="586"/>
              <a:chExt cx="1104" cy="796"/>
            </a:xfrm>
          </p:grpSpPr>
          <p:sp>
            <p:nvSpPr>
              <p:cNvPr id="66568" name="Oval 8"/>
              <p:cNvSpPr>
                <a:spLocks noChangeArrowheads="1"/>
              </p:cNvSpPr>
              <p:nvPr/>
            </p:nvSpPr>
            <p:spPr bwMode="auto">
              <a:xfrm>
                <a:off x="2400" y="58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2</a:t>
                </a:r>
                <a:endParaRPr kumimoji="1" lang="en-US" altLang="zh-CN" sz="2000">
                  <a:latin typeface="Times New Roman" panose="02020603050405020304" pitchFamily="18" charset="0"/>
                  <a:cs typeface="Times New Roman" panose="02020603050405020304" pitchFamily="18" charset="0"/>
                </a:endParaRPr>
              </a:p>
            </p:txBody>
          </p:sp>
          <p:sp>
            <p:nvSpPr>
              <p:cNvPr id="66569" name="Oval 9"/>
              <p:cNvSpPr>
                <a:spLocks noChangeArrowheads="1"/>
              </p:cNvSpPr>
              <p:nvPr/>
            </p:nvSpPr>
            <p:spPr bwMode="auto">
              <a:xfrm>
                <a:off x="1968"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1</a:t>
                </a:r>
                <a:endParaRPr kumimoji="1" lang="en-US" altLang="zh-CN" sz="2000">
                  <a:latin typeface="Times New Roman" panose="02020603050405020304" pitchFamily="18" charset="0"/>
                  <a:cs typeface="Times New Roman" panose="02020603050405020304" pitchFamily="18" charset="0"/>
                </a:endParaRPr>
              </a:p>
            </p:txBody>
          </p:sp>
          <p:sp>
            <p:nvSpPr>
              <p:cNvPr id="66570" name="Oval 10"/>
              <p:cNvSpPr>
                <a:spLocks noChangeArrowheads="1"/>
              </p:cNvSpPr>
              <p:nvPr/>
            </p:nvSpPr>
            <p:spPr bwMode="auto">
              <a:xfrm>
                <a:off x="2832"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4</a:t>
                </a:r>
                <a:endParaRPr kumimoji="1" lang="en-US" altLang="zh-CN" sz="2000">
                  <a:latin typeface="Times New Roman" panose="02020603050405020304" pitchFamily="18" charset="0"/>
                  <a:cs typeface="Times New Roman" panose="02020603050405020304" pitchFamily="18" charset="0"/>
                </a:endParaRPr>
              </a:p>
            </p:txBody>
          </p:sp>
          <p:sp>
            <p:nvSpPr>
              <p:cNvPr id="66571" name="Oval 11"/>
              <p:cNvSpPr>
                <a:spLocks noChangeArrowheads="1"/>
              </p:cNvSpPr>
              <p:nvPr/>
            </p:nvSpPr>
            <p:spPr bwMode="auto">
              <a:xfrm>
                <a:off x="2400" y="114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3</a:t>
                </a:r>
                <a:endParaRPr kumimoji="1" lang="en-US" altLang="zh-CN" sz="2000">
                  <a:latin typeface="Times New Roman" panose="02020603050405020304" pitchFamily="18" charset="0"/>
                  <a:cs typeface="Times New Roman" panose="02020603050405020304" pitchFamily="18" charset="0"/>
                </a:endParaRPr>
              </a:p>
            </p:txBody>
          </p:sp>
          <p:cxnSp>
            <p:nvCxnSpPr>
              <p:cNvPr id="66572" name="AutoShape 12"/>
              <p:cNvCxnSpPr>
                <a:cxnSpLocks noChangeShapeType="1"/>
                <a:stCxn id="66569" idx="7"/>
                <a:endCxn id="66568" idx="3"/>
              </p:cNvCxnSpPr>
              <p:nvPr/>
            </p:nvCxnSpPr>
            <p:spPr bwMode="auto">
              <a:xfrm flipV="1">
                <a:off x="2173" y="791"/>
                <a:ext cx="262" cy="10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3" name="AutoShape 13"/>
              <p:cNvCxnSpPr>
                <a:cxnSpLocks noChangeShapeType="1"/>
                <a:stCxn id="66568" idx="5"/>
                <a:endCxn id="66570" idx="1"/>
              </p:cNvCxnSpPr>
              <p:nvPr/>
            </p:nvCxnSpPr>
            <p:spPr bwMode="auto">
              <a:xfrm>
                <a:off x="2605" y="791"/>
                <a:ext cx="262" cy="10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4" name="AutoShape 14"/>
              <p:cNvCxnSpPr>
                <a:cxnSpLocks noChangeShapeType="1"/>
                <a:stCxn id="66569" idx="5"/>
                <a:endCxn id="66571" idx="1"/>
              </p:cNvCxnSpPr>
              <p:nvPr/>
            </p:nvCxnSpPr>
            <p:spPr bwMode="auto">
              <a:xfrm>
                <a:off x="2173" y="1012"/>
                <a:ext cx="262" cy="16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5" name="AutoShape 15"/>
              <p:cNvCxnSpPr>
                <a:cxnSpLocks noChangeShapeType="1"/>
                <a:stCxn id="66571" idx="7"/>
                <a:endCxn id="66570" idx="3"/>
              </p:cNvCxnSpPr>
              <p:nvPr/>
            </p:nvCxnSpPr>
            <p:spPr bwMode="auto">
              <a:xfrm flipV="1">
                <a:off x="2605" y="1012"/>
                <a:ext cx="262" cy="16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76" name="Text Box 16"/>
            <p:cNvSpPr txBox="1">
              <a:spLocks noChangeArrowheads="1"/>
            </p:cNvSpPr>
            <p:nvPr/>
          </p:nvSpPr>
          <p:spPr bwMode="auto">
            <a:xfrm>
              <a:off x="1422" y="1286"/>
              <a:ext cx="3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anose="02020603050405020304" pitchFamily="18" charset="0"/>
                  <a:cs typeface="Times New Roman" panose="02020603050405020304" pitchFamily="18" charset="0"/>
                </a:rPr>
                <a:t>偏序</a:t>
              </a:r>
              <a:endParaRPr kumimoji="1" lang="zh-CN" altLang="en-US" sz="2000">
                <a:latin typeface="Times New Roman" panose="02020603050405020304" pitchFamily="18" charset="0"/>
                <a:cs typeface="Times New Roman" panose="02020603050405020304" pitchFamily="18" charset="0"/>
              </a:endParaRPr>
            </a:p>
          </p:txBody>
        </p:sp>
      </p:grpSp>
      <p:grpSp>
        <p:nvGrpSpPr>
          <p:cNvPr id="66577" name="Group 17"/>
          <p:cNvGrpSpPr/>
          <p:nvPr/>
        </p:nvGrpSpPr>
        <p:grpSpPr bwMode="auto">
          <a:xfrm>
            <a:off x="5486400" y="5495608"/>
            <a:ext cx="2438400" cy="1212850"/>
            <a:chOff x="3456" y="672"/>
            <a:chExt cx="1536" cy="764"/>
          </a:xfrm>
        </p:grpSpPr>
        <p:grpSp>
          <p:nvGrpSpPr>
            <p:cNvPr id="66578" name="Group 18"/>
            <p:cNvGrpSpPr/>
            <p:nvPr/>
          </p:nvGrpSpPr>
          <p:grpSpPr bwMode="auto">
            <a:xfrm>
              <a:off x="3456" y="672"/>
              <a:ext cx="1536" cy="241"/>
              <a:chOff x="3744" y="864"/>
              <a:chExt cx="1536" cy="241"/>
            </a:xfrm>
          </p:grpSpPr>
          <p:sp>
            <p:nvSpPr>
              <p:cNvPr id="66579" name="Oval 19"/>
              <p:cNvSpPr>
                <a:spLocks noChangeArrowheads="1"/>
              </p:cNvSpPr>
              <p:nvPr/>
            </p:nvSpPr>
            <p:spPr bwMode="auto">
              <a:xfrm>
                <a:off x="3744"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1</a:t>
                </a:r>
                <a:endParaRPr kumimoji="1" lang="en-US" altLang="zh-CN" sz="2000">
                  <a:latin typeface="Times New Roman" panose="02020603050405020304" pitchFamily="18" charset="0"/>
                  <a:cs typeface="Times New Roman" panose="02020603050405020304" pitchFamily="18" charset="0"/>
                </a:endParaRPr>
              </a:p>
            </p:txBody>
          </p:sp>
          <p:sp>
            <p:nvSpPr>
              <p:cNvPr id="66580" name="Oval 20"/>
              <p:cNvSpPr>
                <a:spLocks noChangeArrowheads="1"/>
              </p:cNvSpPr>
              <p:nvPr/>
            </p:nvSpPr>
            <p:spPr bwMode="auto">
              <a:xfrm>
                <a:off x="4608"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3</a:t>
                </a:r>
                <a:endParaRPr kumimoji="1" lang="en-US" altLang="zh-CN" sz="2000">
                  <a:latin typeface="Times New Roman" panose="02020603050405020304" pitchFamily="18" charset="0"/>
                  <a:cs typeface="Times New Roman" panose="02020603050405020304" pitchFamily="18" charset="0"/>
                </a:endParaRPr>
              </a:p>
            </p:txBody>
          </p:sp>
          <p:sp>
            <p:nvSpPr>
              <p:cNvPr id="66581" name="Oval 21"/>
              <p:cNvSpPr>
                <a:spLocks noChangeArrowheads="1"/>
              </p:cNvSpPr>
              <p:nvPr/>
            </p:nvSpPr>
            <p:spPr bwMode="auto">
              <a:xfrm>
                <a:off x="4176"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2</a:t>
                </a:r>
                <a:endParaRPr kumimoji="1" lang="en-US" altLang="zh-CN" sz="2000">
                  <a:latin typeface="Times New Roman" panose="02020603050405020304" pitchFamily="18" charset="0"/>
                  <a:cs typeface="Times New Roman" panose="02020603050405020304" pitchFamily="18" charset="0"/>
                </a:endParaRPr>
              </a:p>
            </p:txBody>
          </p:sp>
          <p:sp>
            <p:nvSpPr>
              <p:cNvPr id="66582" name="Oval 22"/>
              <p:cNvSpPr>
                <a:spLocks noChangeArrowheads="1"/>
              </p:cNvSpPr>
              <p:nvPr/>
            </p:nvSpPr>
            <p:spPr bwMode="auto">
              <a:xfrm>
                <a:off x="5040" y="8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cs typeface="Times New Roman" panose="02020603050405020304" pitchFamily="18" charset="0"/>
                  </a:rPr>
                  <a:t>V</a:t>
                </a:r>
                <a:r>
                  <a:rPr kumimoji="1" lang="en-US" altLang="zh-CN" sz="2000" baseline="-25000">
                    <a:latin typeface="Times New Roman" panose="02020603050405020304" pitchFamily="18" charset="0"/>
                    <a:cs typeface="Times New Roman" panose="02020603050405020304" pitchFamily="18" charset="0"/>
                  </a:rPr>
                  <a:t>4</a:t>
                </a:r>
                <a:endParaRPr kumimoji="1" lang="en-US" altLang="zh-CN" sz="2000">
                  <a:latin typeface="Times New Roman" panose="02020603050405020304" pitchFamily="18" charset="0"/>
                  <a:cs typeface="Times New Roman" panose="02020603050405020304" pitchFamily="18" charset="0"/>
                </a:endParaRPr>
              </a:p>
            </p:txBody>
          </p:sp>
          <p:cxnSp>
            <p:nvCxnSpPr>
              <p:cNvPr id="66583" name="AutoShape 23"/>
              <p:cNvCxnSpPr>
                <a:cxnSpLocks noChangeShapeType="1"/>
                <a:stCxn id="66579" idx="6"/>
                <a:endCxn id="66581" idx="2"/>
              </p:cNvCxnSpPr>
              <p:nvPr/>
            </p:nvCxnSpPr>
            <p:spPr bwMode="auto">
              <a:xfrm>
                <a:off x="3984" y="984"/>
                <a:ext cx="19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4" name="AutoShape 24"/>
              <p:cNvCxnSpPr>
                <a:cxnSpLocks noChangeShapeType="1"/>
                <a:stCxn id="66581" idx="6"/>
                <a:endCxn id="66580" idx="2"/>
              </p:cNvCxnSpPr>
              <p:nvPr/>
            </p:nvCxnSpPr>
            <p:spPr bwMode="auto">
              <a:xfrm>
                <a:off x="4416" y="984"/>
                <a:ext cx="192" cy="0"/>
              </a:xfrm>
              <a:prstGeom prst="straightConnector1">
                <a:avLst/>
              </a:prstGeom>
              <a:noFill/>
              <a:ln w="38100">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5" name="AutoShape 25"/>
              <p:cNvCxnSpPr>
                <a:cxnSpLocks noChangeShapeType="1"/>
                <a:stCxn id="66580" idx="6"/>
                <a:endCxn id="66582" idx="2"/>
              </p:cNvCxnSpPr>
              <p:nvPr/>
            </p:nvCxnSpPr>
            <p:spPr bwMode="auto">
              <a:xfrm>
                <a:off x="4848" y="984"/>
                <a:ext cx="19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6" name="AutoShape 26"/>
              <p:cNvCxnSpPr>
                <a:cxnSpLocks noChangeShapeType="1"/>
                <a:stCxn id="66579" idx="4"/>
                <a:endCxn id="66580" idx="4"/>
              </p:cNvCxnSpPr>
              <p:nvPr/>
            </p:nvCxnSpPr>
            <p:spPr bwMode="auto">
              <a:xfrm rot="16200000" flipH="1">
                <a:off x="4295" y="673"/>
                <a:ext cx="1" cy="864"/>
              </a:xfrm>
              <a:prstGeom prst="curvedConnector3">
                <a:avLst>
                  <a:gd name="adj1" fmla="val 144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7" name="AutoShape 27"/>
              <p:cNvCxnSpPr>
                <a:cxnSpLocks noChangeShapeType="1"/>
                <a:stCxn id="66581" idx="0"/>
                <a:endCxn id="66582" idx="0"/>
              </p:cNvCxnSpPr>
              <p:nvPr/>
            </p:nvCxnSpPr>
            <p:spPr bwMode="auto">
              <a:xfrm rot="5400000" flipV="1">
                <a:off x="4727" y="433"/>
                <a:ext cx="1" cy="864"/>
              </a:xfrm>
              <a:prstGeom prst="curvedConnector3">
                <a:avLst>
                  <a:gd name="adj1" fmla="val -1440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88" name="Text Box 28"/>
            <p:cNvSpPr txBox="1">
              <a:spLocks noChangeArrowheads="1"/>
            </p:cNvSpPr>
            <p:nvPr/>
          </p:nvSpPr>
          <p:spPr bwMode="auto">
            <a:xfrm>
              <a:off x="4070" y="1186"/>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anose="02020603050405020304" pitchFamily="18" charset="0"/>
                  <a:cs typeface="Times New Roman" panose="02020603050405020304" pitchFamily="18" charset="0"/>
                </a:rPr>
                <a:t>全序</a:t>
              </a:r>
              <a:endParaRPr kumimoji="1" lang="zh-CN" altLang="en-US" sz="2000">
                <a:latin typeface="Times New Roman" panose="02020603050405020304" pitchFamily="18" charset="0"/>
                <a:cs typeface="Times New Roman" panose="02020603050405020304" pitchFamily="18" charset="0"/>
              </a:endParaRPr>
            </a:p>
          </p:txBody>
        </p:sp>
      </p:grpSp>
      <p:sp>
        <p:nvSpPr>
          <p:cNvPr id="29" name="矩形 28"/>
          <p:cNvSpPr/>
          <p:nvPr/>
        </p:nvSpPr>
        <p:spPr>
          <a:xfrm>
            <a:off x="432465" y="2957731"/>
            <a:ext cx="8568630" cy="1814830"/>
          </a:xfrm>
          <a:prstGeom prst="rect">
            <a:avLst/>
          </a:prstGeom>
          <a:solidFill>
            <a:schemeClr val="tx1"/>
          </a:solidFill>
        </p:spPr>
        <p:txBody>
          <a:bodyPr wrap="square">
            <a:spAutoFit/>
          </a:bodyPr>
          <a:lstStyle/>
          <a:p>
            <a:pPr lvl="0" eaLnBrk="1" latinLnBrk="0" hangingPunct="1">
              <a:spcBef>
                <a:spcPts val="0"/>
              </a:spcBef>
              <a:spcAft>
                <a:spcPts val="0"/>
              </a:spcAft>
            </a:pPr>
            <a:endParaRPr kumimoji="1" lang="zh-CN" altLang="en-US" sz="2800" b="1" dirty="0" smtClean="0">
              <a:solidFill>
                <a:srgbClr val="C00000"/>
              </a:solidFill>
              <a:latin typeface="Times New Roman" panose="02020603050405020304" pitchFamily="18" charset="0"/>
              <a:cs typeface="Times New Roman" panose="02020603050405020304" pitchFamily="18" charset="0"/>
            </a:endParaRPr>
          </a:p>
          <a:p>
            <a:pPr lvl="0" eaLnBrk="1" latinLnBrk="0" hangingPunct="1">
              <a:spcBef>
                <a:spcPts val="0"/>
              </a:spcBef>
              <a:spcAft>
                <a:spcPts val="0"/>
              </a:spcAft>
            </a:pPr>
            <a:r>
              <a:rPr kumimoji="1" lang="zh-CN" altLang="en-US" sz="2800" b="1" dirty="0" smtClean="0">
                <a:solidFill>
                  <a:srgbClr val="C00000"/>
                </a:solidFill>
                <a:latin typeface="Times New Roman" panose="02020603050405020304" pitchFamily="18" charset="0"/>
                <a:cs typeface="Times New Roman" panose="02020603050405020304" pitchFamily="18" charset="0"/>
              </a:rPr>
              <a:t>偏序指集合中仅有部分成员之间可比较，而全序指集合中全体成员之间均可比较。</a:t>
            </a:r>
            <a:endParaRPr kumimoji="1" lang="zh-CN" altLang="en-US" sz="2800" b="1" dirty="0" smtClean="0">
              <a:solidFill>
                <a:srgbClr val="C00000"/>
              </a:solidFill>
              <a:latin typeface="Times New Roman" panose="02020603050405020304" pitchFamily="18" charset="0"/>
              <a:cs typeface="Times New Roman" panose="02020603050405020304" pitchFamily="18" charset="0"/>
            </a:endParaRPr>
          </a:p>
          <a:p>
            <a:pPr lvl="0" eaLnBrk="1" latinLnBrk="0" hangingPunct="1">
              <a:spcBef>
                <a:spcPts val="0"/>
              </a:spcBef>
              <a:spcAft>
                <a:spcPts val="0"/>
              </a:spcAft>
            </a:pPr>
            <a:endParaRPr kumimoji="1" lang="zh-CN" altLang="en-US" sz="28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0" name="Text Box 26"/>
          <p:cNvSpPr txBox="1">
            <a:spLocks noChangeArrowheads="1"/>
          </p:cNvSpPr>
          <p:nvPr/>
        </p:nvSpPr>
        <p:spPr bwMode="auto">
          <a:xfrm>
            <a:off x="509776" y="485398"/>
            <a:ext cx="8352606"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latinLnBrk="0" hangingPunct="1">
              <a:spcBef>
                <a:spcPts val="1200"/>
              </a:spcBef>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一个表示偏序的有向图可用来表示一个流程图，它或者</a:t>
            </a:r>
            <a:r>
              <a:rPr kumimoji="1" lang="zh-CN" altLang="en-US" sz="2400" dirty="0" smtClean="0">
                <a:latin typeface="Times New Roman" panose="02020603050405020304" pitchFamily="18" charset="0"/>
                <a:cs typeface="Times New Roman" panose="02020603050405020304" pitchFamily="18" charset="0"/>
              </a:rPr>
              <a:t>是一个施工流程图，或者是一个产品生产流程图。图中每一条有向边表示两个子工程之间的次序关系</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领先关系</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。这种用顶点表示活动，用弧表示活动间的优先关系的有向图称为顶点表示活动的网</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b="1" dirty="0" smtClean="0">
                <a:solidFill>
                  <a:srgbClr val="FFFF00"/>
                </a:solidFill>
                <a:latin typeface="Times New Roman" panose="02020603050405020304" pitchFamily="18" charset="0"/>
                <a:cs typeface="Times New Roman" panose="02020603050405020304" pitchFamily="18" charset="0"/>
              </a:rPr>
              <a:t>Activity on Vertex Network</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，简称</a:t>
            </a:r>
            <a:r>
              <a:rPr kumimoji="1" lang="en-US" altLang="zh-CN" sz="2400" dirty="0" smtClean="0">
                <a:latin typeface="Times New Roman" panose="02020603050405020304" pitchFamily="18" charset="0"/>
                <a:cs typeface="Times New Roman" panose="02020603050405020304" pitchFamily="18" charset="0"/>
              </a:rPr>
              <a:t>AOV-</a:t>
            </a:r>
            <a:r>
              <a:rPr kumimoji="1" lang="zh-CN" altLang="en-US" sz="2400" dirty="0" smtClean="0">
                <a:latin typeface="Times New Roman" panose="02020603050405020304" pitchFamily="18" charset="0"/>
                <a:cs typeface="Times New Roman" panose="02020603050405020304" pitchFamily="18" charset="0"/>
              </a:rPr>
              <a:t>网。</a:t>
            </a:r>
            <a:endParaRPr kumimoji="1" lang="zh-CN" altLang="en-US" sz="2400" dirty="0" smtClean="0">
              <a:latin typeface="Times New Roman" panose="02020603050405020304" pitchFamily="18" charset="0"/>
              <a:cs typeface="Times New Roman" panose="02020603050405020304" pitchFamily="18" charset="0"/>
            </a:endParaRPr>
          </a:p>
          <a:p>
            <a:pPr algn="just" eaLnBrk="1" latinLnBrk="0" hangingPunct="1">
              <a:spcBef>
                <a:spcPts val="1200"/>
              </a:spcBef>
            </a:pPr>
            <a:r>
              <a:rPr kumimoji="1" lang="zh-CN" altLang="en-US" sz="2400" dirty="0" smtClean="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在网中，若从顶点</a:t>
            </a:r>
            <a:r>
              <a:rPr kumimoji="1" lang="en-US" altLang="zh-CN" sz="24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到顶点</a:t>
            </a:r>
            <a:r>
              <a:rPr kumimoji="1" lang="en-US" altLang="zh-CN" sz="24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有一条有向路径，则</a:t>
            </a:r>
            <a:r>
              <a:rPr kumimoji="1" lang="en-US" altLang="zh-CN" sz="24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是</a:t>
            </a:r>
            <a:r>
              <a:rPr kumimoji="1" lang="en-US" altLang="zh-CN" sz="24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的前驱，</a:t>
            </a:r>
            <a:r>
              <a:rPr kumimoji="1" lang="en-US" altLang="zh-CN" sz="24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就是</a:t>
            </a:r>
            <a:r>
              <a:rPr kumimoji="1" lang="en-US" altLang="zh-CN" sz="24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的后继。在</a:t>
            </a:r>
            <a:r>
              <a:rPr kumimoji="1" lang="en-US" altLang="zh-CN" sz="2400" dirty="0">
                <a:latin typeface="Times New Roman" panose="02020603050405020304" pitchFamily="18" charset="0"/>
                <a:cs typeface="Times New Roman" panose="02020603050405020304" pitchFamily="18" charset="0"/>
              </a:rPr>
              <a:t>AOV-</a:t>
            </a:r>
            <a:r>
              <a:rPr kumimoji="1" lang="zh-CN" altLang="en-US" sz="2400" dirty="0">
                <a:latin typeface="Times New Roman" panose="02020603050405020304" pitchFamily="18" charset="0"/>
                <a:cs typeface="Times New Roman" panose="02020603050405020304" pitchFamily="18" charset="0"/>
              </a:rPr>
              <a:t>网中不应该出现有向环，因为出现有向环，就意味着某个活动以自己为先决条件。因此，对给定的</a:t>
            </a:r>
            <a:r>
              <a:rPr kumimoji="1" lang="en-US" altLang="zh-CN" sz="2400" dirty="0" err="1">
                <a:latin typeface="Times New Roman" panose="02020603050405020304" pitchFamily="18" charset="0"/>
                <a:cs typeface="Times New Roman" panose="02020603050405020304" pitchFamily="18" charset="0"/>
              </a:rPr>
              <a:t>AOV</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网</a:t>
            </a:r>
            <a:r>
              <a:rPr kumimoji="1" lang="zh-CN" altLang="en-US" sz="2400" dirty="0">
                <a:latin typeface="Times New Roman" panose="02020603050405020304" pitchFamily="18" charset="0"/>
                <a:cs typeface="Times New Roman" panose="02020603050405020304" pitchFamily="18" charset="0"/>
              </a:rPr>
              <a:t>需首先判断网中是否有</a:t>
            </a:r>
            <a:r>
              <a:rPr kumimoji="1" lang="zh-CN" altLang="en-US" sz="2400" b="1" dirty="0">
                <a:solidFill>
                  <a:srgbClr val="FFFF00"/>
                </a:solidFill>
                <a:latin typeface="Times New Roman" panose="02020603050405020304" pitchFamily="18" charset="0"/>
                <a:cs typeface="Times New Roman" panose="02020603050405020304" pitchFamily="18" charset="0"/>
              </a:rPr>
              <a:t>环</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eaLnBrk="1" latinLnBrk="0" hangingPunct="1">
              <a:spcBef>
                <a:spcPts val="1200"/>
              </a:spcBef>
            </a:pPr>
            <a:r>
              <a:rPr kumimoji="1" lang="zh-CN" altLang="en-US" sz="2400" dirty="0" smtClean="0">
                <a:latin typeface="Times New Roman" panose="02020603050405020304" pitchFamily="18" charset="0"/>
                <a:cs typeface="Times New Roman" panose="02020603050405020304" pitchFamily="18" charset="0"/>
                <a:sym typeface="+mn-ea"/>
              </a:rPr>
              <a:t>        检测</a:t>
            </a:r>
            <a:r>
              <a:rPr kumimoji="1" lang="zh-CN" altLang="en-US" sz="2400" dirty="0">
                <a:latin typeface="Times New Roman" panose="02020603050405020304" pitchFamily="18" charset="0"/>
                <a:cs typeface="Times New Roman" panose="02020603050405020304" pitchFamily="18" charset="0"/>
                <a:sym typeface="+mn-ea"/>
              </a:rPr>
              <a:t>的办法：对有向图构造其顶点的拓扑有序序列，若网中所有顶点都在其拓扑有序序列中，则该</a:t>
            </a:r>
            <a:r>
              <a:rPr kumimoji="1" lang="en-US" altLang="zh-CN" sz="2400" dirty="0" err="1">
                <a:latin typeface="Times New Roman" panose="02020603050405020304" pitchFamily="18" charset="0"/>
                <a:cs typeface="Times New Roman" panose="02020603050405020304" pitchFamily="18" charset="0"/>
                <a:sym typeface="+mn-ea"/>
              </a:rPr>
              <a:t>AOV</a:t>
            </a:r>
            <a:r>
              <a:rPr kumimoji="1" lang="en-US" altLang="zh-CN" sz="2400" dirty="0">
                <a:latin typeface="Times New Roman" panose="02020603050405020304" pitchFamily="18" charset="0"/>
                <a:cs typeface="Times New Roman" panose="02020603050405020304" pitchFamily="18" charset="0"/>
                <a:sym typeface="+mn-ea"/>
              </a:rPr>
              <a:t>-</a:t>
            </a:r>
            <a:r>
              <a:rPr kumimoji="1" lang="zh-CN" altLang="en-US" sz="2400" dirty="0">
                <a:latin typeface="Times New Roman" panose="02020603050405020304" pitchFamily="18" charset="0"/>
                <a:cs typeface="Times New Roman" panose="02020603050405020304" pitchFamily="18" charset="0"/>
                <a:sym typeface="+mn-ea"/>
              </a:rPr>
              <a:t>网必定不存在环。</a:t>
            </a:r>
            <a:endParaRPr kumimoji="1" lang="zh-CN" altLang="en-US" sz="2400" dirty="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95288" y="554038"/>
            <a:ext cx="84359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dirty="0" smtClean="0">
                <a:solidFill>
                  <a:srgbClr val="FFFF00"/>
                </a:solidFill>
                <a:latin typeface="Times New Roman" panose="02020603050405020304" pitchFamily="18" charset="0"/>
                <a:cs typeface="Times New Roman" panose="02020603050405020304" pitchFamily="18" charset="0"/>
              </a:rPr>
              <a:t>拓扑排序：</a:t>
            </a:r>
            <a:r>
              <a:rPr kumimoji="1" lang="zh-CN" altLang="en-US" sz="2400" dirty="0" smtClean="0">
                <a:latin typeface="Times New Roman" panose="02020603050405020304" pitchFamily="18" charset="0"/>
                <a:cs typeface="Times New Roman" panose="02020603050405020304" pitchFamily="18" charset="0"/>
              </a:rPr>
              <a:t>生成拓扑序列的过程</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b="1" dirty="0">
                <a:solidFill>
                  <a:srgbClr val="FFFF00"/>
                </a:solidFill>
                <a:latin typeface="Times New Roman" panose="02020603050405020304" pitchFamily="18" charset="0"/>
                <a:cs typeface="Times New Roman" panose="02020603050405020304" pitchFamily="18" charset="0"/>
              </a:rPr>
              <a:t>拓扑序列：</a:t>
            </a:r>
            <a:r>
              <a:rPr kumimoji="1" lang="zh-CN" altLang="en-US" sz="2400" dirty="0">
                <a:latin typeface="Times New Roman" panose="02020603050405020304" pitchFamily="18" charset="0"/>
                <a:cs typeface="Times New Roman" panose="02020603050405020304" pitchFamily="18" charset="0"/>
              </a:rPr>
              <a:t>对于序列中任意两个顶点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v</a:t>
            </a:r>
            <a:r>
              <a:rPr kumimoji="1" lang="en-US" altLang="zh-CN" sz="2400" baseline="-250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，若从在从</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的路径，则序列中</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排列在</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之前</a:t>
            </a:r>
            <a:endParaRPr kumimoji="1" lang="zh-CN" altLang="en-US" sz="2400" dirty="0">
              <a:latin typeface="Times New Roman" panose="02020603050405020304" pitchFamily="18" charset="0"/>
              <a:cs typeface="Times New Roman" panose="02020603050405020304" pitchFamily="18" charset="0"/>
            </a:endParaRPr>
          </a:p>
        </p:txBody>
      </p:sp>
      <p:grpSp>
        <p:nvGrpSpPr>
          <p:cNvPr id="68642" name="Group 34"/>
          <p:cNvGrpSpPr/>
          <p:nvPr/>
        </p:nvGrpSpPr>
        <p:grpSpPr bwMode="auto">
          <a:xfrm>
            <a:off x="2133600" y="2997200"/>
            <a:ext cx="4876800" cy="3505200"/>
            <a:chOff x="816" y="1680"/>
            <a:chExt cx="3072" cy="2208"/>
          </a:xfrm>
        </p:grpSpPr>
        <p:sp>
          <p:nvSpPr>
            <p:cNvPr id="68611" name="Oval 3"/>
            <p:cNvSpPr>
              <a:spLocks noChangeArrowheads="1"/>
            </p:cNvSpPr>
            <p:nvPr/>
          </p:nvSpPr>
          <p:spPr bwMode="auto">
            <a:xfrm>
              <a:off x="1296" y="168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4</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2" name="Oval 4"/>
            <p:cNvSpPr>
              <a:spLocks noChangeArrowheads="1"/>
            </p:cNvSpPr>
            <p:nvPr/>
          </p:nvSpPr>
          <p:spPr bwMode="auto">
            <a:xfrm>
              <a:off x="3168" y="172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5</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3" name="Oval 5"/>
            <p:cNvSpPr>
              <a:spLocks noChangeArrowheads="1"/>
            </p:cNvSpPr>
            <p:nvPr/>
          </p:nvSpPr>
          <p:spPr bwMode="auto">
            <a:xfrm>
              <a:off x="816" y="230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1</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4" name="Oval 6"/>
            <p:cNvSpPr>
              <a:spLocks noChangeArrowheads="1"/>
            </p:cNvSpPr>
            <p:nvPr/>
          </p:nvSpPr>
          <p:spPr bwMode="auto">
            <a:xfrm>
              <a:off x="1824" y="206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2</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5" name="Oval 7"/>
            <p:cNvSpPr>
              <a:spLocks noChangeArrowheads="1"/>
            </p:cNvSpPr>
            <p:nvPr/>
          </p:nvSpPr>
          <p:spPr bwMode="auto">
            <a:xfrm>
              <a:off x="2544"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3</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6" name="Oval 8"/>
            <p:cNvSpPr>
              <a:spLocks noChangeArrowheads="1"/>
            </p:cNvSpPr>
            <p:nvPr/>
          </p:nvSpPr>
          <p:spPr bwMode="auto">
            <a:xfrm>
              <a:off x="3648"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7</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7" name="Oval 9"/>
            <p:cNvSpPr>
              <a:spLocks noChangeArrowheads="1"/>
            </p:cNvSpPr>
            <p:nvPr/>
          </p:nvSpPr>
          <p:spPr bwMode="auto">
            <a:xfrm>
              <a:off x="1920" y="268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12</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8" name="Oval 10"/>
            <p:cNvSpPr>
              <a:spLocks noChangeArrowheads="1"/>
            </p:cNvSpPr>
            <p:nvPr/>
          </p:nvSpPr>
          <p:spPr bwMode="auto">
            <a:xfrm>
              <a:off x="912" y="312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9</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19" name="Oval 11"/>
            <p:cNvSpPr>
              <a:spLocks noChangeArrowheads="1"/>
            </p:cNvSpPr>
            <p:nvPr/>
          </p:nvSpPr>
          <p:spPr bwMode="auto">
            <a:xfrm>
              <a:off x="1536" y="321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10</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20" name="Oval 12"/>
            <p:cNvSpPr>
              <a:spLocks noChangeArrowheads="1"/>
            </p:cNvSpPr>
            <p:nvPr/>
          </p:nvSpPr>
          <p:spPr bwMode="auto">
            <a:xfrm>
              <a:off x="1392" y="364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11</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21" name="Oval 13"/>
            <p:cNvSpPr>
              <a:spLocks noChangeArrowheads="1"/>
            </p:cNvSpPr>
            <p:nvPr/>
          </p:nvSpPr>
          <p:spPr bwMode="auto">
            <a:xfrm>
              <a:off x="2496" y="3408"/>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6</a:t>
              </a:r>
              <a:endParaRPr kumimoji="1" lang="en-US" altLang="zh-CN" b="1">
                <a:solidFill>
                  <a:srgbClr val="FFFF00"/>
                </a:solidFill>
                <a:latin typeface="Times New Roman" panose="02020603050405020304" pitchFamily="18" charset="0"/>
                <a:ea typeface="宋体" panose="02010600030101010101" pitchFamily="2" charset="-122"/>
              </a:endParaRPr>
            </a:p>
          </p:txBody>
        </p:sp>
        <p:sp>
          <p:nvSpPr>
            <p:cNvPr id="68622" name="Oval 14"/>
            <p:cNvSpPr>
              <a:spLocks noChangeArrowheads="1"/>
            </p:cNvSpPr>
            <p:nvPr/>
          </p:nvSpPr>
          <p:spPr bwMode="auto">
            <a:xfrm>
              <a:off x="3504" y="307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FFFF00"/>
                  </a:solidFill>
                  <a:latin typeface="Times New Roman" panose="02020603050405020304" pitchFamily="18" charset="0"/>
                  <a:ea typeface="宋体" panose="02010600030101010101" pitchFamily="2" charset="-122"/>
                </a:rPr>
                <a:t>C</a:t>
              </a:r>
              <a:r>
                <a:rPr kumimoji="1" lang="en-US" altLang="zh-CN" b="1" baseline="-25000">
                  <a:solidFill>
                    <a:srgbClr val="FFFF00"/>
                  </a:solidFill>
                  <a:latin typeface="Times New Roman" panose="02020603050405020304" pitchFamily="18" charset="0"/>
                  <a:ea typeface="宋体" panose="02010600030101010101" pitchFamily="2" charset="-122"/>
                </a:rPr>
                <a:t>8</a:t>
              </a:r>
              <a:endParaRPr kumimoji="1" lang="en-US" altLang="zh-CN" b="1">
                <a:solidFill>
                  <a:srgbClr val="FFFF00"/>
                </a:solidFill>
                <a:latin typeface="Times New Roman" panose="02020603050405020304" pitchFamily="18" charset="0"/>
                <a:ea typeface="宋体" panose="02010600030101010101" pitchFamily="2" charset="-122"/>
              </a:endParaRPr>
            </a:p>
          </p:txBody>
        </p:sp>
        <p:cxnSp>
          <p:nvCxnSpPr>
            <p:cNvPr id="68623" name="AutoShape 15"/>
            <p:cNvCxnSpPr>
              <a:cxnSpLocks noChangeShapeType="1"/>
              <a:stCxn id="68613" idx="7"/>
              <a:endCxn id="68611" idx="3"/>
            </p:cNvCxnSpPr>
            <p:nvPr/>
          </p:nvCxnSpPr>
          <p:spPr bwMode="auto">
            <a:xfrm flipV="1">
              <a:off x="1021" y="1885"/>
              <a:ext cx="310" cy="4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4" name="AutoShape 16"/>
            <p:cNvCxnSpPr>
              <a:cxnSpLocks noChangeShapeType="1"/>
              <a:stCxn id="68613" idx="7"/>
              <a:endCxn id="68614" idx="2"/>
            </p:cNvCxnSpPr>
            <p:nvPr/>
          </p:nvCxnSpPr>
          <p:spPr bwMode="auto">
            <a:xfrm flipV="1">
              <a:off x="1021" y="2184"/>
              <a:ext cx="803" cy="1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5" name="AutoShape 17"/>
            <p:cNvCxnSpPr>
              <a:cxnSpLocks noChangeShapeType="1"/>
              <a:stCxn id="68613" idx="6"/>
              <a:endCxn id="68615" idx="2"/>
            </p:cNvCxnSpPr>
            <p:nvPr/>
          </p:nvCxnSpPr>
          <p:spPr bwMode="auto">
            <a:xfrm>
              <a:off x="1056" y="2424"/>
              <a:ext cx="1488" cy="4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6" name="AutoShape 18"/>
            <p:cNvCxnSpPr>
              <a:cxnSpLocks noChangeShapeType="1"/>
              <a:stCxn id="68613" idx="5"/>
              <a:endCxn id="68617" idx="2"/>
            </p:cNvCxnSpPr>
            <p:nvPr/>
          </p:nvCxnSpPr>
          <p:spPr bwMode="auto">
            <a:xfrm>
              <a:off x="1021" y="2509"/>
              <a:ext cx="899" cy="29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7" name="AutoShape 19"/>
            <p:cNvCxnSpPr>
              <a:cxnSpLocks noChangeShapeType="1"/>
              <a:stCxn id="68611" idx="6"/>
              <a:endCxn id="68612" idx="2"/>
            </p:cNvCxnSpPr>
            <p:nvPr/>
          </p:nvCxnSpPr>
          <p:spPr bwMode="auto">
            <a:xfrm>
              <a:off x="1536" y="1800"/>
              <a:ext cx="1632" cy="4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29" name="AutoShape 21"/>
            <p:cNvCxnSpPr>
              <a:cxnSpLocks noChangeShapeType="1"/>
              <a:stCxn id="68615" idx="6"/>
              <a:endCxn id="68616" idx="2"/>
            </p:cNvCxnSpPr>
            <p:nvPr/>
          </p:nvCxnSpPr>
          <p:spPr bwMode="auto">
            <a:xfrm>
              <a:off x="2784" y="2472"/>
              <a:ext cx="864"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0" name="AutoShape 22"/>
            <p:cNvCxnSpPr>
              <a:cxnSpLocks noChangeShapeType="1"/>
              <a:stCxn id="68615" idx="7"/>
              <a:endCxn id="68612" idx="3"/>
            </p:cNvCxnSpPr>
            <p:nvPr/>
          </p:nvCxnSpPr>
          <p:spPr bwMode="auto">
            <a:xfrm flipV="1">
              <a:off x="2749" y="1933"/>
              <a:ext cx="454" cy="4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1" name="AutoShape 23"/>
            <p:cNvCxnSpPr>
              <a:cxnSpLocks noChangeShapeType="1"/>
              <a:stCxn id="68612" idx="5"/>
              <a:endCxn id="68616" idx="0"/>
            </p:cNvCxnSpPr>
            <p:nvPr/>
          </p:nvCxnSpPr>
          <p:spPr bwMode="auto">
            <a:xfrm>
              <a:off x="3373" y="1933"/>
              <a:ext cx="395" cy="41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2" name="AutoShape 24"/>
            <p:cNvCxnSpPr>
              <a:cxnSpLocks noChangeShapeType="1"/>
              <a:stCxn id="68615" idx="5"/>
              <a:endCxn id="68622" idx="1"/>
            </p:cNvCxnSpPr>
            <p:nvPr/>
          </p:nvCxnSpPr>
          <p:spPr bwMode="auto">
            <a:xfrm>
              <a:off x="2749" y="2557"/>
              <a:ext cx="790" cy="5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3" name="AutoShape 25"/>
            <p:cNvCxnSpPr>
              <a:cxnSpLocks noChangeShapeType="1"/>
              <a:stCxn id="68618" idx="7"/>
              <a:endCxn id="68617" idx="2"/>
            </p:cNvCxnSpPr>
            <p:nvPr/>
          </p:nvCxnSpPr>
          <p:spPr bwMode="auto">
            <a:xfrm flipV="1">
              <a:off x="1117" y="2808"/>
              <a:ext cx="803" cy="34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4" name="AutoShape 26"/>
            <p:cNvCxnSpPr>
              <a:cxnSpLocks noChangeShapeType="1"/>
              <a:stCxn id="68618" idx="6"/>
              <a:endCxn id="68619" idx="2"/>
            </p:cNvCxnSpPr>
            <p:nvPr/>
          </p:nvCxnSpPr>
          <p:spPr bwMode="auto">
            <a:xfrm>
              <a:off x="1152" y="3240"/>
              <a:ext cx="384" cy="9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5" name="AutoShape 27"/>
            <p:cNvCxnSpPr>
              <a:cxnSpLocks noChangeShapeType="1"/>
              <a:stCxn id="68619" idx="7"/>
              <a:endCxn id="68617" idx="3"/>
            </p:cNvCxnSpPr>
            <p:nvPr/>
          </p:nvCxnSpPr>
          <p:spPr bwMode="auto">
            <a:xfrm flipV="1">
              <a:off x="1741" y="2893"/>
              <a:ext cx="214"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6" name="AutoShape 28"/>
            <p:cNvCxnSpPr>
              <a:cxnSpLocks noChangeShapeType="1"/>
              <a:stCxn id="68618" idx="5"/>
              <a:endCxn id="68620" idx="1"/>
            </p:cNvCxnSpPr>
            <p:nvPr/>
          </p:nvCxnSpPr>
          <p:spPr bwMode="auto">
            <a:xfrm>
              <a:off x="1117" y="3325"/>
              <a:ext cx="310" cy="35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39" name="AutoShape 31"/>
            <p:cNvCxnSpPr>
              <a:cxnSpLocks noChangeShapeType="1"/>
              <a:stCxn id="68614" idx="6"/>
              <a:endCxn id="68615" idx="1"/>
            </p:cNvCxnSpPr>
            <p:nvPr/>
          </p:nvCxnSpPr>
          <p:spPr bwMode="auto">
            <a:xfrm>
              <a:off x="2064" y="2184"/>
              <a:ext cx="515" cy="2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40" name="AutoShape 32"/>
            <p:cNvCxnSpPr>
              <a:cxnSpLocks noChangeShapeType="1"/>
              <a:stCxn id="68620" idx="6"/>
              <a:endCxn id="68621" idx="2"/>
            </p:cNvCxnSpPr>
            <p:nvPr/>
          </p:nvCxnSpPr>
          <p:spPr bwMode="auto">
            <a:xfrm flipV="1">
              <a:off x="1632" y="3528"/>
              <a:ext cx="864" cy="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41" name="AutoShape 33"/>
            <p:cNvCxnSpPr>
              <a:cxnSpLocks noChangeShapeType="1"/>
              <a:stCxn id="68621" idx="7"/>
              <a:endCxn id="68622" idx="2"/>
            </p:cNvCxnSpPr>
            <p:nvPr/>
          </p:nvCxnSpPr>
          <p:spPr bwMode="auto">
            <a:xfrm flipV="1">
              <a:off x="2701" y="3192"/>
              <a:ext cx="803" cy="25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644" name="Rectangle 36"/>
          <p:cNvSpPr>
            <a:spLocks noChangeArrowheads="1"/>
          </p:cNvSpPr>
          <p:nvPr/>
        </p:nvSpPr>
        <p:spPr bwMode="auto">
          <a:xfrm>
            <a:off x="395288" y="1960245"/>
            <a:ext cx="76327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cs typeface="Times New Roman" panose="02020603050405020304" pitchFamily="18" charset="0"/>
              </a:rPr>
              <a:t>例子</a:t>
            </a:r>
            <a:r>
              <a:rPr kumimoji="1" lang="zh-CN" altLang="en-US" sz="2400" dirty="0">
                <a:latin typeface="Times New Roman" panose="02020603050405020304" pitchFamily="18" charset="0"/>
                <a:cs typeface="Times New Roman" panose="02020603050405020304" pitchFamily="18" charset="0"/>
              </a:rPr>
              <a:t>：对下面的图的拓扑序列为</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1</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2</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3</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4</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5</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7</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9</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10</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11</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6</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12</a:t>
            </a:r>
            <a:r>
              <a:rPr kumimoji="1" lang="en-US" altLang="zh-CN" sz="2400" dirty="0">
                <a:solidFill>
                  <a:srgbClr val="FFFF00"/>
                </a:solidFill>
                <a:latin typeface="Times New Roman" panose="02020603050405020304" pitchFamily="18" charset="0"/>
                <a:cs typeface="Times New Roman" panose="02020603050405020304" pitchFamily="18" charset="0"/>
              </a:rPr>
              <a:t>, C</a:t>
            </a:r>
            <a:r>
              <a:rPr kumimoji="1" lang="en-US" altLang="zh-CN" sz="2400" baseline="-25000" dirty="0">
                <a:solidFill>
                  <a:srgbClr val="FFFF00"/>
                </a:solidFill>
                <a:latin typeface="Times New Roman" panose="02020603050405020304" pitchFamily="18" charset="0"/>
                <a:cs typeface="Times New Roman" panose="02020603050405020304" pitchFamily="18" charset="0"/>
              </a:rPr>
              <a:t>8</a:t>
            </a:r>
            <a:r>
              <a:rPr kumimoji="1" lang="en-US" altLang="zh-CN" sz="2400" dirty="0">
                <a:solidFill>
                  <a:srgbClr val="FFFF00"/>
                </a:solidFill>
                <a:latin typeface="Times New Roman" panose="02020603050405020304" pitchFamily="18" charset="0"/>
                <a:cs typeface="Times New Roman" panose="02020603050405020304" pitchFamily="18" charset="0"/>
              </a:rPr>
              <a:t>)</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99" name="Rectangle 67"/>
          <p:cNvSpPr>
            <a:spLocks noChangeArrowheads="1"/>
          </p:cNvSpPr>
          <p:nvPr/>
        </p:nvSpPr>
        <p:spPr bwMode="auto">
          <a:xfrm>
            <a:off x="539750" y="3141663"/>
            <a:ext cx="8353425" cy="3095625"/>
          </a:xfrm>
          <a:prstGeom prst="rect">
            <a:avLst/>
          </a:prstGeom>
          <a:solidFill>
            <a:schemeClr val="tx1"/>
          </a:solidFill>
          <a:ln>
            <a:noFill/>
          </a:ln>
          <a:effectLst>
            <a:outerShdw dist="7184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zh-CN"/>
          </a:p>
        </p:txBody>
      </p:sp>
      <p:sp>
        <p:nvSpPr>
          <p:cNvPr id="69634" name="Text Box 2"/>
          <p:cNvSpPr txBox="1">
            <a:spLocks noChangeArrowheads="1"/>
          </p:cNvSpPr>
          <p:nvPr/>
        </p:nvSpPr>
        <p:spPr bwMode="auto">
          <a:xfrm>
            <a:off x="468313" y="476250"/>
            <a:ext cx="82502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如何进行拓扑排序呢？</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(1) </a:t>
            </a:r>
            <a:r>
              <a:rPr kumimoji="1" lang="zh-CN" altLang="en-US" sz="2400" dirty="0" smtClean="0">
                <a:latin typeface="Times New Roman" panose="02020603050405020304" pitchFamily="18" charset="0"/>
                <a:cs typeface="Times New Roman" panose="02020603050405020304" pitchFamily="18" charset="0"/>
              </a:rPr>
              <a:t>在</a:t>
            </a:r>
            <a:r>
              <a:rPr kumimoji="1" lang="zh-CN" altLang="en-US" sz="2400" dirty="0">
                <a:latin typeface="Times New Roman" panose="02020603050405020304" pitchFamily="18" charset="0"/>
                <a:cs typeface="Times New Roman" panose="02020603050405020304" pitchFamily="18" charset="0"/>
              </a:rPr>
              <a:t>有向图中选取一个没有前驱的顶点且输出之；</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(2) </a:t>
            </a:r>
            <a:r>
              <a:rPr kumimoji="1" lang="zh-CN" altLang="en-US" sz="2400" dirty="0" smtClean="0">
                <a:latin typeface="Times New Roman" panose="02020603050405020304" pitchFamily="18" charset="0"/>
                <a:cs typeface="Times New Roman" panose="02020603050405020304" pitchFamily="18" charset="0"/>
              </a:rPr>
              <a:t>从</a:t>
            </a:r>
            <a:r>
              <a:rPr kumimoji="1" lang="zh-CN" altLang="en-US" sz="2400" dirty="0">
                <a:latin typeface="Times New Roman" panose="02020603050405020304" pitchFamily="18" charset="0"/>
                <a:cs typeface="Times New Roman" panose="02020603050405020304" pitchFamily="18" charset="0"/>
              </a:rPr>
              <a:t>图中删去该顶点和所有以它为尾的弧。</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重复</a:t>
            </a:r>
            <a:r>
              <a:rPr kumimoji="1" lang="en-US" altLang="zh-CN" sz="2400" dirty="0" smtClean="0">
                <a:latin typeface="Times New Roman" panose="02020603050405020304" pitchFamily="18" charset="0"/>
                <a:cs typeface="Times New Roman" panose="02020603050405020304" pitchFamily="18" charset="0"/>
              </a:rPr>
              <a:t>(1)~(2)</a:t>
            </a:r>
            <a:r>
              <a:rPr kumimoji="1" lang="zh-CN" altLang="en-US" sz="2400" dirty="0" smtClean="0">
                <a:latin typeface="Times New Roman" panose="02020603050405020304" pitchFamily="18" charset="0"/>
                <a:cs typeface="Times New Roman" panose="02020603050405020304" pitchFamily="18" charset="0"/>
              </a:rPr>
              <a:t>直至</a:t>
            </a:r>
            <a:r>
              <a:rPr kumimoji="1" lang="zh-CN" altLang="en-US" sz="2400" dirty="0">
                <a:latin typeface="Times New Roman" panose="02020603050405020304" pitchFamily="18" charset="0"/>
                <a:cs typeface="Times New Roman" panose="02020603050405020304" pitchFamily="18" charset="0"/>
              </a:rPr>
              <a:t>所有顶点都已输出，或者当前图</a:t>
            </a:r>
            <a:r>
              <a:rPr kumimoji="1" lang="zh-CN" altLang="en-US" sz="2400" dirty="0" smtClean="0">
                <a:latin typeface="Times New Roman" panose="02020603050405020304" pitchFamily="18" charset="0"/>
                <a:cs typeface="Times New Roman" panose="02020603050405020304" pitchFamily="18" charset="0"/>
              </a:rPr>
              <a:t>中不</a:t>
            </a:r>
            <a:r>
              <a:rPr kumimoji="1" lang="zh-CN" altLang="en-US" sz="2400" dirty="0">
                <a:latin typeface="Times New Roman" panose="02020603050405020304" pitchFamily="18" charset="0"/>
                <a:cs typeface="Times New Roman" panose="02020603050405020304" pitchFamily="18" charset="0"/>
              </a:rPr>
              <a:t>存在无前驱的顶点为止，后一种情况说明图中存在环。</a:t>
            </a:r>
            <a:endParaRPr kumimoji="1" lang="zh-CN" altLang="en-US" sz="2400" dirty="0">
              <a:latin typeface="Times New Roman" panose="02020603050405020304" pitchFamily="18" charset="0"/>
              <a:cs typeface="Times New Roman" panose="02020603050405020304" pitchFamily="18" charset="0"/>
            </a:endParaRPr>
          </a:p>
        </p:txBody>
      </p:sp>
      <p:grpSp>
        <p:nvGrpSpPr>
          <p:cNvPr id="69695" name="Group 63"/>
          <p:cNvGrpSpPr/>
          <p:nvPr/>
        </p:nvGrpSpPr>
        <p:grpSpPr bwMode="auto">
          <a:xfrm>
            <a:off x="7162800" y="3429000"/>
            <a:ext cx="381000" cy="1981200"/>
            <a:chOff x="4512" y="2016"/>
            <a:chExt cx="240" cy="1248"/>
          </a:xfrm>
        </p:grpSpPr>
        <p:sp>
          <p:nvSpPr>
            <p:cNvPr id="69668" name="Oval 36"/>
            <p:cNvSpPr>
              <a:spLocks noChangeArrowheads="1"/>
            </p:cNvSpPr>
            <p:nvPr/>
          </p:nvSpPr>
          <p:spPr bwMode="auto">
            <a:xfrm>
              <a:off x="4512" y="2016"/>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9" name="Oval 37"/>
            <p:cNvSpPr>
              <a:spLocks noChangeArrowheads="1"/>
            </p:cNvSpPr>
            <p:nvPr/>
          </p:nvSpPr>
          <p:spPr bwMode="auto">
            <a:xfrm>
              <a:off x="4512" y="3024"/>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a:solidFill>
                  <a:srgbClr val="CC0000"/>
                </a:solidFill>
                <a:latin typeface="Times New Roman" panose="02020603050405020304" pitchFamily="18" charset="0"/>
                <a:ea typeface="宋体" panose="02010600030101010101" pitchFamily="2" charset="-122"/>
              </a:endParaRPr>
            </a:p>
          </p:txBody>
        </p:sp>
      </p:grpSp>
      <p:sp>
        <p:nvSpPr>
          <p:cNvPr id="69670" name="Oval 38"/>
          <p:cNvSpPr>
            <a:spLocks noChangeArrowheads="1"/>
          </p:cNvSpPr>
          <p:nvPr/>
        </p:nvSpPr>
        <p:spPr bwMode="auto">
          <a:xfrm>
            <a:off x="8077200" y="5029200"/>
            <a:ext cx="381000" cy="381000"/>
          </a:xfrm>
          <a:prstGeom prst="ellipse">
            <a:avLst/>
          </a:prstGeom>
          <a:solidFill>
            <a:srgbClr val="FFFF00"/>
          </a:solidFill>
          <a:ln w="9525" algn="ctr">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V5</a:t>
            </a:r>
            <a:endParaRPr kumimoji="1" lang="en-US" altLang="zh-CN" b="1">
              <a:solidFill>
                <a:srgbClr val="CC0000"/>
              </a:solidFill>
              <a:latin typeface="Times New Roman" panose="02020603050405020304" pitchFamily="18" charset="0"/>
              <a:ea typeface="宋体" panose="02010600030101010101" pitchFamily="2" charset="-122"/>
            </a:endParaRPr>
          </a:p>
        </p:txBody>
      </p:sp>
      <p:grpSp>
        <p:nvGrpSpPr>
          <p:cNvPr id="69691" name="Group 59"/>
          <p:cNvGrpSpPr/>
          <p:nvPr/>
        </p:nvGrpSpPr>
        <p:grpSpPr bwMode="auto">
          <a:xfrm>
            <a:off x="838200" y="3429000"/>
            <a:ext cx="1219200" cy="1981200"/>
            <a:chOff x="528" y="2016"/>
            <a:chExt cx="768" cy="1248"/>
          </a:xfrm>
        </p:grpSpPr>
        <p:sp>
          <p:nvSpPr>
            <p:cNvPr id="69635" name="Oval 3"/>
            <p:cNvSpPr>
              <a:spLocks noChangeArrowheads="1"/>
            </p:cNvSpPr>
            <p:nvPr/>
          </p:nvSpPr>
          <p:spPr bwMode="auto">
            <a:xfrm>
              <a:off x="528"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36" name="Oval 4"/>
            <p:cNvSpPr>
              <a:spLocks noChangeArrowheads="1"/>
            </p:cNvSpPr>
            <p:nvPr/>
          </p:nvSpPr>
          <p:spPr bwMode="auto">
            <a:xfrm>
              <a:off x="1056"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37" name="Oval 5"/>
            <p:cNvSpPr>
              <a:spLocks noChangeArrowheads="1"/>
            </p:cNvSpPr>
            <p:nvPr/>
          </p:nvSpPr>
          <p:spPr bwMode="auto">
            <a:xfrm>
              <a:off x="528"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38" name="Oval 6"/>
            <p:cNvSpPr>
              <a:spLocks noChangeArrowheads="1"/>
            </p:cNvSpPr>
            <p:nvPr/>
          </p:nvSpPr>
          <p:spPr bwMode="auto">
            <a:xfrm>
              <a:off x="1056"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39" name="Oval 7"/>
            <p:cNvSpPr>
              <a:spLocks noChangeArrowheads="1"/>
            </p:cNvSpPr>
            <p:nvPr/>
          </p:nvSpPr>
          <p:spPr bwMode="auto">
            <a:xfrm>
              <a:off x="528" y="3024"/>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40" name="Oval 8"/>
            <p:cNvSpPr>
              <a:spLocks noChangeArrowheads="1"/>
            </p:cNvSpPr>
            <p:nvPr/>
          </p:nvSpPr>
          <p:spPr bwMode="auto">
            <a:xfrm>
              <a:off x="1056" y="3024"/>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a:solidFill>
                  <a:srgbClr val="CC0000"/>
                </a:solidFill>
                <a:latin typeface="Times New Roman" panose="02020603050405020304" pitchFamily="18" charset="0"/>
                <a:ea typeface="宋体" panose="02010600030101010101" pitchFamily="2" charset="-122"/>
              </a:endParaRPr>
            </a:p>
          </p:txBody>
        </p:sp>
        <p:cxnSp>
          <p:nvCxnSpPr>
            <p:cNvPr id="69671" name="AutoShape 39"/>
            <p:cNvCxnSpPr>
              <a:cxnSpLocks noChangeShapeType="1"/>
              <a:stCxn id="69635" idx="6"/>
              <a:endCxn id="69636" idx="2"/>
            </p:cNvCxnSpPr>
            <p:nvPr/>
          </p:nvCxnSpPr>
          <p:spPr bwMode="auto">
            <a:xfrm>
              <a:off x="768" y="2136"/>
              <a:ext cx="288"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2" name="AutoShape 40"/>
            <p:cNvCxnSpPr>
              <a:cxnSpLocks noChangeShapeType="1"/>
              <a:stCxn id="69635" idx="4"/>
              <a:endCxn id="69637" idx="0"/>
            </p:cNvCxnSpPr>
            <p:nvPr/>
          </p:nvCxnSpPr>
          <p:spPr bwMode="auto">
            <a:xfrm>
              <a:off x="648"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3" name="AutoShape 41"/>
            <p:cNvCxnSpPr>
              <a:cxnSpLocks noChangeShapeType="1"/>
              <a:stCxn id="69635" idx="5"/>
              <a:endCxn id="69638" idx="1"/>
            </p:cNvCxnSpPr>
            <p:nvPr/>
          </p:nvCxnSpPr>
          <p:spPr bwMode="auto">
            <a:xfrm>
              <a:off x="733" y="2221"/>
              <a:ext cx="358" cy="31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4" name="AutoShape 42"/>
            <p:cNvCxnSpPr>
              <a:cxnSpLocks noChangeShapeType="1"/>
              <a:stCxn id="69637" idx="5"/>
              <a:endCxn id="69640" idx="1"/>
            </p:cNvCxnSpPr>
            <p:nvPr/>
          </p:nvCxnSpPr>
          <p:spPr bwMode="auto">
            <a:xfrm>
              <a:off x="733" y="2701"/>
              <a:ext cx="358" cy="35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5" name="AutoShape 43"/>
            <p:cNvCxnSpPr>
              <a:cxnSpLocks noChangeShapeType="1"/>
              <a:stCxn id="69638" idx="0"/>
              <a:endCxn id="69636" idx="4"/>
            </p:cNvCxnSpPr>
            <p:nvPr/>
          </p:nvCxnSpPr>
          <p:spPr bwMode="auto">
            <a:xfrm flipV="1">
              <a:off x="1176"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6" name="AutoShape 44"/>
            <p:cNvCxnSpPr>
              <a:cxnSpLocks noChangeShapeType="1"/>
              <a:stCxn id="69639" idx="0"/>
              <a:endCxn id="69637" idx="4"/>
            </p:cNvCxnSpPr>
            <p:nvPr/>
          </p:nvCxnSpPr>
          <p:spPr bwMode="auto">
            <a:xfrm flipV="1">
              <a:off x="648"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7" name="AutoShape 45"/>
            <p:cNvCxnSpPr>
              <a:cxnSpLocks noChangeShapeType="1"/>
              <a:stCxn id="69639" idx="6"/>
              <a:endCxn id="69640" idx="2"/>
            </p:cNvCxnSpPr>
            <p:nvPr/>
          </p:nvCxnSpPr>
          <p:spPr bwMode="auto">
            <a:xfrm>
              <a:off x="768" y="3144"/>
              <a:ext cx="288"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78" name="AutoShape 46"/>
            <p:cNvCxnSpPr>
              <a:cxnSpLocks noChangeShapeType="1"/>
              <a:stCxn id="69638" idx="4"/>
              <a:endCxn id="69640" idx="0"/>
            </p:cNvCxnSpPr>
            <p:nvPr/>
          </p:nvCxnSpPr>
          <p:spPr bwMode="auto">
            <a:xfrm>
              <a:off x="1176"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2" name="Group 60"/>
          <p:cNvGrpSpPr/>
          <p:nvPr/>
        </p:nvGrpSpPr>
        <p:grpSpPr bwMode="auto">
          <a:xfrm>
            <a:off x="2667000" y="3429000"/>
            <a:ext cx="1295400" cy="1981200"/>
            <a:chOff x="1680" y="2016"/>
            <a:chExt cx="816" cy="1248"/>
          </a:xfrm>
        </p:grpSpPr>
        <p:sp>
          <p:nvSpPr>
            <p:cNvPr id="69656" name="Oval 24"/>
            <p:cNvSpPr>
              <a:spLocks noChangeArrowheads="1"/>
            </p:cNvSpPr>
            <p:nvPr/>
          </p:nvSpPr>
          <p:spPr bwMode="auto">
            <a:xfrm>
              <a:off x="2256"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57" name="Oval 25"/>
            <p:cNvSpPr>
              <a:spLocks noChangeArrowheads="1"/>
            </p:cNvSpPr>
            <p:nvPr/>
          </p:nvSpPr>
          <p:spPr bwMode="auto">
            <a:xfrm>
              <a:off x="2256"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58" name="Oval 26"/>
            <p:cNvSpPr>
              <a:spLocks noChangeArrowheads="1"/>
            </p:cNvSpPr>
            <p:nvPr/>
          </p:nvSpPr>
          <p:spPr bwMode="auto">
            <a:xfrm>
              <a:off x="2256" y="3024"/>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6" name="Oval 34"/>
            <p:cNvSpPr>
              <a:spLocks noChangeArrowheads="1"/>
            </p:cNvSpPr>
            <p:nvPr/>
          </p:nvSpPr>
          <p:spPr bwMode="auto">
            <a:xfrm>
              <a:off x="1680" y="2016"/>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7" name="Oval 35"/>
            <p:cNvSpPr>
              <a:spLocks noChangeArrowheads="1"/>
            </p:cNvSpPr>
            <p:nvPr/>
          </p:nvSpPr>
          <p:spPr bwMode="auto">
            <a:xfrm>
              <a:off x="1680"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cxnSp>
          <p:nvCxnSpPr>
            <p:cNvPr id="69679" name="AutoShape 47"/>
            <p:cNvCxnSpPr>
              <a:cxnSpLocks noChangeShapeType="1"/>
              <a:stCxn id="69666" idx="6"/>
              <a:endCxn id="69656" idx="2"/>
            </p:cNvCxnSpPr>
            <p:nvPr/>
          </p:nvCxnSpPr>
          <p:spPr bwMode="auto">
            <a:xfrm>
              <a:off x="1920" y="2136"/>
              <a:ext cx="336"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0" name="AutoShape 48"/>
            <p:cNvCxnSpPr>
              <a:cxnSpLocks noChangeShapeType="1"/>
              <a:stCxn id="69666" idx="4"/>
              <a:endCxn id="69667" idx="0"/>
            </p:cNvCxnSpPr>
            <p:nvPr/>
          </p:nvCxnSpPr>
          <p:spPr bwMode="auto">
            <a:xfrm>
              <a:off x="1800"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1" name="AutoShape 49"/>
            <p:cNvCxnSpPr>
              <a:cxnSpLocks noChangeShapeType="1"/>
              <a:stCxn id="69657" idx="0"/>
              <a:endCxn id="69656" idx="4"/>
            </p:cNvCxnSpPr>
            <p:nvPr/>
          </p:nvCxnSpPr>
          <p:spPr bwMode="auto">
            <a:xfrm flipV="1">
              <a:off x="2376"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2" name="AutoShape 50"/>
            <p:cNvCxnSpPr>
              <a:cxnSpLocks noChangeShapeType="1"/>
              <a:stCxn id="69666" idx="5"/>
              <a:endCxn id="69657" idx="1"/>
            </p:cNvCxnSpPr>
            <p:nvPr/>
          </p:nvCxnSpPr>
          <p:spPr bwMode="auto">
            <a:xfrm>
              <a:off x="1885" y="2221"/>
              <a:ext cx="406" cy="31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3" name="AutoShape 51"/>
            <p:cNvCxnSpPr>
              <a:cxnSpLocks noChangeShapeType="1"/>
              <a:stCxn id="69657" idx="4"/>
              <a:endCxn id="69658" idx="0"/>
            </p:cNvCxnSpPr>
            <p:nvPr/>
          </p:nvCxnSpPr>
          <p:spPr bwMode="auto">
            <a:xfrm>
              <a:off x="2376"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4" name="AutoShape 52"/>
            <p:cNvCxnSpPr>
              <a:cxnSpLocks noChangeShapeType="1"/>
              <a:stCxn id="69667" idx="5"/>
              <a:endCxn id="69658" idx="1"/>
            </p:cNvCxnSpPr>
            <p:nvPr/>
          </p:nvCxnSpPr>
          <p:spPr bwMode="auto">
            <a:xfrm>
              <a:off x="1885" y="2701"/>
              <a:ext cx="406" cy="35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7" name="Group 65"/>
          <p:cNvGrpSpPr/>
          <p:nvPr/>
        </p:nvGrpSpPr>
        <p:grpSpPr bwMode="auto">
          <a:xfrm>
            <a:off x="4343400" y="3429000"/>
            <a:ext cx="1143000" cy="1981200"/>
            <a:chOff x="2736" y="2016"/>
            <a:chExt cx="720" cy="1248"/>
          </a:xfrm>
        </p:grpSpPr>
        <p:sp>
          <p:nvSpPr>
            <p:cNvPr id="69662" name="Oval 30"/>
            <p:cNvSpPr>
              <a:spLocks noChangeArrowheads="1"/>
            </p:cNvSpPr>
            <p:nvPr/>
          </p:nvSpPr>
          <p:spPr bwMode="auto">
            <a:xfrm>
              <a:off x="3216" y="3024"/>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59" name="Oval 27"/>
            <p:cNvSpPr>
              <a:spLocks noChangeArrowheads="1"/>
            </p:cNvSpPr>
            <p:nvPr/>
          </p:nvSpPr>
          <p:spPr bwMode="auto">
            <a:xfrm>
              <a:off x="3216"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0" name="Oval 28"/>
            <p:cNvSpPr>
              <a:spLocks noChangeArrowheads="1"/>
            </p:cNvSpPr>
            <p:nvPr/>
          </p:nvSpPr>
          <p:spPr bwMode="auto">
            <a:xfrm>
              <a:off x="3216"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85" name="Oval 53"/>
            <p:cNvSpPr>
              <a:spLocks noChangeArrowheads="1"/>
            </p:cNvSpPr>
            <p:nvPr/>
          </p:nvSpPr>
          <p:spPr bwMode="auto">
            <a:xfrm>
              <a:off x="2736" y="2496"/>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cxnSp>
          <p:nvCxnSpPr>
            <p:cNvPr id="69686" name="AutoShape 54"/>
            <p:cNvCxnSpPr>
              <a:cxnSpLocks noChangeShapeType="1"/>
              <a:stCxn id="69660" idx="0"/>
              <a:endCxn id="69659" idx="4"/>
            </p:cNvCxnSpPr>
            <p:nvPr/>
          </p:nvCxnSpPr>
          <p:spPr bwMode="auto">
            <a:xfrm flipV="1">
              <a:off x="3336"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7" name="AutoShape 55"/>
            <p:cNvCxnSpPr>
              <a:cxnSpLocks noChangeShapeType="1"/>
              <a:stCxn id="69660" idx="4"/>
              <a:endCxn id="69662" idx="0"/>
            </p:cNvCxnSpPr>
            <p:nvPr/>
          </p:nvCxnSpPr>
          <p:spPr bwMode="auto">
            <a:xfrm>
              <a:off x="3336"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88" name="AutoShape 56"/>
            <p:cNvCxnSpPr>
              <a:cxnSpLocks noChangeShapeType="1"/>
              <a:stCxn id="69685" idx="5"/>
              <a:endCxn id="69662" idx="1"/>
            </p:cNvCxnSpPr>
            <p:nvPr/>
          </p:nvCxnSpPr>
          <p:spPr bwMode="auto">
            <a:xfrm>
              <a:off x="2941" y="2701"/>
              <a:ext cx="310" cy="35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94" name="Group 62"/>
          <p:cNvGrpSpPr/>
          <p:nvPr/>
        </p:nvGrpSpPr>
        <p:grpSpPr bwMode="auto">
          <a:xfrm>
            <a:off x="6096000" y="3429000"/>
            <a:ext cx="381000" cy="1981200"/>
            <a:chOff x="3840" y="2016"/>
            <a:chExt cx="240" cy="1248"/>
          </a:xfrm>
        </p:grpSpPr>
        <p:sp>
          <p:nvSpPr>
            <p:cNvPr id="69663" name="Oval 31"/>
            <p:cNvSpPr>
              <a:spLocks noChangeArrowheads="1"/>
            </p:cNvSpPr>
            <p:nvPr/>
          </p:nvSpPr>
          <p:spPr bwMode="auto">
            <a:xfrm>
              <a:off x="3840"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4" name="Oval 32"/>
            <p:cNvSpPr>
              <a:spLocks noChangeArrowheads="1"/>
            </p:cNvSpPr>
            <p:nvPr/>
          </p:nvSpPr>
          <p:spPr bwMode="auto">
            <a:xfrm>
              <a:off x="3840" y="2496"/>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69665" name="Oval 33"/>
            <p:cNvSpPr>
              <a:spLocks noChangeArrowheads="1"/>
            </p:cNvSpPr>
            <p:nvPr/>
          </p:nvSpPr>
          <p:spPr bwMode="auto">
            <a:xfrm>
              <a:off x="3840" y="3024"/>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a:solidFill>
                  <a:srgbClr val="CC0000"/>
                </a:solidFill>
                <a:latin typeface="Times New Roman" panose="02020603050405020304" pitchFamily="18" charset="0"/>
                <a:ea typeface="宋体" panose="02010600030101010101" pitchFamily="2" charset="-122"/>
              </a:endParaRPr>
            </a:p>
          </p:txBody>
        </p:sp>
        <p:cxnSp>
          <p:nvCxnSpPr>
            <p:cNvPr id="69689" name="AutoShape 57"/>
            <p:cNvCxnSpPr>
              <a:cxnSpLocks noChangeShapeType="1"/>
              <a:stCxn id="69664" idx="0"/>
              <a:endCxn id="69663" idx="4"/>
            </p:cNvCxnSpPr>
            <p:nvPr/>
          </p:nvCxnSpPr>
          <p:spPr bwMode="auto">
            <a:xfrm flipV="1">
              <a:off x="3960"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90" name="AutoShape 58"/>
            <p:cNvCxnSpPr>
              <a:cxnSpLocks noChangeShapeType="1"/>
              <a:stCxn id="69664" idx="4"/>
              <a:endCxn id="69665" idx="0"/>
            </p:cNvCxnSpPr>
            <p:nvPr/>
          </p:nvCxnSpPr>
          <p:spPr bwMode="auto">
            <a:xfrm>
              <a:off x="3960"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701" name="Text Box 69"/>
          <p:cNvSpPr txBox="1">
            <a:spLocks noChangeArrowheads="1"/>
          </p:cNvSpPr>
          <p:nvPr/>
        </p:nvSpPr>
        <p:spPr bwMode="auto">
          <a:xfrm>
            <a:off x="2903538" y="56467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6</a:t>
            </a:r>
            <a:r>
              <a:rPr kumimoji="1" lang="en-US" altLang="zh-CN" sz="2800" b="1">
                <a:solidFill>
                  <a:srgbClr val="CC0000"/>
                </a:solidFill>
                <a:ea typeface="宋体" panose="02010600030101010101" pitchFamily="2" charset="-122"/>
              </a:rPr>
              <a:t>, </a:t>
            </a:r>
            <a:endParaRPr lang="en-US" altLang="zh-CN" sz="2800"/>
          </a:p>
        </p:txBody>
      </p:sp>
      <p:sp>
        <p:nvSpPr>
          <p:cNvPr id="69703" name="Rectangle 71"/>
          <p:cNvSpPr>
            <a:spLocks noChangeArrowheads="1"/>
          </p:cNvSpPr>
          <p:nvPr/>
        </p:nvSpPr>
        <p:spPr bwMode="auto">
          <a:xfrm>
            <a:off x="3582988" y="56467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1</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69705" name="Rectangle 73"/>
          <p:cNvSpPr>
            <a:spLocks noChangeArrowheads="1"/>
          </p:cNvSpPr>
          <p:nvPr/>
        </p:nvSpPr>
        <p:spPr bwMode="auto">
          <a:xfrm>
            <a:off x="4262438" y="56467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4</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69707" name="Rectangle 75"/>
          <p:cNvSpPr>
            <a:spLocks noChangeArrowheads="1"/>
          </p:cNvSpPr>
          <p:nvPr/>
        </p:nvSpPr>
        <p:spPr bwMode="auto">
          <a:xfrm>
            <a:off x="4941888" y="56467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3</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69709" name="Rectangle 77"/>
          <p:cNvSpPr>
            <a:spLocks noChangeArrowheads="1"/>
          </p:cNvSpPr>
          <p:nvPr/>
        </p:nvSpPr>
        <p:spPr bwMode="auto">
          <a:xfrm>
            <a:off x="5621338" y="56467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2</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69711" name="Rectangle 79"/>
          <p:cNvSpPr>
            <a:spLocks noChangeArrowheads="1"/>
          </p:cNvSpPr>
          <p:nvPr/>
        </p:nvSpPr>
        <p:spPr bwMode="auto">
          <a:xfrm>
            <a:off x="6300788" y="564673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5</a:t>
            </a:r>
            <a:endParaRPr kumimoji="1" lang="en-US" altLang="zh-CN" sz="2800" b="1" baseline="-25000">
              <a:solidFill>
                <a:srgbClr val="CC0000"/>
              </a:solidFill>
              <a:ea typeface="宋体" panose="02010600030101010101" pitchFamily="2" charset="-122"/>
            </a:endParaRPr>
          </a:p>
        </p:txBody>
      </p:sp>
      <p:sp>
        <p:nvSpPr>
          <p:cNvPr id="69713" name="Rectangle 81"/>
          <p:cNvSpPr>
            <a:spLocks noChangeArrowheads="1"/>
          </p:cNvSpPr>
          <p:nvPr/>
        </p:nvSpPr>
        <p:spPr bwMode="auto">
          <a:xfrm>
            <a:off x="468313" y="25654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imes New Roman" panose="02020603050405020304" pitchFamily="18" charset="0"/>
                <a:cs typeface="Times New Roman" panose="02020603050405020304" pitchFamily="18" charset="0"/>
              </a:rPr>
              <a:t>举例：</a:t>
            </a:r>
            <a:endParaRPr kumimoji="1" lang="zh-CN" altLang="en-US" sz="2400">
              <a:latin typeface="Times New Roman" panose="02020603050405020304" pitchFamily="18" charset="0"/>
              <a:cs typeface="Times New Roman" panose="02020603050405020304" pitchFamily="18" charset="0"/>
            </a:endParaRPr>
          </a:p>
        </p:txBody>
      </p:sp>
      <p:sp>
        <p:nvSpPr>
          <p:cNvPr id="2" name="椭圆 1"/>
          <p:cNvSpPr/>
          <p:nvPr/>
        </p:nvSpPr>
        <p:spPr>
          <a:xfrm>
            <a:off x="8100060" y="2637155"/>
            <a:ext cx="144145"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7399655" y="2637155"/>
            <a:ext cx="144145"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6804025" y="2637155"/>
            <a:ext cx="144145"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曲线连接符 4"/>
          <p:cNvCxnSpPr>
            <a:stCxn id="3" idx="7"/>
            <a:endCxn id="2" idx="1"/>
          </p:cNvCxnSpPr>
          <p:nvPr/>
        </p:nvCxnSpPr>
        <p:spPr>
          <a:xfrm rot="16200000">
            <a:off x="7821930" y="2359025"/>
            <a:ext cx="3175" cy="598170"/>
          </a:xfrm>
          <a:prstGeom prst="curvedConnector3">
            <a:avLst>
              <a:gd name="adj1" fmla="val 821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6" name="曲线连接符 5"/>
          <p:cNvCxnSpPr>
            <a:stCxn id="2" idx="3"/>
            <a:endCxn id="3" idx="5"/>
          </p:cNvCxnSpPr>
          <p:nvPr/>
        </p:nvCxnSpPr>
        <p:spPr>
          <a:xfrm rot="5400000">
            <a:off x="7821930" y="2460625"/>
            <a:ext cx="3175" cy="598170"/>
          </a:xfrm>
          <a:prstGeom prst="curvedConnector3">
            <a:avLst>
              <a:gd name="adj1" fmla="val 821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6"/>
            <a:endCxn id="3" idx="2"/>
          </p:cNvCxnSpPr>
          <p:nvPr/>
        </p:nvCxnSpPr>
        <p:spPr>
          <a:xfrm>
            <a:off x="6948170" y="2708910"/>
            <a:ext cx="451485"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6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7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7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7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6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7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6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7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6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7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0" grpId="0" animBg="1"/>
      <p:bldP spid="69701" grpId="0"/>
      <p:bldP spid="69703" grpId="0"/>
      <p:bldP spid="69705" grpId="0"/>
      <p:bldP spid="69707" grpId="0"/>
      <p:bldP spid="69709" grpId="0"/>
      <p:bldP spid="69711" grpId="0"/>
      <p:bldP spid="2" grpId="0" animBg="1"/>
      <p:bldP spid="3" grpId="0" animBg="1"/>
      <p:bldP spid="4" grpId="0" animBg="1"/>
      <p:bldP spid="2" grpId="1" animBg="1"/>
      <p:bldP spid="3" grpId="1" animBg="1"/>
      <p:bldP spid="4" grpId="1"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493713"/>
            <a:ext cx="83947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a:latin typeface="Times New Roman" panose="02020603050405020304" pitchFamily="18" charset="0"/>
                <a:cs typeface="Times New Roman" panose="02020603050405020304" pitchFamily="18" charset="0"/>
              </a:rPr>
              <a:t>算法实现：</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需要一个</a:t>
            </a:r>
            <a:r>
              <a:rPr kumimoji="1" lang="zh-CN" altLang="en-US" sz="2400" b="1" dirty="0">
                <a:solidFill>
                  <a:srgbClr val="FFFF00"/>
                </a:solidFill>
                <a:latin typeface="Times New Roman" panose="02020603050405020304" pitchFamily="18" charset="0"/>
                <a:cs typeface="Times New Roman" panose="02020603050405020304" pitchFamily="18" charset="0"/>
              </a:rPr>
              <a:t>数组</a:t>
            </a:r>
            <a:r>
              <a:rPr kumimoji="1" lang="zh-CN" altLang="en-US" sz="2400" dirty="0">
                <a:latin typeface="Times New Roman" panose="02020603050405020304" pitchFamily="18" charset="0"/>
                <a:cs typeface="Times New Roman" panose="02020603050405020304" pitchFamily="18" charset="0"/>
              </a:rPr>
              <a:t>存放所有顶点的入度（入度为</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说明该顶点没有前驱）。而删去该顶点及以它为尾的弧，只要使该弧的弧头顶点的入度减</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就可以了。由于在图中入度为</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的顶点数可能较多，为例避免重复检测入度为</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的顶点，</a:t>
            </a:r>
            <a:r>
              <a:rPr kumimoji="1" lang="zh-CN" altLang="en-US" sz="2400" b="1" dirty="0">
                <a:solidFill>
                  <a:srgbClr val="FFFF00"/>
                </a:solidFill>
                <a:latin typeface="Times New Roman" panose="02020603050405020304" pitchFamily="18" charset="0"/>
                <a:cs typeface="Times New Roman" panose="02020603050405020304" pitchFamily="18" charset="0"/>
              </a:rPr>
              <a:t>可设一个栈来存放所有入度为</a:t>
            </a:r>
            <a:r>
              <a:rPr kumimoji="1" lang="en-US" altLang="zh-CN" sz="2400" b="1" dirty="0">
                <a:solidFill>
                  <a:srgbClr val="FFFF00"/>
                </a:solidFill>
                <a:latin typeface="Times New Roman" panose="02020603050405020304" pitchFamily="18" charset="0"/>
                <a:cs typeface="Times New Roman" panose="02020603050405020304" pitchFamily="18" charset="0"/>
              </a:rPr>
              <a:t>0</a:t>
            </a:r>
            <a:r>
              <a:rPr kumimoji="1" lang="zh-CN" altLang="en-US" sz="2400" b="1" dirty="0">
                <a:solidFill>
                  <a:srgbClr val="FFFF00"/>
                </a:solidFill>
                <a:latin typeface="Times New Roman" panose="02020603050405020304" pitchFamily="18" charset="0"/>
                <a:cs typeface="Times New Roman" panose="02020603050405020304" pitchFamily="18" charset="0"/>
              </a:rPr>
              <a:t>的顶点</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算法细节如下：</a:t>
            </a:r>
            <a:endParaRPr kumimoji="1" lang="zh-CN" altLang="en-US" sz="2400" dirty="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说明：采用邻接表作为存储结构</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252000" y="692150"/>
            <a:ext cx="8640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cs typeface="Times New Roman" panose="02020603050405020304" pitchFamily="18" charset="0"/>
              </a:rPr>
              <a:t>FindInDegree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ALGraph</a:t>
            </a:r>
            <a:r>
              <a:rPr kumimoji="1" lang="en-US" altLang="zh-CN" sz="2200" dirty="0">
                <a:latin typeface="Times New Roman" panose="02020603050405020304" pitchFamily="18" charset="0"/>
                <a:cs typeface="Times New Roman" panose="02020603050405020304" pitchFamily="18" charset="0"/>
              </a:rPr>
              <a:t> g,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求出图中所有顶点的入度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方法是搜索整个邻接表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ArcNode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i</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inDegree</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0;</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i</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while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return</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OK;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End of </a:t>
            </a:r>
            <a:r>
              <a:rPr kumimoji="1" lang="en-US" altLang="zh-CN" sz="2200" dirty="0" err="1">
                <a:solidFill>
                  <a:srgbClr val="33CC33"/>
                </a:solidFill>
                <a:latin typeface="Times New Roman" panose="02020603050405020304" pitchFamily="18" charset="0"/>
                <a:cs typeface="Times New Roman" panose="02020603050405020304" pitchFamily="18" charset="0"/>
              </a:rPr>
              <a:t>FindInDegree</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204788" y="549275"/>
            <a:ext cx="8640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cs typeface="Times New Roman" panose="02020603050405020304" pitchFamily="18" charset="0"/>
              </a:rPr>
              <a:t>TopoSort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ALGraph</a:t>
            </a:r>
            <a:r>
              <a:rPr kumimoji="1" lang="en-US" altLang="zh-CN" sz="2200" dirty="0">
                <a:latin typeface="Times New Roman" panose="02020603050405020304" pitchFamily="18" charset="0"/>
                <a:cs typeface="Times New Roman" panose="02020603050405020304" pitchFamily="18" charset="0"/>
              </a:rPr>
              <a:t> g)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存储所有顶点的入度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SeqStack</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s;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存放入度为</a:t>
            </a:r>
            <a:r>
              <a:rPr kumimoji="1" lang="en-US" altLang="zh-CN" sz="2200" dirty="0">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的顶点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k, count = 0;	</a:t>
            </a:r>
            <a:r>
              <a:rPr kumimoji="1" lang="en-US" altLang="zh-CN" sz="2200" dirty="0">
                <a:solidFill>
                  <a:srgbClr val="33CC33"/>
                </a:solidFill>
                <a:latin typeface="Times New Roman" panose="02020603050405020304" pitchFamily="18" charset="0"/>
                <a:cs typeface="Times New Roman" panose="02020603050405020304" pitchFamily="18" charset="0"/>
              </a:rPr>
              <a:t>/* count </a:t>
            </a:r>
            <a:r>
              <a:rPr kumimoji="1" lang="zh-CN" altLang="en-US" sz="2200" dirty="0">
                <a:solidFill>
                  <a:srgbClr val="33CC33"/>
                </a:solidFill>
                <a:latin typeface="Times New Roman" panose="02020603050405020304" pitchFamily="18" charset="0"/>
                <a:cs typeface="Times New Roman" panose="02020603050405020304" pitchFamily="18" charset="0"/>
              </a:rPr>
              <a:t>对输出顶点计数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ArcNode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*p;</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FindInDegree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 </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得到所有得到的入度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InitStack</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(&amp;s);</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把所有入度为</a:t>
            </a:r>
            <a:r>
              <a:rPr kumimoji="1" lang="en-US" altLang="zh-CN" sz="2200" dirty="0">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的顶点入栈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Push </a:t>
            </a:r>
            <a:r>
              <a:rPr kumimoji="1" lang="en-US" altLang="zh-CN" sz="2200" dirty="0">
                <a:latin typeface="Times New Roman" panose="02020603050405020304" pitchFamily="18" charset="0"/>
                <a:cs typeface="Times New Roman" panose="02020603050405020304" pitchFamily="18" charset="0"/>
              </a:rPr>
              <a:t>(&amp;s, i);</a:t>
            </a:r>
            <a:endParaRPr kumimoji="1" lang="en-US" altLang="zh-CN" sz="2200" dirty="0">
              <a:latin typeface="Times New Roman" panose="02020603050405020304" pitchFamily="18" charset="0"/>
              <a:cs typeface="Times New Roman" panose="02020603050405020304" pitchFamily="18" charset="0"/>
            </a:endParaRPr>
          </a:p>
        </p:txBody>
      </p:sp>
      <p:sp>
        <p:nvSpPr>
          <p:cNvPr id="71683" name="Rectangle 3"/>
          <p:cNvSpPr>
            <a:spLocks noChangeArrowheads="1"/>
          </p:cNvSpPr>
          <p:nvPr/>
        </p:nvSpPr>
        <p:spPr bwMode="auto">
          <a:xfrm>
            <a:off x="360000" y="2276475"/>
            <a:ext cx="8280400" cy="180022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pPr algn="r"/>
            <a:r>
              <a:rPr lang="zh-CN" altLang="en-US" sz="2400" b="1" dirty="0">
                <a:solidFill>
                  <a:srgbClr val="FFFF00"/>
                </a:solidFill>
              </a:rPr>
              <a:t>初始化</a:t>
            </a:r>
            <a:endParaRPr lang="zh-CN" altLang="en-US" sz="2400" b="1" dirty="0">
              <a:solidFill>
                <a:srgbClr val="FFFF00"/>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ChangeArrowheads="1"/>
          </p:cNvSpPr>
          <p:nvPr/>
        </p:nvSpPr>
        <p:spPr bwMode="auto">
          <a:xfrm>
            <a:off x="323850" y="663575"/>
            <a:ext cx="8640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smtClean="0">
                <a:latin typeface="Times New Roman" panose="02020603050405020304" pitchFamily="18" charset="0"/>
                <a:cs typeface="Times New Roman" panose="02020603050405020304" pitchFamily="18" charset="0"/>
              </a:rPr>
              <a:t>    while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IsStackEmpty</a:t>
            </a:r>
            <a:r>
              <a:rPr kumimoji="1" lang="en-US" altLang="zh-CN" sz="2200" dirty="0">
                <a:latin typeface="Times New Roman" panose="02020603050405020304" pitchFamily="18" charset="0"/>
                <a:cs typeface="Times New Roman" panose="02020603050405020304" pitchFamily="18" charset="0"/>
              </a:rPr>
              <a:t>(s</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Pop </a:t>
            </a:r>
            <a:r>
              <a:rPr kumimoji="1" lang="en-US" altLang="zh-CN" sz="2200" dirty="0">
                <a:latin typeface="Times New Roman" panose="02020603050405020304" pitchFamily="18" charset="0"/>
                <a:cs typeface="Times New Roman" panose="02020603050405020304" pitchFamily="18" charset="0"/>
              </a:rPr>
              <a:t>(&amp;s, &amp;i);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输出</a:t>
            </a:r>
            <a:r>
              <a:rPr kumimoji="1" lang="en-US" altLang="zh-CN" sz="2200" dirty="0">
                <a:solidFill>
                  <a:srgbClr val="33CC33"/>
                </a:solidFill>
                <a:latin typeface="Times New Roman" panose="02020603050405020304" pitchFamily="18" charset="0"/>
                <a:cs typeface="Times New Roman" panose="02020603050405020304" pitchFamily="18" charset="0"/>
              </a:rPr>
              <a:t>i</a:t>
            </a:r>
            <a:r>
              <a:rPr kumimoji="1" lang="zh-CN" altLang="en-US" sz="2200" dirty="0">
                <a:solidFill>
                  <a:srgbClr val="33CC33"/>
                </a:solidFill>
                <a:latin typeface="Times New Roman" panose="02020603050405020304" pitchFamily="18" charset="0"/>
                <a:cs typeface="Times New Roman" panose="02020603050405020304" pitchFamily="18" charset="0"/>
              </a:rPr>
              <a:t>号顶点并计数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("%d\n", i, </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[i].vertex);</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count</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for (p=</a:t>
            </a:r>
            <a:r>
              <a:rPr kumimoji="1" lang="en-US" altLang="zh-CN" sz="2200" dirty="0" err="1" smtClean="0">
                <a:latin typeface="Times New Roman" panose="02020603050405020304" pitchFamily="18" charset="0"/>
                <a:cs typeface="Times New Roman" panose="02020603050405020304" pitchFamily="18" charset="0"/>
              </a:rPr>
              <a:t>g.vexs</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err="1" smtClean="0">
                <a:latin typeface="Times New Roman" panose="02020603050405020304" pitchFamily="18" charset="0"/>
                <a:cs typeface="Times New Roman" panose="02020603050405020304" pitchFamily="18" charset="0"/>
              </a:rPr>
              <a:t>edgelist</a:t>
            </a:r>
            <a:r>
              <a:rPr kumimoji="1" lang="en-US" altLang="zh-CN" sz="2200" dirty="0" smtClean="0">
                <a:latin typeface="Times New Roman" panose="02020603050405020304" pitchFamily="18" charset="0"/>
                <a:cs typeface="Times New Roman" panose="02020603050405020304" pitchFamily="18" charset="0"/>
              </a:rPr>
              <a:t>; p!=NULL; p=p-&gt;</a:t>
            </a:r>
            <a:r>
              <a:rPr kumimoji="1" lang="en-US" altLang="zh-CN" sz="2200" dirty="0" err="1" smtClean="0">
                <a:latin typeface="Times New Roman" panose="02020603050405020304" pitchFamily="18" charset="0"/>
                <a:cs typeface="Times New Roman" panose="02020603050405020304" pitchFamily="18" charset="0"/>
              </a:rPr>
              <a:t>nextlist</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对</a:t>
            </a:r>
            <a:r>
              <a:rPr kumimoji="1" lang="en-US" altLang="zh-CN" sz="2200" dirty="0">
                <a:solidFill>
                  <a:srgbClr val="33CC33"/>
                </a:solidFill>
                <a:latin typeface="Times New Roman" panose="02020603050405020304" pitchFamily="18" charset="0"/>
                <a:cs typeface="Times New Roman" panose="02020603050405020304" pitchFamily="18" charset="0"/>
              </a:rPr>
              <a:t>i</a:t>
            </a:r>
            <a:r>
              <a:rPr kumimoji="1" lang="zh-CN" altLang="en-US" sz="2200" dirty="0">
                <a:solidFill>
                  <a:srgbClr val="33CC33"/>
                </a:solidFill>
                <a:latin typeface="Times New Roman" panose="02020603050405020304" pitchFamily="18" charset="0"/>
                <a:cs typeface="Times New Roman" panose="02020603050405020304" pitchFamily="18" charset="0"/>
              </a:rPr>
              <a:t>号顶点的每个邻接点的入度减</a:t>
            </a:r>
            <a:r>
              <a:rPr kumimoji="1" lang="en-US" altLang="zh-CN" sz="2200" dirty="0">
                <a:solidFill>
                  <a:srgbClr val="33CC33"/>
                </a:solidFill>
                <a:latin typeface="Times New Roman" panose="02020603050405020304" pitchFamily="18" charset="0"/>
                <a:cs typeface="Times New Roman" panose="02020603050405020304" pitchFamily="18" charset="0"/>
              </a:rPr>
              <a:t>1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k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[k]))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入度为</a:t>
            </a:r>
            <a:r>
              <a:rPr kumimoji="1" lang="en-US" altLang="zh-CN" sz="2200" dirty="0">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，入栈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Push</a:t>
            </a:r>
            <a:r>
              <a:rPr kumimoji="1" lang="en-US" altLang="zh-CN" sz="2200" dirty="0">
                <a:latin typeface="Times New Roman" panose="02020603050405020304" pitchFamily="18" charset="0"/>
                <a:cs typeface="Times New Roman" panose="02020603050405020304" pitchFamily="18" charset="0"/>
              </a:rPr>
              <a:t>(&amp;s, 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for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while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(count &lt; </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return </a:t>
            </a:r>
            <a:r>
              <a:rPr kumimoji="1" lang="en-US" altLang="zh-CN" sz="2200" dirty="0">
                <a:latin typeface="Times New Roman" panose="02020603050405020304" pitchFamily="18" charset="0"/>
                <a:cs typeface="Times New Roman" panose="02020603050405020304" pitchFamily="18" charset="0"/>
              </a:rPr>
              <a:t>ERROR;</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else</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return </a:t>
            </a:r>
            <a:r>
              <a:rPr kumimoji="1" lang="en-US" altLang="zh-CN" sz="2200" dirty="0">
                <a:latin typeface="Times New Roman" panose="02020603050405020304" pitchFamily="18" charset="0"/>
                <a:cs typeface="Times New Roman" panose="02020603050405020304" pitchFamily="18" charset="0"/>
              </a:rPr>
              <a:t>OK;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End of </a:t>
            </a:r>
            <a:r>
              <a:rPr kumimoji="1" lang="en-US" altLang="zh-CN" sz="2200" dirty="0" err="1">
                <a:solidFill>
                  <a:srgbClr val="33CC33"/>
                </a:solidFill>
                <a:latin typeface="Times New Roman" panose="02020603050405020304" pitchFamily="18" charset="0"/>
                <a:cs typeface="Times New Roman" panose="02020603050405020304" pitchFamily="18" charset="0"/>
              </a:rPr>
              <a:t>TopoSort</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
        <p:nvSpPr>
          <p:cNvPr id="221186" name="Rectangle 2"/>
          <p:cNvSpPr>
            <a:spLocks noChangeArrowheads="1"/>
          </p:cNvSpPr>
          <p:nvPr/>
        </p:nvSpPr>
        <p:spPr bwMode="auto">
          <a:xfrm>
            <a:off x="360000" y="764778"/>
            <a:ext cx="8280000" cy="3672334"/>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dirty="0">
                <a:solidFill>
                  <a:srgbClr val="FFFF00"/>
                </a:solidFill>
              </a:rPr>
              <a:t>迭代检测</a:t>
            </a:r>
            <a:endParaRPr lang="zh-CN" altLang="en-US" sz="2400" b="1" dirty="0">
              <a:solidFill>
                <a:srgbClr val="FFFF00"/>
              </a:solidFill>
            </a:endParaRPr>
          </a:p>
          <a:p>
            <a:pPr algn="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a:t>Concepts of Graph</a:t>
            </a:r>
            <a:endParaRPr lang="en-US" altLang="zh-CN"/>
          </a:p>
        </p:txBody>
      </p:sp>
      <p:graphicFrame>
        <p:nvGraphicFramePr>
          <p:cNvPr id="2" name="表格 1"/>
          <p:cNvGraphicFramePr/>
          <p:nvPr/>
        </p:nvGraphicFramePr>
        <p:xfrm>
          <a:off x="1188085" y="1557020"/>
          <a:ext cx="6846570" cy="4953000"/>
        </p:xfrm>
        <a:graphic>
          <a:graphicData uri="http://schemas.openxmlformats.org/drawingml/2006/table">
            <a:tbl>
              <a:tblPr firstRow="1" bandRow="1">
                <a:tableStyleId>{5C22544A-7EE6-4342-B048-85BDC9FD1C3A}</a:tableStyleId>
              </a:tblPr>
              <a:tblGrid>
                <a:gridCol w="3423285"/>
                <a:gridCol w="3423285"/>
              </a:tblGrid>
              <a:tr h="381000">
                <a:tc>
                  <a:txBody>
                    <a:bodyPr/>
                    <a:p>
                      <a:pPr algn="ctr">
                        <a:buNone/>
                      </a:pPr>
                      <a:r>
                        <a:rPr lang="zh-CN" altLang="en-US">
                          <a:latin typeface="Times New Roman" panose="02020603050405020304" pitchFamily="18" charset="0"/>
                          <a:ea typeface="宋体" panose="02010600030101010101" pitchFamily="2" charset="-122"/>
                        </a:rPr>
                        <a:t>有向图</a:t>
                      </a:r>
                      <a:endParaRPr lang="zh-CN" altLang="en-US">
                        <a:latin typeface="Times New Roman" panose="02020603050405020304" pitchFamily="18" charset="0"/>
                        <a:ea typeface="宋体" panose="02010600030101010101" pitchFamily="2" charset="-122"/>
                      </a:endParaRPr>
                    </a:p>
                  </a:txBody>
                  <a:tcPr/>
                </a:tc>
                <a:tc>
                  <a:txBody>
                    <a:bodyPr/>
                    <a:p>
                      <a:pPr algn="ctr">
                        <a:buNone/>
                      </a:pPr>
                      <a:r>
                        <a:rPr lang="zh-CN" altLang="en-US">
                          <a:latin typeface="Times New Roman" panose="02020603050405020304" pitchFamily="18" charset="0"/>
                          <a:ea typeface="宋体" panose="02010600030101010101" pitchFamily="2" charset="-122"/>
                          <a:cs typeface="Times New Roman" panose="02020603050405020304" pitchFamily="18" charset="0"/>
                        </a:rPr>
                        <a:t>无向图</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顶点</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381000">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弧</a:t>
                      </a: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&lt;v, w&gt;</a:t>
                      </a:r>
                      <a:endPar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gn="ctr">
                        <a:buNone/>
                      </a:pPr>
                      <a:r>
                        <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边</a:t>
                      </a:r>
                      <a:r>
                        <a:rPr lang="en-US" altLang="zh-CN"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(v, w)</a:t>
                      </a:r>
                      <a:endParaRPr lang="en-US" altLang="zh-CN"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权，网</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381000">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度、入度、出度</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度</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a:txBody>
                    <a:bodyPr/>
                    <a:p>
                      <a:pPr algn="ctr">
                        <a:buNone/>
                      </a:pP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邻接点</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路径、简单路径、回路</a:t>
                      </a: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环、简单</a:t>
                      </a:r>
                      <a:r>
                        <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回路</a:t>
                      </a:r>
                      <a:r>
                        <a:rPr lang="en-US" altLang="zh-CN"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环</a:t>
                      </a:r>
                      <a:endPar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tc>
                <a:tc hMerge="1">
                  <a:tcPr/>
                </a:tc>
              </a:tr>
              <a:tr h="381000">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完全有向图、稀疏</a:t>
                      </a: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稠密有向图</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完全图、稀疏</a:t>
                      </a: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稠密图</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有根图</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p>
                      <a:pPr algn="ctr">
                        <a:buNone/>
                      </a:pPr>
                      <a:r>
                        <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子图</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连通、连通图、连通分量</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r h="381000">
                <a:tc>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强</a:t>
                      </a:r>
                      <a:r>
                        <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连通、强连通图、强连通分量</a:t>
                      </a:r>
                      <a:endParaRPr lang="zh-CN" altLang="en-US" sz="1800">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txBody>
                  <a:tcPr/>
                </a:tc>
                <a:tc>
                  <a:txBody>
                    <a:bodyPr/>
                    <a:p>
                      <a:pPr algn="ctr">
                        <a:buNone/>
                      </a:pP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r>
              <a:tr h="381000">
                <a:tc gridSpan="2">
                  <a:txBody>
                    <a:bodyPr/>
                    <a:p>
                      <a:pPr algn="ctr">
                        <a:buNone/>
                      </a:pPr>
                      <a:r>
                        <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rPr>
                        <a:t>生成树</a:t>
                      </a:r>
                      <a:endParaRPr lang="zh-CN" altLang="en-US">
                        <a:solidFill>
                          <a:schemeClr val="accent5">
                            <a:lumMod val="2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tc>
                <a:tc hMerge="1">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50520" y="1709738"/>
            <a:ext cx="8640000"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800" dirty="0" smtClean="0">
                <a:latin typeface="Times New Roman" panose="02020603050405020304" pitchFamily="18" charset="0"/>
                <a:cs typeface="Times New Roman" panose="02020603050405020304" pitchFamily="18" charset="0"/>
              </a:rPr>
              <a:t>        算法</a:t>
            </a:r>
            <a:r>
              <a:rPr kumimoji="1" lang="zh-CN" altLang="en-US" sz="2800" dirty="0">
                <a:latin typeface="Times New Roman" panose="02020603050405020304" pitchFamily="18" charset="0"/>
                <a:cs typeface="Times New Roman" panose="02020603050405020304" pitchFamily="18" charset="0"/>
              </a:rPr>
              <a:t>的时间效率：</a:t>
            </a:r>
            <a:endParaRPr kumimoji="1" lang="zh-CN" altLang="en-US" sz="2800" dirty="0">
              <a:latin typeface="Times New Roman" panose="02020603050405020304" pitchFamily="18" charset="0"/>
              <a:cs typeface="Times New Roman" panose="02020603050405020304" pitchFamily="18" charset="0"/>
            </a:endParaRPr>
          </a:p>
          <a:p>
            <a:pPr algn="just"/>
            <a:endParaRPr kumimoji="1" lang="zh-CN" altLang="en-US" sz="2800" dirty="0">
              <a:latin typeface="Times New Roman" panose="02020603050405020304" pitchFamily="18" charset="0"/>
              <a:cs typeface="Times New Roman" panose="02020603050405020304" pitchFamily="18" charset="0"/>
            </a:endParaRPr>
          </a:p>
          <a:p>
            <a:pPr algn="just"/>
            <a:r>
              <a:rPr kumimoji="1" lang="en-US" altLang="zh-CN" sz="2800" dirty="0" smtClean="0">
                <a:latin typeface="Times New Roman" panose="02020603050405020304" pitchFamily="18" charset="0"/>
                <a:cs typeface="Times New Roman" panose="02020603050405020304" pitchFamily="18" charset="0"/>
              </a:rPr>
              <a:t>        (1) </a:t>
            </a:r>
            <a:r>
              <a:rPr kumimoji="1" lang="zh-CN" altLang="en-US" sz="2800" dirty="0" smtClean="0">
                <a:latin typeface="Times New Roman" panose="02020603050405020304" pitchFamily="18" charset="0"/>
                <a:cs typeface="Times New Roman" panose="02020603050405020304" pitchFamily="18" charset="0"/>
              </a:rPr>
              <a:t>建立</a:t>
            </a:r>
            <a:r>
              <a:rPr kumimoji="1" lang="zh-CN" altLang="en-US" sz="2800" dirty="0">
                <a:latin typeface="Times New Roman" panose="02020603050405020304" pitchFamily="18" charset="0"/>
                <a:cs typeface="Times New Roman" panose="02020603050405020304" pitchFamily="18" charset="0"/>
              </a:rPr>
              <a:t>各顶点的入度的时间复杂度为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a:latin typeface="Times New Roman" panose="02020603050405020304" pitchFamily="18" charset="0"/>
                <a:cs typeface="Times New Roman" panose="02020603050405020304" pitchFamily="18" charset="0"/>
              </a:rPr>
              <a:t>e</a:t>
            </a:r>
            <a:r>
              <a:rPr kumimoji="1" lang="en-US" altLang="zh-CN" sz="2800" dirty="0">
                <a:latin typeface="Times New Roman" panose="02020603050405020304" pitchFamily="18" charset="0"/>
                <a:cs typeface="Times New Roman" panose="02020603050405020304" pitchFamily="18" charset="0"/>
              </a:rPr>
              <a:t>);</a:t>
            </a:r>
            <a:endParaRPr kumimoji="1" lang="en-US" altLang="zh-CN" sz="2800" dirty="0">
              <a:latin typeface="Times New Roman" panose="02020603050405020304" pitchFamily="18" charset="0"/>
              <a:cs typeface="Times New Roman" panose="02020603050405020304" pitchFamily="18" charset="0"/>
            </a:endParaRPr>
          </a:p>
          <a:p>
            <a:pPr algn="just"/>
            <a:r>
              <a:rPr kumimoji="1" lang="en-US" altLang="zh-CN" sz="2800" dirty="0" smtClean="0">
                <a:latin typeface="Times New Roman" panose="02020603050405020304" pitchFamily="18" charset="0"/>
                <a:cs typeface="Times New Roman" panose="02020603050405020304" pitchFamily="18" charset="0"/>
              </a:rPr>
              <a:t>        (2) </a:t>
            </a:r>
            <a:r>
              <a:rPr kumimoji="1" lang="zh-CN" altLang="en-US" sz="2800" dirty="0" smtClean="0">
                <a:latin typeface="Times New Roman" panose="02020603050405020304" pitchFamily="18" charset="0"/>
                <a:cs typeface="Times New Roman" panose="02020603050405020304" pitchFamily="18" charset="0"/>
              </a:rPr>
              <a:t>建立</a:t>
            </a:r>
            <a:r>
              <a:rPr kumimoji="1" lang="zh-CN" altLang="en-US" sz="2800" dirty="0">
                <a:latin typeface="Times New Roman" panose="02020603050405020304" pitchFamily="18" charset="0"/>
                <a:cs typeface="Times New Roman" panose="02020603050405020304" pitchFamily="18" charset="0"/>
              </a:rPr>
              <a:t>入度为</a:t>
            </a:r>
            <a:r>
              <a:rPr kumimoji="1" lang="en-US" altLang="zh-CN" sz="2800" dirty="0">
                <a:latin typeface="Times New Roman" panose="02020603050405020304" pitchFamily="18" charset="0"/>
                <a:cs typeface="Times New Roman" panose="02020603050405020304" pitchFamily="18" charset="0"/>
              </a:rPr>
              <a:t>0</a:t>
            </a:r>
            <a:r>
              <a:rPr kumimoji="1" lang="zh-CN" altLang="en-US" sz="2800" dirty="0">
                <a:latin typeface="Times New Roman" panose="02020603050405020304" pitchFamily="18" charset="0"/>
                <a:cs typeface="Times New Roman" panose="02020603050405020304" pitchFamily="18" charset="0"/>
              </a:rPr>
              <a:t>的栈的时间复杂度为</a:t>
            </a:r>
            <a:r>
              <a:rPr kumimoji="1" lang="en-US" altLang="zh-CN" sz="2800" dirty="0">
                <a:latin typeface="Times New Roman" panose="02020603050405020304" pitchFamily="18" charset="0"/>
                <a:cs typeface="Times New Roman" panose="02020603050405020304" pitchFamily="18" charset="0"/>
              </a:rPr>
              <a:t>O(</a:t>
            </a:r>
            <a:r>
              <a:rPr kumimoji="1" lang="en-US" altLang="zh-CN" sz="2800" i="1" dirty="0">
                <a:latin typeface="Times New Roman" panose="02020603050405020304" pitchFamily="18" charset="0"/>
                <a:cs typeface="Times New Roman" panose="02020603050405020304" pitchFamily="18" charset="0"/>
              </a:rPr>
              <a:t>n</a:t>
            </a:r>
            <a:r>
              <a:rPr kumimoji="1" lang="en-US" altLang="zh-CN" sz="2800" dirty="0">
                <a:latin typeface="Times New Roman" panose="02020603050405020304" pitchFamily="18" charset="0"/>
                <a:cs typeface="Times New Roman" panose="02020603050405020304" pitchFamily="18" charset="0"/>
              </a:rPr>
              <a:t>);</a:t>
            </a:r>
            <a:endParaRPr kumimoji="1" lang="en-US" altLang="zh-CN" sz="2800" dirty="0">
              <a:latin typeface="Times New Roman" panose="02020603050405020304" pitchFamily="18" charset="0"/>
              <a:cs typeface="Times New Roman" panose="02020603050405020304" pitchFamily="18" charset="0"/>
            </a:endParaRPr>
          </a:p>
          <a:p>
            <a:pPr algn="just"/>
            <a:r>
              <a:rPr kumimoji="1" lang="en-US" altLang="zh-CN" sz="2800" dirty="0" smtClean="0">
                <a:latin typeface="Times New Roman" panose="02020603050405020304" pitchFamily="18" charset="0"/>
                <a:cs typeface="Times New Roman" panose="02020603050405020304" pitchFamily="18" charset="0"/>
              </a:rPr>
              <a:t>        (3) </a:t>
            </a:r>
            <a:r>
              <a:rPr kumimoji="1" lang="zh-CN" altLang="en-US" sz="2800" dirty="0" smtClean="0">
                <a:latin typeface="Times New Roman" panose="02020603050405020304" pitchFamily="18" charset="0"/>
                <a:cs typeface="Times New Roman" panose="02020603050405020304" pitchFamily="18" charset="0"/>
              </a:rPr>
              <a:t>在</a:t>
            </a:r>
            <a:r>
              <a:rPr kumimoji="1" lang="zh-CN" altLang="en-US" sz="2800" dirty="0">
                <a:latin typeface="Times New Roman" panose="02020603050405020304" pitchFamily="18" charset="0"/>
                <a:cs typeface="Times New Roman" panose="02020603050405020304" pitchFamily="18" charset="0"/>
              </a:rPr>
              <a:t>拓扑排序过程中，若有向图无环，则每个顶点进栈一次，出栈一次，入度减</a:t>
            </a:r>
            <a:r>
              <a:rPr kumimoji="1" lang="en-US" altLang="zh-CN" sz="2800" dirty="0">
                <a:latin typeface="Times New Roman" panose="02020603050405020304" pitchFamily="18" charset="0"/>
                <a:cs typeface="Times New Roman" panose="02020603050405020304" pitchFamily="18" charset="0"/>
              </a:rPr>
              <a:t>1</a:t>
            </a:r>
            <a:r>
              <a:rPr kumimoji="1" lang="zh-CN" altLang="en-US" sz="2800" dirty="0">
                <a:latin typeface="Times New Roman" panose="02020603050405020304" pitchFamily="18" charset="0"/>
                <a:cs typeface="Times New Roman" panose="02020603050405020304" pitchFamily="18" charset="0"/>
              </a:rPr>
              <a:t>的操作在</a:t>
            </a:r>
            <a:r>
              <a:rPr kumimoji="1" lang="en-US" altLang="zh-CN" sz="2800" dirty="0">
                <a:latin typeface="Times New Roman" panose="02020603050405020304" pitchFamily="18" charset="0"/>
                <a:cs typeface="Times New Roman" panose="02020603050405020304" pitchFamily="18" charset="0"/>
              </a:rPr>
              <a:t>while</a:t>
            </a:r>
            <a:r>
              <a:rPr kumimoji="1" lang="zh-CN" altLang="en-US" sz="2800" dirty="0">
                <a:latin typeface="Times New Roman" panose="02020603050405020304" pitchFamily="18" charset="0"/>
                <a:cs typeface="Times New Roman" panose="02020603050405020304" pitchFamily="18" charset="0"/>
              </a:rPr>
              <a:t>循环总共执行</a:t>
            </a:r>
            <a:r>
              <a:rPr kumimoji="1" lang="en-US" altLang="zh-CN" sz="2800" i="1" dirty="0">
                <a:latin typeface="Times New Roman" panose="02020603050405020304" pitchFamily="18" charset="0"/>
                <a:cs typeface="Times New Roman" panose="02020603050405020304" pitchFamily="18" charset="0"/>
              </a:rPr>
              <a:t>e</a:t>
            </a:r>
            <a:r>
              <a:rPr kumimoji="1" lang="zh-CN" altLang="en-US" sz="2800" dirty="0" smtClean="0">
                <a:latin typeface="Times New Roman" panose="02020603050405020304" pitchFamily="18" charset="0"/>
                <a:cs typeface="Times New Roman" panose="02020603050405020304" pitchFamily="18" charset="0"/>
              </a:rPr>
              <a:t>次</a:t>
            </a:r>
            <a:r>
              <a:rPr kumimoji="1" lang="en-US" altLang="zh-CN" sz="2800" dirty="0" smtClean="0">
                <a:latin typeface="Times New Roman" panose="02020603050405020304" pitchFamily="18" charset="0"/>
                <a:cs typeface="Times New Roman" panose="02020603050405020304" pitchFamily="18" charset="0"/>
              </a:rPr>
              <a:t>(why?).</a:t>
            </a:r>
            <a:endParaRPr kumimoji="1" lang="en-US" altLang="zh-CN" sz="2800" dirty="0" smtClean="0">
              <a:latin typeface="Times New Roman" panose="02020603050405020304" pitchFamily="18" charset="0"/>
              <a:cs typeface="Times New Roman" panose="02020603050405020304" pitchFamily="18" charset="0"/>
            </a:endParaRPr>
          </a:p>
          <a:p>
            <a:pPr algn="just"/>
            <a:r>
              <a:rPr kumimoji="1" lang="en-US" altLang="zh-CN" sz="2800" dirty="0">
                <a:latin typeface="Times New Roman" panose="02020603050405020304" pitchFamily="18" charset="0"/>
                <a:cs typeface="Times New Roman" panose="02020603050405020304" pitchFamily="18" charset="0"/>
              </a:rPr>
              <a:t> </a:t>
            </a:r>
            <a:r>
              <a:rPr kumimoji="1" lang="en-US" altLang="zh-CN" sz="2800" dirty="0" smtClean="0">
                <a:latin typeface="Times New Roman" panose="02020603050405020304" pitchFamily="18" charset="0"/>
                <a:cs typeface="Times New Roman" panose="02020603050405020304" pitchFamily="18" charset="0"/>
              </a:rPr>
              <a:t>       </a:t>
            </a:r>
            <a:endParaRPr kumimoji="1" lang="en-US" altLang="zh-CN" sz="2800" dirty="0" smtClean="0">
              <a:latin typeface="Times New Roman" panose="02020603050405020304" pitchFamily="18" charset="0"/>
              <a:cs typeface="Times New Roman" panose="02020603050405020304" pitchFamily="18" charset="0"/>
            </a:endParaRPr>
          </a:p>
          <a:p>
            <a:pPr algn="just"/>
            <a:r>
              <a:rPr kumimoji="1" lang="zh-CN" altLang="en-US" sz="2800" dirty="0" smtClean="0">
                <a:latin typeface="Times New Roman" panose="02020603050405020304" pitchFamily="18" charset="0"/>
                <a:cs typeface="Times New Roman" panose="02020603050405020304" pitchFamily="18" charset="0"/>
              </a:rPr>
              <a:t>        所以</a:t>
            </a:r>
            <a:r>
              <a:rPr kumimoji="1" lang="zh-CN" altLang="en-US" sz="2800" dirty="0">
                <a:latin typeface="Times New Roman" panose="02020603050405020304" pitchFamily="18" charset="0"/>
                <a:cs typeface="Times New Roman" panose="02020603050405020304" pitchFamily="18" charset="0"/>
              </a:rPr>
              <a:t>，总的时间复杂度为</a:t>
            </a:r>
            <a:r>
              <a:rPr kumimoji="1" lang="en-US" altLang="zh-CN" sz="2800" b="1" dirty="0">
                <a:latin typeface="Times New Roman" panose="02020603050405020304" pitchFamily="18" charset="0"/>
                <a:cs typeface="Times New Roman" panose="02020603050405020304" pitchFamily="18" charset="0"/>
              </a:rPr>
              <a:t>O(</a:t>
            </a:r>
            <a:r>
              <a:rPr kumimoji="1" lang="en-US" altLang="zh-CN" sz="2800" b="1" i="1" dirty="0" err="1">
                <a:latin typeface="Times New Roman" panose="02020603050405020304" pitchFamily="18" charset="0"/>
                <a:cs typeface="Times New Roman" panose="02020603050405020304" pitchFamily="18" charset="0"/>
              </a:rPr>
              <a:t>n</a:t>
            </a:r>
            <a:r>
              <a:rPr kumimoji="1" lang="en-US" altLang="zh-CN" sz="2800" b="1" dirty="0" err="1">
                <a:latin typeface="Times New Roman" panose="02020603050405020304" pitchFamily="18" charset="0"/>
                <a:cs typeface="Times New Roman" panose="02020603050405020304" pitchFamily="18" charset="0"/>
              </a:rPr>
              <a:t>+</a:t>
            </a:r>
            <a:r>
              <a:rPr kumimoji="1" lang="en-US" altLang="zh-CN" sz="2800" b="1" i="1" dirty="0" err="1">
                <a:latin typeface="Times New Roman" panose="02020603050405020304" pitchFamily="18" charset="0"/>
                <a:cs typeface="Times New Roman" panose="02020603050405020304" pitchFamily="18" charset="0"/>
              </a:rPr>
              <a:t>e</a:t>
            </a:r>
            <a:r>
              <a:rPr kumimoji="1" lang="en-US" altLang="zh-CN" sz="2800" b="1" dirty="0" smtClean="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a:t>
            </a:r>
            <a:endParaRPr kumimoji="1" lang="zh-CN" altLang="en-US" sz="2800" dirty="0">
              <a:latin typeface="Times New Roman" panose="02020603050405020304" pitchFamily="18" charset="0"/>
              <a:cs typeface="Times New Roman" panose="02020603050405020304" pitchFamily="18" charset="0"/>
            </a:endParaRPr>
          </a:p>
          <a:p>
            <a:pPr algn="just"/>
            <a:r>
              <a:rPr kumimoji="1" lang="zh-CN" altLang="en-US" sz="2800" dirty="0">
                <a:latin typeface="Times New Roman" panose="02020603050405020304" pitchFamily="18" charset="0"/>
                <a:cs typeface="Times New Roman" panose="02020603050405020304" pitchFamily="18" charset="0"/>
              </a:rPr>
              <a:t>       </a:t>
            </a:r>
            <a:endParaRPr kumimoji="1" lang="zh-CN" altLang="en-US" sz="2800" dirty="0">
              <a:latin typeface="Times New Roman" panose="02020603050405020304" pitchFamily="18" charset="0"/>
              <a:cs typeface="Times New Roman" panose="02020603050405020304" pitchFamily="18" charset="0"/>
            </a:endParaRPr>
          </a:p>
        </p:txBody>
      </p:sp>
      <p:sp>
        <p:nvSpPr>
          <p:cNvPr id="72707" name="Rectangle 3"/>
          <p:cNvSpPr>
            <a:spLocks noGrp="1" noChangeArrowheads="1"/>
          </p:cNvSpPr>
          <p:nvPr>
            <p:ph type="title"/>
          </p:nvPr>
        </p:nvSpPr>
        <p:spPr/>
        <p:txBody>
          <a:bodyPr/>
          <a:lstStyle/>
          <a:p>
            <a:r>
              <a:rPr lang="en-US" altLang="zh-CN"/>
              <a:t>Efficiency analysis</a:t>
            </a:r>
            <a:endParaRPr lang="en-US" altLang="zh-CN"/>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zh-CN"/>
              <a:t>Question &amp; thinking</a:t>
            </a:r>
            <a:endParaRPr lang="en-US" altLang="zh-CN"/>
          </a:p>
        </p:txBody>
      </p:sp>
      <p:sp>
        <p:nvSpPr>
          <p:cNvPr id="270339" name="Rectangle 3"/>
          <p:cNvSpPr>
            <a:spLocks noGrp="1" noChangeArrowheads="1"/>
          </p:cNvSpPr>
          <p:nvPr>
            <p:ph type="body" idx="1"/>
          </p:nvPr>
        </p:nvSpPr>
        <p:spPr/>
        <p:txBody>
          <a:bodyPr/>
          <a:lstStyle/>
          <a:p>
            <a:r>
              <a:rPr lang="zh-CN" altLang="en-US" dirty="0"/>
              <a:t>逆拓扑排序</a:t>
            </a:r>
            <a:endParaRPr lang="zh-CN" altLang="en-US" dirty="0"/>
          </a:p>
          <a:p>
            <a:pPr lvl="1"/>
            <a:r>
              <a:rPr lang="zh-CN" altLang="en-US" dirty="0"/>
              <a:t>寻找</a:t>
            </a:r>
            <a:r>
              <a:rPr lang="zh-CN" altLang="en-US" b="1" dirty="0">
                <a:solidFill>
                  <a:srgbClr val="FFFF00"/>
                </a:solidFill>
              </a:rPr>
              <a:t>出度为</a:t>
            </a:r>
            <a:r>
              <a:rPr lang="en-US" altLang="zh-CN" b="1" dirty="0">
                <a:solidFill>
                  <a:srgbClr val="FFFF00"/>
                </a:solidFill>
              </a:rPr>
              <a:t>0</a:t>
            </a:r>
            <a:r>
              <a:rPr lang="zh-CN" altLang="en-US" dirty="0"/>
              <a:t>的顶点</a:t>
            </a:r>
            <a:endParaRPr lang="zh-CN" altLang="en-US" dirty="0"/>
          </a:p>
        </p:txBody>
      </p:sp>
      <p:sp>
        <p:nvSpPr>
          <p:cNvPr id="270340" name="Rectangle 4"/>
          <p:cNvSpPr>
            <a:spLocks noChangeArrowheads="1"/>
          </p:cNvSpPr>
          <p:nvPr/>
        </p:nvSpPr>
        <p:spPr bwMode="auto">
          <a:xfrm>
            <a:off x="539750" y="2709863"/>
            <a:ext cx="8353425" cy="3743325"/>
          </a:xfrm>
          <a:prstGeom prst="rect">
            <a:avLst/>
          </a:prstGeom>
          <a:solidFill>
            <a:schemeClr val="tx1"/>
          </a:solidFill>
          <a:ln>
            <a:noFill/>
          </a:ln>
          <a:effectLst>
            <a:outerShdw dist="7184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endParaRPr lang="zh-CN" altLang="zh-CN"/>
          </a:p>
        </p:txBody>
      </p:sp>
      <p:grpSp>
        <p:nvGrpSpPr>
          <p:cNvPr id="270345" name="Group 9"/>
          <p:cNvGrpSpPr/>
          <p:nvPr/>
        </p:nvGrpSpPr>
        <p:grpSpPr bwMode="auto">
          <a:xfrm>
            <a:off x="838200" y="2997200"/>
            <a:ext cx="1219200" cy="1981200"/>
            <a:chOff x="528" y="2016"/>
            <a:chExt cx="768" cy="1248"/>
          </a:xfrm>
        </p:grpSpPr>
        <p:sp>
          <p:nvSpPr>
            <p:cNvPr id="270346" name="Oval 10"/>
            <p:cNvSpPr>
              <a:spLocks noChangeArrowheads="1"/>
            </p:cNvSpPr>
            <p:nvPr/>
          </p:nvSpPr>
          <p:spPr bwMode="auto">
            <a:xfrm>
              <a:off x="528"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47" name="Oval 11"/>
            <p:cNvSpPr>
              <a:spLocks noChangeArrowheads="1"/>
            </p:cNvSpPr>
            <p:nvPr/>
          </p:nvSpPr>
          <p:spPr bwMode="auto">
            <a:xfrm>
              <a:off x="1056" y="201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48" name="Oval 12"/>
            <p:cNvSpPr>
              <a:spLocks noChangeArrowheads="1"/>
            </p:cNvSpPr>
            <p:nvPr/>
          </p:nvSpPr>
          <p:spPr bwMode="auto">
            <a:xfrm>
              <a:off x="528"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49" name="Oval 13"/>
            <p:cNvSpPr>
              <a:spLocks noChangeArrowheads="1"/>
            </p:cNvSpPr>
            <p:nvPr/>
          </p:nvSpPr>
          <p:spPr bwMode="auto">
            <a:xfrm>
              <a:off x="1056" y="2496"/>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50" name="Oval 14"/>
            <p:cNvSpPr>
              <a:spLocks noChangeArrowheads="1"/>
            </p:cNvSpPr>
            <p:nvPr/>
          </p:nvSpPr>
          <p:spPr bwMode="auto">
            <a:xfrm>
              <a:off x="528" y="3024"/>
              <a:ext cx="240" cy="24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sp>
          <p:nvSpPr>
            <p:cNvPr id="270351" name="Oval 15"/>
            <p:cNvSpPr>
              <a:spLocks noChangeArrowheads="1"/>
            </p:cNvSpPr>
            <p:nvPr/>
          </p:nvSpPr>
          <p:spPr bwMode="auto">
            <a:xfrm>
              <a:off x="1056" y="3024"/>
              <a:ext cx="240" cy="240"/>
            </a:xfrm>
            <a:prstGeom prst="ellipse">
              <a:avLst/>
            </a:prstGeom>
            <a:solidFill>
              <a:srgbClr val="FFFF00"/>
            </a:solidFill>
            <a:ln w="9525" algn="ctr">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5</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cxnSp>
          <p:nvCxnSpPr>
            <p:cNvPr id="270352" name="AutoShape 16"/>
            <p:cNvCxnSpPr>
              <a:cxnSpLocks noChangeShapeType="1"/>
              <a:stCxn id="270346" idx="6"/>
              <a:endCxn id="270347" idx="2"/>
            </p:cNvCxnSpPr>
            <p:nvPr/>
          </p:nvCxnSpPr>
          <p:spPr bwMode="auto">
            <a:xfrm>
              <a:off x="768" y="2136"/>
              <a:ext cx="288"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3" name="AutoShape 17"/>
            <p:cNvCxnSpPr>
              <a:cxnSpLocks noChangeShapeType="1"/>
              <a:stCxn id="270346" idx="4"/>
              <a:endCxn id="270348" idx="0"/>
            </p:cNvCxnSpPr>
            <p:nvPr/>
          </p:nvCxnSpPr>
          <p:spPr bwMode="auto">
            <a:xfrm>
              <a:off x="648"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4" name="AutoShape 18"/>
            <p:cNvCxnSpPr>
              <a:cxnSpLocks noChangeShapeType="1"/>
              <a:stCxn id="270346" idx="5"/>
              <a:endCxn id="270349" idx="1"/>
            </p:cNvCxnSpPr>
            <p:nvPr/>
          </p:nvCxnSpPr>
          <p:spPr bwMode="auto">
            <a:xfrm>
              <a:off x="733" y="2221"/>
              <a:ext cx="358" cy="31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5" name="AutoShape 19"/>
            <p:cNvCxnSpPr>
              <a:cxnSpLocks noChangeShapeType="1"/>
              <a:stCxn id="270348" idx="5"/>
              <a:endCxn id="270351" idx="1"/>
            </p:cNvCxnSpPr>
            <p:nvPr/>
          </p:nvCxnSpPr>
          <p:spPr bwMode="auto">
            <a:xfrm>
              <a:off x="733" y="2701"/>
              <a:ext cx="358" cy="35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6" name="AutoShape 20"/>
            <p:cNvCxnSpPr>
              <a:cxnSpLocks noChangeShapeType="1"/>
              <a:stCxn id="270349" idx="0"/>
              <a:endCxn id="270347" idx="4"/>
            </p:cNvCxnSpPr>
            <p:nvPr/>
          </p:nvCxnSpPr>
          <p:spPr bwMode="auto">
            <a:xfrm flipV="1">
              <a:off x="1176" y="2256"/>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7" name="AutoShape 21"/>
            <p:cNvCxnSpPr>
              <a:cxnSpLocks noChangeShapeType="1"/>
              <a:stCxn id="270350" idx="0"/>
              <a:endCxn id="270348" idx="4"/>
            </p:cNvCxnSpPr>
            <p:nvPr/>
          </p:nvCxnSpPr>
          <p:spPr bwMode="auto">
            <a:xfrm flipV="1">
              <a:off x="648"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8" name="AutoShape 22"/>
            <p:cNvCxnSpPr>
              <a:cxnSpLocks noChangeShapeType="1"/>
              <a:stCxn id="270350" idx="6"/>
              <a:endCxn id="270351" idx="2"/>
            </p:cNvCxnSpPr>
            <p:nvPr/>
          </p:nvCxnSpPr>
          <p:spPr bwMode="auto">
            <a:xfrm>
              <a:off x="768" y="3144"/>
              <a:ext cx="288"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359" name="AutoShape 23"/>
            <p:cNvCxnSpPr>
              <a:cxnSpLocks noChangeShapeType="1"/>
              <a:stCxn id="270349" idx="4"/>
              <a:endCxn id="270351" idx="0"/>
            </p:cNvCxnSpPr>
            <p:nvPr/>
          </p:nvCxnSpPr>
          <p:spPr bwMode="auto">
            <a:xfrm>
              <a:off x="1176" y="2736"/>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386" name="Text Box 50"/>
          <p:cNvSpPr txBox="1">
            <a:spLocks noChangeArrowheads="1"/>
          </p:cNvSpPr>
          <p:nvPr/>
        </p:nvSpPr>
        <p:spPr bwMode="auto">
          <a:xfrm>
            <a:off x="2903538" y="52149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5</a:t>
            </a:r>
            <a:r>
              <a:rPr kumimoji="1" lang="en-US" altLang="zh-CN" sz="2800" b="1">
                <a:solidFill>
                  <a:srgbClr val="CC0000"/>
                </a:solidFill>
                <a:ea typeface="宋体" panose="02010600030101010101" pitchFamily="2" charset="-122"/>
              </a:rPr>
              <a:t>, </a:t>
            </a:r>
            <a:endParaRPr lang="en-US" altLang="zh-CN" sz="2800"/>
          </a:p>
        </p:txBody>
      </p:sp>
      <p:sp>
        <p:nvSpPr>
          <p:cNvPr id="270387" name="Rectangle 51"/>
          <p:cNvSpPr>
            <a:spLocks noChangeArrowheads="1"/>
          </p:cNvSpPr>
          <p:nvPr/>
        </p:nvSpPr>
        <p:spPr bwMode="auto">
          <a:xfrm>
            <a:off x="3582988" y="52149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2</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388" name="Rectangle 52"/>
          <p:cNvSpPr>
            <a:spLocks noChangeArrowheads="1"/>
          </p:cNvSpPr>
          <p:nvPr/>
        </p:nvSpPr>
        <p:spPr bwMode="auto">
          <a:xfrm>
            <a:off x="4262438" y="52149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3</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389" name="Rectangle 53"/>
          <p:cNvSpPr>
            <a:spLocks noChangeArrowheads="1"/>
          </p:cNvSpPr>
          <p:nvPr/>
        </p:nvSpPr>
        <p:spPr bwMode="auto">
          <a:xfrm>
            <a:off x="4941888" y="52149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4</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390" name="Rectangle 54"/>
          <p:cNvSpPr>
            <a:spLocks noChangeArrowheads="1"/>
          </p:cNvSpPr>
          <p:nvPr/>
        </p:nvSpPr>
        <p:spPr bwMode="auto">
          <a:xfrm>
            <a:off x="5621338" y="5214938"/>
            <a:ext cx="752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1</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391" name="Rectangle 55"/>
          <p:cNvSpPr>
            <a:spLocks noChangeArrowheads="1"/>
          </p:cNvSpPr>
          <p:nvPr/>
        </p:nvSpPr>
        <p:spPr bwMode="auto">
          <a:xfrm>
            <a:off x="6300788" y="5214938"/>
            <a:ext cx="55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6</a:t>
            </a:r>
            <a:endParaRPr kumimoji="1" lang="en-US" altLang="zh-CN" sz="2800" b="1" baseline="-25000">
              <a:solidFill>
                <a:srgbClr val="CC0000"/>
              </a:solidFill>
              <a:ea typeface="宋体" panose="02010600030101010101" pitchFamily="2" charset="-122"/>
            </a:endParaRPr>
          </a:p>
        </p:txBody>
      </p:sp>
      <p:grpSp>
        <p:nvGrpSpPr>
          <p:cNvPr id="270417" name="Group 81"/>
          <p:cNvGrpSpPr/>
          <p:nvPr/>
        </p:nvGrpSpPr>
        <p:grpSpPr bwMode="auto">
          <a:xfrm>
            <a:off x="2606675" y="2997200"/>
            <a:ext cx="1219200" cy="1981200"/>
            <a:chOff x="1655" y="2160"/>
            <a:chExt cx="768" cy="1248"/>
          </a:xfrm>
        </p:grpSpPr>
        <p:sp>
          <p:nvSpPr>
            <p:cNvPr id="270393" name="Oval 57"/>
            <p:cNvSpPr>
              <a:spLocks noChangeArrowheads="1"/>
            </p:cNvSpPr>
            <p:nvPr/>
          </p:nvSpPr>
          <p:spPr bwMode="auto">
            <a:xfrm>
              <a:off x="1655" y="2160"/>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94" name="Oval 58"/>
            <p:cNvSpPr>
              <a:spLocks noChangeArrowheads="1"/>
            </p:cNvSpPr>
            <p:nvPr/>
          </p:nvSpPr>
          <p:spPr bwMode="auto">
            <a:xfrm>
              <a:off x="2183" y="2160"/>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2</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95" name="Oval 59"/>
            <p:cNvSpPr>
              <a:spLocks noChangeArrowheads="1"/>
            </p:cNvSpPr>
            <p:nvPr/>
          </p:nvSpPr>
          <p:spPr bwMode="auto">
            <a:xfrm>
              <a:off x="1655" y="2640"/>
              <a:ext cx="240" cy="240"/>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96" name="Oval 60"/>
            <p:cNvSpPr>
              <a:spLocks noChangeArrowheads="1"/>
            </p:cNvSpPr>
            <p:nvPr/>
          </p:nvSpPr>
          <p:spPr bwMode="auto">
            <a:xfrm>
              <a:off x="2183" y="2640"/>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397" name="Oval 61"/>
            <p:cNvSpPr>
              <a:spLocks noChangeArrowheads="1"/>
            </p:cNvSpPr>
            <p:nvPr/>
          </p:nvSpPr>
          <p:spPr bwMode="auto">
            <a:xfrm>
              <a:off x="1655" y="3168"/>
              <a:ext cx="240" cy="24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cxnSp>
          <p:nvCxnSpPr>
            <p:cNvPr id="270399" name="AutoShape 63"/>
            <p:cNvCxnSpPr>
              <a:cxnSpLocks noChangeShapeType="1"/>
              <a:stCxn id="270393" idx="6"/>
              <a:endCxn id="270394" idx="2"/>
            </p:cNvCxnSpPr>
            <p:nvPr/>
          </p:nvCxnSpPr>
          <p:spPr bwMode="auto">
            <a:xfrm>
              <a:off x="1895" y="2280"/>
              <a:ext cx="288" cy="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0" name="AutoShape 64"/>
            <p:cNvCxnSpPr>
              <a:cxnSpLocks noChangeShapeType="1"/>
              <a:stCxn id="270393" idx="4"/>
              <a:endCxn id="270395" idx="0"/>
            </p:cNvCxnSpPr>
            <p:nvPr/>
          </p:nvCxnSpPr>
          <p:spPr bwMode="auto">
            <a:xfrm>
              <a:off x="1775" y="2400"/>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1" name="AutoShape 65"/>
            <p:cNvCxnSpPr>
              <a:cxnSpLocks noChangeShapeType="1"/>
              <a:stCxn id="270393" idx="5"/>
              <a:endCxn id="270396" idx="1"/>
            </p:cNvCxnSpPr>
            <p:nvPr/>
          </p:nvCxnSpPr>
          <p:spPr bwMode="auto">
            <a:xfrm>
              <a:off x="1860" y="2365"/>
              <a:ext cx="358" cy="31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3" name="AutoShape 67"/>
            <p:cNvCxnSpPr>
              <a:cxnSpLocks noChangeShapeType="1"/>
              <a:stCxn id="270396" idx="0"/>
              <a:endCxn id="270394" idx="4"/>
            </p:cNvCxnSpPr>
            <p:nvPr/>
          </p:nvCxnSpPr>
          <p:spPr bwMode="auto">
            <a:xfrm flipV="1">
              <a:off x="2303" y="2400"/>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04" name="AutoShape 68"/>
            <p:cNvCxnSpPr>
              <a:cxnSpLocks noChangeShapeType="1"/>
              <a:stCxn id="270397" idx="0"/>
              <a:endCxn id="270395" idx="4"/>
            </p:cNvCxnSpPr>
            <p:nvPr/>
          </p:nvCxnSpPr>
          <p:spPr bwMode="auto">
            <a:xfrm flipV="1">
              <a:off x="1775" y="2880"/>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8" name="Group 132"/>
          <p:cNvGrpSpPr/>
          <p:nvPr/>
        </p:nvGrpSpPr>
        <p:grpSpPr bwMode="auto">
          <a:xfrm>
            <a:off x="4375150" y="2997200"/>
            <a:ext cx="1219200" cy="1981200"/>
            <a:chOff x="2381" y="2160"/>
            <a:chExt cx="768" cy="1248"/>
          </a:xfrm>
        </p:grpSpPr>
        <p:sp>
          <p:nvSpPr>
            <p:cNvPr id="270442" name="Oval 106"/>
            <p:cNvSpPr>
              <a:spLocks noChangeArrowheads="1"/>
            </p:cNvSpPr>
            <p:nvPr/>
          </p:nvSpPr>
          <p:spPr bwMode="auto">
            <a:xfrm>
              <a:off x="2381" y="2160"/>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44" name="Oval 108"/>
            <p:cNvSpPr>
              <a:spLocks noChangeArrowheads="1"/>
            </p:cNvSpPr>
            <p:nvPr/>
          </p:nvSpPr>
          <p:spPr bwMode="auto">
            <a:xfrm>
              <a:off x="2381" y="2640"/>
              <a:ext cx="240" cy="240"/>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45" name="Oval 109"/>
            <p:cNvSpPr>
              <a:spLocks noChangeArrowheads="1"/>
            </p:cNvSpPr>
            <p:nvPr/>
          </p:nvSpPr>
          <p:spPr bwMode="auto">
            <a:xfrm>
              <a:off x="2909" y="2640"/>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3</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46" name="Oval 110"/>
            <p:cNvSpPr>
              <a:spLocks noChangeArrowheads="1"/>
            </p:cNvSpPr>
            <p:nvPr/>
          </p:nvSpPr>
          <p:spPr bwMode="auto">
            <a:xfrm>
              <a:off x="2381" y="3168"/>
              <a:ext cx="240" cy="24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cxnSp>
          <p:nvCxnSpPr>
            <p:cNvPr id="270448" name="AutoShape 112"/>
            <p:cNvCxnSpPr>
              <a:cxnSpLocks noChangeShapeType="1"/>
              <a:stCxn id="270442" idx="4"/>
              <a:endCxn id="270444" idx="0"/>
            </p:cNvCxnSpPr>
            <p:nvPr/>
          </p:nvCxnSpPr>
          <p:spPr bwMode="auto">
            <a:xfrm>
              <a:off x="2501" y="2400"/>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49" name="AutoShape 113"/>
            <p:cNvCxnSpPr>
              <a:cxnSpLocks noChangeShapeType="1"/>
              <a:stCxn id="270442" idx="5"/>
              <a:endCxn id="270445" idx="1"/>
            </p:cNvCxnSpPr>
            <p:nvPr/>
          </p:nvCxnSpPr>
          <p:spPr bwMode="auto">
            <a:xfrm>
              <a:off x="2586" y="2365"/>
              <a:ext cx="358" cy="31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51" name="AutoShape 115"/>
            <p:cNvCxnSpPr>
              <a:cxnSpLocks noChangeShapeType="1"/>
              <a:stCxn id="270446" idx="0"/>
              <a:endCxn id="270444" idx="4"/>
            </p:cNvCxnSpPr>
            <p:nvPr/>
          </p:nvCxnSpPr>
          <p:spPr bwMode="auto">
            <a:xfrm flipV="1">
              <a:off x="2501" y="2880"/>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6" name="Group 130"/>
          <p:cNvGrpSpPr/>
          <p:nvPr/>
        </p:nvGrpSpPr>
        <p:grpSpPr bwMode="auto">
          <a:xfrm>
            <a:off x="6145213" y="2997200"/>
            <a:ext cx="381000" cy="1981200"/>
            <a:chOff x="3291" y="2160"/>
            <a:chExt cx="240" cy="1248"/>
          </a:xfrm>
        </p:grpSpPr>
        <p:sp>
          <p:nvSpPr>
            <p:cNvPr id="270452" name="Oval 116"/>
            <p:cNvSpPr>
              <a:spLocks noChangeArrowheads="1"/>
            </p:cNvSpPr>
            <p:nvPr/>
          </p:nvSpPr>
          <p:spPr bwMode="auto">
            <a:xfrm>
              <a:off x="3291" y="2160"/>
              <a:ext cx="240" cy="240"/>
            </a:xfrm>
            <a:prstGeom prst="ellipse">
              <a:avLst/>
            </a:prstGeom>
            <a:noFill/>
            <a:ln w="9525">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53" name="Oval 117"/>
            <p:cNvSpPr>
              <a:spLocks noChangeArrowheads="1"/>
            </p:cNvSpPr>
            <p:nvPr/>
          </p:nvSpPr>
          <p:spPr bwMode="auto">
            <a:xfrm>
              <a:off x="3291" y="2640"/>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4</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55" name="Oval 119"/>
            <p:cNvSpPr>
              <a:spLocks noChangeArrowheads="1"/>
            </p:cNvSpPr>
            <p:nvPr/>
          </p:nvSpPr>
          <p:spPr bwMode="auto">
            <a:xfrm>
              <a:off x="3291" y="3168"/>
              <a:ext cx="240" cy="24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cxnSp>
          <p:nvCxnSpPr>
            <p:cNvPr id="270456" name="AutoShape 120"/>
            <p:cNvCxnSpPr>
              <a:cxnSpLocks noChangeShapeType="1"/>
              <a:stCxn id="270452" idx="4"/>
              <a:endCxn id="270453" idx="0"/>
            </p:cNvCxnSpPr>
            <p:nvPr/>
          </p:nvCxnSpPr>
          <p:spPr bwMode="auto">
            <a:xfrm>
              <a:off x="3411" y="2400"/>
              <a:ext cx="0" cy="240"/>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0458" name="AutoShape 122"/>
            <p:cNvCxnSpPr>
              <a:cxnSpLocks noChangeShapeType="1"/>
              <a:stCxn id="270455" idx="0"/>
              <a:endCxn id="270453" idx="4"/>
            </p:cNvCxnSpPr>
            <p:nvPr/>
          </p:nvCxnSpPr>
          <p:spPr bwMode="auto">
            <a:xfrm flipV="1">
              <a:off x="3411" y="2880"/>
              <a:ext cx="0" cy="288"/>
            </a:xfrm>
            <a:prstGeom prst="straightConnector1">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0467" name="Group 131"/>
          <p:cNvGrpSpPr/>
          <p:nvPr/>
        </p:nvGrpSpPr>
        <p:grpSpPr bwMode="auto">
          <a:xfrm>
            <a:off x="7075488" y="2997200"/>
            <a:ext cx="381000" cy="1981200"/>
            <a:chOff x="3910" y="2160"/>
            <a:chExt cx="240" cy="1248"/>
          </a:xfrm>
        </p:grpSpPr>
        <p:sp>
          <p:nvSpPr>
            <p:cNvPr id="270459" name="Oval 123"/>
            <p:cNvSpPr>
              <a:spLocks noChangeArrowheads="1"/>
            </p:cNvSpPr>
            <p:nvPr/>
          </p:nvSpPr>
          <p:spPr bwMode="auto">
            <a:xfrm>
              <a:off x="3910" y="2160"/>
              <a:ext cx="240" cy="240"/>
            </a:xfrm>
            <a:prstGeom prst="ellipse">
              <a:avLst/>
            </a:prstGeom>
            <a:solidFill>
              <a:srgbClr val="FFFF00"/>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1</a:t>
              </a:r>
              <a:endParaRPr kumimoji="1" lang="en-US" altLang="zh-CN" b="1">
                <a:solidFill>
                  <a:srgbClr val="CC0000"/>
                </a:solidFill>
                <a:latin typeface="Times New Roman" panose="02020603050405020304" pitchFamily="18" charset="0"/>
                <a:ea typeface="宋体" panose="02010600030101010101" pitchFamily="2" charset="-122"/>
              </a:endParaRPr>
            </a:p>
          </p:txBody>
        </p:sp>
        <p:sp>
          <p:nvSpPr>
            <p:cNvPr id="270461" name="Oval 125"/>
            <p:cNvSpPr>
              <a:spLocks noChangeArrowheads="1"/>
            </p:cNvSpPr>
            <p:nvPr/>
          </p:nvSpPr>
          <p:spPr bwMode="auto">
            <a:xfrm>
              <a:off x="3910" y="3168"/>
              <a:ext cx="240" cy="24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grpSp>
      <p:sp>
        <p:nvSpPr>
          <p:cNvPr id="270465" name="Oval 129"/>
          <p:cNvSpPr>
            <a:spLocks noChangeArrowheads="1"/>
          </p:cNvSpPr>
          <p:nvPr/>
        </p:nvSpPr>
        <p:spPr bwMode="auto">
          <a:xfrm>
            <a:off x="8007350" y="4597400"/>
            <a:ext cx="381000" cy="381000"/>
          </a:xfrm>
          <a:prstGeom prst="ellipse">
            <a:avLst/>
          </a:prstGeom>
          <a:noFill/>
          <a:ln w="9525" algn="ctr">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CC0000"/>
                </a:solidFill>
                <a:latin typeface="Times New Roman" panose="02020603050405020304" pitchFamily="18" charset="0"/>
                <a:ea typeface="宋体" panose="02010600030101010101" pitchFamily="2" charset="-122"/>
              </a:rPr>
              <a:t>V</a:t>
            </a:r>
            <a:r>
              <a:rPr kumimoji="1" lang="en-US" altLang="zh-CN" b="1" baseline="-25000">
                <a:solidFill>
                  <a:srgbClr val="CC0000"/>
                </a:solidFill>
                <a:latin typeface="Times New Roman" panose="02020603050405020304" pitchFamily="18" charset="0"/>
                <a:ea typeface="宋体" panose="02010600030101010101" pitchFamily="2" charset="-122"/>
              </a:rPr>
              <a:t>6</a:t>
            </a:r>
            <a:endParaRPr kumimoji="1" lang="en-US" altLang="zh-CN" b="1" baseline="-25000">
              <a:solidFill>
                <a:srgbClr val="CC0000"/>
              </a:solidFill>
              <a:latin typeface="Times New Roman" panose="02020603050405020304" pitchFamily="18" charset="0"/>
              <a:ea typeface="宋体" panose="02010600030101010101" pitchFamily="2" charset="-122"/>
            </a:endParaRPr>
          </a:p>
        </p:txBody>
      </p:sp>
      <p:grpSp>
        <p:nvGrpSpPr>
          <p:cNvPr id="270475" name="Group 139"/>
          <p:cNvGrpSpPr/>
          <p:nvPr/>
        </p:nvGrpSpPr>
        <p:grpSpPr bwMode="auto">
          <a:xfrm>
            <a:off x="2903538" y="5805488"/>
            <a:ext cx="3952875" cy="519112"/>
            <a:chOff x="1829" y="3657"/>
            <a:chExt cx="2490" cy="327"/>
          </a:xfrm>
        </p:grpSpPr>
        <p:sp>
          <p:nvSpPr>
            <p:cNvPr id="270469" name="Text Box 133"/>
            <p:cNvSpPr txBox="1">
              <a:spLocks noChangeArrowheads="1"/>
            </p:cNvSpPr>
            <p:nvPr/>
          </p:nvSpPr>
          <p:spPr bwMode="auto">
            <a:xfrm>
              <a:off x="1829" y="3657"/>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6</a:t>
              </a:r>
              <a:r>
                <a:rPr kumimoji="1" lang="en-US" altLang="zh-CN" sz="2800" b="1">
                  <a:solidFill>
                    <a:srgbClr val="CC0000"/>
                  </a:solidFill>
                  <a:ea typeface="宋体" panose="02010600030101010101" pitchFamily="2" charset="-122"/>
                </a:rPr>
                <a:t>, </a:t>
              </a:r>
              <a:endParaRPr lang="en-US" altLang="zh-CN" sz="2800"/>
            </a:p>
          </p:txBody>
        </p:sp>
        <p:sp>
          <p:nvSpPr>
            <p:cNvPr id="270470" name="Rectangle 134"/>
            <p:cNvSpPr>
              <a:spLocks noChangeArrowheads="1"/>
            </p:cNvSpPr>
            <p:nvPr/>
          </p:nvSpPr>
          <p:spPr bwMode="auto">
            <a:xfrm>
              <a:off x="2257" y="3657"/>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1</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471" name="Rectangle 135"/>
            <p:cNvSpPr>
              <a:spLocks noChangeArrowheads="1"/>
            </p:cNvSpPr>
            <p:nvPr/>
          </p:nvSpPr>
          <p:spPr bwMode="auto">
            <a:xfrm>
              <a:off x="2685" y="3657"/>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4</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472" name="Rectangle 136"/>
            <p:cNvSpPr>
              <a:spLocks noChangeArrowheads="1"/>
            </p:cNvSpPr>
            <p:nvPr/>
          </p:nvSpPr>
          <p:spPr bwMode="auto">
            <a:xfrm>
              <a:off x="3113" y="3657"/>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3</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473" name="Rectangle 137"/>
            <p:cNvSpPr>
              <a:spLocks noChangeArrowheads="1"/>
            </p:cNvSpPr>
            <p:nvPr/>
          </p:nvSpPr>
          <p:spPr bwMode="auto">
            <a:xfrm>
              <a:off x="3541" y="3657"/>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2</a:t>
              </a:r>
              <a:r>
                <a:rPr kumimoji="1" lang="en-US" altLang="zh-CN" sz="2800" b="1">
                  <a:solidFill>
                    <a:srgbClr val="CC0000"/>
                  </a:solidFill>
                  <a:ea typeface="宋体" panose="02010600030101010101" pitchFamily="2" charset="-122"/>
                </a:rPr>
                <a:t>, </a:t>
              </a:r>
              <a:endParaRPr kumimoji="1" lang="en-US" altLang="zh-CN" sz="2800" b="1" baseline="-25000">
                <a:solidFill>
                  <a:srgbClr val="CC0000"/>
                </a:solidFill>
                <a:ea typeface="宋体" panose="02010600030101010101" pitchFamily="2" charset="-122"/>
              </a:endParaRPr>
            </a:p>
          </p:txBody>
        </p:sp>
        <p:sp>
          <p:nvSpPr>
            <p:cNvPr id="270474" name="Rectangle 138"/>
            <p:cNvSpPr>
              <a:spLocks noChangeArrowheads="1"/>
            </p:cNvSpPr>
            <p:nvPr/>
          </p:nvSpPr>
          <p:spPr bwMode="auto">
            <a:xfrm>
              <a:off x="3969" y="3657"/>
              <a:ext cx="3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ea typeface="宋体" panose="02010600030101010101" pitchFamily="2" charset="-122"/>
                </a:rPr>
                <a:t>V</a:t>
              </a:r>
              <a:r>
                <a:rPr kumimoji="1" lang="en-US" altLang="zh-CN" sz="2800" b="1" baseline="-25000">
                  <a:solidFill>
                    <a:srgbClr val="CC0000"/>
                  </a:solidFill>
                  <a:ea typeface="宋体" panose="02010600030101010101" pitchFamily="2" charset="-122"/>
                </a:rPr>
                <a:t>5</a:t>
              </a:r>
              <a:endParaRPr kumimoji="1" lang="en-US" altLang="zh-CN" sz="2800" b="1" baseline="-25000">
                <a:solidFill>
                  <a:srgbClr val="CC0000"/>
                </a:solidFill>
                <a:ea typeface="宋体" panose="02010600030101010101" pitchFamily="2" charset="-122"/>
              </a:endParaRPr>
            </a:p>
          </p:txBody>
        </p:sp>
      </p:grpSp>
      <p:sp>
        <p:nvSpPr>
          <p:cNvPr id="270476" name="Rectangle 140"/>
          <p:cNvSpPr>
            <a:spLocks noChangeArrowheads="1"/>
          </p:cNvSpPr>
          <p:nvPr/>
        </p:nvSpPr>
        <p:spPr bwMode="auto">
          <a:xfrm>
            <a:off x="900113" y="5300663"/>
            <a:ext cx="1462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0000"/>
                </a:solidFill>
              </a:rPr>
              <a:t>逆拓扑排序</a:t>
            </a:r>
            <a:endParaRPr lang="zh-CN" altLang="en-US" sz="2000" b="1">
              <a:solidFill>
                <a:srgbClr val="CC0000"/>
              </a:solidFill>
            </a:endParaRPr>
          </a:p>
        </p:txBody>
      </p:sp>
      <p:sp>
        <p:nvSpPr>
          <p:cNvPr id="270477" name="Rectangle 141"/>
          <p:cNvSpPr>
            <a:spLocks noChangeArrowheads="1"/>
          </p:cNvSpPr>
          <p:nvPr/>
        </p:nvSpPr>
        <p:spPr bwMode="auto">
          <a:xfrm>
            <a:off x="900113" y="58769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0000"/>
                </a:solidFill>
              </a:rPr>
              <a:t>拓扑排序</a:t>
            </a:r>
            <a:endParaRPr lang="zh-CN" altLang="en-US" sz="2000" b="1">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03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4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03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4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03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04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03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4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03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04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0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86" grpId="0"/>
      <p:bldP spid="270387" grpId="0"/>
      <p:bldP spid="270388" grpId="0"/>
      <p:bldP spid="270389" grpId="0"/>
      <p:bldP spid="270390" grpId="0"/>
      <p:bldP spid="270391" grpId="0"/>
      <p:bldP spid="270465" grpId="0" animBg="1"/>
      <p:bldP spid="27047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58775" y="1398588"/>
            <a:ext cx="8640000" cy="353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3200" dirty="0" smtClean="0">
                <a:latin typeface="Times New Roman" panose="02020603050405020304" pitchFamily="18" charset="0"/>
                <a:cs typeface="Times New Roman" panose="02020603050405020304" pitchFamily="18" charset="0"/>
              </a:rPr>
              <a:t>        当</a:t>
            </a:r>
            <a:r>
              <a:rPr kumimoji="1" lang="zh-CN" altLang="en-US" sz="3200" dirty="0">
                <a:latin typeface="Times New Roman" panose="02020603050405020304" pitchFamily="18" charset="0"/>
                <a:cs typeface="Times New Roman" panose="02020603050405020304" pitchFamily="18" charset="0"/>
              </a:rPr>
              <a:t>有向图无环时，也</a:t>
            </a:r>
            <a:r>
              <a:rPr kumimoji="1" lang="zh-CN" altLang="en-US" sz="3200" b="1" dirty="0">
                <a:solidFill>
                  <a:srgbClr val="FFFF00"/>
                </a:solidFill>
                <a:latin typeface="Times New Roman" panose="02020603050405020304" pitchFamily="18" charset="0"/>
                <a:cs typeface="Times New Roman" panose="02020603050405020304" pitchFamily="18" charset="0"/>
              </a:rPr>
              <a:t>可利用深度优先搜索进行拓扑排序</a:t>
            </a:r>
            <a:r>
              <a:rPr kumimoji="1" lang="zh-CN" altLang="en-US" sz="3200" dirty="0">
                <a:latin typeface="Times New Roman" panose="02020603050405020304" pitchFamily="18" charset="0"/>
                <a:cs typeface="Times New Roman" panose="02020603050405020304" pitchFamily="18" charset="0"/>
              </a:rPr>
              <a:t>，因为图中无环，则由图中某个顶点出发进行深度优先搜索时，</a:t>
            </a:r>
            <a:r>
              <a:rPr kumimoji="1" lang="zh-CN" altLang="en-US" sz="3200" b="1" dirty="0">
                <a:solidFill>
                  <a:srgbClr val="FFFF00"/>
                </a:solidFill>
                <a:latin typeface="Times New Roman" panose="02020603050405020304" pitchFamily="18" charset="0"/>
                <a:cs typeface="Times New Roman" panose="02020603050405020304" pitchFamily="18" charset="0"/>
              </a:rPr>
              <a:t>最先退出</a:t>
            </a:r>
            <a:r>
              <a:rPr kumimoji="1" lang="en-US" altLang="zh-CN" sz="3200" b="1" dirty="0" err="1">
                <a:solidFill>
                  <a:srgbClr val="FFFF00"/>
                </a:solidFill>
                <a:latin typeface="Times New Roman" panose="02020603050405020304" pitchFamily="18" charset="0"/>
                <a:cs typeface="Times New Roman" panose="02020603050405020304" pitchFamily="18" charset="0"/>
              </a:rPr>
              <a:t>DFS</a:t>
            </a:r>
            <a:r>
              <a:rPr kumimoji="1" lang="zh-CN" altLang="en-US" sz="3200" b="1" dirty="0">
                <a:solidFill>
                  <a:srgbClr val="FFFF00"/>
                </a:solidFill>
                <a:latin typeface="Times New Roman" panose="02020603050405020304" pitchFamily="18" charset="0"/>
                <a:cs typeface="Times New Roman" panose="02020603050405020304" pitchFamily="18" charset="0"/>
              </a:rPr>
              <a:t>函数的顶点即为出度为</a:t>
            </a:r>
            <a:r>
              <a:rPr kumimoji="1" lang="en-US" altLang="zh-CN" sz="3200" b="1" dirty="0">
                <a:solidFill>
                  <a:srgbClr val="FFFF00"/>
                </a:solidFill>
                <a:latin typeface="Times New Roman" panose="02020603050405020304" pitchFamily="18" charset="0"/>
                <a:cs typeface="Times New Roman" panose="02020603050405020304" pitchFamily="18" charset="0"/>
              </a:rPr>
              <a:t>0</a:t>
            </a:r>
            <a:r>
              <a:rPr kumimoji="1" lang="zh-CN" altLang="en-US" sz="3200" b="1" dirty="0">
                <a:solidFill>
                  <a:srgbClr val="FFFF00"/>
                </a:solidFill>
                <a:latin typeface="Times New Roman" panose="02020603050405020304" pitchFamily="18" charset="0"/>
                <a:cs typeface="Times New Roman" panose="02020603050405020304" pitchFamily="18" charset="0"/>
              </a:rPr>
              <a:t>的顶点</a:t>
            </a:r>
            <a:r>
              <a:rPr kumimoji="1" lang="zh-CN" altLang="en-US" sz="3200" dirty="0">
                <a:latin typeface="Times New Roman" panose="02020603050405020304" pitchFamily="18" charset="0"/>
                <a:cs typeface="Times New Roman" panose="02020603050405020304" pitchFamily="18" charset="0"/>
              </a:rPr>
              <a:t>，是拓扑有序序列中</a:t>
            </a:r>
            <a:r>
              <a:rPr kumimoji="1" lang="zh-CN" altLang="en-US" sz="3200" b="1" dirty="0">
                <a:solidFill>
                  <a:srgbClr val="FFFF00"/>
                </a:solidFill>
                <a:latin typeface="Times New Roman" panose="02020603050405020304" pitchFamily="18" charset="0"/>
                <a:cs typeface="Times New Roman" panose="02020603050405020304" pitchFamily="18" charset="0"/>
              </a:rPr>
              <a:t>最后一个顶点</a:t>
            </a:r>
            <a:r>
              <a:rPr kumimoji="1" lang="zh-CN" altLang="en-US" sz="3200" dirty="0">
                <a:latin typeface="Times New Roman" panose="02020603050405020304" pitchFamily="18" charset="0"/>
                <a:cs typeface="Times New Roman" panose="02020603050405020304" pitchFamily="18" charset="0"/>
              </a:rPr>
              <a:t>，由此，按退出</a:t>
            </a:r>
            <a:r>
              <a:rPr kumimoji="1" lang="en-US" altLang="zh-CN" sz="3200" dirty="0" err="1">
                <a:latin typeface="Times New Roman" panose="02020603050405020304" pitchFamily="18" charset="0"/>
                <a:cs typeface="Times New Roman" panose="02020603050405020304" pitchFamily="18" charset="0"/>
              </a:rPr>
              <a:t>DFS</a:t>
            </a:r>
            <a:r>
              <a:rPr kumimoji="1" lang="zh-CN" altLang="en-US" sz="3200" dirty="0">
                <a:latin typeface="Times New Roman" panose="02020603050405020304" pitchFamily="18" charset="0"/>
                <a:cs typeface="Times New Roman" panose="02020603050405020304" pitchFamily="18" charset="0"/>
              </a:rPr>
              <a:t>函数的先后记录下来的顶点序列即为</a:t>
            </a:r>
            <a:r>
              <a:rPr kumimoji="1" lang="zh-CN" altLang="en-US" sz="3200" b="1" dirty="0">
                <a:solidFill>
                  <a:srgbClr val="FFFF00"/>
                </a:solidFill>
                <a:latin typeface="Times New Roman" panose="02020603050405020304" pitchFamily="18" charset="0"/>
                <a:cs typeface="Times New Roman" panose="02020603050405020304" pitchFamily="18" charset="0"/>
              </a:rPr>
              <a:t>逆向的拓扑有序序列</a:t>
            </a:r>
            <a:r>
              <a:rPr kumimoji="1" lang="zh-CN" altLang="en-US" sz="3200" dirty="0">
                <a:latin typeface="Times New Roman" panose="02020603050405020304" pitchFamily="18" charset="0"/>
                <a:cs typeface="Times New Roman" panose="02020603050405020304" pitchFamily="18" charset="0"/>
              </a:rPr>
              <a:t>。</a:t>
            </a:r>
            <a:endParaRPr kumimoji="1" lang="zh-CN" alt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showMasterSp="0">
  <p:cSld>
    <p:bg>
      <p:bgPr>
        <a:solidFill>
          <a:schemeClr val="tx1"/>
        </a:solidFill>
        <a:effectLst/>
      </p:bgPr>
    </p:bg>
    <p:spTree>
      <p:nvGrpSpPr>
        <p:cNvPr id="1" name=""/>
        <p:cNvGrpSpPr/>
        <p:nvPr/>
      </p:nvGrpSpPr>
      <p:grpSpPr>
        <a:xfrm>
          <a:off x="0" y="0"/>
          <a:ext cx="0" cy="0"/>
          <a:chOff x="0" y="0"/>
          <a:chExt cx="0" cy="0"/>
        </a:xfrm>
      </p:grpSpPr>
      <p:sp>
        <p:nvSpPr>
          <p:cNvPr id="189501" name="Text Box 61"/>
          <p:cNvSpPr txBox="1">
            <a:spLocks noChangeArrowheads="1"/>
          </p:cNvSpPr>
          <p:nvPr/>
        </p:nvSpPr>
        <p:spPr bwMode="auto">
          <a:xfrm>
            <a:off x="209550" y="236538"/>
            <a:ext cx="2960688" cy="528637"/>
          </a:xfrm>
          <a:prstGeom prst="rect">
            <a:avLst/>
          </a:prstGeom>
          <a:solidFill>
            <a:srgbClr val="FFFFCC"/>
          </a:solidFill>
          <a:ln w="9525">
            <a:solidFill>
              <a:srgbClr val="3333FF"/>
            </a:solidFill>
            <a:miter lim="800000"/>
          </a:ln>
          <a:effectLst>
            <a:outerShdw dist="107763" dir="2700000" algn="ctr" rotWithShape="0">
              <a:srgbClr val="808080">
                <a:alpha val="50000"/>
              </a:srgbClr>
            </a:outerShdw>
          </a:effectLst>
        </p:spPr>
        <p:txBody>
          <a:bodyPr>
            <a:spAutoFit/>
          </a:bodyPr>
          <a:lstStyle/>
          <a:p>
            <a:r>
              <a:rPr kumimoji="1" lang="zh-CN" altLang="en-US" sz="2800" b="1">
                <a:solidFill>
                  <a:srgbClr val="0000FF"/>
                </a:solidFill>
                <a:effectLst>
                  <a:outerShdw blurRad="38100" dist="38100" dir="2700000" algn="tl">
                    <a:srgbClr val="000000"/>
                  </a:outerShdw>
                </a:effectLst>
                <a:latin typeface="Times New Roman" panose="02020603050405020304" pitchFamily="18" charset="0"/>
                <a:ea typeface="仿宋_GB2312" pitchFamily="49" charset="-122"/>
              </a:rPr>
              <a:t>拓扑排序的实现</a:t>
            </a:r>
            <a:endParaRPr kumimoji="1" lang="zh-CN" altLang="en-US" sz="2400" b="1">
              <a:solidFill>
                <a:srgbClr val="0000FF"/>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p:txBody>
      </p:sp>
      <p:graphicFrame>
        <p:nvGraphicFramePr>
          <p:cNvPr id="189502" name="Object 62"/>
          <p:cNvGraphicFramePr>
            <a:graphicFrameLocks noChangeAspect="1"/>
          </p:cNvGraphicFramePr>
          <p:nvPr/>
        </p:nvGraphicFramePr>
        <p:xfrm>
          <a:off x="209550" y="908050"/>
          <a:ext cx="8724900" cy="3162300"/>
        </p:xfrm>
        <a:graphic>
          <a:graphicData uri="http://schemas.openxmlformats.org/presentationml/2006/ole">
            <mc:AlternateContent xmlns:mc="http://schemas.openxmlformats.org/markup-compatibility/2006">
              <mc:Choice xmlns:v="urn:schemas-microsoft-com:vml" Requires="v">
                <p:oleObj spid="_x0000_s220298" name="Image" r:id="rId1" imgW="11633200" imgH="4216400" progId="Photoshop.Image.6">
                  <p:embed/>
                </p:oleObj>
              </mc:Choice>
              <mc:Fallback>
                <p:oleObj name="Image" r:id="rId1" imgW="11633200" imgH="4216400" progId="Photoshop.Image.6">
                  <p:embed/>
                  <p:pic>
                    <p:nvPicPr>
                      <p:cNvPr id="0" name="Object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08050"/>
                        <a:ext cx="8724900" cy="3162300"/>
                      </a:xfrm>
                      <a:prstGeom prst="rect">
                        <a:avLst/>
                      </a:prstGeom>
                      <a:noFill/>
                      <a:ln w="9525">
                        <a:solidFill>
                          <a:schemeClr val="bg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nvGrpSpPr>
          <p:cNvPr id="189503" name="Group 63"/>
          <p:cNvGrpSpPr/>
          <p:nvPr/>
        </p:nvGrpSpPr>
        <p:grpSpPr bwMode="auto">
          <a:xfrm>
            <a:off x="365125" y="4221163"/>
            <a:ext cx="5935663" cy="2351087"/>
            <a:chOff x="748" y="2115"/>
            <a:chExt cx="3739" cy="1481"/>
          </a:xfrm>
        </p:grpSpPr>
        <p:sp>
          <p:nvSpPr>
            <p:cNvPr id="189504" name="Rectangle 64"/>
            <p:cNvSpPr>
              <a:spLocks noChangeArrowheads="1"/>
            </p:cNvSpPr>
            <p:nvPr/>
          </p:nvSpPr>
          <p:spPr bwMode="auto">
            <a:xfrm>
              <a:off x="969" y="2160"/>
              <a:ext cx="319" cy="1392"/>
            </a:xfrm>
            <a:prstGeom prst="rect">
              <a:avLst/>
            </a:prstGeom>
            <a:solidFill>
              <a:srgbClr val="BBE0E3"/>
            </a:solidFill>
            <a:ln w="38100">
              <a:solidFill>
                <a:srgbClr val="008080"/>
              </a:solidFill>
              <a:miter lim="800000"/>
            </a:ln>
          </p:spPr>
          <p:txBody>
            <a:bodyPr wrap="none" anchor="ctr"/>
            <a:lstStyle/>
            <a:p>
              <a:pPr algn="ctr"/>
              <a:endParaRPr kumimoji="1" lang="zh-CN" altLang="zh-CN" sz="2400">
                <a:latin typeface="Times New Roman" panose="02020603050405020304" pitchFamily="18" charset="0"/>
                <a:ea typeface="宋体" panose="02010600030101010101" pitchFamily="2" charset="-122"/>
              </a:endParaRPr>
            </a:p>
          </p:txBody>
        </p:sp>
        <p:sp>
          <p:nvSpPr>
            <p:cNvPr id="189505" name="Rectangle 65"/>
            <p:cNvSpPr>
              <a:spLocks noChangeArrowheads="1"/>
            </p:cNvSpPr>
            <p:nvPr/>
          </p:nvSpPr>
          <p:spPr bwMode="auto">
            <a:xfrm>
              <a:off x="1360" y="2160"/>
              <a:ext cx="639" cy="1392"/>
            </a:xfrm>
            <a:prstGeom prst="rect">
              <a:avLst/>
            </a:prstGeom>
            <a:solidFill>
              <a:srgbClr val="BBE0E3"/>
            </a:solidFill>
            <a:ln w="38100">
              <a:solidFill>
                <a:srgbClr val="008080"/>
              </a:solidFill>
              <a:miter lim="800000"/>
            </a:ln>
          </p:spPr>
          <p:txBody>
            <a:bodyPr wrap="none" anchor="ctr"/>
            <a:lstStyle/>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0</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1</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2</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3</a:t>
              </a:r>
              <a:r>
                <a:rPr kumimoji="1" lang="en-US" altLang="zh-CN" b="1">
                  <a:solidFill>
                    <a:srgbClr val="000000"/>
                  </a:solidFill>
                  <a:latin typeface="Times New Roman" panose="02020603050405020304" pitchFamily="18" charset="0"/>
                  <a:ea typeface="宋体" panose="02010600030101010101" pitchFamily="2" charset="-122"/>
                </a:rPr>
                <a:t>      0</a:t>
              </a:r>
              <a:endParaRPr kumimoji="1" lang="en-US" altLang="zh-CN" b="1">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4</a:t>
              </a:r>
              <a:endParaRPr kumimoji="1" lang="en-US" altLang="zh-CN" b="1" baseline="-25000">
                <a:solidFill>
                  <a:srgbClr val="0000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0000"/>
                  </a:solidFill>
                  <a:latin typeface="Times New Roman" panose="02020603050405020304" pitchFamily="18" charset="0"/>
                  <a:ea typeface="宋体" panose="02010600030101010101" pitchFamily="2" charset="-122"/>
                </a:rPr>
                <a:t> C</a:t>
              </a:r>
              <a:r>
                <a:rPr kumimoji="1" lang="en-US" altLang="zh-CN" b="1" baseline="-25000">
                  <a:solidFill>
                    <a:srgbClr val="000000"/>
                  </a:solidFill>
                  <a:latin typeface="Times New Roman" panose="02020603050405020304" pitchFamily="18" charset="0"/>
                  <a:ea typeface="宋体" panose="02010600030101010101" pitchFamily="2" charset="-122"/>
                </a:rPr>
                <a:t>5</a:t>
              </a:r>
              <a:r>
                <a:rPr kumimoji="1" lang="en-US" altLang="zh-CN" b="1">
                  <a:solidFill>
                    <a:srgbClr val="000000"/>
                  </a:solidFill>
                  <a:latin typeface="Times New Roman" panose="02020603050405020304" pitchFamily="18" charset="0"/>
                  <a:ea typeface="宋体" panose="02010600030101010101" pitchFamily="2" charset="-122"/>
                </a:rPr>
                <a:t>      0</a:t>
              </a:r>
              <a:endParaRPr kumimoji="1" lang="en-US" altLang="zh-CN" sz="1600">
                <a:solidFill>
                  <a:srgbClr val="000000"/>
                </a:solidFill>
                <a:latin typeface="Times New Roman" panose="02020603050405020304" pitchFamily="18" charset="0"/>
                <a:ea typeface="宋体" panose="02010600030101010101" pitchFamily="2" charset="-122"/>
              </a:endParaRPr>
            </a:p>
          </p:txBody>
        </p:sp>
        <p:sp>
          <p:nvSpPr>
            <p:cNvPr id="189506" name="Text Box 66"/>
            <p:cNvSpPr txBox="1">
              <a:spLocks noChangeArrowheads="1"/>
            </p:cNvSpPr>
            <p:nvPr/>
          </p:nvSpPr>
          <p:spPr bwMode="auto">
            <a:xfrm>
              <a:off x="748" y="2115"/>
              <a:ext cx="188" cy="148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0</a:t>
              </a:r>
              <a:endParaRPr kumimoji="1" lang="en-US" altLang="zh-CN" b="1">
                <a:solidFill>
                  <a:srgbClr val="00808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1</a:t>
              </a:r>
              <a:endParaRPr kumimoji="1" lang="en-US" altLang="zh-CN" b="1">
                <a:solidFill>
                  <a:srgbClr val="00808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2</a:t>
              </a:r>
              <a:endParaRPr kumimoji="1" lang="en-US" altLang="zh-CN" b="1">
                <a:solidFill>
                  <a:srgbClr val="00808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3</a:t>
              </a:r>
              <a:endParaRPr kumimoji="1" lang="en-US" altLang="zh-CN" b="1">
                <a:solidFill>
                  <a:srgbClr val="00808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4</a:t>
              </a:r>
              <a:endParaRPr kumimoji="1" lang="en-US" altLang="zh-CN" b="1">
                <a:solidFill>
                  <a:srgbClr val="00808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008080"/>
                  </a:solidFill>
                  <a:latin typeface="Times New Roman" panose="02020603050405020304" pitchFamily="18" charset="0"/>
                  <a:ea typeface="宋体" panose="02010600030101010101" pitchFamily="2" charset="-122"/>
                </a:rPr>
                <a:t>5</a:t>
              </a:r>
              <a:endParaRPr kumimoji="1" lang="en-US" altLang="zh-CN" sz="1600">
                <a:solidFill>
                  <a:srgbClr val="000000"/>
                </a:solidFill>
                <a:latin typeface="Times New Roman" panose="02020603050405020304" pitchFamily="18" charset="0"/>
                <a:ea typeface="宋体" panose="02010600030101010101" pitchFamily="2" charset="-122"/>
              </a:endParaRPr>
            </a:p>
          </p:txBody>
        </p:sp>
        <p:sp>
          <p:nvSpPr>
            <p:cNvPr id="189507" name="Text Box 67"/>
            <p:cNvSpPr txBox="1">
              <a:spLocks noChangeArrowheads="1"/>
            </p:cNvSpPr>
            <p:nvPr/>
          </p:nvSpPr>
          <p:spPr bwMode="auto">
            <a:xfrm>
              <a:off x="1049" y="2115"/>
              <a:ext cx="188" cy="148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1</a:t>
              </a:r>
              <a:endParaRPr kumimoji="1" lang="en-US" altLang="zh-CN" b="1">
                <a:solidFill>
                  <a:srgbClr val="FF33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3</a:t>
              </a:r>
              <a:endParaRPr kumimoji="1" lang="en-US" altLang="zh-CN" b="1">
                <a:solidFill>
                  <a:srgbClr val="FF33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0</a:t>
              </a:r>
              <a:endParaRPr kumimoji="1" lang="en-US" altLang="zh-CN" b="1">
                <a:solidFill>
                  <a:srgbClr val="FF33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1</a:t>
              </a:r>
              <a:endParaRPr kumimoji="1" lang="en-US" altLang="zh-CN" b="1">
                <a:solidFill>
                  <a:srgbClr val="FF33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0</a:t>
              </a:r>
              <a:endParaRPr kumimoji="1" lang="en-US" altLang="zh-CN" b="1">
                <a:solidFill>
                  <a:srgbClr val="FF3300"/>
                </a:solidFill>
                <a:latin typeface="Times New Roman" panose="02020603050405020304" pitchFamily="18" charset="0"/>
                <a:ea typeface="宋体" panose="02010600030101010101" pitchFamily="2" charset="-122"/>
              </a:endParaRPr>
            </a:p>
            <a:p>
              <a:pPr>
                <a:lnSpc>
                  <a:spcPct val="120000"/>
                </a:lnSpc>
                <a:spcBef>
                  <a:spcPct val="20000"/>
                </a:spcBef>
              </a:pPr>
              <a:r>
                <a:rPr kumimoji="1" lang="en-US" altLang="zh-CN" b="1">
                  <a:solidFill>
                    <a:srgbClr val="FF3300"/>
                  </a:solidFill>
                  <a:latin typeface="Times New Roman" panose="02020603050405020304" pitchFamily="18" charset="0"/>
                  <a:ea typeface="宋体" panose="02010600030101010101" pitchFamily="2" charset="-122"/>
                </a:rPr>
                <a:t>3</a:t>
              </a:r>
              <a:endParaRPr kumimoji="1" lang="en-US" altLang="zh-CN" sz="1600">
                <a:solidFill>
                  <a:srgbClr val="FF3300"/>
                </a:solidFill>
                <a:latin typeface="Times New Roman" panose="02020603050405020304" pitchFamily="18" charset="0"/>
                <a:ea typeface="宋体" panose="02010600030101010101" pitchFamily="2" charset="-122"/>
              </a:endParaRPr>
            </a:p>
          </p:txBody>
        </p:sp>
        <p:sp>
          <p:nvSpPr>
            <p:cNvPr id="189508" name="Line 68"/>
            <p:cNvSpPr>
              <a:spLocks noChangeShapeType="1"/>
            </p:cNvSpPr>
            <p:nvPr/>
          </p:nvSpPr>
          <p:spPr bwMode="auto">
            <a:xfrm>
              <a:off x="969" y="2392"/>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09" name="Line 69"/>
            <p:cNvSpPr>
              <a:spLocks noChangeShapeType="1"/>
            </p:cNvSpPr>
            <p:nvPr/>
          </p:nvSpPr>
          <p:spPr bwMode="auto">
            <a:xfrm>
              <a:off x="969" y="2624"/>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0" name="Line 70"/>
            <p:cNvSpPr>
              <a:spLocks noChangeShapeType="1"/>
            </p:cNvSpPr>
            <p:nvPr/>
          </p:nvSpPr>
          <p:spPr bwMode="auto">
            <a:xfrm>
              <a:off x="969" y="2856"/>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1" name="Line 71"/>
            <p:cNvSpPr>
              <a:spLocks noChangeShapeType="1"/>
            </p:cNvSpPr>
            <p:nvPr/>
          </p:nvSpPr>
          <p:spPr bwMode="auto">
            <a:xfrm>
              <a:off x="969" y="3088"/>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2" name="Line 72"/>
            <p:cNvSpPr>
              <a:spLocks noChangeShapeType="1"/>
            </p:cNvSpPr>
            <p:nvPr/>
          </p:nvSpPr>
          <p:spPr bwMode="auto">
            <a:xfrm>
              <a:off x="969" y="3320"/>
              <a:ext cx="31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3" name="Line 73"/>
            <p:cNvSpPr>
              <a:spLocks noChangeShapeType="1"/>
            </p:cNvSpPr>
            <p:nvPr/>
          </p:nvSpPr>
          <p:spPr bwMode="auto">
            <a:xfrm>
              <a:off x="1360" y="2392"/>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4" name="Line 74"/>
            <p:cNvSpPr>
              <a:spLocks noChangeShapeType="1"/>
            </p:cNvSpPr>
            <p:nvPr/>
          </p:nvSpPr>
          <p:spPr bwMode="auto">
            <a:xfrm>
              <a:off x="1360" y="2624"/>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5" name="Line 75"/>
            <p:cNvSpPr>
              <a:spLocks noChangeShapeType="1"/>
            </p:cNvSpPr>
            <p:nvPr/>
          </p:nvSpPr>
          <p:spPr bwMode="auto">
            <a:xfrm>
              <a:off x="1360" y="2856"/>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6" name="Line 76"/>
            <p:cNvSpPr>
              <a:spLocks noChangeShapeType="1"/>
            </p:cNvSpPr>
            <p:nvPr/>
          </p:nvSpPr>
          <p:spPr bwMode="auto">
            <a:xfrm>
              <a:off x="1360" y="3088"/>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7" name="Line 77"/>
            <p:cNvSpPr>
              <a:spLocks noChangeShapeType="1"/>
            </p:cNvSpPr>
            <p:nvPr/>
          </p:nvSpPr>
          <p:spPr bwMode="auto">
            <a:xfrm>
              <a:off x="1360" y="3320"/>
              <a:ext cx="639" cy="0"/>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8" name="Line 78"/>
            <p:cNvSpPr>
              <a:spLocks noChangeShapeType="1"/>
            </p:cNvSpPr>
            <p:nvPr/>
          </p:nvSpPr>
          <p:spPr bwMode="auto">
            <a:xfrm>
              <a:off x="1750" y="2160"/>
              <a:ext cx="0" cy="1392"/>
            </a:xfrm>
            <a:prstGeom prst="line">
              <a:avLst/>
            </a:prstGeom>
            <a:noFill/>
            <a:ln w="38100">
              <a:solidFill>
                <a:srgbClr val="008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19" name="Rectangle 79"/>
            <p:cNvSpPr>
              <a:spLocks noChangeArrowheads="1"/>
            </p:cNvSpPr>
            <p:nvPr/>
          </p:nvSpPr>
          <p:spPr bwMode="auto">
            <a:xfrm>
              <a:off x="2284" y="2189"/>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1</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20" name="Line 80"/>
            <p:cNvSpPr>
              <a:spLocks noChangeShapeType="1"/>
            </p:cNvSpPr>
            <p:nvPr/>
          </p:nvSpPr>
          <p:spPr bwMode="auto">
            <a:xfrm>
              <a:off x="2603" y="2189"/>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1" name="Line 81"/>
            <p:cNvSpPr>
              <a:spLocks noChangeShapeType="1"/>
            </p:cNvSpPr>
            <p:nvPr/>
          </p:nvSpPr>
          <p:spPr bwMode="auto">
            <a:xfrm>
              <a:off x="1893" y="2276"/>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2" name="Line 82"/>
            <p:cNvSpPr>
              <a:spLocks noChangeShapeType="1"/>
            </p:cNvSpPr>
            <p:nvPr/>
          </p:nvSpPr>
          <p:spPr bwMode="auto">
            <a:xfrm>
              <a:off x="2710" y="2276"/>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3" name="Rectangle 83"/>
            <p:cNvSpPr>
              <a:spLocks noChangeArrowheads="1"/>
            </p:cNvSpPr>
            <p:nvPr/>
          </p:nvSpPr>
          <p:spPr bwMode="auto">
            <a:xfrm>
              <a:off x="3101" y="2189"/>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3    0</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24" name="Line 84"/>
            <p:cNvSpPr>
              <a:spLocks noChangeShapeType="1"/>
            </p:cNvSpPr>
            <p:nvPr/>
          </p:nvSpPr>
          <p:spPr bwMode="auto">
            <a:xfrm>
              <a:off x="3421" y="2189"/>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5" name="Line 85"/>
            <p:cNvSpPr>
              <a:spLocks noChangeShapeType="1"/>
            </p:cNvSpPr>
            <p:nvPr/>
          </p:nvSpPr>
          <p:spPr bwMode="auto">
            <a:xfrm>
              <a:off x="1893" y="2508"/>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6" name="Rectangle 86"/>
            <p:cNvSpPr>
              <a:spLocks noChangeArrowheads="1"/>
            </p:cNvSpPr>
            <p:nvPr/>
          </p:nvSpPr>
          <p:spPr bwMode="auto">
            <a:xfrm>
              <a:off x="2284" y="2421"/>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5</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27" name="Line 87"/>
            <p:cNvSpPr>
              <a:spLocks noChangeShapeType="1"/>
            </p:cNvSpPr>
            <p:nvPr/>
          </p:nvSpPr>
          <p:spPr bwMode="auto">
            <a:xfrm>
              <a:off x="2603" y="2421"/>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8" name="Line 88"/>
            <p:cNvSpPr>
              <a:spLocks noChangeShapeType="1"/>
            </p:cNvSpPr>
            <p:nvPr/>
          </p:nvSpPr>
          <p:spPr bwMode="auto">
            <a:xfrm>
              <a:off x="1893" y="2740"/>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29" name="Line 89"/>
            <p:cNvSpPr>
              <a:spLocks noChangeShapeType="1"/>
            </p:cNvSpPr>
            <p:nvPr/>
          </p:nvSpPr>
          <p:spPr bwMode="auto">
            <a:xfrm>
              <a:off x="1893" y="3204"/>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0" name="Rectangle 90"/>
            <p:cNvSpPr>
              <a:spLocks noChangeArrowheads="1"/>
            </p:cNvSpPr>
            <p:nvPr/>
          </p:nvSpPr>
          <p:spPr bwMode="auto">
            <a:xfrm>
              <a:off x="2284" y="2653"/>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1</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31" name="Rectangle 91"/>
            <p:cNvSpPr>
              <a:spLocks noChangeArrowheads="1"/>
            </p:cNvSpPr>
            <p:nvPr/>
          </p:nvSpPr>
          <p:spPr bwMode="auto">
            <a:xfrm>
              <a:off x="3101" y="2653"/>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5    0</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32" name="Line 92"/>
            <p:cNvSpPr>
              <a:spLocks noChangeShapeType="1"/>
            </p:cNvSpPr>
            <p:nvPr/>
          </p:nvSpPr>
          <p:spPr bwMode="auto">
            <a:xfrm>
              <a:off x="2603" y="2653"/>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3" name="Line 93"/>
            <p:cNvSpPr>
              <a:spLocks noChangeShapeType="1"/>
            </p:cNvSpPr>
            <p:nvPr/>
          </p:nvSpPr>
          <p:spPr bwMode="auto">
            <a:xfrm>
              <a:off x="3421" y="2653"/>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4" name="Line 94"/>
            <p:cNvSpPr>
              <a:spLocks noChangeShapeType="1"/>
            </p:cNvSpPr>
            <p:nvPr/>
          </p:nvSpPr>
          <p:spPr bwMode="auto">
            <a:xfrm>
              <a:off x="2710" y="2740"/>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5" name="Rectangle 95"/>
            <p:cNvSpPr>
              <a:spLocks noChangeArrowheads="1"/>
            </p:cNvSpPr>
            <p:nvPr/>
          </p:nvSpPr>
          <p:spPr bwMode="auto">
            <a:xfrm>
              <a:off x="2284" y="3117"/>
              <a:ext cx="568"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0</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36" name="Line 96"/>
            <p:cNvSpPr>
              <a:spLocks noChangeShapeType="1"/>
            </p:cNvSpPr>
            <p:nvPr/>
          </p:nvSpPr>
          <p:spPr bwMode="auto">
            <a:xfrm>
              <a:off x="2603"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7" name="Line 97"/>
            <p:cNvSpPr>
              <a:spLocks noChangeShapeType="1"/>
            </p:cNvSpPr>
            <p:nvPr/>
          </p:nvSpPr>
          <p:spPr bwMode="auto">
            <a:xfrm>
              <a:off x="2710" y="3204"/>
              <a:ext cx="35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38" name="Rectangle 98"/>
            <p:cNvSpPr>
              <a:spLocks noChangeArrowheads="1"/>
            </p:cNvSpPr>
            <p:nvPr/>
          </p:nvSpPr>
          <p:spPr bwMode="auto">
            <a:xfrm>
              <a:off x="3101" y="3117"/>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1</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39" name="Line 99"/>
            <p:cNvSpPr>
              <a:spLocks noChangeShapeType="1"/>
            </p:cNvSpPr>
            <p:nvPr/>
          </p:nvSpPr>
          <p:spPr bwMode="auto">
            <a:xfrm>
              <a:off x="3421"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40" name="Line 100"/>
            <p:cNvSpPr>
              <a:spLocks noChangeShapeType="1"/>
            </p:cNvSpPr>
            <p:nvPr/>
          </p:nvSpPr>
          <p:spPr bwMode="auto">
            <a:xfrm>
              <a:off x="3527" y="3204"/>
              <a:ext cx="356"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41" name="Rectangle 101"/>
            <p:cNvSpPr>
              <a:spLocks noChangeArrowheads="1"/>
            </p:cNvSpPr>
            <p:nvPr/>
          </p:nvSpPr>
          <p:spPr bwMode="auto">
            <a:xfrm>
              <a:off x="3918" y="3117"/>
              <a:ext cx="569" cy="174"/>
            </a:xfrm>
            <a:prstGeom prst="rect">
              <a:avLst/>
            </a:prstGeom>
            <a:solidFill>
              <a:srgbClr val="BBE0E3"/>
            </a:solidFill>
            <a:ln w="38100">
              <a:solidFill>
                <a:srgbClr val="000000"/>
              </a:solidFill>
              <a:miter lim="800000"/>
            </a:ln>
          </p:spPr>
          <p:txBody>
            <a:bodyPr wrap="none" anchor="ctr"/>
            <a:lstStyle/>
            <a:p>
              <a:r>
                <a:rPr kumimoji="1" lang="en-US" altLang="zh-CN" sz="2000" b="1">
                  <a:solidFill>
                    <a:srgbClr val="FF3300"/>
                  </a:solidFill>
                  <a:latin typeface="Times New Roman" panose="02020603050405020304" pitchFamily="18" charset="0"/>
                  <a:ea typeface="宋体" panose="02010600030101010101" pitchFamily="2" charset="-122"/>
                </a:rPr>
                <a:t>  5    0</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89542" name="Line 102"/>
            <p:cNvSpPr>
              <a:spLocks noChangeShapeType="1"/>
            </p:cNvSpPr>
            <p:nvPr/>
          </p:nvSpPr>
          <p:spPr bwMode="auto">
            <a:xfrm>
              <a:off x="4238" y="3117"/>
              <a:ext cx="0" cy="1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9543" name="Group 103"/>
          <p:cNvGrpSpPr/>
          <p:nvPr/>
        </p:nvGrpSpPr>
        <p:grpSpPr bwMode="auto">
          <a:xfrm>
            <a:off x="6372225" y="4346575"/>
            <a:ext cx="2262188" cy="1169988"/>
            <a:chOff x="2544" y="2784"/>
            <a:chExt cx="2256" cy="1248"/>
          </a:xfrm>
        </p:grpSpPr>
        <p:sp>
          <p:nvSpPr>
            <p:cNvPr id="189544" name="Line 104"/>
            <p:cNvSpPr>
              <a:spLocks noChangeShapeType="1"/>
            </p:cNvSpPr>
            <p:nvPr/>
          </p:nvSpPr>
          <p:spPr bwMode="auto">
            <a:xfrm flipH="1" flipV="1">
              <a:off x="3748" y="3067"/>
              <a:ext cx="720" cy="720"/>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45" name="Line 105"/>
            <p:cNvSpPr>
              <a:spLocks noChangeShapeType="1"/>
            </p:cNvSpPr>
            <p:nvPr/>
          </p:nvSpPr>
          <p:spPr bwMode="auto">
            <a:xfrm flipH="1" flipV="1">
              <a:off x="2832" y="3072"/>
              <a:ext cx="720" cy="72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46" name="Oval 106"/>
            <p:cNvSpPr>
              <a:spLocks noChangeArrowheads="1"/>
            </p:cNvSpPr>
            <p:nvPr/>
          </p:nvSpPr>
          <p:spPr bwMode="auto">
            <a:xfrm>
              <a:off x="254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0</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7" name="Oval 107"/>
            <p:cNvSpPr>
              <a:spLocks noChangeArrowheads="1"/>
            </p:cNvSpPr>
            <p:nvPr/>
          </p:nvSpPr>
          <p:spPr bwMode="auto">
            <a:xfrm>
              <a:off x="350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1</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8" name="Oval 108"/>
            <p:cNvSpPr>
              <a:spLocks noChangeArrowheads="1"/>
            </p:cNvSpPr>
            <p:nvPr/>
          </p:nvSpPr>
          <p:spPr bwMode="auto">
            <a:xfrm>
              <a:off x="4464" y="2784"/>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2</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49" name="Line 109"/>
            <p:cNvSpPr>
              <a:spLocks noChangeShapeType="1"/>
            </p:cNvSpPr>
            <p:nvPr/>
          </p:nvSpPr>
          <p:spPr bwMode="auto">
            <a:xfrm>
              <a:off x="2880" y="2928"/>
              <a:ext cx="624"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50" name="Line 110"/>
            <p:cNvSpPr>
              <a:spLocks noChangeShapeType="1"/>
            </p:cNvSpPr>
            <p:nvPr/>
          </p:nvSpPr>
          <p:spPr bwMode="auto">
            <a:xfrm>
              <a:off x="3840" y="2928"/>
              <a:ext cx="624" cy="0"/>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51" name="Oval 111"/>
            <p:cNvSpPr>
              <a:spLocks noChangeArrowheads="1"/>
            </p:cNvSpPr>
            <p:nvPr/>
          </p:nvSpPr>
          <p:spPr bwMode="auto">
            <a:xfrm>
              <a:off x="254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3</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2" name="Line 112"/>
            <p:cNvSpPr>
              <a:spLocks noChangeShapeType="1"/>
            </p:cNvSpPr>
            <p:nvPr/>
          </p:nvSpPr>
          <p:spPr bwMode="auto">
            <a:xfrm>
              <a:off x="2688" y="3120"/>
              <a:ext cx="0" cy="576"/>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53" name="Oval 113"/>
            <p:cNvSpPr>
              <a:spLocks noChangeArrowheads="1"/>
            </p:cNvSpPr>
            <p:nvPr/>
          </p:nvSpPr>
          <p:spPr bwMode="auto">
            <a:xfrm>
              <a:off x="350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4</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4" name="Line 114"/>
            <p:cNvSpPr>
              <a:spLocks noChangeShapeType="1"/>
            </p:cNvSpPr>
            <p:nvPr/>
          </p:nvSpPr>
          <p:spPr bwMode="auto">
            <a:xfrm>
              <a:off x="3696" y="3120"/>
              <a:ext cx="0" cy="576"/>
            </a:xfrm>
            <a:prstGeom prst="line">
              <a:avLst/>
            </a:prstGeom>
            <a:noFill/>
            <a:ln w="38100">
              <a:solidFill>
                <a:srgbClr val="FF33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55" name="Line 115"/>
            <p:cNvSpPr>
              <a:spLocks noChangeShapeType="1"/>
            </p:cNvSpPr>
            <p:nvPr/>
          </p:nvSpPr>
          <p:spPr bwMode="auto">
            <a:xfrm>
              <a:off x="3840" y="3888"/>
              <a:ext cx="624"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556" name="Oval 116"/>
            <p:cNvSpPr>
              <a:spLocks noChangeArrowheads="1"/>
            </p:cNvSpPr>
            <p:nvPr/>
          </p:nvSpPr>
          <p:spPr bwMode="auto">
            <a:xfrm>
              <a:off x="4464" y="3696"/>
              <a:ext cx="336" cy="336"/>
            </a:xfrm>
            <a:prstGeom prst="ellipse">
              <a:avLst/>
            </a:prstGeom>
            <a:solidFill>
              <a:srgbClr val="BBE0E3"/>
            </a:solidFill>
            <a:ln w="38100">
              <a:solidFill>
                <a:srgbClr val="FF3300"/>
              </a:solidFill>
              <a:round/>
            </a:ln>
          </p:spPr>
          <p:txBody>
            <a:bodyPr wrap="none" anchor="ctr"/>
            <a:lstStyle/>
            <a:p>
              <a:pPr algn="ctr"/>
              <a:r>
                <a:rPr kumimoji="1" lang="en-US" altLang="zh-CN" sz="1600" b="1">
                  <a:solidFill>
                    <a:srgbClr val="000000"/>
                  </a:solidFill>
                  <a:latin typeface="Times New Roman" panose="02020603050405020304" pitchFamily="18" charset="0"/>
                  <a:ea typeface="宋体" panose="02010600030101010101" pitchFamily="2" charset="-122"/>
                </a:rPr>
                <a:t>C</a:t>
              </a:r>
              <a:r>
                <a:rPr kumimoji="1" lang="en-US" altLang="zh-CN" sz="1600" b="1" baseline="-25000">
                  <a:solidFill>
                    <a:srgbClr val="000000"/>
                  </a:solidFill>
                  <a:latin typeface="Times New Roman" panose="02020603050405020304" pitchFamily="18" charset="0"/>
                  <a:ea typeface="宋体" panose="02010600030101010101" pitchFamily="2" charset="-122"/>
                </a:rPr>
                <a:t>5</a:t>
              </a:r>
              <a:endParaRPr kumimoji="1" lang="en-US" altLang="zh-CN" sz="1600" b="1" baseline="-25000">
                <a:solidFill>
                  <a:srgbClr val="000000"/>
                </a:solidFill>
                <a:latin typeface="Times New Roman" panose="02020603050405020304" pitchFamily="18" charset="0"/>
                <a:ea typeface="宋体" panose="02010600030101010101" pitchFamily="2" charset="-122"/>
              </a:endParaRPr>
            </a:p>
          </p:txBody>
        </p:sp>
        <p:sp>
          <p:nvSpPr>
            <p:cNvPr id="189557" name="Line 117"/>
            <p:cNvSpPr>
              <a:spLocks noChangeShapeType="1"/>
            </p:cNvSpPr>
            <p:nvPr/>
          </p:nvSpPr>
          <p:spPr bwMode="auto">
            <a:xfrm>
              <a:off x="4656" y="3120"/>
              <a:ext cx="0" cy="576"/>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516063"/>
            <a:ext cx="86264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AOE-</a:t>
            </a:r>
            <a:r>
              <a:rPr kumimoji="1" lang="zh-CN" altLang="en-US" sz="2400" dirty="0">
                <a:latin typeface="Times New Roman" panose="02020603050405020304" pitchFamily="18" charset="0"/>
                <a:cs typeface="Times New Roman" panose="02020603050405020304" pitchFamily="18" charset="0"/>
              </a:rPr>
              <a:t>无环图网</a:t>
            </a:r>
            <a:r>
              <a:rPr kumimoji="1" lang="en-US" altLang="zh-CN" sz="2400" dirty="0">
                <a:latin typeface="Times New Roman" panose="02020603050405020304" pitchFamily="18" charset="0"/>
                <a:cs typeface="Times New Roman" panose="02020603050405020304" pitchFamily="18" charset="0"/>
              </a:rPr>
              <a:t>(</a:t>
            </a:r>
            <a:r>
              <a:rPr kumimoji="1" lang="en-US" altLang="zh-CN" sz="2400" b="1" dirty="0">
                <a:solidFill>
                  <a:srgbClr val="FFFF00"/>
                </a:solidFill>
                <a:latin typeface="Times New Roman" panose="02020603050405020304" pitchFamily="18" charset="0"/>
                <a:cs typeface="Times New Roman" panose="02020603050405020304" pitchFamily="18" charset="0"/>
              </a:rPr>
              <a:t>Activity on Edge Network</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：即用边表示活动的网，是带权的有序无环图，其中顶点表示</a:t>
            </a:r>
            <a:r>
              <a:rPr kumimoji="1" lang="zh-CN" altLang="en-US" sz="2400" b="1" dirty="0">
                <a:solidFill>
                  <a:srgbClr val="FFFF00"/>
                </a:solidFill>
                <a:latin typeface="Times New Roman" panose="02020603050405020304" pitchFamily="18" charset="0"/>
                <a:cs typeface="Times New Roman" panose="02020603050405020304" pitchFamily="18" charset="0"/>
              </a:rPr>
              <a:t>事件</a:t>
            </a:r>
            <a:r>
              <a:rPr kumimoji="1" lang="zh-CN" altLang="en-US" sz="2400" dirty="0">
                <a:latin typeface="Times New Roman" panose="02020603050405020304" pitchFamily="18" charset="0"/>
                <a:cs typeface="Times New Roman" panose="02020603050405020304" pitchFamily="18" charset="0"/>
              </a:rPr>
              <a:t>，弧表示</a:t>
            </a:r>
            <a:r>
              <a:rPr kumimoji="1" lang="zh-CN" altLang="en-US" sz="2400" b="1" dirty="0">
                <a:solidFill>
                  <a:srgbClr val="FFFF00"/>
                </a:solidFill>
                <a:latin typeface="Times New Roman" panose="02020603050405020304" pitchFamily="18" charset="0"/>
                <a:cs typeface="Times New Roman" panose="02020603050405020304" pitchFamily="18" charset="0"/>
              </a:rPr>
              <a:t>活动</a:t>
            </a:r>
            <a:r>
              <a:rPr kumimoji="1" lang="zh-CN" altLang="en-US" sz="2400" dirty="0">
                <a:latin typeface="Times New Roman" panose="02020603050405020304" pitchFamily="18" charset="0"/>
                <a:cs typeface="Times New Roman" panose="02020603050405020304" pitchFamily="18" charset="0"/>
              </a:rPr>
              <a:t>，权表示</a:t>
            </a:r>
            <a:r>
              <a:rPr kumimoji="1" lang="zh-CN" altLang="en-US" sz="2400" b="1" dirty="0">
                <a:solidFill>
                  <a:srgbClr val="FFFF00"/>
                </a:solidFill>
                <a:latin typeface="Times New Roman" panose="02020603050405020304" pitchFamily="18" charset="0"/>
                <a:cs typeface="Times New Roman" panose="02020603050405020304" pitchFamily="18" charset="0"/>
              </a:rPr>
              <a:t>活动持续的时间</a:t>
            </a:r>
            <a:r>
              <a:rPr kumimoji="1" lang="zh-CN" altLang="en-US" sz="2400" dirty="0">
                <a:latin typeface="Times New Roman" panose="02020603050405020304" pitchFamily="18" charset="0"/>
                <a:cs typeface="Times New Roman" panose="02020603050405020304" pitchFamily="18" charset="0"/>
              </a:rPr>
              <a:t>。通常，</a:t>
            </a:r>
            <a:r>
              <a:rPr kumimoji="1" lang="en-US" altLang="zh-CN" sz="2400" dirty="0">
                <a:latin typeface="Times New Roman" panose="02020603050405020304" pitchFamily="18" charset="0"/>
                <a:cs typeface="Times New Roman" panose="02020603050405020304" pitchFamily="18" charset="0"/>
              </a:rPr>
              <a:t>AOE-</a:t>
            </a:r>
            <a:r>
              <a:rPr kumimoji="1" lang="zh-CN" altLang="en-US" sz="2400" dirty="0">
                <a:latin typeface="Times New Roman" panose="02020603050405020304" pitchFamily="18" charset="0"/>
                <a:cs typeface="Times New Roman" panose="02020603050405020304" pitchFamily="18" charset="0"/>
              </a:rPr>
              <a:t>网可用来估算工程完成的时间。如图所示：</a:t>
            </a:r>
            <a:endParaRPr kumimoji="1" lang="zh-CN" altLang="en-US" sz="2400" dirty="0">
              <a:latin typeface="Times New Roman" panose="02020603050405020304" pitchFamily="18" charset="0"/>
              <a:cs typeface="Times New Roman" panose="02020603050405020304" pitchFamily="18" charset="0"/>
            </a:endParaRPr>
          </a:p>
        </p:txBody>
      </p:sp>
      <p:grpSp>
        <p:nvGrpSpPr>
          <p:cNvPr id="73818" name="Group 90"/>
          <p:cNvGrpSpPr/>
          <p:nvPr/>
        </p:nvGrpSpPr>
        <p:grpSpPr bwMode="auto">
          <a:xfrm>
            <a:off x="1509713" y="3284538"/>
            <a:ext cx="6124575" cy="3240087"/>
            <a:chOff x="951" y="2069"/>
            <a:chExt cx="3858" cy="2041"/>
          </a:xfrm>
        </p:grpSpPr>
        <p:grpSp>
          <p:nvGrpSpPr>
            <p:cNvPr id="73800" name="Group 72"/>
            <p:cNvGrpSpPr>
              <a:grpSpLocks noChangeAspect="1"/>
            </p:cNvGrpSpPr>
            <p:nvPr/>
          </p:nvGrpSpPr>
          <p:grpSpPr bwMode="auto">
            <a:xfrm>
              <a:off x="951" y="2127"/>
              <a:ext cx="3858" cy="1612"/>
              <a:chOff x="1440" y="2016"/>
              <a:chExt cx="3216" cy="1344"/>
            </a:xfrm>
          </p:grpSpPr>
          <p:sp>
            <p:nvSpPr>
              <p:cNvPr id="73735" name="Oval 7"/>
              <p:cNvSpPr>
                <a:spLocks noChangeAspect="1" noChangeArrowheads="1"/>
              </p:cNvSpPr>
              <p:nvPr/>
            </p:nvSpPr>
            <p:spPr bwMode="auto">
              <a:xfrm>
                <a:off x="2160" y="201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73778" name="Oval 50"/>
              <p:cNvSpPr>
                <a:spLocks noChangeAspect="1" noChangeArrowheads="1"/>
              </p:cNvSpPr>
              <p:nvPr/>
            </p:nvSpPr>
            <p:spPr bwMode="auto">
              <a:xfrm>
                <a:off x="1440" y="2304"/>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73779" name="Oval 51"/>
              <p:cNvSpPr>
                <a:spLocks noChangeAspect="1" noChangeArrowheads="1"/>
              </p:cNvSpPr>
              <p:nvPr/>
            </p:nvSpPr>
            <p:spPr bwMode="auto">
              <a:xfrm>
                <a:off x="2160" y="259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73780" name="Oval 52"/>
              <p:cNvSpPr>
                <a:spLocks noChangeAspect="1" noChangeArrowheads="1"/>
              </p:cNvSpPr>
              <p:nvPr/>
            </p:nvSpPr>
            <p:spPr bwMode="auto">
              <a:xfrm>
                <a:off x="2976"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73781" name="Oval 53"/>
              <p:cNvSpPr>
                <a:spLocks noChangeAspect="1" noChangeArrowheads="1"/>
              </p:cNvSpPr>
              <p:nvPr/>
            </p:nvSpPr>
            <p:spPr bwMode="auto">
              <a:xfrm>
                <a:off x="3696" y="2016"/>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sp>
            <p:nvSpPr>
              <p:cNvPr id="73782" name="Oval 54"/>
              <p:cNvSpPr>
                <a:spLocks noChangeAspect="1" noChangeArrowheads="1"/>
              </p:cNvSpPr>
              <p:nvPr/>
            </p:nvSpPr>
            <p:spPr bwMode="auto">
              <a:xfrm>
                <a:off x="3696" y="264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73783" name="Oval 55"/>
              <p:cNvSpPr>
                <a:spLocks noChangeAspect="1" noChangeArrowheads="1"/>
              </p:cNvSpPr>
              <p:nvPr/>
            </p:nvSpPr>
            <p:spPr bwMode="auto">
              <a:xfrm>
                <a:off x="4416" y="235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9</a:t>
                </a:r>
                <a:endParaRPr kumimoji="1" lang="en-US" altLang="zh-CN" sz="2000">
                  <a:latin typeface="Times New Roman" panose="02020603050405020304" pitchFamily="18" charset="0"/>
                  <a:ea typeface="宋体" panose="02010600030101010101" pitchFamily="2" charset="-122"/>
                </a:endParaRPr>
              </a:p>
            </p:txBody>
          </p:sp>
          <p:sp>
            <p:nvSpPr>
              <p:cNvPr id="73784" name="Oval 56"/>
              <p:cNvSpPr>
                <a:spLocks noChangeAspect="1" noChangeArrowheads="1"/>
              </p:cNvSpPr>
              <p:nvPr/>
            </p:nvSpPr>
            <p:spPr bwMode="auto">
              <a:xfrm>
                <a:off x="2208" y="312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73785" name="Oval 57"/>
              <p:cNvSpPr>
                <a:spLocks noChangeAspect="1" noChangeArrowheads="1"/>
              </p:cNvSpPr>
              <p:nvPr/>
            </p:nvSpPr>
            <p:spPr bwMode="auto">
              <a:xfrm>
                <a:off x="3360" y="312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cxnSp>
            <p:nvCxnSpPr>
              <p:cNvPr id="73786" name="AutoShape 58"/>
              <p:cNvCxnSpPr>
                <a:cxnSpLocks noChangeAspect="1" noChangeShapeType="1"/>
                <a:stCxn id="73778" idx="7"/>
                <a:endCxn id="73735" idx="2"/>
              </p:cNvCxnSpPr>
              <p:nvPr/>
            </p:nvCxnSpPr>
            <p:spPr bwMode="auto">
              <a:xfrm flipV="1">
                <a:off x="1645" y="2136"/>
                <a:ext cx="515" cy="2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7" name="AutoShape 59"/>
              <p:cNvCxnSpPr>
                <a:cxnSpLocks noChangeAspect="1" noChangeShapeType="1"/>
                <a:stCxn id="73778" idx="6"/>
                <a:endCxn id="73779" idx="1"/>
              </p:cNvCxnSpPr>
              <p:nvPr/>
            </p:nvCxnSpPr>
            <p:spPr bwMode="auto">
              <a:xfrm>
                <a:off x="1680" y="2424"/>
                <a:ext cx="515" cy="2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8" name="AutoShape 60"/>
              <p:cNvCxnSpPr>
                <a:cxnSpLocks noChangeAspect="1" noChangeShapeType="1"/>
                <a:stCxn id="73778" idx="5"/>
                <a:endCxn id="73784" idx="1"/>
              </p:cNvCxnSpPr>
              <p:nvPr/>
            </p:nvCxnSpPr>
            <p:spPr bwMode="auto">
              <a:xfrm>
                <a:off x="1645" y="2509"/>
                <a:ext cx="598" cy="64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89" name="AutoShape 61"/>
              <p:cNvCxnSpPr>
                <a:cxnSpLocks noChangeAspect="1" noChangeShapeType="1"/>
                <a:stCxn id="73735" idx="6"/>
                <a:endCxn id="73780" idx="1"/>
              </p:cNvCxnSpPr>
              <p:nvPr/>
            </p:nvCxnSpPr>
            <p:spPr bwMode="auto">
              <a:xfrm>
                <a:off x="2400" y="2136"/>
                <a:ext cx="611" cy="25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0" name="AutoShape 62"/>
              <p:cNvCxnSpPr>
                <a:cxnSpLocks noChangeAspect="1" noChangeShapeType="1"/>
                <a:stCxn id="73779" idx="6"/>
                <a:endCxn id="73780" idx="2"/>
              </p:cNvCxnSpPr>
              <p:nvPr/>
            </p:nvCxnSpPr>
            <p:spPr bwMode="auto">
              <a:xfrm flipV="1">
                <a:off x="2400" y="2472"/>
                <a:ext cx="576" cy="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2" name="AutoShape 64"/>
              <p:cNvCxnSpPr>
                <a:cxnSpLocks noChangeAspect="1" noChangeShapeType="1"/>
                <a:stCxn id="73780" idx="7"/>
                <a:endCxn id="73781" idx="2"/>
              </p:cNvCxnSpPr>
              <p:nvPr/>
            </p:nvCxnSpPr>
            <p:spPr bwMode="auto">
              <a:xfrm flipV="1">
                <a:off x="3181" y="2136"/>
                <a:ext cx="515" cy="25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3" name="AutoShape 65"/>
              <p:cNvCxnSpPr>
                <a:cxnSpLocks noChangeAspect="1" noChangeShapeType="1"/>
                <a:stCxn id="73780" idx="6"/>
                <a:endCxn id="73782" idx="1"/>
              </p:cNvCxnSpPr>
              <p:nvPr/>
            </p:nvCxnSpPr>
            <p:spPr bwMode="auto">
              <a:xfrm>
                <a:off x="3216" y="2472"/>
                <a:ext cx="515" cy="2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4" name="AutoShape 66"/>
              <p:cNvCxnSpPr>
                <a:cxnSpLocks noChangeAspect="1" noChangeShapeType="1"/>
                <a:stCxn id="73781" idx="6"/>
                <a:endCxn id="73783" idx="1"/>
              </p:cNvCxnSpPr>
              <p:nvPr/>
            </p:nvCxnSpPr>
            <p:spPr bwMode="auto">
              <a:xfrm>
                <a:off x="3936" y="2136"/>
                <a:ext cx="515" cy="25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6" name="AutoShape 68"/>
              <p:cNvCxnSpPr>
                <a:cxnSpLocks noChangeAspect="1" noChangeShapeType="1"/>
                <a:stCxn id="73782" idx="6"/>
                <a:endCxn id="73783" idx="2"/>
              </p:cNvCxnSpPr>
              <p:nvPr/>
            </p:nvCxnSpPr>
            <p:spPr bwMode="auto">
              <a:xfrm flipV="1">
                <a:off x="3936" y="2472"/>
                <a:ext cx="480" cy="28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7" name="AutoShape 69"/>
              <p:cNvCxnSpPr>
                <a:cxnSpLocks noChangeAspect="1" noChangeShapeType="1"/>
                <a:stCxn id="73784" idx="6"/>
                <a:endCxn id="73785" idx="2"/>
              </p:cNvCxnSpPr>
              <p:nvPr/>
            </p:nvCxnSpPr>
            <p:spPr bwMode="auto">
              <a:xfrm>
                <a:off x="2448" y="3240"/>
                <a:ext cx="91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98" name="AutoShape 70"/>
              <p:cNvCxnSpPr>
                <a:cxnSpLocks noChangeAspect="1" noChangeShapeType="1"/>
                <a:stCxn id="73785" idx="7"/>
                <a:endCxn id="73782" idx="3"/>
              </p:cNvCxnSpPr>
              <p:nvPr/>
            </p:nvCxnSpPr>
            <p:spPr bwMode="auto">
              <a:xfrm flipV="1">
                <a:off x="3565" y="2845"/>
                <a:ext cx="166" cy="31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3801" name="Text Box 73"/>
            <p:cNvSpPr txBox="1">
              <a:spLocks noChangeAspect="1" noChangeArrowheads="1"/>
            </p:cNvSpPr>
            <p:nvPr/>
          </p:nvSpPr>
          <p:spPr bwMode="auto">
            <a:xfrm>
              <a:off x="2391" y="3258"/>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6</a:t>
              </a:r>
              <a:r>
                <a:rPr kumimoji="1" lang="en-US" altLang="zh-CN" sz="2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73802" name="Text Box 74"/>
            <p:cNvSpPr txBox="1">
              <a:spLocks noChangeAspect="1" noChangeArrowheads="1"/>
            </p:cNvSpPr>
            <p:nvPr/>
          </p:nvSpPr>
          <p:spPr bwMode="auto">
            <a:xfrm rot="20538416" flipH="1">
              <a:off x="1126" y="212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1</a:t>
              </a:r>
              <a:r>
                <a:rPr kumimoji="1" lang="en-US" altLang="zh-CN" sz="2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73803" name="Text Box 75"/>
            <p:cNvSpPr txBox="1">
              <a:spLocks noChangeAspect="1" noChangeArrowheads="1"/>
            </p:cNvSpPr>
            <p:nvPr/>
          </p:nvSpPr>
          <p:spPr bwMode="auto">
            <a:xfrm rot="1203549">
              <a:off x="2226" y="208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4</a:t>
              </a:r>
              <a:r>
                <a:rPr kumimoji="1" lang="en-US" altLang="zh-CN" sz="2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73804" name="Text Box 76"/>
            <p:cNvSpPr txBox="1">
              <a:spLocks noChangeAspect="1" noChangeArrowheads="1"/>
            </p:cNvSpPr>
            <p:nvPr/>
          </p:nvSpPr>
          <p:spPr bwMode="auto">
            <a:xfrm rot="-1709329">
              <a:off x="2914" y="220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7</a:t>
              </a:r>
              <a:r>
                <a:rPr kumimoji="1" lang="en-US" altLang="zh-CN" sz="2000">
                  <a:latin typeface="Times New Roman" panose="02020603050405020304" pitchFamily="18" charset="0"/>
                  <a:ea typeface="宋体" panose="02010600030101010101" pitchFamily="2" charset="-122"/>
                </a:rPr>
                <a:t>=9</a:t>
              </a:r>
              <a:endParaRPr kumimoji="1" lang="en-US" altLang="zh-CN" sz="2000">
                <a:latin typeface="Times New Roman" panose="02020603050405020304" pitchFamily="18" charset="0"/>
                <a:ea typeface="宋体" panose="02010600030101010101" pitchFamily="2" charset="-122"/>
              </a:endParaRPr>
            </a:p>
          </p:txBody>
        </p:sp>
        <p:sp>
          <p:nvSpPr>
            <p:cNvPr id="73805" name="Text Box 77"/>
            <p:cNvSpPr txBox="1">
              <a:spLocks noChangeAspect="1" noChangeArrowheads="1"/>
            </p:cNvSpPr>
            <p:nvPr/>
          </p:nvSpPr>
          <p:spPr bwMode="auto">
            <a:xfrm rot="1568615">
              <a:off x="4075" y="2069"/>
              <a:ext cx="4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10</a:t>
              </a:r>
              <a:r>
                <a:rPr kumimoji="1" lang="en-US" altLang="zh-CN" sz="2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73806" name="Text Box 78"/>
            <p:cNvSpPr txBox="1">
              <a:spLocks noChangeAspect="1" noChangeArrowheads="1"/>
            </p:cNvSpPr>
            <p:nvPr/>
          </p:nvSpPr>
          <p:spPr bwMode="auto">
            <a:xfrm rot="-1935598">
              <a:off x="3988" y="2911"/>
              <a:ext cx="46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11</a:t>
              </a:r>
              <a:r>
                <a:rPr kumimoji="1" lang="en-US" altLang="zh-CN" sz="2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a:p>
              <a:endParaRPr kumimoji="1" lang="en-US" altLang="zh-CN" sz="2000">
                <a:latin typeface="Times New Roman" panose="02020603050405020304" pitchFamily="18" charset="0"/>
                <a:ea typeface="宋体" panose="02010600030101010101" pitchFamily="2" charset="-122"/>
              </a:endParaRPr>
            </a:p>
          </p:txBody>
        </p:sp>
        <p:sp>
          <p:nvSpPr>
            <p:cNvPr id="73807" name="Text Box 79"/>
            <p:cNvSpPr txBox="1">
              <a:spLocks noChangeAspect="1" noChangeArrowheads="1"/>
            </p:cNvSpPr>
            <p:nvPr/>
          </p:nvSpPr>
          <p:spPr bwMode="auto">
            <a:xfrm rot="-3647015">
              <a:off x="3463" y="332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9</a:t>
              </a:r>
              <a:r>
                <a:rPr kumimoji="1" lang="en-US" altLang="zh-CN" sz="2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73808" name="Text Box 80"/>
            <p:cNvSpPr txBox="1">
              <a:spLocks noChangeAspect="1" noChangeArrowheads="1"/>
            </p:cNvSpPr>
            <p:nvPr/>
          </p:nvSpPr>
          <p:spPr bwMode="auto">
            <a:xfrm rot="2705220">
              <a:off x="1163" y="2971"/>
              <a:ext cx="4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3</a:t>
              </a:r>
              <a:r>
                <a:rPr kumimoji="1" lang="en-US" altLang="zh-CN" sz="2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73809" name="Text Box 81"/>
            <p:cNvSpPr txBox="1">
              <a:spLocks noChangeAspect="1" noChangeArrowheads="1"/>
            </p:cNvSpPr>
            <p:nvPr/>
          </p:nvSpPr>
          <p:spPr bwMode="auto">
            <a:xfrm rot="1298015">
              <a:off x="1371" y="2418"/>
              <a:ext cx="5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2</a:t>
              </a:r>
              <a:r>
                <a:rPr kumimoji="1" lang="en-US" altLang="zh-CN" sz="2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73810" name="Text Box 82"/>
            <p:cNvSpPr txBox="1">
              <a:spLocks noChangeAspect="1" noChangeArrowheads="1"/>
            </p:cNvSpPr>
            <p:nvPr/>
          </p:nvSpPr>
          <p:spPr bwMode="auto">
            <a:xfrm rot="-1377827">
              <a:off x="2104" y="2541"/>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5</a:t>
              </a:r>
              <a:r>
                <a:rPr kumimoji="1" lang="en-US" altLang="zh-CN" sz="2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73811" name="Text Box 83"/>
            <p:cNvSpPr txBox="1">
              <a:spLocks noChangeAspect="1" noChangeArrowheads="1"/>
            </p:cNvSpPr>
            <p:nvPr/>
          </p:nvSpPr>
          <p:spPr bwMode="auto">
            <a:xfrm rot="1311445">
              <a:off x="3206" y="2482"/>
              <a:ext cx="4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a</a:t>
              </a:r>
              <a:r>
                <a:rPr kumimoji="1" lang="en-US" altLang="zh-CN" sz="2000" baseline="-25000">
                  <a:latin typeface="Times New Roman" panose="02020603050405020304" pitchFamily="18" charset="0"/>
                  <a:ea typeface="宋体" panose="02010600030101010101" pitchFamily="2" charset="-122"/>
                </a:rPr>
                <a:t>8</a:t>
              </a:r>
              <a:r>
                <a:rPr kumimoji="1" lang="en-US" altLang="zh-CN" sz="2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sp>
          <p:nvSpPr>
            <p:cNvPr id="73813" name="Text Box 85"/>
            <p:cNvSpPr txBox="1">
              <a:spLocks noChangeAspect="1" noChangeArrowheads="1"/>
            </p:cNvSpPr>
            <p:nvPr/>
          </p:nvSpPr>
          <p:spPr bwMode="auto">
            <a:xfrm>
              <a:off x="2333" y="3860"/>
              <a:ext cx="6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cs typeface="Times New Roman" panose="02020603050405020304" pitchFamily="18" charset="0"/>
                </a:rPr>
                <a:t>AOE</a:t>
              </a:r>
              <a:r>
                <a:rPr kumimoji="1" lang="zh-CN" altLang="en-US" sz="2000">
                  <a:latin typeface="Times New Roman" panose="02020603050405020304" pitchFamily="18" charset="0"/>
                  <a:cs typeface="Times New Roman" panose="02020603050405020304" pitchFamily="18" charset="0"/>
                </a:rPr>
                <a:t>网</a:t>
              </a:r>
              <a:endParaRPr kumimoji="1" lang="zh-CN" altLang="en-US" sz="2000">
                <a:latin typeface="Times New Roman" panose="02020603050405020304" pitchFamily="18" charset="0"/>
                <a:cs typeface="Times New Roman" panose="02020603050405020304" pitchFamily="18" charset="0"/>
              </a:endParaRPr>
            </a:p>
          </p:txBody>
        </p:sp>
      </p:grpSp>
      <p:sp>
        <p:nvSpPr>
          <p:cNvPr id="73816" name="Rectangle 88"/>
          <p:cNvSpPr>
            <a:spLocks noGrp="1" noChangeArrowheads="1"/>
          </p:cNvSpPr>
          <p:nvPr>
            <p:ph type="title"/>
          </p:nvPr>
        </p:nvSpPr>
        <p:spPr/>
        <p:txBody>
          <a:bodyPr/>
          <a:lstStyle/>
          <a:p>
            <a:r>
              <a:rPr lang="en-US" altLang="zh-CN" sz="4000" dirty="0"/>
              <a:t>7.7.2 </a:t>
            </a:r>
            <a:r>
              <a:rPr lang="en-US" altLang="zh-CN" sz="4000" dirty="0" smtClean="0"/>
              <a:t>Critical </a:t>
            </a:r>
            <a:r>
              <a:rPr lang="en-US" altLang="zh-CN" sz="4000" dirty="0"/>
              <a:t>path (</a:t>
            </a:r>
            <a:r>
              <a:rPr lang="zh-CN" altLang="en-US" sz="4000" dirty="0"/>
              <a:t>关键路径</a:t>
            </a:r>
            <a:r>
              <a:rPr lang="en-US" altLang="zh-CN" sz="4000" dirty="0"/>
              <a:t>)</a:t>
            </a:r>
            <a:endParaRPr lang="en-US" altLang="zh-CN" sz="40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89" name="Line 37"/>
          <p:cNvSpPr>
            <a:spLocks noChangeShapeType="1"/>
          </p:cNvSpPr>
          <p:nvPr/>
        </p:nvSpPr>
        <p:spPr bwMode="auto">
          <a:xfrm flipV="1">
            <a:off x="1763713" y="3304236"/>
            <a:ext cx="1008062" cy="38735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4" name="Text Box 2"/>
          <p:cNvSpPr txBox="1">
            <a:spLocks noChangeArrowheads="1"/>
          </p:cNvSpPr>
          <p:nvPr/>
        </p:nvSpPr>
        <p:spPr bwMode="auto">
          <a:xfrm>
            <a:off x="323850" y="404813"/>
            <a:ext cx="85693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由于整个工程只有</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个开始点，</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个完成点，因此在正常情况下</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无环</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只有</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个入度为</a:t>
            </a:r>
            <a:r>
              <a:rPr kumimoji="1" lang="en-US" altLang="zh-CN" sz="2400" dirty="0">
                <a:latin typeface="Times New Roman" panose="02020603050405020304" pitchFamily="18" charset="0"/>
                <a:cs typeface="Times New Roman" panose="02020603050405020304" pitchFamily="18" charset="0"/>
              </a:rPr>
              <a:t>0 </a:t>
            </a:r>
            <a:r>
              <a:rPr kumimoji="1" lang="zh-CN" altLang="en-US" sz="2400" dirty="0">
                <a:latin typeface="Times New Roman" panose="02020603050405020304" pitchFamily="18" charset="0"/>
                <a:cs typeface="Times New Roman" panose="02020603050405020304" pitchFamily="18" charset="0"/>
              </a:rPr>
              <a:t>的点</a:t>
            </a:r>
            <a:r>
              <a:rPr kumimoji="1" lang="en-US" altLang="zh-CN" sz="2400" dirty="0">
                <a:latin typeface="Times New Roman" panose="02020603050405020304" pitchFamily="18" charset="0"/>
                <a:cs typeface="Times New Roman" panose="02020603050405020304" pitchFamily="18" charset="0"/>
              </a:rPr>
              <a:t>(</a:t>
            </a:r>
            <a:r>
              <a:rPr kumimoji="1" lang="zh-CN" altLang="en-US" sz="2400" b="1" dirty="0">
                <a:solidFill>
                  <a:srgbClr val="FFFF00"/>
                </a:solidFill>
                <a:latin typeface="Times New Roman" panose="02020603050405020304" pitchFamily="18" charset="0"/>
                <a:cs typeface="Times New Roman" panose="02020603050405020304" pitchFamily="18" charset="0"/>
              </a:rPr>
              <a:t>源点</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个出度为</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的点</a:t>
            </a:r>
            <a:r>
              <a:rPr kumimoji="1" lang="en-US" altLang="zh-CN" sz="2400" dirty="0">
                <a:latin typeface="Times New Roman" panose="02020603050405020304" pitchFamily="18" charset="0"/>
                <a:cs typeface="Times New Roman" panose="02020603050405020304" pitchFamily="18" charset="0"/>
              </a:rPr>
              <a:t>(</a:t>
            </a:r>
            <a:r>
              <a:rPr kumimoji="1" lang="zh-CN" altLang="en-US" sz="2400" b="1" dirty="0">
                <a:solidFill>
                  <a:srgbClr val="FFFF00"/>
                </a:solidFill>
                <a:latin typeface="Times New Roman" panose="02020603050405020304" pitchFamily="18" charset="0"/>
                <a:cs typeface="Times New Roman" panose="02020603050405020304" pitchFamily="18" charset="0"/>
              </a:rPr>
              <a:t>汇点</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对</a:t>
            </a:r>
            <a:r>
              <a:rPr kumimoji="1" lang="en-US" altLang="zh-CN" sz="2400" dirty="0">
                <a:latin typeface="Times New Roman" panose="02020603050405020304" pitchFamily="18" charset="0"/>
                <a:cs typeface="Times New Roman" panose="02020603050405020304" pitchFamily="18" charset="0"/>
              </a:rPr>
              <a:t>AOE-</a:t>
            </a:r>
            <a:r>
              <a:rPr kumimoji="1" lang="zh-CN" altLang="en-US" sz="2400" dirty="0">
                <a:latin typeface="Times New Roman" panose="02020603050405020304" pitchFamily="18" charset="0"/>
                <a:cs typeface="Times New Roman" panose="02020603050405020304" pitchFamily="18" charset="0"/>
              </a:rPr>
              <a:t>网，常考虑如下的情况：</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(1) </a:t>
            </a:r>
            <a:r>
              <a:rPr kumimoji="1" lang="zh-CN" altLang="en-US" sz="2400" dirty="0" smtClean="0">
                <a:latin typeface="Times New Roman" panose="02020603050405020304" pitchFamily="18" charset="0"/>
                <a:cs typeface="Times New Roman" panose="02020603050405020304" pitchFamily="18" charset="0"/>
              </a:rPr>
              <a:t>完成</a:t>
            </a:r>
            <a:r>
              <a:rPr kumimoji="1" lang="zh-CN" altLang="en-US" sz="2400" dirty="0">
                <a:latin typeface="Times New Roman" panose="02020603050405020304" pitchFamily="18" charset="0"/>
                <a:cs typeface="Times New Roman" panose="02020603050405020304" pitchFamily="18" charset="0"/>
              </a:rPr>
              <a:t>整个工程至少需要多少时间；</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(2) </a:t>
            </a:r>
            <a:r>
              <a:rPr kumimoji="1" lang="zh-CN" altLang="en-US" sz="2400" dirty="0" smtClean="0">
                <a:latin typeface="Times New Roman" panose="02020603050405020304" pitchFamily="18" charset="0"/>
                <a:cs typeface="Times New Roman" panose="02020603050405020304" pitchFamily="18" charset="0"/>
              </a:rPr>
              <a:t>哪些</a:t>
            </a:r>
            <a:r>
              <a:rPr kumimoji="1" lang="zh-CN" altLang="en-US" sz="2400" dirty="0">
                <a:latin typeface="Times New Roman" panose="02020603050405020304" pitchFamily="18" charset="0"/>
                <a:cs typeface="Times New Roman" panose="02020603050405020304" pitchFamily="18" charset="0"/>
              </a:rPr>
              <a:t>活动是影响工程进度的关键。</a:t>
            </a:r>
            <a:endParaRPr kumimoji="1" lang="zh-CN" altLang="en-US" sz="2400" dirty="0">
              <a:latin typeface="Times New Roman" panose="02020603050405020304" pitchFamily="18" charset="0"/>
              <a:cs typeface="Times New Roman" panose="02020603050405020304" pitchFamily="18" charset="0"/>
            </a:endParaRPr>
          </a:p>
        </p:txBody>
      </p:sp>
      <p:sp>
        <p:nvSpPr>
          <p:cNvPr id="74757" name="Oval 5"/>
          <p:cNvSpPr>
            <a:spLocks noChangeAspect="1" noChangeArrowheads="1"/>
          </p:cNvSpPr>
          <p:nvPr/>
        </p:nvSpPr>
        <p:spPr bwMode="auto">
          <a:xfrm>
            <a:off x="2740025" y="2948636"/>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2</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58" name="Oval 6"/>
          <p:cNvSpPr>
            <a:spLocks noChangeAspect="1" noChangeArrowheads="1"/>
          </p:cNvSpPr>
          <p:nvPr/>
        </p:nvSpPr>
        <p:spPr bwMode="auto">
          <a:xfrm>
            <a:off x="1254125" y="3542361"/>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1</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59" name="Oval 7"/>
          <p:cNvSpPr>
            <a:spLocks noChangeAspect="1" noChangeArrowheads="1"/>
          </p:cNvSpPr>
          <p:nvPr/>
        </p:nvSpPr>
        <p:spPr bwMode="auto">
          <a:xfrm>
            <a:off x="2740025" y="4137673"/>
            <a:ext cx="495300" cy="4953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3</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60" name="Oval 8"/>
          <p:cNvSpPr>
            <a:spLocks noChangeAspect="1" noChangeArrowheads="1"/>
          </p:cNvSpPr>
          <p:nvPr/>
        </p:nvSpPr>
        <p:spPr bwMode="auto">
          <a:xfrm>
            <a:off x="4422775" y="3642373"/>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5</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61" name="Oval 9"/>
          <p:cNvSpPr>
            <a:spLocks noChangeAspect="1" noChangeArrowheads="1"/>
          </p:cNvSpPr>
          <p:nvPr/>
        </p:nvSpPr>
        <p:spPr bwMode="auto">
          <a:xfrm>
            <a:off x="5908675" y="2948636"/>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7</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62" name="Oval 10"/>
          <p:cNvSpPr>
            <a:spLocks noChangeAspect="1" noChangeArrowheads="1"/>
          </p:cNvSpPr>
          <p:nvPr/>
        </p:nvSpPr>
        <p:spPr bwMode="auto">
          <a:xfrm>
            <a:off x="5908675" y="4236098"/>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8</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74763" name="Oval 11"/>
          <p:cNvSpPr>
            <a:spLocks noChangeAspect="1" noChangeArrowheads="1"/>
          </p:cNvSpPr>
          <p:nvPr/>
        </p:nvSpPr>
        <p:spPr bwMode="auto">
          <a:xfrm>
            <a:off x="7394575" y="3642373"/>
            <a:ext cx="495300" cy="49530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9</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64" name="Oval 12"/>
          <p:cNvSpPr>
            <a:spLocks noChangeAspect="1" noChangeArrowheads="1"/>
          </p:cNvSpPr>
          <p:nvPr/>
        </p:nvSpPr>
        <p:spPr bwMode="auto">
          <a:xfrm>
            <a:off x="2838450" y="5226698"/>
            <a:ext cx="495300" cy="4953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4</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74765" name="Oval 13"/>
          <p:cNvSpPr>
            <a:spLocks noChangeAspect="1" noChangeArrowheads="1"/>
          </p:cNvSpPr>
          <p:nvPr/>
        </p:nvSpPr>
        <p:spPr bwMode="auto">
          <a:xfrm>
            <a:off x="5216525" y="5226698"/>
            <a:ext cx="493713" cy="4953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V</a:t>
            </a:r>
            <a:r>
              <a:rPr kumimoji="1" lang="en-US" altLang="zh-CN" sz="2400" b="1" baseline="-25000">
                <a:solidFill>
                  <a:srgbClr val="FFFF00"/>
                </a:solidFill>
                <a:latin typeface="Times New Roman" panose="02020603050405020304" pitchFamily="18" charset="0"/>
                <a:ea typeface="宋体" panose="02010600030101010101" pitchFamily="2" charset="-122"/>
              </a:rPr>
              <a:t>6</a:t>
            </a:r>
            <a:endParaRPr kumimoji="1" lang="en-US" altLang="zh-CN" sz="2400" b="1">
              <a:solidFill>
                <a:srgbClr val="FFFF00"/>
              </a:solidFill>
              <a:latin typeface="Times New Roman" panose="02020603050405020304" pitchFamily="18" charset="0"/>
              <a:ea typeface="宋体" panose="02010600030101010101" pitchFamily="2" charset="-122"/>
            </a:endParaRPr>
          </a:p>
        </p:txBody>
      </p:sp>
      <p:cxnSp>
        <p:nvCxnSpPr>
          <p:cNvPr id="74766" name="AutoShape 14"/>
          <p:cNvCxnSpPr>
            <a:cxnSpLocks noChangeAspect="1" noChangeShapeType="1"/>
            <a:stCxn id="74758" idx="7"/>
            <a:endCxn id="74757" idx="2"/>
          </p:cNvCxnSpPr>
          <p:nvPr/>
        </p:nvCxnSpPr>
        <p:spPr bwMode="auto">
          <a:xfrm flipV="1">
            <a:off x="1676400" y="3196286"/>
            <a:ext cx="1063625" cy="41910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7" name="AutoShape 15"/>
          <p:cNvCxnSpPr>
            <a:cxnSpLocks noChangeAspect="1" noChangeShapeType="1"/>
            <a:stCxn id="74758" idx="6"/>
            <a:endCxn id="74759" idx="2"/>
          </p:cNvCxnSpPr>
          <p:nvPr/>
        </p:nvCxnSpPr>
        <p:spPr bwMode="auto">
          <a:xfrm>
            <a:off x="1749425" y="3790011"/>
            <a:ext cx="990600" cy="5953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8" name="AutoShape 16"/>
          <p:cNvCxnSpPr>
            <a:cxnSpLocks noChangeAspect="1" noChangeShapeType="1"/>
            <a:stCxn id="74758" idx="5"/>
            <a:endCxn id="74764" idx="1"/>
          </p:cNvCxnSpPr>
          <p:nvPr/>
        </p:nvCxnSpPr>
        <p:spPr bwMode="auto">
          <a:xfrm>
            <a:off x="1676400" y="3966223"/>
            <a:ext cx="1235075" cy="133350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69" name="AutoShape 17"/>
          <p:cNvCxnSpPr>
            <a:cxnSpLocks noChangeAspect="1" noChangeShapeType="1"/>
            <a:stCxn id="74757" idx="6"/>
            <a:endCxn id="74760" idx="1"/>
          </p:cNvCxnSpPr>
          <p:nvPr/>
        </p:nvCxnSpPr>
        <p:spPr bwMode="auto">
          <a:xfrm>
            <a:off x="3235325" y="3196286"/>
            <a:ext cx="1260475" cy="517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0" name="AutoShape 18"/>
          <p:cNvCxnSpPr>
            <a:cxnSpLocks noChangeAspect="1" noChangeShapeType="1"/>
            <a:stCxn id="74759" idx="6"/>
            <a:endCxn id="74760" idx="2"/>
          </p:cNvCxnSpPr>
          <p:nvPr/>
        </p:nvCxnSpPr>
        <p:spPr bwMode="auto">
          <a:xfrm flipV="1">
            <a:off x="3235325" y="3890023"/>
            <a:ext cx="1187450" cy="49530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1" name="AutoShape 19"/>
          <p:cNvCxnSpPr>
            <a:cxnSpLocks noChangeAspect="1" noChangeShapeType="1"/>
            <a:stCxn id="74760" idx="7"/>
            <a:endCxn id="74761" idx="2"/>
          </p:cNvCxnSpPr>
          <p:nvPr/>
        </p:nvCxnSpPr>
        <p:spPr bwMode="auto">
          <a:xfrm flipV="1">
            <a:off x="4846638" y="3196286"/>
            <a:ext cx="1062037" cy="517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2" name="AutoShape 20"/>
          <p:cNvCxnSpPr>
            <a:cxnSpLocks noChangeAspect="1" noChangeShapeType="1"/>
            <a:stCxn id="74760" idx="6"/>
            <a:endCxn id="74762" idx="1"/>
          </p:cNvCxnSpPr>
          <p:nvPr/>
        </p:nvCxnSpPr>
        <p:spPr bwMode="auto">
          <a:xfrm>
            <a:off x="4918075" y="3890023"/>
            <a:ext cx="1063625" cy="41910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3" name="AutoShape 21"/>
          <p:cNvCxnSpPr>
            <a:cxnSpLocks noChangeAspect="1" noChangeShapeType="1"/>
            <a:stCxn id="74761" idx="6"/>
            <a:endCxn id="74763" idx="1"/>
          </p:cNvCxnSpPr>
          <p:nvPr/>
        </p:nvCxnSpPr>
        <p:spPr bwMode="auto">
          <a:xfrm>
            <a:off x="6403975" y="3196286"/>
            <a:ext cx="1063625" cy="5175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4" name="AutoShape 22"/>
          <p:cNvCxnSpPr>
            <a:cxnSpLocks noChangeAspect="1" noChangeShapeType="1"/>
            <a:stCxn id="74762" idx="6"/>
            <a:endCxn id="74763" idx="2"/>
          </p:cNvCxnSpPr>
          <p:nvPr/>
        </p:nvCxnSpPr>
        <p:spPr bwMode="auto">
          <a:xfrm flipV="1">
            <a:off x="6403975" y="3890023"/>
            <a:ext cx="990600" cy="5937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5" name="AutoShape 23"/>
          <p:cNvCxnSpPr>
            <a:cxnSpLocks noChangeAspect="1" noChangeShapeType="1"/>
            <a:stCxn id="74764" idx="6"/>
            <a:endCxn id="74765" idx="2"/>
          </p:cNvCxnSpPr>
          <p:nvPr/>
        </p:nvCxnSpPr>
        <p:spPr bwMode="auto">
          <a:xfrm>
            <a:off x="3333750" y="5474348"/>
            <a:ext cx="1882775"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76" name="AutoShape 24"/>
          <p:cNvCxnSpPr>
            <a:cxnSpLocks noChangeAspect="1" noChangeShapeType="1"/>
            <a:stCxn id="74765" idx="7"/>
            <a:endCxn id="74762" idx="3"/>
          </p:cNvCxnSpPr>
          <p:nvPr/>
        </p:nvCxnSpPr>
        <p:spPr bwMode="auto">
          <a:xfrm flipV="1">
            <a:off x="5638800" y="4659961"/>
            <a:ext cx="342900" cy="6397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77" name="Text Box 25"/>
          <p:cNvSpPr txBox="1">
            <a:spLocks noChangeAspect="1" noChangeArrowheads="1"/>
          </p:cNvSpPr>
          <p:nvPr/>
        </p:nvSpPr>
        <p:spPr bwMode="auto">
          <a:xfrm>
            <a:off x="3756025" y="5006036"/>
            <a:ext cx="74453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6</a:t>
            </a:r>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74778" name="Text Box 26"/>
          <p:cNvSpPr txBox="1">
            <a:spLocks noChangeAspect="1" noChangeArrowheads="1"/>
          </p:cNvSpPr>
          <p:nvPr/>
        </p:nvSpPr>
        <p:spPr bwMode="auto">
          <a:xfrm rot="20538416" flipH="1">
            <a:off x="1666875" y="2943873"/>
            <a:ext cx="74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1</a:t>
            </a:r>
            <a:r>
              <a:rPr kumimoji="1" lang="en-US" altLang="zh-CN" sz="2400">
                <a:latin typeface="Times New Roman" panose="02020603050405020304" pitchFamily="18" charset="0"/>
                <a:ea typeface="宋体" panose="02010600030101010101" pitchFamily="2" charset="-122"/>
              </a:rPr>
              <a:t>=6</a:t>
            </a:r>
            <a:endParaRPr kumimoji="1" lang="en-US" altLang="zh-CN" sz="2400">
              <a:latin typeface="Times New Roman" panose="02020603050405020304" pitchFamily="18" charset="0"/>
              <a:ea typeface="宋体" panose="02010600030101010101" pitchFamily="2" charset="-122"/>
            </a:endParaRPr>
          </a:p>
        </p:txBody>
      </p:sp>
      <p:sp>
        <p:nvSpPr>
          <p:cNvPr id="74779" name="Text Box 27"/>
          <p:cNvSpPr txBox="1">
            <a:spLocks noChangeAspect="1" noChangeArrowheads="1"/>
          </p:cNvSpPr>
          <p:nvPr/>
        </p:nvSpPr>
        <p:spPr bwMode="auto">
          <a:xfrm rot="1203549">
            <a:off x="3611563" y="2989911"/>
            <a:ext cx="744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4</a:t>
            </a:r>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74780" name="Text Box 28"/>
          <p:cNvSpPr txBox="1">
            <a:spLocks noChangeAspect="1" noChangeArrowheads="1"/>
          </p:cNvSpPr>
          <p:nvPr/>
        </p:nvSpPr>
        <p:spPr bwMode="auto">
          <a:xfrm rot="-1709329">
            <a:off x="4859338" y="3010548"/>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7</a:t>
            </a:r>
            <a:r>
              <a:rPr kumimoji="1" lang="en-US" altLang="zh-CN" sz="2400">
                <a:latin typeface="Times New Roman" panose="02020603050405020304" pitchFamily="18" charset="0"/>
                <a:ea typeface="宋体" panose="02010600030101010101" pitchFamily="2" charset="-122"/>
              </a:rPr>
              <a:t>=9</a:t>
            </a:r>
            <a:endParaRPr kumimoji="1" lang="en-US" altLang="zh-CN" sz="2400">
              <a:latin typeface="Times New Roman" panose="02020603050405020304" pitchFamily="18" charset="0"/>
              <a:ea typeface="宋体" panose="02010600030101010101" pitchFamily="2" charset="-122"/>
            </a:endParaRPr>
          </a:p>
        </p:txBody>
      </p:sp>
      <p:sp>
        <p:nvSpPr>
          <p:cNvPr id="74781" name="Text Box 29"/>
          <p:cNvSpPr txBox="1">
            <a:spLocks noChangeAspect="1" noChangeArrowheads="1"/>
          </p:cNvSpPr>
          <p:nvPr/>
        </p:nvSpPr>
        <p:spPr bwMode="auto">
          <a:xfrm rot="1568615">
            <a:off x="6534150" y="2943873"/>
            <a:ext cx="846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10</a:t>
            </a:r>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74782" name="Text Box 30"/>
          <p:cNvSpPr txBox="1">
            <a:spLocks noChangeAspect="1" noChangeArrowheads="1"/>
          </p:cNvSpPr>
          <p:nvPr/>
        </p:nvSpPr>
        <p:spPr bwMode="auto">
          <a:xfrm rot="-1935598">
            <a:off x="6445250" y="4194823"/>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11</a:t>
            </a:r>
            <a:r>
              <a:rPr kumimoji="1" lang="en-US" altLang="zh-CN" sz="24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74783" name="Text Box 31"/>
          <p:cNvSpPr txBox="1">
            <a:spLocks noChangeAspect="1" noChangeArrowheads="1"/>
          </p:cNvSpPr>
          <p:nvPr/>
        </p:nvSpPr>
        <p:spPr bwMode="auto">
          <a:xfrm rot="-3647015">
            <a:off x="5521325" y="4948886"/>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9</a:t>
            </a:r>
            <a:r>
              <a:rPr kumimoji="1" lang="en-US" altLang="zh-CN" sz="24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74784" name="Text Box 32"/>
          <p:cNvSpPr txBox="1">
            <a:spLocks noChangeAspect="1" noChangeArrowheads="1"/>
          </p:cNvSpPr>
          <p:nvPr/>
        </p:nvSpPr>
        <p:spPr bwMode="auto">
          <a:xfrm rot="2705220">
            <a:off x="1642269" y="4365480"/>
            <a:ext cx="744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3</a:t>
            </a:r>
            <a:r>
              <a:rPr kumimoji="1" lang="en-US" altLang="zh-CN" sz="2400">
                <a:latin typeface="Times New Roman" panose="02020603050405020304" pitchFamily="18" charset="0"/>
                <a:ea typeface="宋体" panose="02010600030101010101" pitchFamily="2" charset="-122"/>
              </a:rPr>
              <a:t>=5</a:t>
            </a:r>
            <a:endParaRPr kumimoji="1" lang="en-US" altLang="zh-CN" sz="2400">
              <a:latin typeface="Times New Roman" panose="02020603050405020304" pitchFamily="18" charset="0"/>
              <a:ea typeface="宋体" panose="02010600030101010101" pitchFamily="2" charset="-122"/>
            </a:endParaRPr>
          </a:p>
        </p:txBody>
      </p:sp>
      <p:sp>
        <p:nvSpPr>
          <p:cNvPr id="74785" name="Text Box 33"/>
          <p:cNvSpPr txBox="1">
            <a:spLocks noChangeAspect="1" noChangeArrowheads="1"/>
          </p:cNvSpPr>
          <p:nvPr/>
        </p:nvSpPr>
        <p:spPr bwMode="auto">
          <a:xfrm rot="1298015">
            <a:off x="1974850" y="3604273"/>
            <a:ext cx="9652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2</a:t>
            </a:r>
            <a:r>
              <a:rPr kumimoji="1" lang="en-US" altLang="zh-CN" sz="24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74786" name="Text Box 34"/>
          <p:cNvSpPr txBox="1">
            <a:spLocks noChangeAspect="1" noChangeArrowheads="1"/>
          </p:cNvSpPr>
          <p:nvPr/>
        </p:nvSpPr>
        <p:spPr bwMode="auto">
          <a:xfrm rot="-1377827">
            <a:off x="3275013" y="3718573"/>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5</a:t>
            </a:r>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74787" name="Text Box 35"/>
          <p:cNvSpPr txBox="1">
            <a:spLocks noChangeAspect="1" noChangeArrowheads="1"/>
          </p:cNvSpPr>
          <p:nvPr/>
        </p:nvSpPr>
        <p:spPr bwMode="auto">
          <a:xfrm rot="1311445">
            <a:off x="5264150" y="3678886"/>
            <a:ext cx="74453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a:t>
            </a:r>
            <a:r>
              <a:rPr kumimoji="1" lang="en-US" altLang="zh-CN" sz="2400" baseline="-25000">
                <a:latin typeface="Times New Roman" panose="02020603050405020304" pitchFamily="18" charset="0"/>
                <a:ea typeface="宋体" panose="02010600030101010101" pitchFamily="2" charset="-122"/>
              </a:rPr>
              <a:t>8</a:t>
            </a:r>
            <a:r>
              <a:rPr kumimoji="1" lang="en-US" altLang="zh-CN" sz="2400">
                <a:latin typeface="Times New Roman" panose="02020603050405020304" pitchFamily="18" charset="0"/>
                <a:ea typeface="宋体" panose="02010600030101010101" pitchFamily="2" charset="-122"/>
              </a:rPr>
              <a:t>=7</a:t>
            </a:r>
            <a:endParaRPr kumimoji="1" lang="en-US" altLang="zh-CN" sz="2400">
              <a:latin typeface="Times New Roman" panose="02020603050405020304" pitchFamily="18" charset="0"/>
              <a:ea typeface="宋体" panose="02010600030101010101" pitchFamily="2" charset="-122"/>
            </a:endParaRPr>
          </a:p>
        </p:txBody>
      </p:sp>
      <p:sp>
        <p:nvSpPr>
          <p:cNvPr id="74788" name="Text Box 36"/>
          <p:cNvSpPr txBox="1">
            <a:spLocks noChangeAspect="1" noChangeArrowheads="1"/>
          </p:cNvSpPr>
          <p:nvPr/>
        </p:nvSpPr>
        <p:spPr bwMode="auto">
          <a:xfrm>
            <a:off x="3630613" y="5752061"/>
            <a:ext cx="1228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err="1" smtClean="0">
                <a:latin typeface="Times New Roman" panose="02020603050405020304" pitchFamily="18" charset="0"/>
                <a:cs typeface="Times New Roman" panose="02020603050405020304" pitchFamily="18" charset="0"/>
              </a:rPr>
              <a:t>AOE</a:t>
            </a:r>
            <a:r>
              <a:rPr kumimoji="1" lang="en-US" altLang="zh-CN" sz="2400" dirty="0" smtClean="0">
                <a:latin typeface="Times New Roman" panose="02020603050405020304" pitchFamily="18" charset="0"/>
                <a:cs typeface="Times New Roman" panose="02020603050405020304" pitchFamily="18" charset="0"/>
              </a:rPr>
              <a:t>-</a:t>
            </a:r>
            <a:r>
              <a:rPr kumimoji="1" lang="zh-CN" altLang="en-US" sz="2400" dirty="0" smtClean="0">
                <a:latin typeface="Times New Roman" panose="02020603050405020304" pitchFamily="18" charset="0"/>
                <a:cs typeface="Times New Roman" panose="02020603050405020304" pitchFamily="18" charset="0"/>
              </a:rPr>
              <a:t>网</a:t>
            </a:r>
            <a:endParaRPr kumimoji="1" lang="zh-CN" altLang="en-US" sz="2400" dirty="0">
              <a:latin typeface="Times New Roman" panose="02020603050405020304" pitchFamily="18" charset="0"/>
              <a:cs typeface="Times New Roman" panose="02020603050405020304" pitchFamily="18" charset="0"/>
            </a:endParaRPr>
          </a:p>
        </p:txBody>
      </p:sp>
      <p:sp>
        <p:nvSpPr>
          <p:cNvPr id="74790" name="Line 38"/>
          <p:cNvSpPr>
            <a:spLocks noChangeShapeType="1"/>
          </p:cNvSpPr>
          <p:nvPr/>
        </p:nvSpPr>
        <p:spPr bwMode="auto">
          <a:xfrm>
            <a:off x="3203575" y="3318523"/>
            <a:ext cx="1223963" cy="48895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1" name="Line 39"/>
          <p:cNvSpPr>
            <a:spLocks noChangeShapeType="1"/>
          </p:cNvSpPr>
          <p:nvPr/>
        </p:nvSpPr>
        <p:spPr bwMode="auto">
          <a:xfrm>
            <a:off x="4889500" y="4023373"/>
            <a:ext cx="1022350" cy="39370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2" name="Line 40"/>
          <p:cNvSpPr>
            <a:spLocks noChangeShapeType="1"/>
          </p:cNvSpPr>
          <p:nvPr/>
        </p:nvSpPr>
        <p:spPr bwMode="auto">
          <a:xfrm flipV="1">
            <a:off x="6386513" y="3807473"/>
            <a:ext cx="922337" cy="506413"/>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3" name="Line 41"/>
          <p:cNvSpPr>
            <a:spLocks noChangeShapeType="1"/>
          </p:cNvSpPr>
          <p:nvPr/>
        </p:nvSpPr>
        <p:spPr bwMode="auto">
          <a:xfrm flipV="1">
            <a:off x="4932363" y="3304236"/>
            <a:ext cx="1008062" cy="503237"/>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4" name="Line 42"/>
          <p:cNvSpPr>
            <a:spLocks noChangeShapeType="1"/>
          </p:cNvSpPr>
          <p:nvPr/>
        </p:nvSpPr>
        <p:spPr bwMode="auto">
          <a:xfrm>
            <a:off x="6372225" y="3304236"/>
            <a:ext cx="936625" cy="431800"/>
          </a:xfrm>
          <a:prstGeom prst="line">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ChangeArrowheads="1"/>
          </p:cNvSpPr>
          <p:nvPr/>
        </p:nvSpPr>
        <p:spPr bwMode="auto">
          <a:xfrm>
            <a:off x="250825" y="620713"/>
            <a:ext cx="8642350" cy="54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由于有些工程可并行地进行，完成所有工程的最短时间即为从开始点到完成点的最长路径的长度（路径长度指的是路径上各持续时间之和）。路径</a:t>
            </a:r>
            <a:r>
              <a:rPr kumimoji="1" lang="zh-CN" altLang="en-US" sz="2800" b="1" dirty="0">
                <a:solidFill>
                  <a:srgbClr val="FFFF00"/>
                </a:solidFill>
                <a:latin typeface="Times New Roman" panose="02020603050405020304" pitchFamily="18" charset="0"/>
                <a:cs typeface="Times New Roman" panose="02020603050405020304" pitchFamily="18" charset="0"/>
              </a:rPr>
              <a:t>最长</a:t>
            </a:r>
            <a:r>
              <a:rPr kumimoji="1" lang="zh-CN" altLang="en-US" sz="2400" dirty="0">
                <a:latin typeface="Times New Roman" panose="02020603050405020304" pitchFamily="18" charset="0"/>
                <a:cs typeface="Times New Roman" panose="02020603050405020304" pitchFamily="18" charset="0"/>
              </a:rPr>
              <a:t>的路径叫</a:t>
            </a:r>
            <a:r>
              <a:rPr kumimoji="1" lang="zh-CN" altLang="en-US" sz="2800" b="1" dirty="0">
                <a:solidFill>
                  <a:srgbClr val="FFFF00"/>
                </a:solidFill>
                <a:latin typeface="Times New Roman" panose="02020603050405020304" pitchFamily="18" charset="0"/>
                <a:cs typeface="Times New Roman" panose="02020603050405020304" pitchFamily="18" charset="0"/>
              </a:rPr>
              <a:t>关键路径</a:t>
            </a:r>
            <a:r>
              <a:rPr kumimoji="1" lang="en-US" altLang="zh-CN" sz="2400" b="1" dirty="0">
                <a:latin typeface="Times New Roman" panose="02020603050405020304" pitchFamily="18" charset="0"/>
                <a:cs typeface="Times New Roman" panose="02020603050405020304" pitchFamily="18" charset="0"/>
              </a:rPr>
              <a:t>(Critical Path)</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nSpc>
                <a:spcPct val="130000"/>
              </a:lnSpc>
            </a:pPr>
            <a:r>
              <a:rPr kumimoji="1" lang="zh-CN" altLang="en-US" sz="2400" b="1" dirty="0" smtClean="0">
                <a:solidFill>
                  <a:srgbClr val="FFFF00"/>
                </a:solidFill>
                <a:latin typeface="Times New Roman" panose="02020603050405020304" pitchFamily="18" charset="0"/>
                <a:cs typeface="Times New Roman" panose="02020603050405020304" pitchFamily="18" charset="0"/>
              </a:rPr>
              <a:t>        事件</a:t>
            </a:r>
            <a:r>
              <a:rPr kumimoji="1" lang="en-US" altLang="zh-CN" sz="2400" b="1" dirty="0">
                <a:solidFill>
                  <a:srgbClr val="FFFF00"/>
                </a:solidFill>
                <a:latin typeface="Times New Roman" panose="02020603050405020304" pitchFamily="18" charset="0"/>
                <a:cs typeface="Times New Roman" panose="02020603050405020304" pitchFamily="18" charset="0"/>
              </a:rPr>
              <a:t>V</a:t>
            </a:r>
            <a:r>
              <a:rPr kumimoji="1" lang="en-US" altLang="zh-CN" sz="2400" b="1" i="1" baseline="-25000" dirty="0">
                <a:solidFill>
                  <a:srgbClr val="FFFF00"/>
                </a:solidFill>
                <a:latin typeface="Times New Roman" panose="02020603050405020304" pitchFamily="18" charset="0"/>
                <a:cs typeface="Times New Roman" panose="02020603050405020304" pitchFamily="18" charset="0"/>
              </a:rPr>
              <a:t>i</a:t>
            </a:r>
            <a:r>
              <a:rPr kumimoji="1" lang="zh-CN" altLang="en-US" sz="2400" b="1" dirty="0">
                <a:solidFill>
                  <a:srgbClr val="FFFF00"/>
                </a:solidFill>
                <a:latin typeface="Times New Roman" panose="02020603050405020304" pitchFamily="18" charset="0"/>
                <a:cs typeface="Times New Roman" panose="02020603050405020304" pitchFamily="18" charset="0"/>
              </a:rPr>
              <a:t>的最早发生时间</a:t>
            </a:r>
            <a:r>
              <a:rPr kumimoji="1" lang="zh-CN" altLang="en-US" sz="2400" dirty="0">
                <a:latin typeface="Times New Roman" panose="02020603050405020304" pitchFamily="18" charset="0"/>
                <a:cs typeface="Times New Roman" panose="02020603050405020304" pitchFamily="18" charset="0"/>
              </a:rPr>
              <a:t>：从开始点</a:t>
            </a: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到</a:t>
            </a:r>
            <a:r>
              <a:rPr kumimoji="1" lang="en-US" altLang="zh-CN" sz="2400" dirty="0">
                <a:latin typeface="Times New Roman" panose="02020603050405020304" pitchFamily="18" charset="0"/>
                <a:cs typeface="Times New Roman" panose="02020603050405020304" pitchFamily="18" charset="0"/>
              </a:rPr>
              <a:t>v</a:t>
            </a:r>
            <a:r>
              <a:rPr kumimoji="1" lang="en-US" altLang="zh-CN" sz="2400" i="1"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的最长路径长度。用</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表示。</a:t>
            </a:r>
            <a:endParaRPr kumimoji="1" lang="zh-CN" altLang="en-US" sz="2400" dirty="0">
              <a:latin typeface="Times New Roman" panose="02020603050405020304" pitchFamily="18" charset="0"/>
              <a:cs typeface="Times New Roman" panose="02020603050405020304" pitchFamily="18" charset="0"/>
            </a:endParaRPr>
          </a:p>
          <a:p>
            <a:pPr>
              <a:lnSpc>
                <a:spcPct val="130000"/>
              </a:lnSpc>
            </a:pPr>
            <a:r>
              <a:rPr kumimoji="1" lang="zh-CN" altLang="en-US" sz="2400" b="1" dirty="0" smtClean="0">
                <a:solidFill>
                  <a:srgbClr val="FFFF00"/>
                </a:solidFill>
                <a:latin typeface="Times New Roman" panose="02020603050405020304" pitchFamily="18" charset="0"/>
                <a:cs typeface="Times New Roman" panose="02020603050405020304" pitchFamily="18" charset="0"/>
              </a:rPr>
              <a:t>        事件</a:t>
            </a:r>
            <a:r>
              <a:rPr kumimoji="1" lang="en-US" altLang="zh-CN" sz="2400" b="1" dirty="0">
                <a:solidFill>
                  <a:srgbClr val="FFFF00"/>
                </a:solidFill>
                <a:latin typeface="Times New Roman" panose="02020603050405020304" pitchFamily="18" charset="0"/>
                <a:cs typeface="Times New Roman" panose="02020603050405020304" pitchFamily="18" charset="0"/>
              </a:rPr>
              <a:t>V</a:t>
            </a:r>
            <a:r>
              <a:rPr kumimoji="1" lang="en-US" altLang="zh-CN" sz="2400" b="1" i="1" baseline="-25000" dirty="0">
                <a:solidFill>
                  <a:srgbClr val="FFFF00"/>
                </a:solidFill>
                <a:latin typeface="Times New Roman" panose="02020603050405020304" pitchFamily="18" charset="0"/>
                <a:cs typeface="Times New Roman" panose="02020603050405020304" pitchFamily="18" charset="0"/>
              </a:rPr>
              <a:t>i</a:t>
            </a:r>
            <a:r>
              <a:rPr kumimoji="1" lang="zh-CN" altLang="en-US" sz="2400" b="1" dirty="0">
                <a:solidFill>
                  <a:srgbClr val="FFFF00"/>
                </a:solidFill>
                <a:latin typeface="Times New Roman" panose="02020603050405020304" pitchFamily="18" charset="0"/>
                <a:cs typeface="Times New Roman" panose="02020603050405020304" pitchFamily="18" charset="0"/>
              </a:rPr>
              <a:t>的最迟发生时间</a:t>
            </a:r>
            <a:r>
              <a:rPr kumimoji="1" lang="zh-CN" altLang="en-US" sz="2400" dirty="0">
                <a:latin typeface="Times New Roman" panose="02020603050405020304" pitchFamily="18" charset="0"/>
                <a:cs typeface="Times New Roman" panose="02020603050405020304" pitchFamily="18" charset="0"/>
              </a:rPr>
              <a:t>：在不推迟整个工期的前提下，事件</a:t>
            </a:r>
            <a:r>
              <a:rPr kumimoji="1" lang="en-US" altLang="zh-CN" sz="2400" dirty="0">
                <a:latin typeface="Times New Roman" panose="02020603050405020304" pitchFamily="18" charset="0"/>
                <a:cs typeface="Times New Roman" panose="02020603050405020304" pitchFamily="18" charset="0"/>
              </a:rPr>
              <a:t>v</a:t>
            </a:r>
            <a:r>
              <a:rPr kumimoji="1" lang="en-US" altLang="zh-CN" sz="2400" i="1" baseline="-25000" dirty="0">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允许的最晚发生时间。用</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表示。</a:t>
            </a:r>
            <a:endParaRPr kumimoji="1" lang="zh-CN" altLang="en-US" sz="2400" dirty="0">
              <a:latin typeface="Times New Roman" panose="02020603050405020304" pitchFamily="18" charset="0"/>
              <a:cs typeface="Times New Roman" panose="02020603050405020304" pitchFamily="18" charset="0"/>
            </a:endParaRPr>
          </a:p>
          <a:p>
            <a:pPr>
              <a:lnSpc>
                <a:spcPct val="130000"/>
              </a:lnSpc>
            </a:pPr>
            <a:r>
              <a:rPr kumimoji="1" lang="zh-CN" altLang="en-US" sz="2400" b="1" dirty="0" smtClean="0">
                <a:solidFill>
                  <a:srgbClr val="FFFF00"/>
                </a:solidFill>
                <a:latin typeface="Times New Roman" panose="02020603050405020304" pitchFamily="18" charset="0"/>
                <a:cs typeface="Times New Roman" panose="02020603050405020304" pitchFamily="18" charset="0"/>
              </a:rPr>
              <a:t>        活动</a:t>
            </a:r>
            <a:r>
              <a:rPr kumimoji="1" lang="en-US" altLang="zh-CN" sz="2400" b="1" i="1" dirty="0" err="1">
                <a:solidFill>
                  <a:srgbClr val="FFFF00"/>
                </a:solidFill>
                <a:latin typeface="Times New Roman" panose="02020603050405020304" pitchFamily="18" charset="0"/>
                <a:cs typeface="Times New Roman" panose="02020603050405020304" pitchFamily="18" charset="0"/>
              </a:rPr>
              <a:t>a</a:t>
            </a:r>
            <a:r>
              <a:rPr kumimoji="1" lang="en-US" altLang="zh-CN" sz="2400" b="1" i="1" baseline="-25000" dirty="0" err="1">
                <a:solidFill>
                  <a:srgbClr val="FFFF00"/>
                </a:solidFill>
                <a:latin typeface="Times New Roman" panose="02020603050405020304" pitchFamily="18" charset="0"/>
                <a:cs typeface="Times New Roman" panose="02020603050405020304" pitchFamily="18" charset="0"/>
              </a:rPr>
              <a:t>i</a:t>
            </a:r>
            <a:r>
              <a:rPr kumimoji="1" lang="zh-CN" altLang="en-US" sz="2400" b="1" dirty="0">
                <a:solidFill>
                  <a:srgbClr val="FFFF00"/>
                </a:solidFill>
                <a:latin typeface="Times New Roman" panose="02020603050405020304" pitchFamily="18" charset="0"/>
                <a:cs typeface="Times New Roman" panose="02020603050405020304" pitchFamily="18" charset="0"/>
              </a:rPr>
              <a:t>的最早开始时间</a:t>
            </a:r>
            <a:r>
              <a:rPr kumimoji="1" lang="zh-CN" altLang="en-US" sz="2400" dirty="0">
                <a:latin typeface="Times New Roman" panose="02020603050405020304" pitchFamily="18" charset="0"/>
                <a:cs typeface="Times New Roman" panose="02020603050405020304" pitchFamily="18" charset="0"/>
              </a:rPr>
              <a:t>：即为</a:t>
            </a:r>
            <a:r>
              <a:rPr kumimoji="1" lang="en-US" altLang="zh-CN" sz="2400" i="1" dirty="0" err="1">
                <a:latin typeface="Times New Roman" panose="02020603050405020304" pitchFamily="18" charset="0"/>
                <a:cs typeface="Times New Roman" panose="02020603050405020304" pitchFamily="18" charset="0"/>
              </a:rPr>
              <a:t>a</a:t>
            </a:r>
            <a:r>
              <a:rPr kumimoji="1" lang="en-US" altLang="zh-CN" sz="2400" i="1" baseline="-25000" dirty="0" err="1">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的弧尾顶点</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事件</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的最早发生时间。用</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表示。</a:t>
            </a:r>
            <a:endParaRPr kumimoji="1" lang="zh-CN" altLang="en-US" sz="2400" dirty="0">
              <a:latin typeface="Times New Roman" panose="02020603050405020304" pitchFamily="18" charset="0"/>
              <a:cs typeface="Times New Roman" panose="02020603050405020304" pitchFamily="18" charset="0"/>
            </a:endParaRPr>
          </a:p>
          <a:p>
            <a:pPr>
              <a:lnSpc>
                <a:spcPct val="130000"/>
              </a:lnSpc>
            </a:pPr>
            <a:r>
              <a:rPr kumimoji="1" lang="zh-CN" altLang="en-US" sz="2400" b="1" dirty="0" smtClean="0">
                <a:solidFill>
                  <a:srgbClr val="FFFF00"/>
                </a:solidFill>
                <a:latin typeface="Times New Roman" panose="02020603050405020304" pitchFamily="18" charset="0"/>
                <a:cs typeface="Times New Roman" panose="02020603050405020304" pitchFamily="18" charset="0"/>
              </a:rPr>
              <a:t>        活动</a:t>
            </a:r>
            <a:r>
              <a:rPr kumimoji="1" lang="en-US" altLang="zh-CN" sz="2400" b="1" i="1" dirty="0" err="1">
                <a:solidFill>
                  <a:srgbClr val="FFFF00"/>
                </a:solidFill>
                <a:latin typeface="Times New Roman" panose="02020603050405020304" pitchFamily="18" charset="0"/>
                <a:cs typeface="Times New Roman" panose="02020603050405020304" pitchFamily="18" charset="0"/>
              </a:rPr>
              <a:t>a</a:t>
            </a:r>
            <a:r>
              <a:rPr kumimoji="1" lang="en-US" altLang="zh-CN" sz="2400" b="1" i="1" baseline="-25000" dirty="0" err="1">
                <a:solidFill>
                  <a:srgbClr val="FFFF00"/>
                </a:solidFill>
                <a:latin typeface="Times New Roman" panose="02020603050405020304" pitchFamily="18" charset="0"/>
                <a:cs typeface="Times New Roman" panose="02020603050405020304" pitchFamily="18" charset="0"/>
              </a:rPr>
              <a:t>i</a:t>
            </a:r>
            <a:r>
              <a:rPr kumimoji="1" lang="zh-CN" altLang="en-US" sz="2400" b="1" dirty="0">
                <a:solidFill>
                  <a:srgbClr val="FFFF00"/>
                </a:solidFill>
                <a:latin typeface="Times New Roman" panose="02020603050405020304" pitchFamily="18" charset="0"/>
                <a:cs typeface="Times New Roman" panose="02020603050405020304" pitchFamily="18" charset="0"/>
              </a:rPr>
              <a:t>的最迟开始时间</a:t>
            </a:r>
            <a:r>
              <a:rPr kumimoji="1" lang="zh-CN" altLang="en-US" sz="2400" dirty="0">
                <a:latin typeface="Times New Roman" panose="02020603050405020304" pitchFamily="18" charset="0"/>
                <a:cs typeface="Times New Roman" panose="02020603050405020304" pitchFamily="18" charset="0"/>
              </a:rPr>
              <a:t>：在保证不推迟整个工程的完成时间的的前提下，活动</a:t>
            </a:r>
            <a:r>
              <a:rPr kumimoji="1" lang="en-US" altLang="zh-CN" sz="2400" i="1" dirty="0" err="1">
                <a:latin typeface="Times New Roman" panose="02020603050405020304" pitchFamily="18" charset="0"/>
                <a:cs typeface="Times New Roman" panose="02020603050405020304" pitchFamily="18" charset="0"/>
              </a:rPr>
              <a:t>a</a:t>
            </a:r>
            <a:r>
              <a:rPr kumimoji="1" lang="en-US" altLang="zh-CN" sz="2400" i="1" baseline="-25000" dirty="0" err="1">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的最迟开始时间。用</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表示。</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23850" y="690245"/>
            <a:ext cx="8389938" cy="547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i="1" dirty="0" smtClean="0">
                <a:latin typeface="Times New Roman" panose="02020603050405020304" pitchFamily="18" charset="0"/>
                <a:cs typeface="Times New Roman" panose="02020603050405020304" pitchFamily="18" charset="0"/>
              </a:rPr>
              <a:t>        l</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i="1" dirty="0" smtClean="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zh-CN" sz="2400" dirty="0">
                <a:latin typeface="Times New Roman" panose="02020603050405020304" pitchFamily="18" charset="0"/>
                <a:cs typeface="Times New Roman" panose="02020603050405020304" pitchFamily="18" charset="0"/>
              </a:rPr>
              <a:t>意味着完成活动</a:t>
            </a:r>
            <a:r>
              <a:rPr kumimoji="1" lang="en-US" altLang="zh-CN" sz="2400" i="1" dirty="0" err="1">
                <a:latin typeface="Times New Roman" panose="02020603050405020304" pitchFamily="18" charset="0"/>
                <a:cs typeface="Times New Roman" panose="02020603050405020304" pitchFamily="18" charset="0"/>
              </a:rPr>
              <a:t>a</a:t>
            </a:r>
            <a:r>
              <a:rPr kumimoji="1" lang="en-US" altLang="zh-CN" sz="2400" i="1" baseline="-25000" dirty="0" err="1">
                <a:latin typeface="Times New Roman" panose="02020603050405020304" pitchFamily="18" charset="0"/>
                <a:cs typeface="Times New Roman" panose="02020603050405020304" pitchFamily="18" charset="0"/>
              </a:rPr>
              <a:t>i</a:t>
            </a:r>
            <a:r>
              <a:rPr kumimoji="1" lang="zh-CN" altLang="zh-CN" sz="2400" dirty="0">
                <a:latin typeface="Times New Roman" panose="02020603050405020304" pitchFamily="18" charset="0"/>
                <a:cs typeface="Times New Roman" panose="02020603050405020304" pitchFamily="18" charset="0"/>
              </a:rPr>
              <a:t>的时间余量。</a:t>
            </a:r>
            <a:endParaRPr kumimoji="1" lang="zh-CN" altLang="zh-CN" sz="2400" dirty="0">
              <a:latin typeface="Times New Roman" panose="02020603050405020304" pitchFamily="18" charset="0"/>
              <a:cs typeface="Times New Roman" panose="02020603050405020304" pitchFamily="18" charset="0"/>
            </a:endParaRPr>
          </a:p>
          <a:p>
            <a:pPr eaLnBrk="1" latinLnBrk="0" hangingPunct="1">
              <a:spcBef>
                <a:spcPts val="600"/>
              </a:spcBef>
              <a:spcAft>
                <a:spcPts val="600"/>
              </a:spcAft>
            </a:pPr>
            <a:r>
              <a:rPr kumimoji="1" lang="en-US" altLang="zh-CN" sz="2400" b="1" dirty="0" smtClean="0">
                <a:solidFill>
                  <a:srgbClr val="FFFF00"/>
                </a:solidFill>
                <a:latin typeface="Times New Roman" panose="02020603050405020304" pitchFamily="18" charset="0"/>
                <a:cs typeface="Times New Roman" panose="02020603050405020304" pitchFamily="18" charset="0"/>
              </a:rPr>
              <a:t>        </a:t>
            </a:r>
            <a:r>
              <a:rPr kumimoji="1" lang="zh-CN" altLang="zh-CN" sz="2800" b="1" dirty="0" smtClean="0">
                <a:solidFill>
                  <a:srgbClr val="FFFF00"/>
                </a:solidFill>
                <a:latin typeface="Times New Roman" panose="02020603050405020304" pitchFamily="18" charset="0"/>
                <a:cs typeface="Times New Roman" panose="02020603050405020304" pitchFamily="18" charset="0"/>
              </a:rPr>
              <a:t>关键</a:t>
            </a:r>
            <a:r>
              <a:rPr kumimoji="1" lang="zh-CN" altLang="zh-CN" sz="2800" b="1" dirty="0">
                <a:solidFill>
                  <a:srgbClr val="FFFF00"/>
                </a:solidFill>
                <a:latin typeface="Times New Roman" panose="02020603050405020304" pitchFamily="18" charset="0"/>
                <a:cs typeface="Times New Roman" panose="02020603050405020304" pitchFamily="18" charset="0"/>
              </a:rPr>
              <a:t>活动</a:t>
            </a:r>
            <a:r>
              <a:rPr kumimoji="1" lang="zh-CN"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的活动。</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显然，关键路径上的所有活动都是关键活动。因此，提前非关键活动并不能加快工程的进度。所以分析关键路径的目的是判别哪些是关键活动，以便提高关键活动的工序，缩短整个工期。</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判别关键活动就是要找</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的活动，因此必须首先求出</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和 </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，为此，必须先求出事件的最早发生时间</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和最迟发生时间</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。如果活动</a:t>
            </a:r>
            <a:r>
              <a:rPr kumimoji="1" lang="en-US" altLang="zh-CN" sz="2400" i="1" dirty="0" err="1">
                <a:latin typeface="Times New Roman" panose="02020603050405020304" pitchFamily="18" charset="0"/>
                <a:cs typeface="Times New Roman" panose="02020603050405020304" pitchFamily="18" charset="0"/>
              </a:rPr>
              <a:t>a</a:t>
            </a:r>
            <a:r>
              <a:rPr kumimoji="1" lang="en-US" altLang="zh-CN" sz="2400" i="1" baseline="-25000" dirty="0" err="1">
                <a:latin typeface="Times New Roman" panose="02020603050405020304" pitchFamily="18" charset="0"/>
                <a:cs typeface="Times New Roman" panose="02020603050405020304" pitchFamily="18" charset="0"/>
              </a:rPr>
              <a:t>i</a:t>
            </a:r>
            <a:r>
              <a:rPr kumimoji="1" lang="zh-CN" altLang="en-US" sz="2400" dirty="0">
                <a:latin typeface="Times New Roman" panose="02020603050405020304" pitchFamily="18" charset="0"/>
                <a:cs typeface="Times New Roman" panose="02020603050405020304" pitchFamily="18" charset="0"/>
              </a:rPr>
              <a:t>由弧</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&gt;</a:t>
            </a:r>
            <a:r>
              <a:rPr kumimoji="1" lang="zh-CN" altLang="en-US" sz="2400" dirty="0">
                <a:latin typeface="Times New Roman" panose="02020603050405020304" pitchFamily="18" charset="0"/>
                <a:cs typeface="Times New Roman" panose="02020603050405020304" pitchFamily="18" charset="0"/>
              </a:rPr>
              <a:t>表示，其持续时间为</a:t>
            </a:r>
            <a:r>
              <a:rPr kumimoji="1" lang="en-US" altLang="zh-CN" sz="2400" dirty="0" err="1">
                <a:latin typeface="Times New Roman" panose="02020603050405020304" pitchFamily="18" charset="0"/>
                <a:cs typeface="Times New Roman" panose="02020603050405020304" pitchFamily="18" charset="0"/>
              </a:rPr>
              <a:t>dur</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&gt;)</a:t>
            </a:r>
            <a:r>
              <a:rPr kumimoji="1" lang="zh-CN" altLang="en-US" sz="2400" dirty="0">
                <a:latin typeface="Times New Roman" panose="02020603050405020304" pitchFamily="18" charset="0"/>
                <a:cs typeface="Times New Roman" panose="02020603050405020304" pitchFamily="18" charset="0"/>
              </a:rPr>
              <a:t>，则有如下的关系：</a:t>
            </a:r>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 - </a:t>
            </a:r>
            <a:r>
              <a:rPr kumimoji="1" lang="en-US" altLang="zh-CN" sz="2400" dirty="0" err="1">
                <a:latin typeface="Times New Roman" panose="02020603050405020304" pitchFamily="18" charset="0"/>
                <a:cs typeface="Times New Roman" panose="02020603050405020304" pitchFamily="18" charset="0"/>
              </a:rPr>
              <a:t>dur</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&gt;)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所以下面的问题就是如何求</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了。可以如下进行</a:t>
            </a:r>
            <a:r>
              <a:rPr kumimoji="1" lang="zh-CN" altLang="en-US" sz="2400" dirty="0" smtClean="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5478145" y="4535170"/>
            <a:ext cx="2670810" cy="657860"/>
            <a:chOff x="4550" y="8200"/>
            <a:chExt cx="4206" cy="1036"/>
          </a:xfrm>
        </p:grpSpPr>
        <p:sp>
          <p:nvSpPr>
            <p:cNvPr id="74764" name="Oval 12"/>
            <p:cNvSpPr>
              <a:spLocks noChangeAspect="1" noChangeArrowheads="1"/>
            </p:cNvSpPr>
            <p:nvPr/>
          </p:nvSpPr>
          <p:spPr bwMode="auto">
            <a:xfrm>
              <a:off x="4550" y="8614"/>
              <a:ext cx="621" cy="621"/>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chemeClr val="tx1"/>
                  </a:solidFill>
                  <a:latin typeface="Times New Roman" panose="02020603050405020304" pitchFamily="18" charset="0"/>
                  <a:ea typeface="宋体" panose="02010600030101010101" pitchFamily="2" charset="-122"/>
                </a:rPr>
                <a:t>j</a:t>
              </a:r>
              <a:endParaRPr kumimoji="1" lang="en-US" altLang="zh-CN" sz="2400" b="1">
                <a:solidFill>
                  <a:schemeClr val="tx1"/>
                </a:solidFill>
                <a:latin typeface="Times New Roman" panose="02020603050405020304" pitchFamily="18" charset="0"/>
                <a:ea typeface="宋体" panose="02010600030101010101" pitchFamily="2" charset="-122"/>
              </a:endParaRPr>
            </a:p>
          </p:txBody>
        </p:sp>
        <p:sp>
          <p:nvSpPr>
            <p:cNvPr id="74765" name="Oval 13"/>
            <p:cNvSpPr>
              <a:spLocks noChangeAspect="1" noChangeArrowheads="1"/>
            </p:cNvSpPr>
            <p:nvPr/>
          </p:nvSpPr>
          <p:spPr bwMode="auto">
            <a:xfrm>
              <a:off x="8136" y="8614"/>
              <a:ext cx="620" cy="62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b="1">
                  <a:solidFill>
                    <a:schemeClr val="tx1"/>
                  </a:solidFill>
                  <a:latin typeface="Times New Roman" panose="02020603050405020304" pitchFamily="18" charset="0"/>
                  <a:ea typeface="宋体" panose="02010600030101010101" pitchFamily="2" charset="-122"/>
                </a:rPr>
                <a:t>k</a:t>
              </a:r>
              <a:endParaRPr kumimoji="1" lang="en-US" altLang="zh-CN" sz="2400" b="1">
                <a:solidFill>
                  <a:schemeClr val="tx1"/>
                </a:solidFill>
                <a:latin typeface="Times New Roman" panose="02020603050405020304" pitchFamily="18" charset="0"/>
                <a:ea typeface="宋体" panose="02010600030101010101" pitchFamily="2" charset="-122"/>
              </a:endParaRPr>
            </a:p>
          </p:txBody>
        </p:sp>
        <p:cxnSp>
          <p:nvCxnSpPr>
            <p:cNvPr id="74775" name="AutoShape 23"/>
            <p:cNvCxnSpPr>
              <a:cxnSpLocks noChangeAspect="1" noChangeShapeType="1"/>
              <a:stCxn id="74764" idx="6"/>
              <a:endCxn id="74765" idx="2"/>
            </p:cNvCxnSpPr>
            <p:nvPr/>
          </p:nvCxnSpPr>
          <p:spPr bwMode="auto">
            <a:xfrm>
              <a:off x="5171" y="8925"/>
              <a:ext cx="2965"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6433" y="8200"/>
              <a:ext cx="442" cy="725"/>
            </a:xfrm>
            <a:prstGeom prst="rect">
              <a:avLst/>
            </a:prstGeom>
            <a:noFill/>
          </p:spPr>
          <p:txBody>
            <a:bodyPr wrap="square" rtlCol="0">
              <a:spAutoFit/>
            </a:bodyPr>
            <a:p>
              <a:r>
                <a:rPr lang="en-US" altLang="zh-CN" sz="2400" b="1">
                  <a:latin typeface="Arial Bold" panose="020B0604020202090204" charset="0"/>
                  <a:cs typeface="Arial Bold" panose="020B0604020202090204" charset="0"/>
                </a:rPr>
                <a:t>i</a:t>
              </a:r>
              <a:endParaRPr lang="en-US" altLang="zh-CN" sz="2400" b="1">
                <a:latin typeface="Arial Bold" panose="020B0604020202090204" charset="0"/>
                <a:cs typeface="Arial Bold" panose="020B060402020209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252480" y="609600"/>
            <a:ext cx="86400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1</a:t>
            </a:r>
            <a:r>
              <a:rPr kumimoji="1" lang="zh-CN" altLang="en-US" sz="2400" dirty="0">
                <a:latin typeface="Times New Roman" panose="02020603050405020304" pitchFamily="18" charset="0"/>
                <a:cs typeface="Times New Roman" panose="02020603050405020304" pitchFamily="18" charset="0"/>
              </a:rPr>
              <a:t>）求</a:t>
            </a:r>
            <a:r>
              <a:rPr kumimoji="1" lang="en-US" altLang="zh-CN" sz="2400" i="1" dirty="0" err="1">
                <a:latin typeface="Times New Roman" panose="02020603050405020304" pitchFamily="18" charset="0"/>
                <a:cs typeface="Times New Roman" panose="02020603050405020304" pitchFamily="18" charset="0"/>
                <a:sym typeface="+mn-ea"/>
              </a:rPr>
              <a:t>ee</a:t>
            </a:r>
            <a:r>
              <a:rPr kumimoji="1" lang="en-US" altLang="zh-CN" sz="2400" dirty="0">
                <a:latin typeface="Times New Roman" panose="02020603050405020304" pitchFamily="18" charset="0"/>
                <a:cs typeface="Times New Roman" panose="02020603050405020304" pitchFamily="18" charset="0"/>
                <a:sym typeface="+mn-ea"/>
              </a:rPr>
              <a:t>()</a:t>
            </a:r>
            <a:r>
              <a:rPr kumimoji="1" lang="zh-CN" altLang="en-US" sz="2400" dirty="0">
                <a:latin typeface="Times New Roman" panose="02020603050405020304" pitchFamily="18" charset="0"/>
                <a:cs typeface="Times New Roman" panose="02020603050405020304" pitchFamily="18" charset="0"/>
                <a:sym typeface="+mn-ea"/>
              </a:rPr>
              <a:t>：</a:t>
            </a:r>
            <a:endParaRPr kumimoji="1" lang="zh-CN" altLang="en-US" sz="2400" dirty="0">
              <a:latin typeface="Times New Roman" panose="02020603050405020304" pitchFamily="18" charset="0"/>
              <a:cs typeface="Times New Roman" panose="02020603050405020304" pitchFamily="18" charset="0"/>
              <a:sym typeface="+mn-ea"/>
            </a:endParaRPr>
          </a:p>
          <a:p>
            <a:r>
              <a:rPr kumimoji="1" lang="zh-CN" altLang="en-US" sz="2400" dirty="0">
                <a:latin typeface="Times New Roman" panose="02020603050405020304" pitchFamily="18" charset="0"/>
                <a:cs typeface="Times New Roman" panose="02020603050405020304" pitchFamily="18" charset="0"/>
                <a:sym typeface="+mn-ea"/>
              </a:rPr>
              <a:t>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(0) = 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 Max{</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 </a:t>
            </a:r>
            <a:r>
              <a:rPr kumimoji="1" lang="en-US" altLang="zh-CN" sz="2400" dirty="0" err="1">
                <a:latin typeface="Times New Roman" panose="02020603050405020304" pitchFamily="18" charset="0"/>
                <a:cs typeface="Times New Roman" panose="02020603050405020304" pitchFamily="18" charset="0"/>
              </a:rPr>
              <a:t>dur</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&gt;)} 	</a:t>
            </a:r>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a:p>
            <a:r>
              <a:rPr kumimoji="1" lang="zh-CN" altLang="en-US" sz="2400" dirty="0">
                <a:latin typeface="Times New Roman" panose="02020603050405020304" pitchFamily="18" charset="0"/>
                <a:cs typeface="Times New Roman" panose="02020603050405020304" pitchFamily="18" charset="0"/>
              </a:rPr>
              <a:t>其中</a:t>
            </a:r>
            <a:r>
              <a:rPr kumimoji="1" lang="en-US" altLang="zh-CN" sz="2400" dirty="0" smtClean="0">
                <a:latin typeface="Times New Roman" panose="02020603050405020304" pitchFamily="18" charset="0"/>
                <a:cs typeface="Times New Roman" panose="02020603050405020304" pitchFamily="18" charset="0"/>
              </a:rPr>
              <a:t>&lt;</a:t>
            </a:r>
            <a:r>
              <a:rPr kumimoji="1" lang="en-US" altLang="zh-CN" sz="2400" i="1" dirty="0" smtClean="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&gt;</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T,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1,2,…,</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-1, T</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是所有</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以顶点  </a:t>
            </a:r>
            <a:r>
              <a:rPr kumimoji="1" lang="en-US" altLang="zh-CN" sz="2400" i="1" dirty="0" smtClean="0">
                <a:latin typeface="Times New Roman" panose="02020603050405020304" pitchFamily="18" charset="0"/>
                <a:cs typeface="Times New Roman" panose="02020603050405020304" pitchFamily="18" charset="0"/>
                <a:sym typeface="Symbol" panose="05050102010706020507" pitchFamily="18" charset="2"/>
              </a:rPr>
              <a:t>j </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为</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弧头的弧的集合。</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6803" name="Text Box 3"/>
          <p:cNvSpPr txBox="1">
            <a:spLocks noChangeArrowheads="1"/>
          </p:cNvSpPr>
          <p:nvPr/>
        </p:nvSpPr>
        <p:spPr bwMode="auto">
          <a:xfrm>
            <a:off x="2734945" y="1663065"/>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latin typeface="Times New Roman" panose="02020603050405020304" pitchFamily="18" charset="0"/>
                <a:ea typeface="宋体" panose="02010600030101010101" pitchFamily="2" charset="-122"/>
              </a:rPr>
              <a:t>i</a:t>
            </a:r>
            <a:endParaRPr kumimoji="1" lang="en-US" altLang="zh-CN" i="1">
              <a:latin typeface="Times New Roman" panose="02020603050405020304" pitchFamily="18" charset="0"/>
              <a:ea typeface="宋体" panose="02010600030101010101" pitchFamily="2" charset="-122"/>
            </a:endParaRPr>
          </a:p>
        </p:txBody>
      </p:sp>
      <p:sp>
        <p:nvSpPr>
          <p:cNvPr id="76827" name="Oval 27"/>
          <p:cNvSpPr>
            <a:spLocks noChangeArrowheads="1"/>
          </p:cNvSpPr>
          <p:nvPr/>
        </p:nvSpPr>
        <p:spPr bwMode="auto">
          <a:xfrm>
            <a:off x="1692548" y="2924175"/>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8" name="Oval 28"/>
          <p:cNvSpPr>
            <a:spLocks noChangeArrowheads="1"/>
          </p:cNvSpPr>
          <p:nvPr/>
        </p:nvSpPr>
        <p:spPr bwMode="auto">
          <a:xfrm>
            <a:off x="1692548" y="3571875"/>
            <a:ext cx="431800" cy="431800"/>
          </a:xfrm>
          <a:prstGeom prst="ellipse">
            <a:avLst/>
          </a:prstGeom>
          <a:solidFill>
            <a:srgbClr val="FFFF00"/>
          </a:solidFill>
          <a:ln w="2857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9" name="Oval 29"/>
          <p:cNvSpPr>
            <a:spLocks noChangeArrowheads="1"/>
          </p:cNvSpPr>
          <p:nvPr/>
        </p:nvSpPr>
        <p:spPr bwMode="auto">
          <a:xfrm>
            <a:off x="1692548" y="4579938"/>
            <a:ext cx="431800" cy="431800"/>
          </a:xfrm>
          <a:prstGeom prst="ellipse">
            <a:avLst/>
          </a:prstGeom>
          <a:solidFill>
            <a:srgbClr val="33CC33"/>
          </a:solidFill>
          <a:ln w="2857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0" name="Oval 30"/>
          <p:cNvSpPr>
            <a:spLocks noChangeArrowheads="1"/>
          </p:cNvSpPr>
          <p:nvPr/>
        </p:nvSpPr>
        <p:spPr bwMode="auto">
          <a:xfrm>
            <a:off x="3851548" y="3571875"/>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1" name="Line 31"/>
          <p:cNvSpPr>
            <a:spLocks noChangeShapeType="1"/>
          </p:cNvSpPr>
          <p:nvPr/>
        </p:nvSpPr>
        <p:spPr bwMode="auto">
          <a:xfrm>
            <a:off x="2124347" y="3211513"/>
            <a:ext cx="1747035" cy="44397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2" name="Line 32"/>
          <p:cNvSpPr>
            <a:spLocks noChangeShapeType="1"/>
          </p:cNvSpPr>
          <p:nvPr/>
        </p:nvSpPr>
        <p:spPr bwMode="auto">
          <a:xfrm>
            <a:off x="2124348" y="3787775"/>
            <a:ext cx="17272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3" name="Line 33"/>
          <p:cNvSpPr>
            <a:spLocks noChangeShapeType="1"/>
          </p:cNvSpPr>
          <p:nvPr/>
        </p:nvSpPr>
        <p:spPr bwMode="auto">
          <a:xfrm flipV="1">
            <a:off x="2124348" y="3932238"/>
            <a:ext cx="1800225" cy="8651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4" name="Rectangle 34"/>
          <p:cNvSpPr>
            <a:spLocks noChangeArrowheads="1"/>
          </p:cNvSpPr>
          <p:nvPr/>
        </p:nvSpPr>
        <p:spPr bwMode="auto">
          <a:xfrm>
            <a:off x="1767160" y="5156200"/>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effectLst>
                  <a:outerShdw blurRad="38100" dist="38100" dir="2700000" algn="tl">
                    <a:srgbClr val="010199"/>
                  </a:outerShdw>
                </a:effectLst>
                <a:latin typeface="Times New Roman" panose="02020603050405020304" pitchFamily="18" charset="0"/>
                <a:ea typeface="仿宋_GB2312" pitchFamily="49" charset="-122"/>
              </a:rPr>
              <a:t>i</a:t>
            </a:r>
            <a:endParaRPr lang="en-US" altLang="zh-CN" sz="2800" b="1" i="1" baseline="-25000">
              <a:effectLst>
                <a:outerShdw blurRad="38100" dist="38100" dir="2700000" algn="tl">
                  <a:srgbClr val="010199"/>
                </a:outerShdw>
              </a:effectLst>
              <a:latin typeface="Times New Roman" panose="02020603050405020304" pitchFamily="18" charset="0"/>
              <a:ea typeface="仿宋_GB2312" pitchFamily="49" charset="-122"/>
            </a:endParaRPr>
          </a:p>
        </p:txBody>
      </p:sp>
      <p:sp>
        <p:nvSpPr>
          <p:cNvPr id="76835" name="Rectangle 35"/>
          <p:cNvSpPr>
            <a:spLocks noChangeArrowheads="1"/>
          </p:cNvSpPr>
          <p:nvPr/>
        </p:nvSpPr>
        <p:spPr bwMode="auto">
          <a:xfrm>
            <a:off x="3924573" y="4076700"/>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effectLst>
                  <a:outerShdw blurRad="38100" dist="38100" dir="2700000" algn="tl">
                    <a:srgbClr val="010199"/>
                  </a:outerShdw>
                </a:effectLst>
                <a:latin typeface="Times New Roman" panose="02020603050405020304" pitchFamily="18" charset="0"/>
                <a:ea typeface="仿宋_GB2312" pitchFamily="49" charset="-122"/>
              </a:rPr>
              <a:t>j</a:t>
            </a:r>
            <a:endParaRPr lang="en-US" altLang="zh-CN" sz="2800" b="1" i="1" baseline="-25000">
              <a:effectLst>
                <a:outerShdw blurRad="38100" dist="38100" dir="2700000" algn="tl">
                  <a:srgbClr val="010199"/>
                </a:outerShdw>
              </a:effectLst>
              <a:latin typeface="Times New Roman" panose="02020603050405020304" pitchFamily="18" charset="0"/>
              <a:ea typeface="仿宋_GB2312" pitchFamily="49" charset="-122"/>
            </a:endParaRPr>
          </a:p>
        </p:txBody>
      </p:sp>
      <p:graphicFrame>
        <p:nvGraphicFramePr>
          <p:cNvPr id="76836" name="Object 36"/>
          <p:cNvGraphicFramePr>
            <a:graphicFrameLocks noChangeAspect="1"/>
          </p:cNvGraphicFramePr>
          <p:nvPr/>
        </p:nvGraphicFramePr>
        <p:xfrm>
          <a:off x="2473598" y="2895600"/>
          <a:ext cx="1573212" cy="393700"/>
        </p:xfrm>
        <a:graphic>
          <a:graphicData uri="http://schemas.openxmlformats.org/presentationml/2006/ole">
            <mc:AlternateContent xmlns:mc="http://schemas.openxmlformats.org/markup-compatibility/2006">
              <mc:Choice xmlns:v="urn:schemas-microsoft-com:vml" Requires="v">
                <p:oleObj spid="_x0000_s215190" name="Equation" r:id="rId1" imgW="812165" imgH="203200" progId="Equation.DSMT4">
                  <p:embed/>
                </p:oleObj>
              </mc:Choice>
              <mc:Fallback>
                <p:oleObj name="Equation" r:id="rId1" imgW="812165" imgH="203200" progId="Equation.DSMT4">
                  <p:embed/>
                  <p:pic>
                    <p:nvPicPr>
                      <p:cNvPr id="0" name="Objec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598" y="2895600"/>
                        <a:ext cx="15732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37" name="Line 37"/>
          <p:cNvSpPr>
            <a:spLocks noChangeShapeType="1"/>
          </p:cNvSpPr>
          <p:nvPr/>
        </p:nvSpPr>
        <p:spPr bwMode="auto">
          <a:xfrm>
            <a:off x="1908448" y="4076700"/>
            <a:ext cx="0" cy="43180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2" name="Text Box 2"/>
          <p:cNvSpPr txBox="1">
            <a:spLocks noChangeArrowheads="1"/>
          </p:cNvSpPr>
          <p:nvPr/>
        </p:nvSpPr>
        <p:spPr bwMode="auto">
          <a:xfrm>
            <a:off x="3419748" y="5033963"/>
            <a:ext cx="24416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latin typeface="Times New Roman" panose="02020603050405020304" pitchFamily="18" charset="0"/>
              </a:rPr>
              <a:t>考虑 </a:t>
            </a:r>
            <a:r>
              <a:rPr lang="en-US" altLang="zh-CN" i="1" dirty="0" smtClean="0">
                <a:latin typeface="Times New Roman" panose="02020603050405020304" pitchFamily="18" charset="0"/>
              </a:rPr>
              <a:t>j </a:t>
            </a:r>
            <a:r>
              <a:rPr lang="zh-CN" altLang="en-US" dirty="0" smtClean="0">
                <a:latin typeface="Times New Roman" panose="02020603050405020304" pitchFamily="18" charset="0"/>
              </a:rPr>
              <a:t>的</a:t>
            </a:r>
            <a:r>
              <a:rPr lang="zh-CN" altLang="en-US" dirty="0">
                <a:latin typeface="Times New Roman" panose="02020603050405020304" pitchFamily="18" charset="0"/>
              </a:rPr>
              <a:t>所有前驱顶点</a:t>
            </a:r>
            <a:endParaRPr lang="zh-CN" altLang="en-US" dirty="0">
              <a:latin typeface="Times New Roman" panose="02020603050405020304" pitchFamily="18" charset="0"/>
            </a:endParaRPr>
          </a:p>
        </p:txBody>
      </p:sp>
      <p:sp>
        <p:nvSpPr>
          <p:cNvPr id="215043" name="Oval 3"/>
          <p:cNvSpPr>
            <a:spLocks noChangeArrowheads="1"/>
          </p:cNvSpPr>
          <p:nvPr/>
        </p:nvSpPr>
        <p:spPr bwMode="auto">
          <a:xfrm>
            <a:off x="5226323" y="2924175"/>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4" name="Oval 4"/>
          <p:cNvSpPr>
            <a:spLocks noChangeArrowheads="1"/>
          </p:cNvSpPr>
          <p:nvPr/>
        </p:nvSpPr>
        <p:spPr bwMode="auto">
          <a:xfrm>
            <a:off x="7380560" y="3571875"/>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6" name="Oval 6"/>
          <p:cNvSpPr>
            <a:spLocks noChangeArrowheads="1"/>
          </p:cNvSpPr>
          <p:nvPr/>
        </p:nvSpPr>
        <p:spPr bwMode="auto">
          <a:xfrm>
            <a:off x="5226323" y="3573463"/>
            <a:ext cx="431800" cy="431800"/>
          </a:xfrm>
          <a:prstGeom prst="ellipse">
            <a:avLst/>
          </a:prstGeom>
          <a:solidFill>
            <a:srgbClr val="FFFF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7" name="Line 7"/>
          <p:cNvSpPr>
            <a:spLocks noChangeShapeType="1"/>
          </p:cNvSpPr>
          <p:nvPr/>
        </p:nvSpPr>
        <p:spPr bwMode="auto">
          <a:xfrm>
            <a:off x="5653360" y="3789363"/>
            <a:ext cx="17272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8" name="Oval 8"/>
          <p:cNvSpPr>
            <a:spLocks noChangeArrowheads="1"/>
          </p:cNvSpPr>
          <p:nvPr/>
        </p:nvSpPr>
        <p:spPr bwMode="auto">
          <a:xfrm>
            <a:off x="5226323" y="4581525"/>
            <a:ext cx="431800" cy="431800"/>
          </a:xfrm>
          <a:prstGeom prst="ellipse">
            <a:avLst/>
          </a:prstGeom>
          <a:solidFill>
            <a:srgbClr val="33CC33"/>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9" name="Line 9"/>
          <p:cNvSpPr>
            <a:spLocks noChangeShapeType="1"/>
          </p:cNvSpPr>
          <p:nvPr/>
        </p:nvSpPr>
        <p:spPr bwMode="auto">
          <a:xfrm flipV="1">
            <a:off x="5662885" y="3933825"/>
            <a:ext cx="1800225" cy="8651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50" name="Oval 10"/>
          <p:cNvSpPr>
            <a:spLocks noChangeArrowheads="1"/>
          </p:cNvSpPr>
          <p:nvPr/>
        </p:nvSpPr>
        <p:spPr bwMode="auto">
          <a:xfrm>
            <a:off x="7380560" y="3573463"/>
            <a:ext cx="431800" cy="431800"/>
          </a:xfrm>
          <a:prstGeom prst="ellipse">
            <a:avLst/>
          </a:prstGeom>
          <a:solidFill>
            <a:srgbClr val="FFFF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1" name="Line 11"/>
          <p:cNvSpPr>
            <a:spLocks noChangeShapeType="1"/>
          </p:cNvSpPr>
          <p:nvPr/>
        </p:nvSpPr>
        <p:spPr bwMode="auto">
          <a:xfrm>
            <a:off x="5435873" y="4116388"/>
            <a:ext cx="0" cy="43180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45" name="Line 5"/>
          <p:cNvSpPr>
            <a:spLocks noChangeShapeType="1"/>
          </p:cNvSpPr>
          <p:nvPr/>
        </p:nvSpPr>
        <p:spPr bwMode="auto">
          <a:xfrm>
            <a:off x="5653360" y="3211513"/>
            <a:ext cx="1763440" cy="41645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slide(fromLeft)">
                                      <p:cBhvr>
                                        <p:cTn id="7" dur="500"/>
                                        <p:tgtEl>
                                          <p:spTgt spid="215043"/>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15045"/>
                                        </p:tgtEl>
                                        <p:attrNameLst>
                                          <p:attrName>style.visibility</p:attrName>
                                        </p:attrNameLst>
                                      </p:cBhvr>
                                      <p:to>
                                        <p:strVal val="visible"/>
                                      </p:to>
                                    </p:set>
                                    <p:animEffect transition="in" filter="slide(fromLeft)">
                                      <p:cBhvr>
                                        <p:cTn id="11" dur="500"/>
                                        <p:tgtEl>
                                          <p:spTgt spid="21504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50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Effect transition="in" filter="slide(fromLeft)">
                                      <p:cBhvr>
                                        <p:cTn id="19" dur="500"/>
                                        <p:tgtEl>
                                          <p:spTgt spid="215046"/>
                                        </p:tgtEl>
                                      </p:cBhvr>
                                    </p:animEffect>
                                  </p:childTnLst>
                                </p:cTn>
                              </p:par>
                            </p:childTnLst>
                          </p:cTn>
                        </p:par>
                        <p:par>
                          <p:cTn id="20" fill="hold">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215047"/>
                                        </p:tgtEl>
                                        <p:attrNameLst>
                                          <p:attrName>style.visibility</p:attrName>
                                        </p:attrNameLst>
                                      </p:cBhvr>
                                      <p:to>
                                        <p:strVal val="visible"/>
                                      </p:to>
                                    </p:set>
                                    <p:animEffect transition="in" filter="slide(fromLeft)">
                                      <p:cBhvr>
                                        <p:cTn id="23" dur="500"/>
                                        <p:tgtEl>
                                          <p:spTgt spid="21504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15050"/>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150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15048"/>
                                        </p:tgtEl>
                                        <p:attrNameLst>
                                          <p:attrName>style.visibility</p:attrName>
                                        </p:attrNameLst>
                                      </p:cBhvr>
                                      <p:to>
                                        <p:strVal val="visible"/>
                                      </p:to>
                                    </p:set>
                                    <p:animEffect transition="in" filter="slide(fromLeft)">
                                      <p:cBhvr>
                                        <p:cTn id="34" dur="500"/>
                                        <p:tgtEl>
                                          <p:spTgt spid="215048"/>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215049"/>
                                        </p:tgtEl>
                                        <p:attrNameLst>
                                          <p:attrName>style.visibility</p:attrName>
                                        </p:attrNameLst>
                                      </p:cBhvr>
                                      <p:to>
                                        <p:strVal val="visible"/>
                                      </p:to>
                                    </p:set>
                                    <p:animEffect transition="in" filter="slide(fromLeft)">
                                      <p:cBhvr>
                                        <p:cTn id="38" dur="500"/>
                                        <p:tgtEl>
                                          <p:spTgt spid="215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nimBg="1"/>
      <p:bldP spid="215044" grpId="0" animBg="1"/>
      <p:bldP spid="215046" grpId="0" animBg="1"/>
      <p:bldP spid="215047" grpId="0" animBg="1"/>
      <p:bldP spid="215048" grpId="0" animBg="1"/>
      <p:bldP spid="215049" grpId="0" animBg="1"/>
      <p:bldP spid="215050" grpId="0" animBg="1"/>
      <p:bldP spid="215051" grpId="0" animBg="1"/>
      <p:bldP spid="215045"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ChangeArrowheads="1"/>
          </p:cNvSpPr>
          <p:nvPr/>
        </p:nvSpPr>
        <p:spPr bwMode="auto">
          <a:xfrm>
            <a:off x="252000" y="609600"/>
            <a:ext cx="864000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2</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）求</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从</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-1) = </a:t>
            </a:r>
            <a:r>
              <a:rPr kumimoji="1" lang="en-US" altLang="zh-CN" sz="2400" i="1" dirty="0" err="1">
                <a:latin typeface="Times New Roman" panose="02020603050405020304" pitchFamily="18" charset="0"/>
                <a:cs typeface="Times New Roman" panose="02020603050405020304" pitchFamily="18" charset="0"/>
                <a:sym typeface="Symbol" panose="05050102010706020507" pitchFamily="18" charset="2"/>
              </a:rPr>
              <a:t>ee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起向前递推：</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Min{</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dur</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(&lt;</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&gt;)}</a:t>
            </a:r>
            <a:endPar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endParaRPr kumimoji="1" lang="en-US" altLang="zh-CN" sz="2400" dirty="0">
              <a:latin typeface="Times New Roman" panose="02020603050405020304" pitchFamily="18" charset="0"/>
              <a:cs typeface="Times New Roman" panose="02020603050405020304" pitchFamily="18" charset="0"/>
            </a:endParaRPr>
          </a:p>
          <a:p>
            <a:r>
              <a:rPr kumimoji="1" lang="zh-CN" altLang="en-US" sz="2400" dirty="0" smtClean="0">
                <a:latin typeface="Times New Roman" panose="02020603050405020304" pitchFamily="18" charset="0"/>
                <a:cs typeface="Times New Roman" panose="02020603050405020304" pitchFamily="18" charset="0"/>
              </a:rPr>
              <a:t>其中</a:t>
            </a:r>
            <a:r>
              <a:rPr kumimoji="1" lang="en-US" altLang="zh-CN" sz="2400" dirty="0" smtClean="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&gt;</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S,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-2</a:t>
            </a:r>
            <a:r>
              <a:rPr kumimoji="1"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smtClean="0">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-1, ..., 0</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 S</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是所有</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以顶点 </a:t>
            </a:r>
            <a:r>
              <a:rPr kumimoji="1" lang="en-US" altLang="zh-CN" sz="2400" i="1" dirty="0" smtClean="0">
                <a:latin typeface="Times New Roman" panose="02020603050405020304" pitchFamily="18" charset="0"/>
                <a:cs typeface="Times New Roman" panose="02020603050405020304" pitchFamily="18" charset="0"/>
                <a:sym typeface="Symbol" panose="05050102010706020507" pitchFamily="18" charset="2"/>
              </a:rPr>
              <a:t>i </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为弧</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尾的弧的集合。</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这两个递推公式的计算必须分别在</a:t>
            </a:r>
            <a:r>
              <a:rPr kumimoji="1" lang="zh-CN" altLang="en-US"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拓扑有序</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和</a:t>
            </a:r>
            <a:r>
              <a:rPr kumimoji="1" lang="zh-CN" altLang="en-US" sz="2400" dirty="0">
                <a:solidFill>
                  <a:srgbClr val="FFFF00"/>
                </a:solidFill>
                <a:latin typeface="Times New Roman" panose="02020603050405020304" pitchFamily="18" charset="0"/>
                <a:cs typeface="Times New Roman" panose="02020603050405020304" pitchFamily="18" charset="0"/>
                <a:sym typeface="Symbol" panose="05050102010706020507" pitchFamily="18" charset="2"/>
              </a:rPr>
              <a:t>逆拓扑有序</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的前提下进行。	 </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64868" name="Text Box 1028"/>
          <p:cNvSpPr txBox="1">
            <a:spLocks noChangeArrowheads="1"/>
          </p:cNvSpPr>
          <p:nvPr/>
        </p:nvSpPr>
        <p:spPr bwMode="auto">
          <a:xfrm>
            <a:off x="2702560" y="1681163"/>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latin typeface="Times New Roman" panose="02020603050405020304" pitchFamily="18" charset="0"/>
                <a:ea typeface="宋体" panose="02010600030101010101" pitchFamily="2" charset="-122"/>
              </a:rPr>
              <a:t>j</a:t>
            </a:r>
            <a:endParaRPr kumimoji="1" lang="en-US" altLang="zh-CN" i="1">
              <a:latin typeface="Times New Roman" panose="02020603050405020304" pitchFamily="18" charset="0"/>
              <a:ea typeface="宋体" panose="02010600030101010101" pitchFamily="2" charset="-122"/>
            </a:endParaRPr>
          </a:p>
        </p:txBody>
      </p:sp>
      <p:sp>
        <p:nvSpPr>
          <p:cNvPr id="164869" name="Oval 1029"/>
          <p:cNvSpPr>
            <a:spLocks noChangeArrowheads="1"/>
          </p:cNvSpPr>
          <p:nvPr/>
        </p:nvSpPr>
        <p:spPr bwMode="auto">
          <a:xfrm>
            <a:off x="1610995" y="5192395"/>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0" name="Oval 1030"/>
          <p:cNvSpPr>
            <a:spLocks noChangeArrowheads="1"/>
          </p:cNvSpPr>
          <p:nvPr/>
        </p:nvSpPr>
        <p:spPr bwMode="auto">
          <a:xfrm>
            <a:off x="4419283" y="4255770"/>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1" name="Oval 1031"/>
          <p:cNvSpPr>
            <a:spLocks noChangeArrowheads="1"/>
          </p:cNvSpPr>
          <p:nvPr/>
        </p:nvSpPr>
        <p:spPr bwMode="auto">
          <a:xfrm>
            <a:off x="4419283" y="5047933"/>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2" name="Oval 1032"/>
          <p:cNvSpPr>
            <a:spLocks noChangeArrowheads="1"/>
          </p:cNvSpPr>
          <p:nvPr/>
        </p:nvSpPr>
        <p:spPr bwMode="auto">
          <a:xfrm>
            <a:off x="4419283" y="6127750"/>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73" name="Line 1033"/>
          <p:cNvSpPr>
            <a:spLocks noChangeShapeType="1"/>
          </p:cNvSpPr>
          <p:nvPr/>
        </p:nvSpPr>
        <p:spPr bwMode="auto">
          <a:xfrm flipV="1">
            <a:off x="2042795" y="4471670"/>
            <a:ext cx="2376488" cy="8636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4" name="Line 1034"/>
          <p:cNvSpPr>
            <a:spLocks noChangeShapeType="1"/>
          </p:cNvSpPr>
          <p:nvPr/>
        </p:nvSpPr>
        <p:spPr bwMode="auto">
          <a:xfrm flipV="1">
            <a:off x="2042795" y="5263833"/>
            <a:ext cx="2376488" cy="1444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5" name="Line 1035"/>
          <p:cNvSpPr>
            <a:spLocks noChangeShapeType="1"/>
          </p:cNvSpPr>
          <p:nvPr/>
        </p:nvSpPr>
        <p:spPr bwMode="auto">
          <a:xfrm>
            <a:off x="2042795" y="5480050"/>
            <a:ext cx="2377440" cy="83629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76" name="Rectangle 1036"/>
          <p:cNvSpPr>
            <a:spLocks noChangeArrowheads="1"/>
          </p:cNvSpPr>
          <p:nvPr/>
        </p:nvSpPr>
        <p:spPr bwMode="auto">
          <a:xfrm>
            <a:off x="4925060" y="6127433"/>
            <a:ext cx="28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effectLst>
                  <a:outerShdw blurRad="38100" dist="38100" dir="2700000" algn="tl">
                    <a:srgbClr val="010199"/>
                  </a:outerShdw>
                </a:effectLst>
                <a:latin typeface="Times New Roman" panose="02020603050405020304" pitchFamily="18" charset="0"/>
                <a:ea typeface="仿宋_GB2312" pitchFamily="49" charset="-122"/>
              </a:rPr>
              <a:t>j</a:t>
            </a:r>
            <a:endParaRPr lang="en-US" altLang="zh-CN" sz="2800" b="1" i="1" baseline="-25000">
              <a:effectLst>
                <a:outerShdw blurRad="38100" dist="38100" dir="2700000" algn="tl">
                  <a:srgbClr val="010199"/>
                </a:outerShdw>
              </a:effectLst>
              <a:latin typeface="Times New Roman" panose="02020603050405020304" pitchFamily="18" charset="0"/>
              <a:ea typeface="仿宋_GB2312" pitchFamily="49" charset="-122"/>
            </a:endParaRPr>
          </a:p>
        </p:txBody>
      </p:sp>
      <p:sp>
        <p:nvSpPr>
          <p:cNvPr id="164877" name="Rectangle 1037"/>
          <p:cNvSpPr>
            <a:spLocks noChangeArrowheads="1"/>
          </p:cNvSpPr>
          <p:nvPr/>
        </p:nvSpPr>
        <p:spPr bwMode="auto">
          <a:xfrm>
            <a:off x="1685608" y="5695633"/>
            <a:ext cx="282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a:effectLst>
                  <a:outerShdw blurRad="38100" dist="38100" dir="2700000" algn="tl">
                    <a:srgbClr val="010199"/>
                  </a:outerShdw>
                </a:effectLst>
                <a:latin typeface="Times New Roman" panose="02020603050405020304" pitchFamily="18" charset="0"/>
                <a:ea typeface="仿宋_GB2312" pitchFamily="49" charset="-122"/>
              </a:rPr>
              <a:t>i</a:t>
            </a:r>
            <a:endParaRPr lang="en-US" altLang="zh-CN" sz="2800" b="1" i="1" baseline="-25000">
              <a:effectLst>
                <a:outerShdw blurRad="38100" dist="38100" dir="2700000" algn="tl">
                  <a:srgbClr val="010199"/>
                </a:outerShdw>
              </a:effectLst>
              <a:latin typeface="Times New Roman" panose="02020603050405020304" pitchFamily="18" charset="0"/>
              <a:ea typeface="仿宋_GB2312" pitchFamily="49" charset="-122"/>
            </a:endParaRPr>
          </a:p>
        </p:txBody>
      </p:sp>
      <p:sp>
        <p:nvSpPr>
          <p:cNvPr id="164879" name="Line 1039"/>
          <p:cNvSpPr>
            <a:spLocks noChangeShapeType="1"/>
          </p:cNvSpPr>
          <p:nvPr/>
        </p:nvSpPr>
        <p:spPr bwMode="auto">
          <a:xfrm>
            <a:off x="4635500" y="5624195"/>
            <a:ext cx="635" cy="35877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880" name="Object 1040"/>
          <p:cNvGraphicFramePr>
            <a:graphicFrameLocks noChangeAspect="1"/>
          </p:cNvGraphicFramePr>
          <p:nvPr/>
        </p:nvGraphicFramePr>
        <p:xfrm>
          <a:off x="2031683" y="4327208"/>
          <a:ext cx="1573212" cy="393700"/>
        </p:xfrm>
        <a:graphic>
          <a:graphicData uri="http://schemas.openxmlformats.org/presentationml/2006/ole">
            <mc:AlternateContent xmlns:mc="http://schemas.openxmlformats.org/markup-compatibility/2006">
              <mc:Choice xmlns:v="urn:schemas-microsoft-com:vml" Requires="v">
                <p:oleObj spid="_x0000_s165031" name="Equation" r:id="rId1" imgW="812165" imgH="203200" progId="Equation.DSMT4">
                  <p:embed/>
                </p:oleObj>
              </mc:Choice>
              <mc:Fallback>
                <p:oleObj name="Equation" r:id="rId1" imgW="812165" imgH="203200" progId="Equation.DSMT4">
                  <p:embed/>
                  <p:pic>
                    <p:nvPicPr>
                      <p:cNvPr id="0" name="Object 1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683" y="4327208"/>
                        <a:ext cx="15732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81" name="Text Box 1041"/>
          <p:cNvSpPr txBox="1">
            <a:spLocks noChangeArrowheads="1"/>
          </p:cNvSpPr>
          <p:nvPr/>
        </p:nvSpPr>
        <p:spPr bwMode="auto">
          <a:xfrm>
            <a:off x="373063" y="6234430"/>
            <a:ext cx="24416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latin typeface="Times New Roman" panose="02020603050405020304" pitchFamily="18" charset="0"/>
              </a:rPr>
              <a:t>考虑 </a:t>
            </a:r>
            <a:r>
              <a:rPr lang="en-US" altLang="zh-CN" i="1" dirty="0" smtClean="0">
                <a:latin typeface="Times New Roman" panose="02020603050405020304" pitchFamily="18" charset="0"/>
              </a:rPr>
              <a:t>i </a:t>
            </a:r>
            <a:r>
              <a:rPr lang="zh-CN" altLang="en-US" dirty="0" smtClean="0">
                <a:latin typeface="Times New Roman" panose="02020603050405020304" pitchFamily="18" charset="0"/>
              </a:rPr>
              <a:t>的</a:t>
            </a:r>
            <a:r>
              <a:rPr lang="zh-CN" altLang="en-US" dirty="0">
                <a:latin typeface="Times New Roman" panose="02020603050405020304" pitchFamily="18" charset="0"/>
              </a:rPr>
              <a:t>所有后继顶点</a:t>
            </a:r>
            <a:endParaRPr lang="zh-CN" altLang="en-US" dirty="0">
              <a:latin typeface="Times New Roman" panose="02020603050405020304" pitchFamily="18" charset="0"/>
            </a:endParaRPr>
          </a:p>
        </p:txBody>
      </p:sp>
      <p:sp>
        <p:nvSpPr>
          <p:cNvPr id="164882" name="Oval 1042"/>
          <p:cNvSpPr>
            <a:spLocks noChangeArrowheads="1"/>
          </p:cNvSpPr>
          <p:nvPr/>
        </p:nvSpPr>
        <p:spPr bwMode="auto">
          <a:xfrm>
            <a:off x="5355908" y="5123498"/>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3" name="Oval 1043"/>
          <p:cNvSpPr>
            <a:spLocks noChangeArrowheads="1"/>
          </p:cNvSpPr>
          <p:nvPr/>
        </p:nvSpPr>
        <p:spPr bwMode="auto">
          <a:xfrm>
            <a:off x="8164195" y="4198303"/>
            <a:ext cx="431800" cy="431800"/>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4" name="Oval 1044"/>
          <p:cNvSpPr>
            <a:spLocks noChangeArrowheads="1"/>
          </p:cNvSpPr>
          <p:nvPr/>
        </p:nvSpPr>
        <p:spPr bwMode="auto">
          <a:xfrm>
            <a:off x="8164195" y="4979035"/>
            <a:ext cx="431800" cy="431800"/>
          </a:xfrm>
          <a:prstGeom prst="ellipse">
            <a:avLst/>
          </a:prstGeom>
          <a:solidFill>
            <a:srgbClr val="FFFF00"/>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5" name="Oval 1045"/>
          <p:cNvSpPr>
            <a:spLocks noChangeArrowheads="1"/>
          </p:cNvSpPr>
          <p:nvPr/>
        </p:nvSpPr>
        <p:spPr bwMode="auto">
          <a:xfrm>
            <a:off x="8164195" y="6202998"/>
            <a:ext cx="431800" cy="431800"/>
          </a:xfrm>
          <a:prstGeom prst="ellipse">
            <a:avLst/>
          </a:prstGeom>
          <a:solidFill>
            <a:srgbClr val="33CC33"/>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86" name="Line 1046"/>
          <p:cNvSpPr>
            <a:spLocks noChangeShapeType="1"/>
          </p:cNvSpPr>
          <p:nvPr/>
        </p:nvSpPr>
        <p:spPr bwMode="auto">
          <a:xfrm flipV="1">
            <a:off x="5787708" y="4402773"/>
            <a:ext cx="2376487" cy="8636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7" name="Line 1047"/>
          <p:cNvSpPr>
            <a:spLocks noChangeShapeType="1"/>
          </p:cNvSpPr>
          <p:nvPr/>
        </p:nvSpPr>
        <p:spPr bwMode="auto">
          <a:xfrm flipV="1">
            <a:off x="5787708" y="5194935"/>
            <a:ext cx="2376487" cy="1444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88" name="Line 1048"/>
          <p:cNvSpPr>
            <a:spLocks noChangeShapeType="1"/>
          </p:cNvSpPr>
          <p:nvPr/>
        </p:nvSpPr>
        <p:spPr bwMode="auto">
          <a:xfrm>
            <a:off x="5788025" y="5410835"/>
            <a:ext cx="2447925" cy="98107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0" name="Line 1050"/>
          <p:cNvSpPr>
            <a:spLocks noChangeShapeType="1"/>
          </p:cNvSpPr>
          <p:nvPr/>
        </p:nvSpPr>
        <p:spPr bwMode="auto">
          <a:xfrm>
            <a:off x="8380095" y="5555615"/>
            <a:ext cx="635" cy="44767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893" name="Oval 1053"/>
          <p:cNvSpPr>
            <a:spLocks noChangeArrowheads="1"/>
          </p:cNvSpPr>
          <p:nvPr/>
        </p:nvSpPr>
        <p:spPr bwMode="auto">
          <a:xfrm>
            <a:off x="5355908" y="5123498"/>
            <a:ext cx="431800" cy="431800"/>
          </a:xfrm>
          <a:prstGeom prst="ellipse">
            <a:avLst/>
          </a:prstGeom>
          <a:solidFill>
            <a:srgbClr val="FFFF00"/>
          </a:solidFill>
          <a:ln w="2857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2" name="Oval 1052"/>
          <p:cNvSpPr>
            <a:spLocks noChangeArrowheads="1"/>
          </p:cNvSpPr>
          <p:nvPr/>
        </p:nvSpPr>
        <p:spPr bwMode="auto">
          <a:xfrm>
            <a:off x="5355908" y="5123498"/>
            <a:ext cx="431800" cy="431800"/>
          </a:xfrm>
          <a:prstGeom prst="ellipse">
            <a:avLst/>
          </a:prstGeom>
          <a:solidFill>
            <a:srgbClr val="33CC33"/>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64883"/>
                                        </p:tgtEl>
                                        <p:attrNameLst>
                                          <p:attrName>style.visibility</p:attrName>
                                        </p:attrNameLst>
                                      </p:cBhvr>
                                      <p:to>
                                        <p:strVal val="visible"/>
                                      </p:to>
                                    </p:set>
                                    <p:animEffect transition="in" filter="slide(fromRight)">
                                      <p:cBhvr>
                                        <p:cTn id="7" dur="500"/>
                                        <p:tgtEl>
                                          <p:spTgt spid="164883"/>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64886"/>
                                        </p:tgtEl>
                                        <p:attrNameLst>
                                          <p:attrName>style.visibility</p:attrName>
                                        </p:attrNameLst>
                                      </p:cBhvr>
                                      <p:to>
                                        <p:strVal val="visible"/>
                                      </p:to>
                                    </p:set>
                                    <p:animEffect transition="in" filter="slide(fromRight)">
                                      <p:cBhvr>
                                        <p:cTn id="11" dur="500"/>
                                        <p:tgtEl>
                                          <p:spTgt spid="164886"/>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64882"/>
                                        </p:tgtEl>
                                        <p:attrNameLst>
                                          <p:attrName>style.visibility</p:attrName>
                                        </p:attrNameLst>
                                      </p:cBhvr>
                                      <p:to>
                                        <p:strVal val="visible"/>
                                      </p:to>
                                    </p:set>
                                    <p:animEffect transition="in" filter="slide(fromRight)">
                                      <p:cBhvr>
                                        <p:cTn id="15" dur="500"/>
                                        <p:tgtEl>
                                          <p:spTgt spid="16488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64884"/>
                                        </p:tgtEl>
                                        <p:attrNameLst>
                                          <p:attrName>style.visibility</p:attrName>
                                        </p:attrNameLst>
                                      </p:cBhvr>
                                      <p:to>
                                        <p:strVal val="visible"/>
                                      </p:to>
                                    </p:set>
                                    <p:animEffect transition="in" filter="slide(fromRight)">
                                      <p:cBhvr>
                                        <p:cTn id="20" dur="500"/>
                                        <p:tgtEl>
                                          <p:spTgt spid="164884"/>
                                        </p:tgtEl>
                                      </p:cBhvr>
                                    </p:animEffect>
                                  </p:childTnLst>
                                </p:cTn>
                              </p:par>
                            </p:childTnLst>
                          </p:cTn>
                        </p:par>
                        <p:par>
                          <p:cTn id="21" fill="hold">
                            <p:stCondLst>
                              <p:cond delay="500"/>
                            </p:stCondLst>
                            <p:childTnLst>
                              <p:par>
                                <p:cTn id="22" presetID="12" presetClass="entr" presetSubtype="2" fill="hold" grpId="0" nodeType="afterEffect">
                                  <p:stCondLst>
                                    <p:cond delay="0"/>
                                  </p:stCondLst>
                                  <p:childTnLst>
                                    <p:set>
                                      <p:cBhvr>
                                        <p:cTn id="23" dur="1" fill="hold">
                                          <p:stCondLst>
                                            <p:cond delay="0"/>
                                          </p:stCondLst>
                                        </p:cTn>
                                        <p:tgtEl>
                                          <p:spTgt spid="164887"/>
                                        </p:tgtEl>
                                        <p:attrNameLst>
                                          <p:attrName>style.visibility</p:attrName>
                                        </p:attrNameLst>
                                      </p:cBhvr>
                                      <p:to>
                                        <p:strVal val="visible"/>
                                      </p:to>
                                    </p:set>
                                    <p:animEffect transition="in" filter="slide(fromRight)">
                                      <p:cBhvr>
                                        <p:cTn id="24" dur="500"/>
                                        <p:tgtEl>
                                          <p:spTgt spid="164887"/>
                                        </p:tgtEl>
                                      </p:cBhvr>
                                    </p:animEffect>
                                  </p:childTnLst>
                                </p:cTn>
                              </p:par>
                            </p:childTnLst>
                          </p:cTn>
                        </p:par>
                        <p:par>
                          <p:cTn id="25" fill="hold">
                            <p:stCondLst>
                              <p:cond delay="1000"/>
                            </p:stCondLst>
                            <p:childTnLst>
                              <p:par>
                                <p:cTn id="26" presetID="12" presetClass="entr" presetSubtype="2" fill="hold" grpId="0" nodeType="afterEffect">
                                  <p:stCondLst>
                                    <p:cond delay="0"/>
                                  </p:stCondLst>
                                  <p:childTnLst>
                                    <p:set>
                                      <p:cBhvr>
                                        <p:cTn id="27" dur="1" fill="hold">
                                          <p:stCondLst>
                                            <p:cond delay="0"/>
                                          </p:stCondLst>
                                        </p:cTn>
                                        <p:tgtEl>
                                          <p:spTgt spid="164893"/>
                                        </p:tgtEl>
                                        <p:attrNameLst>
                                          <p:attrName>style.visibility</p:attrName>
                                        </p:attrNameLst>
                                      </p:cBhvr>
                                      <p:to>
                                        <p:strVal val="visible"/>
                                      </p:to>
                                    </p:set>
                                    <p:animEffect transition="in" filter="slide(fromRight)">
                                      <p:cBhvr>
                                        <p:cTn id="28" dur="500"/>
                                        <p:tgtEl>
                                          <p:spTgt spid="164893"/>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16489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64885"/>
                                        </p:tgtEl>
                                        <p:attrNameLst>
                                          <p:attrName>style.visibility</p:attrName>
                                        </p:attrNameLst>
                                      </p:cBhvr>
                                      <p:to>
                                        <p:strVal val="visible"/>
                                      </p:to>
                                    </p:set>
                                    <p:animEffect transition="in" filter="slide(fromRight)">
                                      <p:cBhvr>
                                        <p:cTn id="36" dur="500"/>
                                        <p:tgtEl>
                                          <p:spTgt spid="164885"/>
                                        </p:tgtEl>
                                      </p:cBhvr>
                                    </p:animEffect>
                                  </p:childTnLst>
                                </p:cTn>
                              </p:par>
                            </p:childTnLst>
                          </p:cTn>
                        </p:par>
                        <p:par>
                          <p:cTn id="37" fill="hold">
                            <p:stCondLst>
                              <p:cond delay="500"/>
                            </p:stCondLst>
                            <p:childTnLst>
                              <p:par>
                                <p:cTn id="38" presetID="12" presetClass="entr" presetSubtype="2" fill="hold" grpId="0" nodeType="afterEffect">
                                  <p:stCondLst>
                                    <p:cond delay="0"/>
                                  </p:stCondLst>
                                  <p:childTnLst>
                                    <p:set>
                                      <p:cBhvr>
                                        <p:cTn id="39" dur="1" fill="hold">
                                          <p:stCondLst>
                                            <p:cond delay="0"/>
                                          </p:stCondLst>
                                        </p:cTn>
                                        <p:tgtEl>
                                          <p:spTgt spid="164888"/>
                                        </p:tgtEl>
                                        <p:attrNameLst>
                                          <p:attrName>style.visibility</p:attrName>
                                        </p:attrNameLst>
                                      </p:cBhvr>
                                      <p:to>
                                        <p:strVal val="visible"/>
                                      </p:to>
                                    </p:set>
                                    <p:animEffect transition="in" filter="slide(fromRight)">
                                      <p:cBhvr>
                                        <p:cTn id="40" dur="500"/>
                                        <p:tgtEl>
                                          <p:spTgt spid="164888"/>
                                        </p:tgtEl>
                                      </p:cBhvr>
                                    </p:animEffect>
                                  </p:childTnLst>
                                </p:cTn>
                              </p:par>
                            </p:childTnLst>
                          </p:cTn>
                        </p:par>
                        <p:par>
                          <p:cTn id="41" fill="hold">
                            <p:stCondLst>
                              <p:cond delay="1000"/>
                            </p:stCondLst>
                            <p:childTnLst>
                              <p:par>
                                <p:cTn id="42" presetID="12" presetClass="entr" presetSubtype="2" fill="hold" grpId="0" nodeType="afterEffect">
                                  <p:stCondLst>
                                    <p:cond delay="0"/>
                                  </p:stCondLst>
                                  <p:childTnLst>
                                    <p:set>
                                      <p:cBhvr>
                                        <p:cTn id="43" dur="1" fill="hold">
                                          <p:stCondLst>
                                            <p:cond delay="0"/>
                                          </p:stCondLst>
                                        </p:cTn>
                                        <p:tgtEl>
                                          <p:spTgt spid="164892"/>
                                        </p:tgtEl>
                                        <p:attrNameLst>
                                          <p:attrName>style.visibility</p:attrName>
                                        </p:attrNameLst>
                                      </p:cBhvr>
                                      <p:to>
                                        <p:strVal val="visible"/>
                                      </p:to>
                                    </p:set>
                                    <p:animEffect transition="in" filter="slide(fromRight)">
                                      <p:cBhvr>
                                        <p:cTn id="44" dur="500"/>
                                        <p:tgtEl>
                                          <p:spTgt spid="164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2" grpId="0" bldLvl="0" animBg="1"/>
      <p:bldP spid="164883" grpId="0" bldLvl="0" animBg="1"/>
      <p:bldP spid="164884" grpId="0" bldLvl="0" animBg="1"/>
      <p:bldP spid="164885" grpId="0" bldLvl="0" animBg="1"/>
      <p:bldP spid="164886" grpId="0" bldLvl="0" animBg="1"/>
      <p:bldP spid="164887" grpId="0" bldLvl="0" animBg="1"/>
      <p:bldP spid="164888" grpId="0" bldLvl="0" animBg="1"/>
      <p:bldP spid="164890" grpId="0" bldLvl="0" animBg="1"/>
      <p:bldP spid="164893" grpId="0" bldLvl="0" animBg="1"/>
      <p:bldP spid="16489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t>Contents</a:t>
            </a:r>
            <a:endParaRPr lang="en-US" altLang="zh-CN"/>
          </a:p>
        </p:txBody>
      </p:sp>
      <p:sp>
        <p:nvSpPr>
          <p:cNvPr id="244739" name="Rectangle 3"/>
          <p:cNvSpPr>
            <a:spLocks noGrp="1" noChangeArrowheads="1"/>
          </p:cNvSpPr>
          <p:nvPr>
            <p:ph type="body" idx="1"/>
          </p:nvPr>
        </p:nvSpPr>
        <p:spPr/>
        <p:txBody>
          <a:bodyPr/>
          <a:lstStyle/>
          <a:p>
            <a:r>
              <a:rPr kumimoji="1" lang="en-US" altLang="zh-CN">
                <a:solidFill>
                  <a:schemeClr val="tx1"/>
                </a:solidFill>
              </a:rPr>
              <a:t>Definition and notations of graph</a:t>
            </a:r>
            <a:endParaRPr kumimoji="1" lang="en-US" altLang="zh-CN">
              <a:solidFill>
                <a:srgbClr val="777777"/>
              </a:solidFill>
            </a:endParaRPr>
          </a:p>
          <a:p>
            <a:r>
              <a:rPr kumimoji="1" lang="en-US" altLang="zh-CN" sz="3600">
                <a:solidFill>
                  <a:srgbClr val="FFFF00"/>
                </a:solidFill>
              </a:rPr>
              <a:t>Storage structure of graph</a:t>
            </a:r>
            <a:endParaRPr kumimoji="1" lang="en-US" altLang="zh-CN" sz="3600">
              <a:solidFill>
                <a:srgbClr val="FFFF00"/>
              </a:solidFill>
            </a:endParaRPr>
          </a:p>
          <a:p>
            <a:r>
              <a:rPr kumimoji="1" lang="en-US" altLang="zh-CN"/>
              <a:t>Graph traversal</a:t>
            </a:r>
            <a:endParaRPr kumimoji="1" lang="en-US" altLang="zh-CN"/>
          </a:p>
          <a:p>
            <a:r>
              <a:rPr kumimoji="1" lang="en-US" altLang="zh-CN"/>
              <a:t>Connected component and spanning tree</a:t>
            </a:r>
            <a:endParaRPr kumimoji="1" lang="en-US" altLang="zh-CN"/>
          </a:p>
          <a:p>
            <a:r>
              <a:rPr kumimoji="1" lang="en-US" altLang="zh-CN"/>
              <a:t>Mini spanning tree</a:t>
            </a:r>
            <a:endParaRPr kumimoji="1" lang="en-US" altLang="zh-CN"/>
          </a:p>
          <a:p>
            <a:r>
              <a:rPr kumimoji="1" lang="en-US" altLang="zh-CN"/>
              <a:t>Shortest path</a:t>
            </a:r>
            <a:endParaRPr kumimoji="1" lang="en-US" altLang="zh-CN"/>
          </a:p>
          <a:p>
            <a:r>
              <a:rPr kumimoji="1" lang="en-US" altLang="zh-CN"/>
              <a:t>Topological sorting &amp; Critical path</a:t>
            </a:r>
            <a:endParaRPr kumimoji="1" lang="en-US" altLang="zh-CN"/>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549275"/>
            <a:ext cx="8640000" cy="496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        计算</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关键路径的算法：</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pP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pP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1) </a:t>
            </a:r>
            <a:r>
              <a:rPr kumimoji="1"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输入</a:t>
            </a:r>
            <a:r>
              <a:rPr kumimoji="1" lang="en-US" altLang="zh-CN" sz="2400" i="1" dirty="0">
                <a:latin typeface="Times New Roman" panose="02020603050405020304" pitchFamily="18" charset="0"/>
                <a:cs typeface="Times New Roman" panose="02020603050405020304" pitchFamily="18" charset="0"/>
                <a:sym typeface="Symbol" panose="05050102010706020507" pitchFamily="18" charset="2"/>
              </a:rPr>
              <a:t>e</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条弧，建立</a:t>
            </a:r>
            <a:r>
              <a:rPr kumimoji="1" lang="en-US" altLang="zh-CN" sz="2400" dirty="0" err="1">
                <a:latin typeface="Times New Roman" panose="02020603050405020304" pitchFamily="18" charset="0"/>
                <a:cs typeface="Times New Roman" panose="02020603050405020304" pitchFamily="18" charset="0"/>
                <a:sym typeface="Symbol" panose="05050102010706020507" pitchFamily="18" charset="2"/>
              </a:rPr>
              <a:t>AOE</a:t>
            </a:r>
            <a:r>
              <a:rPr kumimoji="1"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rPr>
              <a:t>网。</a:t>
            </a:r>
            <a:endParaRPr kumimoji="1"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(2) </a:t>
            </a:r>
            <a:r>
              <a:rPr kumimoji="1" lang="zh-CN" altLang="en-US" sz="2400" dirty="0" smtClean="0">
                <a:latin typeface="Times New Roman" panose="02020603050405020304" pitchFamily="18" charset="0"/>
                <a:cs typeface="Times New Roman" panose="02020603050405020304" pitchFamily="18" charset="0"/>
              </a:rPr>
              <a:t>从</a:t>
            </a:r>
            <a:r>
              <a:rPr kumimoji="1" lang="zh-CN" altLang="en-US" sz="2400" dirty="0">
                <a:latin typeface="Times New Roman" panose="02020603050405020304" pitchFamily="18" charset="0"/>
                <a:cs typeface="Times New Roman" panose="02020603050405020304" pitchFamily="18" charset="0"/>
              </a:rPr>
              <a:t>源点</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出发，令</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err="1">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0) = 0, </a:t>
            </a:r>
            <a:r>
              <a:rPr kumimoji="1" lang="zh-CN" altLang="en-US" sz="2400" dirty="0">
                <a:latin typeface="Times New Roman" panose="02020603050405020304" pitchFamily="18" charset="0"/>
                <a:cs typeface="Times New Roman" panose="02020603050405020304" pitchFamily="18" charset="0"/>
              </a:rPr>
              <a:t>按拓扑有序求各顶点的最早发生时间</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)(1&lt;=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，如果得到的拓扑序列中顶点个数小于网中顶点数</a:t>
            </a:r>
            <a:r>
              <a:rPr kumimoji="1" lang="en-US" altLang="zh-CN" sz="2400" i="1"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，说明网中存在环，不能求关键路径，算法终止；否则执行步骤（</a:t>
            </a:r>
            <a:r>
              <a:rPr kumimoji="1" lang="en-US" altLang="zh-CN" sz="2400" dirty="0">
                <a:latin typeface="Times New Roman" panose="02020603050405020304" pitchFamily="18" charset="0"/>
                <a:cs typeface="Times New Roman" panose="02020603050405020304" pitchFamily="18" charset="0"/>
              </a:rPr>
              <a:t>3</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(3) </a:t>
            </a:r>
            <a:r>
              <a:rPr kumimoji="1" lang="zh-CN" altLang="en-US" sz="2400" dirty="0" smtClean="0">
                <a:latin typeface="Times New Roman" panose="02020603050405020304" pitchFamily="18" charset="0"/>
                <a:cs typeface="Times New Roman" panose="02020603050405020304" pitchFamily="18" charset="0"/>
              </a:rPr>
              <a:t>从</a:t>
            </a:r>
            <a:r>
              <a:rPr kumimoji="1" lang="zh-CN" altLang="en-US" sz="2400" dirty="0">
                <a:latin typeface="Times New Roman" panose="02020603050405020304" pitchFamily="18" charset="0"/>
                <a:cs typeface="Times New Roman" panose="02020603050405020304" pitchFamily="18" charset="0"/>
              </a:rPr>
              <a:t>汇点</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i="1" baseline="-25000" dirty="0" err="1">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出发，令</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-1)=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err="1">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-1); </a:t>
            </a:r>
            <a:r>
              <a:rPr kumimoji="1" lang="zh-CN" altLang="en-US" sz="2400" dirty="0">
                <a:latin typeface="Times New Roman" panose="02020603050405020304" pitchFamily="18" charset="0"/>
                <a:cs typeface="Times New Roman" panose="02020603050405020304" pitchFamily="18" charset="0"/>
              </a:rPr>
              <a:t>按逆拓扑有序求其余各顶点的最迟发生时间</a:t>
            </a:r>
            <a:r>
              <a:rPr kumimoji="1" lang="en-US" altLang="zh-CN" sz="2400" i="1" dirty="0">
                <a:latin typeface="Times New Roman" panose="02020603050405020304" pitchFamily="18" charset="0"/>
                <a:cs typeface="Times New Roman" panose="02020603050405020304" pitchFamily="18" charset="0"/>
              </a:rPr>
              <a:t>le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-2&gt;=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&gt;=2);</a:t>
            </a:r>
            <a:endParaRPr kumimoji="1" lang="en-US" altLang="zh-CN" sz="2400" dirty="0">
              <a:latin typeface="Times New Roman" panose="02020603050405020304" pitchFamily="18" charset="0"/>
              <a:cs typeface="Times New Roman" panose="02020603050405020304" pitchFamily="18" charset="0"/>
            </a:endParaRPr>
          </a:p>
          <a:p>
            <a:pPr>
              <a:lnSpc>
                <a:spcPct val="120000"/>
              </a:lnSpc>
            </a:pP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(4) </a:t>
            </a:r>
            <a:r>
              <a:rPr kumimoji="1" lang="zh-CN" altLang="en-US" sz="2400" dirty="0" smtClean="0">
                <a:latin typeface="Times New Roman" panose="02020603050405020304" pitchFamily="18" charset="0"/>
                <a:cs typeface="Times New Roman" panose="02020603050405020304" pitchFamily="18" charset="0"/>
              </a:rPr>
              <a:t>根据</a:t>
            </a:r>
            <a:r>
              <a:rPr kumimoji="1" lang="zh-CN" altLang="en-US" sz="2400" dirty="0">
                <a:latin typeface="Times New Roman" panose="02020603050405020304" pitchFamily="18" charset="0"/>
                <a:cs typeface="Times New Roman" panose="02020603050405020304" pitchFamily="18" charset="0"/>
              </a:rPr>
              <a:t>个各顶点的</a:t>
            </a:r>
            <a:r>
              <a:rPr kumimoji="1" lang="en-US" altLang="zh-CN" sz="2400" i="1" dirty="0" err="1">
                <a:latin typeface="Times New Roman" panose="02020603050405020304" pitchFamily="18" charset="0"/>
                <a:cs typeface="Times New Roman" panose="02020603050405020304" pitchFamily="18" charset="0"/>
              </a:rPr>
              <a:t>ee</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i="1" dirty="0">
                <a:latin typeface="Times New Roman" panose="02020603050405020304" pitchFamily="18" charset="0"/>
                <a:cs typeface="Times New Roman" panose="02020603050405020304" pitchFamily="18" charset="0"/>
              </a:rPr>
              <a:t>le</a:t>
            </a:r>
            <a:r>
              <a:rPr kumimoji="1" lang="zh-CN" altLang="en-US" sz="2400" dirty="0">
                <a:latin typeface="Times New Roman" panose="02020603050405020304" pitchFamily="18" charset="0"/>
                <a:cs typeface="Times New Roman" panose="02020603050405020304" pitchFamily="18" charset="0"/>
              </a:rPr>
              <a:t>值，求每条弧</a:t>
            </a:r>
            <a:r>
              <a:rPr kumimoji="1" lang="en-US" altLang="zh-CN" sz="2400" i="1" dirty="0">
                <a:latin typeface="Times New Roman" panose="02020603050405020304" pitchFamily="18" charset="0"/>
                <a:cs typeface="Times New Roman" panose="02020603050405020304" pitchFamily="18" charset="0"/>
              </a:rPr>
              <a:t>s</a:t>
            </a:r>
            <a:r>
              <a:rPr kumimoji="1" lang="zh-CN" altLang="en-US" sz="2400" dirty="0">
                <a:latin typeface="Times New Roman" panose="02020603050405020304" pitchFamily="18" charset="0"/>
                <a:cs typeface="Times New Roman" panose="02020603050405020304" pitchFamily="18" charset="0"/>
              </a:rPr>
              <a:t>的</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s</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s</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。若某条弧满足</a:t>
            </a:r>
            <a:r>
              <a:rPr kumimoji="1" lang="en-US" altLang="zh-CN" sz="2400" i="1" dirty="0">
                <a:latin typeface="Times New Roman" panose="02020603050405020304" pitchFamily="18" charset="0"/>
                <a:cs typeface="Times New Roman" panose="02020603050405020304" pitchFamily="18" charset="0"/>
              </a:rPr>
              <a:t>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s</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a:latin typeface="Times New Roman" panose="02020603050405020304" pitchFamily="18" charset="0"/>
                <a:cs typeface="Times New Roman" panose="02020603050405020304" pitchFamily="18" charset="0"/>
              </a:rPr>
              <a:t>l</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s</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，则</a:t>
            </a:r>
            <a:r>
              <a:rPr kumimoji="1" lang="en-US" altLang="zh-CN" sz="2400" i="1" dirty="0">
                <a:latin typeface="Times New Roman" panose="02020603050405020304" pitchFamily="18" charset="0"/>
                <a:cs typeface="Times New Roman" panose="02020603050405020304" pitchFamily="18" charset="0"/>
              </a:rPr>
              <a:t>s</a:t>
            </a:r>
            <a:r>
              <a:rPr kumimoji="1" lang="zh-CN" altLang="en-US" sz="2400" dirty="0">
                <a:latin typeface="Times New Roman" panose="02020603050405020304" pitchFamily="18" charset="0"/>
                <a:cs typeface="Times New Roman" panose="02020603050405020304" pitchFamily="18" charset="0"/>
              </a:rPr>
              <a:t>为关键活动。       </a:t>
            </a:r>
            <a:endParaRPr kumimoji="1"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62511" name="Rectangle 719"/>
          <p:cNvSpPr>
            <a:spLocks noChangeArrowheads="1"/>
          </p:cNvSpPr>
          <p:nvPr/>
        </p:nvSpPr>
        <p:spPr bwMode="auto">
          <a:xfrm>
            <a:off x="612775" y="9826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1</a:t>
            </a:r>
            <a:endParaRPr lang="en-US" altLang="zh-CN" b="1" baseline="-25000">
              <a:solidFill>
                <a:srgbClr val="0000CC"/>
              </a:solidFill>
              <a:ea typeface="宋体" panose="02010600030101010101" pitchFamily="2" charset="-122"/>
            </a:endParaRPr>
          </a:p>
        </p:txBody>
      </p:sp>
      <p:sp>
        <p:nvSpPr>
          <p:cNvPr id="162512" name="Rectangle 720"/>
          <p:cNvSpPr>
            <a:spLocks noChangeArrowheads="1"/>
          </p:cNvSpPr>
          <p:nvPr/>
        </p:nvSpPr>
        <p:spPr bwMode="auto">
          <a:xfrm>
            <a:off x="1189038" y="9826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13" name="Rectangle 721"/>
          <p:cNvSpPr>
            <a:spLocks noChangeArrowheads="1"/>
          </p:cNvSpPr>
          <p:nvPr/>
        </p:nvSpPr>
        <p:spPr bwMode="auto">
          <a:xfrm>
            <a:off x="2124075" y="9826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14" name="Rectangle 722"/>
          <p:cNvSpPr>
            <a:spLocks noChangeArrowheads="1"/>
          </p:cNvSpPr>
          <p:nvPr/>
        </p:nvSpPr>
        <p:spPr bwMode="auto">
          <a:xfrm>
            <a:off x="612775" y="12715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2</a:t>
            </a:r>
            <a:endParaRPr lang="en-US" altLang="zh-CN" b="1" baseline="-25000">
              <a:solidFill>
                <a:srgbClr val="0000CC"/>
              </a:solidFill>
              <a:ea typeface="宋体" panose="02010600030101010101" pitchFamily="2" charset="-122"/>
            </a:endParaRPr>
          </a:p>
        </p:txBody>
      </p:sp>
      <p:sp>
        <p:nvSpPr>
          <p:cNvPr id="162515" name="Rectangle 723"/>
          <p:cNvSpPr>
            <a:spLocks noChangeArrowheads="1"/>
          </p:cNvSpPr>
          <p:nvPr/>
        </p:nvSpPr>
        <p:spPr bwMode="auto">
          <a:xfrm>
            <a:off x="1189038" y="12715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8</a:t>
            </a:r>
            <a:endParaRPr lang="en-US" altLang="zh-CN" b="1">
              <a:solidFill>
                <a:srgbClr val="0000CC"/>
              </a:solidFill>
              <a:ea typeface="宋体" panose="02010600030101010101" pitchFamily="2" charset="-122"/>
            </a:endParaRPr>
          </a:p>
        </p:txBody>
      </p:sp>
      <p:sp>
        <p:nvSpPr>
          <p:cNvPr id="162516" name="Rectangle 724"/>
          <p:cNvSpPr>
            <a:spLocks noChangeArrowheads="1"/>
          </p:cNvSpPr>
          <p:nvPr/>
        </p:nvSpPr>
        <p:spPr bwMode="auto">
          <a:xfrm>
            <a:off x="2124075" y="12715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8</a:t>
            </a:r>
            <a:endParaRPr lang="en-US" altLang="zh-CN" b="1">
              <a:solidFill>
                <a:srgbClr val="0000CC"/>
              </a:solidFill>
              <a:ea typeface="宋体" panose="02010600030101010101" pitchFamily="2" charset="-122"/>
            </a:endParaRPr>
          </a:p>
        </p:txBody>
      </p:sp>
      <p:sp>
        <p:nvSpPr>
          <p:cNvPr id="162517" name="Rectangle 725"/>
          <p:cNvSpPr>
            <a:spLocks noChangeArrowheads="1"/>
          </p:cNvSpPr>
          <p:nvPr/>
        </p:nvSpPr>
        <p:spPr bwMode="auto">
          <a:xfrm>
            <a:off x="612775" y="155733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3</a:t>
            </a:r>
            <a:endParaRPr lang="en-US" altLang="zh-CN" b="1" baseline="-25000">
              <a:solidFill>
                <a:srgbClr val="0000CC"/>
              </a:solidFill>
              <a:ea typeface="宋体" panose="02010600030101010101" pitchFamily="2" charset="-122"/>
            </a:endParaRPr>
          </a:p>
        </p:txBody>
      </p:sp>
      <p:sp>
        <p:nvSpPr>
          <p:cNvPr id="162518" name="Rectangle 726"/>
          <p:cNvSpPr>
            <a:spLocks noChangeArrowheads="1"/>
          </p:cNvSpPr>
          <p:nvPr/>
        </p:nvSpPr>
        <p:spPr bwMode="auto">
          <a:xfrm>
            <a:off x="1189038" y="155733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4</a:t>
            </a:r>
            <a:endParaRPr lang="en-US" altLang="zh-CN" b="1">
              <a:solidFill>
                <a:srgbClr val="0000CC"/>
              </a:solidFill>
              <a:ea typeface="宋体" panose="02010600030101010101" pitchFamily="2" charset="-122"/>
            </a:endParaRPr>
          </a:p>
        </p:txBody>
      </p:sp>
      <p:sp>
        <p:nvSpPr>
          <p:cNvPr id="162519" name="Rectangle 727"/>
          <p:cNvSpPr>
            <a:spLocks noChangeArrowheads="1"/>
          </p:cNvSpPr>
          <p:nvPr/>
        </p:nvSpPr>
        <p:spPr bwMode="auto">
          <a:xfrm>
            <a:off x="2124075" y="155733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7</a:t>
            </a:r>
            <a:endParaRPr lang="en-US" altLang="zh-CN" b="1">
              <a:solidFill>
                <a:srgbClr val="0000CC"/>
              </a:solidFill>
              <a:ea typeface="宋体" panose="02010600030101010101" pitchFamily="2" charset="-122"/>
            </a:endParaRPr>
          </a:p>
        </p:txBody>
      </p:sp>
      <p:sp>
        <p:nvSpPr>
          <p:cNvPr id="162520" name="Rectangle 728"/>
          <p:cNvSpPr>
            <a:spLocks noChangeArrowheads="1"/>
          </p:cNvSpPr>
          <p:nvPr/>
        </p:nvSpPr>
        <p:spPr bwMode="auto">
          <a:xfrm>
            <a:off x="612775" y="18462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4</a:t>
            </a:r>
            <a:endParaRPr lang="en-US" altLang="zh-CN" b="1" baseline="-25000">
              <a:solidFill>
                <a:srgbClr val="0000CC"/>
              </a:solidFill>
              <a:ea typeface="宋体" panose="02010600030101010101" pitchFamily="2" charset="-122"/>
            </a:endParaRPr>
          </a:p>
        </p:txBody>
      </p:sp>
      <p:sp>
        <p:nvSpPr>
          <p:cNvPr id="162521" name="Rectangle 729"/>
          <p:cNvSpPr>
            <a:spLocks noChangeArrowheads="1"/>
          </p:cNvSpPr>
          <p:nvPr/>
        </p:nvSpPr>
        <p:spPr bwMode="auto">
          <a:xfrm>
            <a:off x="1189038" y="18462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18</a:t>
            </a:r>
            <a:endParaRPr lang="en-US" altLang="zh-CN" b="1">
              <a:solidFill>
                <a:srgbClr val="0000CC"/>
              </a:solidFill>
              <a:ea typeface="宋体" panose="02010600030101010101" pitchFamily="2" charset="-122"/>
            </a:endParaRPr>
          </a:p>
        </p:txBody>
      </p:sp>
      <p:sp>
        <p:nvSpPr>
          <p:cNvPr id="162522" name="Rectangle 730"/>
          <p:cNvSpPr>
            <a:spLocks noChangeArrowheads="1"/>
          </p:cNvSpPr>
          <p:nvPr/>
        </p:nvSpPr>
        <p:spPr bwMode="auto">
          <a:xfrm>
            <a:off x="2124075" y="18462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22</a:t>
            </a:r>
            <a:endParaRPr lang="en-US" altLang="zh-CN" b="1">
              <a:solidFill>
                <a:srgbClr val="0000CC"/>
              </a:solidFill>
              <a:ea typeface="宋体" panose="02010600030101010101" pitchFamily="2" charset="-122"/>
            </a:endParaRPr>
          </a:p>
        </p:txBody>
      </p:sp>
      <p:sp>
        <p:nvSpPr>
          <p:cNvPr id="162523" name="Rectangle 731"/>
          <p:cNvSpPr>
            <a:spLocks noChangeArrowheads="1"/>
          </p:cNvSpPr>
          <p:nvPr/>
        </p:nvSpPr>
        <p:spPr bwMode="auto">
          <a:xfrm>
            <a:off x="612775" y="21351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5</a:t>
            </a:r>
            <a:endParaRPr lang="en-US" altLang="zh-CN" b="1" baseline="-25000">
              <a:solidFill>
                <a:srgbClr val="0000CC"/>
              </a:solidFill>
              <a:ea typeface="宋体" panose="02010600030101010101" pitchFamily="2" charset="-122"/>
            </a:endParaRPr>
          </a:p>
        </p:txBody>
      </p:sp>
      <p:sp>
        <p:nvSpPr>
          <p:cNvPr id="162524" name="Rectangle 732"/>
          <p:cNvSpPr>
            <a:spLocks noChangeArrowheads="1"/>
          </p:cNvSpPr>
          <p:nvPr/>
        </p:nvSpPr>
        <p:spPr bwMode="auto">
          <a:xfrm>
            <a:off x="1189038" y="21351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20</a:t>
            </a:r>
            <a:endParaRPr lang="en-US" altLang="zh-CN" b="1">
              <a:solidFill>
                <a:srgbClr val="0000CC"/>
              </a:solidFill>
              <a:ea typeface="宋体" panose="02010600030101010101" pitchFamily="2" charset="-122"/>
            </a:endParaRPr>
          </a:p>
        </p:txBody>
      </p:sp>
      <p:sp>
        <p:nvSpPr>
          <p:cNvPr id="162525" name="Rectangle 733"/>
          <p:cNvSpPr>
            <a:spLocks noChangeArrowheads="1"/>
          </p:cNvSpPr>
          <p:nvPr/>
        </p:nvSpPr>
        <p:spPr bwMode="auto">
          <a:xfrm>
            <a:off x="2124075" y="21351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20</a:t>
            </a:r>
            <a:endParaRPr lang="en-US" altLang="zh-CN" b="1">
              <a:solidFill>
                <a:srgbClr val="0000CC"/>
              </a:solidFill>
              <a:ea typeface="宋体" panose="02010600030101010101" pitchFamily="2" charset="-122"/>
            </a:endParaRPr>
          </a:p>
        </p:txBody>
      </p:sp>
      <p:sp>
        <p:nvSpPr>
          <p:cNvPr id="162526" name="Rectangle 734"/>
          <p:cNvSpPr>
            <a:spLocks noChangeArrowheads="1"/>
          </p:cNvSpPr>
          <p:nvPr/>
        </p:nvSpPr>
        <p:spPr bwMode="auto">
          <a:xfrm>
            <a:off x="612775" y="242411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6</a:t>
            </a:r>
            <a:endParaRPr lang="en-US" altLang="zh-CN" b="1" baseline="-25000">
              <a:solidFill>
                <a:srgbClr val="0000CC"/>
              </a:solidFill>
              <a:ea typeface="宋体" panose="02010600030101010101" pitchFamily="2" charset="-122"/>
            </a:endParaRPr>
          </a:p>
        </p:txBody>
      </p:sp>
      <p:sp>
        <p:nvSpPr>
          <p:cNvPr id="162527" name="Rectangle 735"/>
          <p:cNvSpPr>
            <a:spLocks noChangeArrowheads="1"/>
          </p:cNvSpPr>
          <p:nvPr/>
        </p:nvSpPr>
        <p:spPr bwMode="auto">
          <a:xfrm>
            <a:off x="1189038" y="242411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7</a:t>
            </a:r>
            <a:endParaRPr lang="en-US" altLang="zh-CN" b="1">
              <a:solidFill>
                <a:srgbClr val="0000CC"/>
              </a:solidFill>
              <a:ea typeface="宋体" panose="02010600030101010101" pitchFamily="2" charset="-122"/>
            </a:endParaRPr>
          </a:p>
        </p:txBody>
      </p:sp>
      <p:sp>
        <p:nvSpPr>
          <p:cNvPr id="162528" name="Rectangle 736"/>
          <p:cNvSpPr>
            <a:spLocks noChangeArrowheads="1"/>
          </p:cNvSpPr>
          <p:nvPr/>
        </p:nvSpPr>
        <p:spPr bwMode="auto">
          <a:xfrm>
            <a:off x="2124075" y="242411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10</a:t>
            </a:r>
            <a:endParaRPr lang="en-US" altLang="zh-CN" b="1">
              <a:solidFill>
                <a:srgbClr val="0000CC"/>
              </a:solidFill>
              <a:ea typeface="宋体" panose="02010600030101010101" pitchFamily="2" charset="-122"/>
            </a:endParaRPr>
          </a:p>
        </p:txBody>
      </p:sp>
      <p:sp>
        <p:nvSpPr>
          <p:cNvPr id="162529" name="Rectangle 737"/>
          <p:cNvSpPr>
            <a:spLocks noChangeArrowheads="1"/>
          </p:cNvSpPr>
          <p:nvPr/>
        </p:nvSpPr>
        <p:spPr bwMode="auto">
          <a:xfrm>
            <a:off x="612775" y="27098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7</a:t>
            </a:r>
            <a:endParaRPr lang="en-US" altLang="zh-CN" b="1" baseline="-25000">
              <a:solidFill>
                <a:srgbClr val="0000CC"/>
              </a:solidFill>
              <a:ea typeface="宋体" panose="02010600030101010101" pitchFamily="2" charset="-122"/>
            </a:endParaRPr>
          </a:p>
        </p:txBody>
      </p:sp>
      <p:sp>
        <p:nvSpPr>
          <p:cNvPr id="162530" name="Rectangle 738"/>
          <p:cNvSpPr>
            <a:spLocks noChangeArrowheads="1"/>
          </p:cNvSpPr>
          <p:nvPr/>
        </p:nvSpPr>
        <p:spPr bwMode="auto">
          <a:xfrm>
            <a:off x="1189038" y="27098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14</a:t>
            </a:r>
            <a:endParaRPr lang="en-US" altLang="zh-CN" b="1">
              <a:solidFill>
                <a:srgbClr val="0000CC"/>
              </a:solidFill>
              <a:ea typeface="宋体" panose="02010600030101010101" pitchFamily="2" charset="-122"/>
            </a:endParaRPr>
          </a:p>
        </p:txBody>
      </p:sp>
      <p:sp>
        <p:nvSpPr>
          <p:cNvPr id="162531" name="Rectangle 739"/>
          <p:cNvSpPr>
            <a:spLocks noChangeArrowheads="1"/>
          </p:cNvSpPr>
          <p:nvPr/>
        </p:nvSpPr>
        <p:spPr bwMode="auto">
          <a:xfrm>
            <a:off x="2124075" y="27098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19</a:t>
            </a:r>
            <a:endParaRPr lang="en-US" altLang="zh-CN" b="1">
              <a:solidFill>
                <a:srgbClr val="0000CC"/>
              </a:solidFill>
              <a:ea typeface="宋体" panose="02010600030101010101" pitchFamily="2" charset="-122"/>
            </a:endParaRPr>
          </a:p>
        </p:txBody>
      </p:sp>
      <p:sp>
        <p:nvSpPr>
          <p:cNvPr id="162532" name="Rectangle 740"/>
          <p:cNvSpPr>
            <a:spLocks noChangeArrowheads="1"/>
          </p:cNvSpPr>
          <p:nvPr/>
        </p:nvSpPr>
        <p:spPr bwMode="auto">
          <a:xfrm>
            <a:off x="612775" y="29987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8</a:t>
            </a:r>
            <a:endParaRPr lang="en-US" altLang="zh-CN" b="1" baseline="-25000">
              <a:solidFill>
                <a:srgbClr val="0000CC"/>
              </a:solidFill>
              <a:ea typeface="宋体" panose="02010600030101010101" pitchFamily="2" charset="-122"/>
            </a:endParaRPr>
          </a:p>
        </p:txBody>
      </p:sp>
      <p:sp>
        <p:nvSpPr>
          <p:cNvPr id="162533" name="Rectangle 741"/>
          <p:cNvSpPr>
            <a:spLocks noChangeArrowheads="1"/>
          </p:cNvSpPr>
          <p:nvPr/>
        </p:nvSpPr>
        <p:spPr bwMode="auto">
          <a:xfrm>
            <a:off x="1189038" y="29987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15</a:t>
            </a:r>
            <a:endParaRPr lang="en-US" altLang="zh-CN" b="1">
              <a:solidFill>
                <a:srgbClr val="0000CC"/>
              </a:solidFill>
              <a:ea typeface="宋体" panose="02010600030101010101" pitchFamily="2" charset="-122"/>
            </a:endParaRPr>
          </a:p>
        </p:txBody>
      </p:sp>
      <p:sp>
        <p:nvSpPr>
          <p:cNvPr id="162534" name="Rectangle 742"/>
          <p:cNvSpPr>
            <a:spLocks noChangeArrowheads="1"/>
          </p:cNvSpPr>
          <p:nvPr/>
        </p:nvSpPr>
        <p:spPr bwMode="auto">
          <a:xfrm>
            <a:off x="2124075" y="29987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18</a:t>
            </a:r>
            <a:endParaRPr lang="en-US" altLang="zh-CN" b="1">
              <a:solidFill>
                <a:srgbClr val="0000CC"/>
              </a:solidFill>
              <a:ea typeface="宋体" panose="02010600030101010101" pitchFamily="2" charset="-122"/>
            </a:endParaRPr>
          </a:p>
        </p:txBody>
      </p:sp>
      <p:sp>
        <p:nvSpPr>
          <p:cNvPr id="162535" name="Rectangle 743"/>
          <p:cNvSpPr>
            <a:spLocks noChangeArrowheads="1"/>
          </p:cNvSpPr>
          <p:nvPr/>
        </p:nvSpPr>
        <p:spPr bwMode="auto">
          <a:xfrm>
            <a:off x="612775" y="328771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9</a:t>
            </a:r>
            <a:endParaRPr lang="en-US" altLang="zh-CN" b="1" baseline="-25000">
              <a:solidFill>
                <a:srgbClr val="0000CC"/>
              </a:solidFill>
              <a:ea typeface="宋体" panose="02010600030101010101" pitchFamily="2" charset="-122"/>
            </a:endParaRPr>
          </a:p>
        </p:txBody>
      </p:sp>
      <p:sp>
        <p:nvSpPr>
          <p:cNvPr id="162536" name="Rectangle 744"/>
          <p:cNvSpPr>
            <a:spLocks noChangeArrowheads="1"/>
          </p:cNvSpPr>
          <p:nvPr/>
        </p:nvSpPr>
        <p:spPr bwMode="auto">
          <a:xfrm>
            <a:off x="1189038" y="328771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30</a:t>
            </a:r>
            <a:endParaRPr lang="en-US" altLang="zh-CN" b="1">
              <a:solidFill>
                <a:srgbClr val="0000CC"/>
              </a:solidFill>
              <a:ea typeface="宋体" panose="02010600030101010101" pitchFamily="2" charset="-122"/>
            </a:endParaRPr>
          </a:p>
        </p:txBody>
      </p:sp>
      <p:sp>
        <p:nvSpPr>
          <p:cNvPr id="162537" name="Rectangle 745"/>
          <p:cNvSpPr>
            <a:spLocks noChangeArrowheads="1"/>
          </p:cNvSpPr>
          <p:nvPr/>
        </p:nvSpPr>
        <p:spPr bwMode="auto">
          <a:xfrm>
            <a:off x="2124075" y="328771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30</a:t>
            </a:r>
            <a:endParaRPr lang="en-US" altLang="zh-CN" b="1">
              <a:solidFill>
                <a:srgbClr val="0000CC"/>
              </a:solidFill>
              <a:ea typeface="宋体" panose="02010600030101010101" pitchFamily="2" charset="-122"/>
            </a:endParaRPr>
          </a:p>
        </p:txBody>
      </p:sp>
      <p:sp>
        <p:nvSpPr>
          <p:cNvPr id="162538" name="Rectangle 746"/>
          <p:cNvSpPr>
            <a:spLocks noChangeArrowheads="1"/>
          </p:cNvSpPr>
          <p:nvPr/>
        </p:nvSpPr>
        <p:spPr bwMode="auto">
          <a:xfrm>
            <a:off x="612775" y="3573463"/>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10</a:t>
            </a:r>
            <a:endParaRPr lang="en-US" altLang="zh-CN" b="1" baseline="-25000">
              <a:solidFill>
                <a:srgbClr val="0000CC"/>
              </a:solidFill>
              <a:ea typeface="宋体" panose="02010600030101010101" pitchFamily="2" charset="-122"/>
            </a:endParaRPr>
          </a:p>
        </p:txBody>
      </p:sp>
      <p:sp>
        <p:nvSpPr>
          <p:cNvPr id="162539" name="Rectangle 747"/>
          <p:cNvSpPr>
            <a:spLocks noChangeArrowheads="1"/>
          </p:cNvSpPr>
          <p:nvPr/>
        </p:nvSpPr>
        <p:spPr bwMode="auto">
          <a:xfrm>
            <a:off x="1189038" y="3573463"/>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26</a:t>
            </a:r>
            <a:endParaRPr lang="en-US" altLang="zh-CN" b="1">
              <a:solidFill>
                <a:srgbClr val="0000CC"/>
              </a:solidFill>
              <a:ea typeface="宋体" panose="02010600030101010101" pitchFamily="2" charset="-122"/>
            </a:endParaRPr>
          </a:p>
        </p:txBody>
      </p:sp>
      <p:sp>
        <p:nvSpPr>
          <p:cNvPr id="162540" name="Rectangle 748"/>
          <p:cNvSpPr>
            <a:spLocks noChangeArrowheads="1"/>
          </p:cNvSpPr>
          <p:nvPr/>
        </p:nvSpPr>
        <p:spPr bwMode="auto">
          <a:xfrm>
            <a:off x="2124075" y="3573463"/>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29</a:t>
            </a:r>
            <a:endParaRPr lang="en-US" altLang="zh-CN" b="1">
              <a:solidFill>
                <a:srgbClr val="0000CC"/>
              </a:solidFill>
              <a:ea typeface="宋体" panose="02010600030101010101" pitchFamily="2" charset="-122"/>
            </a:endParaRPr>
          </a:p>
        </p:txBody>
      </p:sp>
      <p:sp>
        <p:nvSpPr>
          <p:cNvPr id="162541" name="Rectangle 749"/>
          <p:cNvSpPr>
            <a:spLocks noChangeArrowheads="1"/>
          </p:cNvSpPr>
          <p:nvPr/>
        </p:nvSpPr>
        <p:spPr bwMode="auto">
          <a:xfrm>
            <a:off x="612775" y="3862388"/>
            <a:ext cx="576263"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V</a:t>
            </a:r>
            <a:r>
              <a:rPr lang="en-US" altLang="zh-CN" b="1" baseline="-25000">
                <a:solidFill>
                  <a:srgbClr val="0000CC"/>
                </a:solidFill>
                <a:ea typeface="宋体" panose="02010600030101010101" pitchFamily="2" charset="-122"/>
              </a:rPr>
              <a:t>11</a:t>
            </a:r>
            <a:endParaRPr lang="en-US" altLang="zh-CN" b="1" baseline="-25000">
              <a:solidFill>
                <a:srgbClr val="0000CC"/>
              </a:solidFill>
              <a:ea typeface="宋体" panose="02010600030101010101" pitchFamily="2" charset="-122"/>
            </a:endParaRPr>
          </a:p>
        </p:txBody>
      </p:sp>
      <p:sp>
        <p:nvSpPr>
          <p:cNvPr id="162542" name="Rectangle 750"/>
          <p:cNvSpPr>
            <a:spLocks noChangeArrowheads="1"/>
          </p:cNvSpPr>
          <p:nvPr/>
        </p:nvSpPr>
        <p:spPr bwMode="auto">
          <a:xfrm>
            <a:off x="1189038" y="3862388"/>
            <a:ext cx="935037"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45</a:t>
            </a:r>
            <a:endParaRPr lang="en-US" altLang="zh-CN" b="1">
              <a:solidFill>
                <a:srgbClr val="0000CC"/>
              </a:solidFill>
              <a:ea typeface="宋体" panose="02010600030101010101" pitchFamily="2" charset="-122"/>
            </a:endParaRPr>
          </a:p>
        </p:txBody>
      </p:sp>
      <p:sp>
        <p:nvSpPr>
          <p:cNvPr id="162543" name="Rectangle 751"/>
          <p:cNvSpPr>
            <a:spLocks noChangeArrowheads="1"/>
          </p:cNvSpPr>
          <p:nvPr/>
        </p:nvSpPr>
        <p:spPr bwMode="auto">
          <a:xfrm>
            <a:off x="2124075" y="3862388"/>
            <a:ext cx="935038" cy="288925"/>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45</a:t>
            </a:r>
            <a:endParaRPr lang="en-US" altLang="zh-CN" b="1">
              <a:solidFill>
                <a:srgbClr val="0000CC"/>
              </a:solidFill>
              <a:ea typeface="宋体" panose="02010600030101010101" pitchFamily="2" charset="-122"/>
            </a:endParaRPr>
          </a:p>
        </p:txBody>
      </p:sp>
      <p:sp>
        <p:nvSpPr>
          <p:cNvPr id="162544" name="Rectangle 752"/>
          <p:cNvSpPr>
            <a:spLocks noChangeArrowheads="1"/>
          </p:cNvSpPr>
          <p:nvPr/>
        </p:nvSpPr>
        <p:spPr bwMode="auto">
          <a:xfrm>
            <a:off x="611505" y="692468"/>
            <a:ext cx="576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events</a:t>
            </a:r>
            <a:endParaRPr lang="en-US" altLang="zh-CN" b="1">
              <a:solidFill>
                <a:srgbClr val="0000CC"/>
              </a:solidFill>
              <a:ea typeface="宋体" panose="02010600030101010101" pitchFamily="2" charset="-122"/>
            </a:endParaRPr>
          </a:p>
        </p:txBody>
      </p:sp>
      <p:sp>
        <p:nvSpPr>
          <p:cNvPr id="162545" name="Rectangle 753"/>
          <p:cNvSpPr>
            <a:spLocks noChangeArrowheads="1"/>
          </p:cNvSpPr>
          <p:nvPr/>
        </p:nvSpPr>
        <p:spPr bwMode="auto">
          <a:xfrm>
            <a:off x="1187133" y="692468"/>
            <a:ext cx="9350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CC"/>
                </a:solidFill>
                <a:latin typeface="Times New Roman" panose="02020603050405020304" pitchFamily="18" charset="0"/>
                <a:ea typeface="宋体" panose="02010600030101010101" pitchFamily="2" charset="-122"/>
              </a:rPr>
              <a:t>ee</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i</a:t>
            </a:r>
            <a:r>
              <a:rPr lang="en-US" altLang="zh-CN" b="1">
                <a:solidFill>
                  <a:srgbClr val="0000CC"/>
                </a:solidFill>
                <a:latin typeface="Times New Roman" panose="02020603050405020304" pitchFamily="18" charset="0"/>
                <a:ea typeface="宋体" panose="02010600030101010101" pitchFamily="2" charset="-122"/>
              </a:rPr>
              <a:t>)</a:t>
            </a:r>
            <a:endParaRPr lang="en-US" altLang="zh-CN" b="1">
              <a:solidFill>
                <a:srgbClr val="0000CC"/>
              </a:solidFill>
              <a:latin typeface="Times New Roman" panose="02020603050405020304" pitchFamily="18" charset="0"/>
              <a:ea typeface="宋体" panose="02010600030101010101" pitchFamily="2" charset="-122"/>
            </a:endParaRPr>
          </a:p>
        </p:txBody>
      </p:sp>
      <p:sp>
        <p:nvSpPr>
          <p:cNvPr id="162546" name="Rectangle 754"/>
          <p:cNvSpPr>
            <a:spLocks noChangeArrowheads="1"/>
          </p:cNvSpPr>
          <p:nvPr/>
        </p:nvSpPr>
        <p:spPr bwMode="auto">
          <a:xfrm>
            <a:off x="2127250" y="692468"/>
            <a:ext cx="93503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CC"/>
                </a:solidFill>
                <a:latin typeface="Times New Roman" panose="02020603050405020304" pitchFamily="18" charset="0"/>
                <a:ea typeface="宋体" panose="02010600030101010101" pitchFamily="2" charset="-122"/>
              </a:rPr>
              <a:t>le</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i</a:t>
            </a:r>
            <a:r>
              <a:rPr lang="en-US" altLang="zh-CN" b="1">
                <a:solidFill>
                  <a:srgbClr val="0000CC"/>
                </a:solidFill>
                <a:latin typeface="Times New Roman" panose="02020603050405020304" pitchFamily="18" charset="0"/>
                <a:ea typeface="宋体" panose="02010600030101010101" pitchFamily="2" charset="-122"/>
              </a:rPr>
              <a:t>)</a:t>
            </a:r>
            <a:endParaRPr lang="en-US" altLang="zh-CN" b="1">
              <a:solidFill>
                <a:srgbClr val="0000CC"/>
              </a:solidFill>
              <a:latin typeface="Times New Roman" panose="02020603050405020304" pitchFamily="18" charset="0"/>
              <a:ea typeface="宋体" panose="02010600030101010101" pitchFamily="2" charset="-122"/>
            </a:endParaRPr>
          </a:p>
        </p:txBody>
      </p:sp>
      <p:grpSp>
        <p:nvGrpSpPr>
          <p:cNvPr id="162547" name="Group 755"/>
          <p:cNvGrpSpPr/>
          <p:nvPr/>
        </p:nvGrpSpPr>
        <p:grpSpPr bwMode="auto">
          <a:xfrm>
            <a:off x="5435600" y="645478"/>
            <a:ext cx="3382963" cy="4368800"/>
            <a:chOff x="2880" y="316"/>
            <a:chExt cx="2131" cy="2752"/>
          </a:xfrm>
        </p:grpSpPr>
        <p:sp>
          <p:nvSpPr>
            <p:cNvPr id="162548" name="Rectangle 756"/>
            <p:cNvSpPr>
              <a:spLocks noChangeArrowheads="1"/>
            </p:cNvSpPr>
            <p:nvPr/>
          </p:nvSpPr>
          <p:spPr bwMode="auto">
            <a:xfrm>
              <a:off x="2880" y="527"/>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a:t>
              </a:r>
              <a:endParaRPr lang="en-US" altLang="zh-CN" b="1" baseline="-25000">
                <a:solidFill>
                  <a:srgbClr val="0000CC"/>
                </a:solidFill>
                <a:ea typeface="宋体" panose="02010600030101010101" pitchFamily="2" charset="-122"/>
              </a:endParaRPr>
            </a:p>
          </p:txBody>
        </p:sp>
        <p:sp>
          <p:nvSpPr>
            <p:cNvPr id="162549" name="Rectangle 757"/>
            <p:cNvSpPr>
              <a:spLocks noChangeArrowheads="1"/>
            </p:cNvSpPr>
            <p:nvPr/>
          </p:nvSpPr>
          <p:spPr bwMode="auto">
            <a:xfrm>
              <a:off x="3243" y="52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50" name="Rectangle 758"/>
            <p:cNvSpPr>
              <a:spLocks noChangeArrowheads="1"/>
            </p:cNvSpPr>
            <p:nvPr/>
          </p:nvSpPr>
          <p:spPr bwMode="auto">
            <a:xfrm>
              <a:off x="3832" y="52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51" name="Rectangle 759"/>
            <p:cNvSpPr>
              <a:spLocks noChangeArrowheads="1"/>
            </p:cNvSpPr>
            <p:nvPr/>
          </p:nvSpPr>
          <p:spPr bwMode="auto">
            <a:xfrm>
              <a:off x="2880" y="70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2</a:t>
              </a:r>
              <a:endParaRPr lang="en-US" altLang="zh-CN" b="1" baseline="-25000">
                <a:solidFill>
                  <a:srgbClr val="0000CC"/>
                </a:solidFill>
                <a:ea typeface="宋体" panose="02010600030101010101" pitchFamily="2" charset="-122"/>
              </a:endParaRPr>
            </a:p>
          </p:txBody>
        </p:sp>
        <p:sp>
          <p:nvSpPr>
            <p:cNvPr id="162552" name="Rectangle 760"/>
            <p:cNvSpPr>
              <a:spLocks noChangeArrowheads="1"/>
            </p:cNvSpPr>
            <p:nvPr/>
          </p:nvSpPr>
          <p:spPr bwMode="auto">
            <a:xfrm>
              <a:off x="3243" y="70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53" name="Rectangle 761"/>
            <p:cNvSpPr>
              <a:spLocks noChangeArrowheads="1"/>
            </p:cNvSpPr>
            <p:nvPr/>
          </p:nvSpPr>
          <p:spPr bwMode="auto">
            <a:xfrm>
              <a:off x="3832" y="70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3</a:t>
              </a:r>
              <a:endParaRPr lang="en-US" altLang="zh-CN" b="1">
                <a:solidFill>
                  <a:srgbClr val="0000CC"/>
                </a:solidFill>
                <a:ea typeface="宋体" panose="02010600030101010101" pitchFamily="2" charset="-122"/>
              </a:endParaRPr>
            </a:p>
          </p:txBody>
        </p:sp>
        <p:sp>
          <p:nvSpPr>
            <p:cNvPr id="162554" name="Rectangle 762"/>
            <p:cNvSpPr>
              <a:spLocks noChangeArrowheads="1"/>
            </p:cNvSpPr>
            <p:nvPr/>
          </p:nvSpPr>
          <p:spPr bwMode="auto">
            <a:xfrm>
              <a:off x="2880" y="88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3</a:t>
              </a:r>
              <a:endParaRPr lang="en-US" altLang="zh-CN" b="1" baseline="-25000">
                <a:solidFill>
                  <a:srgbClr val="0000CC"/>
                </a:solidFill>
                <a:ea typeface="宋体" panose="02010600030101010101" pitchFamily="2" charset="-122"/>
              </a:endParaRPr>
            </a:p>
          </p:txBody>
        </p:sp>
        <p:sp>
          <p:nvSpPr>
            <p:cNvPr id="162555" name="Rectangle 763"/>
            <p:cNvSpPr>
              <a:spLocks noChangeArrowheads="1"/>
            </p:cNvSpPr>
            <p:nvPr/>
          </p:nvSpPr>
          <p:spPr bwMode="auto">
            <a:xfrm>
              <a:off x="3243" y="88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8</a:t>
              </a:r>
              <a:endParaRPr lang="en-US" altLang="zh-CN" b="1">
                <a:solidFill>
                  <a:srgbClr val="0000CC"/>
                </a:solidFill>
                <a:ea typeface="宋体" panose="02010600030101010101" pitchFamily="2" charset="-122"/>
              </a:endParaRPr>
            </a:p>
          </p:txBody>
        </p:sp>
        <p:sp>
          <p:nvSpPr>
            <p:cNvPr id="162556" name="Rectangle 764"/>
            <p:cNvSpPr>
              <a:spLocks noChangeArrowheads="1"/>
            </p:cNvSpPr>
            <p:nvPr/>
          </p:nvSpPr>
          <p:spPr bwMode="auto">
            <a:xfrm>
              <a:off x="3832" y="88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12</a:t>
              </a:r>
              <a:endParaRPr lang="en-US" altLang="zh-CN" b="1">
                <a:solidFill>
                  <a:srgbClr val="0000CC"/>
                </a:solidFill>
                <a:ea typeface="宋体" panose="02010600030101010101" pitchFamily="2" charset="-122"/>
              </a:endParaRPr>
            </a:p>
          </p:txBody>
        </p:sp>
        <p:sp>
          <p:nvSpPr>
            <p:cNvPr id="162557" name="Rectangle 765"/>
            <p:cNvSpPr>
              <a:spLocks noChangeArrowheads="1"/>
            </p:cNvSpPr>
            <p:nvPr/>
          </p:nvSpPr>
          <p:spPr bwMode="auto">
            <a:xfrm>
              <a:off x="2880" y="1071"/>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4</a:t>
              </a:r>
              <a:endParaRPr lang="en-US" altLang="zh-CN" b="1" baseline="-25000">
                <a:solidFill>
                  <a:srgbClr val="0000CC"/>
                </a:solidFill>
                <a:ea typeface="宋体" panose="02010600030101010101" pitchFamily="2" charset="-122"/>
              </a:endParaRPr>
            </a:p>
          </p:txBody>
        </p:sp>
        <p:sp>
          <p:nvSpPr>
            <p:cNvPr id="162558" name="Rectangle 766"/>
            <p:cNvSpPr>
              <a:spLocks noChangeArrowheads="1"/>
            </p:cNvSpPr>
            <p:nvPr/>
          </p:nvSpPr>
          <p:spPr bwMode="auto">
            <a:xfrm>
              <a:off x="3243" y="107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8</a:t>
              </a:r>
              <a:endParaRPr lang="en-US" altLang="zh-CN" b="1">
                <a:solidFill>
                  <a:srgbClr val="0000CC"/>
                </a:solidFill>
                <a:ea typeface="宋体" panose="02010600030101010101" pitchFamily="2" charset="-122"/>
              </a:endParaRPr>
            </a:p>
          </p:txBody>
        </p:sp>
        <p:sp>
          <p:nvSpPr>
            <p:cNvPr id="162559" name="Rectangle 767"/>
            <p:cNvSpPr>
              <a:spLocks noChangeArrowheads="1"/>
            </p:cNvSpPr>
            <p:nvPr/>
          </p:nvSpPr>
          <p:spPr bwMode="auto">
            <a:xfrm>
              <a:off x="3832" y="107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8</a:t>
              </a:r>
              <a:endParaRPr lang="en-US" altLang="zh-CN" b="1">
                <a:solidFill>
                  <a:srgbClr val="0000CC"/>
                </a:solidFill>
                <a:ea typeface="宋体" panose="02010600030101010101" pitchFamily="2" charset="-122"/>
              </a:endParaRPr>
            </a:p>
          </p:txBody>
        </p:sp>
        <p:sp>
          <p:nvSpPr>
            <p:cNvPr id="162560" name="Rectangle 768"/>
            <p:cNvSpPr>
              <a:spLocks noChangeArrowheads="1"/>
            </p:cNvSpPr>
            <p:nvPr/>
          </p:nvSpPr>
          <p:spPr bwMode="auto">
            <a:xfrm>
              <a:off x="2880" y="1253"/>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5</a:t>
              </a:r>
              <a:endParaRPr lang="en-US" altLang="zh-CN" b="1" baseline="-25000">
                <a:solidFill>
                  <a:srgbClr val="0000CC"/>
                </a:solidFill>
                <a:ea typeface="宋体" panose="02010600030101010101" pitchFamily="2" charset="-122"/>
              </a:endParaRPr>
            </a:p>
          </p:txBody>
        </p:sp>
        <p:sp>
          <p:nvSpPr>
            <p:cNvPr id="162561" name="Rectangle 769"/>
            <p:cNvSpPr>
              <a:spLocks noChangeArrowheads="1"/>
            </p:cNvSpPr>
            <p:nvPr/>
          </p:nvSpPr>
          <p:spPr bwMode="auto">
            <a:xfrm>
              <a:off x="3243" y="1253"/>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4</a:t>
              </a:r>
              <a:endParaRPr lang="en-US" altLang="zh-CN" b="1">
                <a:solidFill>
                  <a:srgbClr val="0000CC"/>
                </a:solidFill>
                <a:ea typeface="宋体" panose="02010600030101010101" pitchFamily="2" charset="-122"/>
              </a:endParaRPr>
            </a:p>
          </p:txBody>
        </p:sp>
        <p:sp>
          <p:nvSpPr>
            <p:cNvPr id="162562" name="Rectangle 770"/>
            <p:cNvSpPr>
              <a:spLocks noChangeArrowheads="1"/>
            </p:cNvSpPr>
            <p:nvPr/>
          </p:nvSpPr>
          <p:spPr bwMode="auto">
            <a:xfrm>
              <a:off x="3832" y="1253"/>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9</a:t>
              </a:r>
              <a:endParaRPr lang="en-US" altLang="zh-CN" b="1">
                <a:solidFill>
                  <a:srgbClr val="0000CC"/>
                </a:solidFill>
                <a:ea typeface="宋体" panose="02010600030101010101" pitchFamily="2" charset="-122"/>
              </a:endParaRPr>
            </a:p>
          </p:txBody>
        </p:sp>
        <p:sp>
          <p:nvSpPr>
            <p:cNvPr id="162563" name="Rectangle 771"/>
            <p:cNvSpPr>
              <a:spLocks noChangeArrowheads="1"/>
            </p:cNvSpPr>
            <p:nvPr/>
          </p:nvSpPr>
          <p:spPr bwMode="auto">
            <a:xfrm>
              <a:off x="2880" y="1435"/>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6</a:t>
              </a:r>
              <a:endParaRPr lang="en-US" altLang="zh-CN" b="1" baseline="-25000">
                <a:solidFill>
                  <a:srgbClr val="0000CC"/>
                </a:solidFill>
                <a:ea typeface="宋体" panose="02010600030101010101" pitchFamily="2" charset="-122"/>
              </a:endParaRPr>
            </a:p>
          </p:txBody>
        </p:sp>
        <p:sp>
          <p:nvSpPr>
            <p:cNvPr id="162564" name="Rectangle 772"/>
            <p:cNvSpPr>
              <a:spLocks noChangeArrowheads="1"/>
            </p:cNvSpPr>
            <p:nvPr/>
          </p:nvSpPr>
          <p:spPr bwMode="auto">
            <a:xfrm>
              <a:off x="3243" y="143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4</a:t>
              </a:r>
              <a:endParaRPr lang="en-US" altLang="zh-CN" b="1">
                <a:solidFill>
                  <a:srgbClr val="0000CC"/>
                </a:solidFill>
                <a:ea typeface="宋体" panose="02010600030101010101" pitchFamily="2" charset="-122"/>
              </a:endParaRPr>
            </a:p>
          </p:txBody>
        </p:sp>
        <p:sp>
          <p:nvSpPr>
            <p:cNvPr id="162565" name="Rectangle 773"/>
            <p:cNvSpPr>
              <a:spLocks noChangeArrowheads="1"/>
            </p:cNvSpPr>
            <p:nvPr/>
          </p:nvSpPr>
          <p:spPr bwMode="auto">
            <a:xfrm>
              <a:off x="3832" y="143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7</a:t>
              </a:r>
              <a:endParaRPr lang="en-US" altLang="zh-CN" b="1">
                <a:solidFill>
                  <a:srgbClr val="0000CC"/>
                </a:solidFill>
                <a:ea typeface="宋体" panose="02010600030101010101" pitchFamily="2" charset="-122"/>
              </a:endParaRPr>
            </a:p>
          </p:txBody>
        </p:sp>
        <p:sp>
          <p:nvSpPr>
            <p:cNvPr id="162566" name="Rectangle 774"/>
            <p:cNvSpPr>
              <a:spLocks noChangeArrowheads="1"/>
            </p:cNvSpPr>
            <p:nvPr/>
          </p:nvSpPr>
          <p:spPr bwMode="auto">
            <a:xfrm>
              <a:off x="2880" y="1615"/>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7</a:t>
              </a:r>
              <a:endParaRPr lang="en-US" altLang="zh-CN" b="1" baseline="-25000">
                <a:solidFill>
                  <a:srgbClr val="0000CC"/>
                </a:solidFill>
                <a:ea typeface="宋体" panose="02010600030101010101" pitchFamily="2" charset="-122"/>
              </a:endParaRPr>
            </a:p>
          </p:txBody>
        </p:sp>
        <p:sp>
          <p:nvSpPr>
            <p:cNvPr id="162567" name="Rectangle 775"/>
            <p:cNvSpPr>
              <a:spLocks noChangeArrowheads="1"/>
            </p:cNvSpPr>
            <p:nvPr/>
          </p:nvSpPr>
          <p:spPr bwMode="auto">
            <a:xfrm>
              <a:off x="3243" y="161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18</a:t>
              </a:r>
              <a:endParaRPr lang="en-US" altLang="zh-CN" b="1">
                <a:solidFill>
                  <a:srgbClr val="0000CC"/>
                </a:solidFill>
                <a:ea typeface="宋体" panose="02010600030101010101" pitchFamily="2" charset="-122"/>
              </a:endParaRPr>
            </a:p>
          </p:txBody>
        </p:sp>
        <p:sp>
          <p:nvSpPr>
            <p:cNvPr id="162568" name="Rectangle 776"/>
            <p:cNvSpPr>
              <a:spLocks noChangeArrowheads="1"/>
            </p:cNvSpPr>
            <p:nvPr/>
          </p:nvSpPr>
          <p:spPr bwMode="auto">
            <a:xfrm>
              <a:off x="3832" y="1615"/>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22</a:t>
              </a:r>
              <a:endParaRPr lang="en-US" altLang="zh-CN" b="1">
                <a:solidFill>
                  <a:srgbClr val="0000CC"/>
                </a:solidFill>
                <a:ea typeface="宋体" panose="02010600030101010101" pitchFamily="2" charset="-122"/>
              </a:endParaRPr>
            </a:p>
          </p:txBody>
        </p:sp>
        <p:sp>
          <p:nvSpPr>
            <p:cNvPr id="162569" name="Rectangle 777"/>
            <p:cNvSpPr>
              <a:spLocks noChangeArrowheads="1"/>
            </p:cNvSpPr>
            <p:nvPr/>
          </p:nvSpPr>
          <p:spPr bwMode="auto">
            <a:xfrm>
              <a:off x="2880" y="1797"/>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8</a:t>
              </a:r>
              <a:endParaRPr lang="en-US" altLang="zh-CN" b="1" baseline="-25000">
                <a:solidFill>
                  <a:srgbClr val="0000CC"/>
                </a:solidFill>
                <a:ea typeface="宋体" panose="02010600030101010101" pitchFamily="2" charset="-122"/>
              </a:endParaRPr>
            </a:p>
          </p:txBody>
        </p:sp>
        <p:sp>
          <p:nvSpPr>
            <p:cNvPr id="162570" name="Rectangle 778"/>
            <p:cNvSpPr>
              <a:spLocks noChangeArrowheads="1"/>
            </p:cNvSpPr>
            <p:nvPr/>
          </p:nvSpPr>
          <p:spPr bwMode="auto">
            <a:xfrm>
              <a:off x="3243" y="179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20</a:t>
              </a:r>
              <a:endParaRPr lang="en-US" altLang="zh-CN" b="1">
                <a:solidFill>
                  <a:srgbClr val="0000CC"/>
                </a:solidFill>
                <a:ea typeface="宋体" panose="02010600030101010101" pitchFamily="2" charset="-122"/>
              </a:endParaRPr>
            </a:p>
          </p:txBody>
        </p:sp>
        <p:sp>
          <p:nvSpPr>
            <p:cNvPr id="162571" name="Rectangle 779"/>
            <p:cNvSpPr>
              <a:spLocks noChangeArrowheads="1"/>
            </p:cNvSpPr>
            <p:nvPr/>
          </p:nvSpPr>
          <p:spPr bwMode="auto">
            <a:xfrm>
              <a:off x="3832" y="1797"/>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20</a:t>
              </a:r>
              <a:endParaRPr lang="en-US" altLang="zh-CN" b="1">
                <a:solidFill>
                  <a:srgbClr val="0000CC"/>
                </a:solidFill>
                <a:ea typeface="宋体" panose="02010600030101010101" pitchFamily="2" charset="-122"/>
              </a:endParaRPr>
            </a:p>
          </p:txBody>
        </p:sp>
        <p:sp>
          <p:nvSpPr>
            <p:cNvPr id="162572" name="Rectangle 780"/>
            <p:cNvSpPr>
              <a:spLocks noChangeArrowheads="1"/>
            </p:cNvSpPr>
            <p:nvPr/>
          </p:nvSpPr>
          <p:spPr bwMode="auto">
            <a:xfrm>
              <a:off x="2880" y="197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9</a:t>
              </a:r>
              <a:endParaRPr lang="en-US" altLang="zh-CN" b="1" baseline="-25000">
                <a:solidFill>
                  <a:srgbClr val="0000CC"/>
                </a:solidFill>
                <a:ea typeface="宋体" panose="02010600030101010101" pitchFamily="2" charset="-122"/>
              </a:endParaRPr>
            </a:p>
          </p:txBody>
        </p:sp>
        <p:sp>
          <p:nvSpPr>
            <p:cNvPr id="162573" name="Rectangle 781"/>
            <p:cNvSpPr>
              <a:spLocks noChangeArrowheads="1"/>
            </p:cNvSpPr>
            <p:nvPr/>
          </p:nvSpPr>
          <p:spPr bwMode="auto">
            <a:xfrm>
              <a:off x="3243" y="197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7</a:t>
              </a:r>
              <a:endParaRPr lang="en-US" altLang="zh-CN" b="1">
                <a:solidFill>
                  <a:srgbClr val="0000CC"/>
                </a:solidFill>
                <a:ea typeface="宋体" panose="02010600030101010101" pitchFamily="2" charset="-122"/>
              </a:endParaRPr>
            </a:p>
          </p:txBody>
        </p:sp>
        <p:sp>
          <p:nvSpPr>
            <p:cNvPr id="162574" name="Rectangle 782"/>
            <p:cNvSpPr>
              <a:spLocks noChangeArrowheads="1"/>
            </p:cNvSpPr>
            <p:nvPr/>
          </p:nvSpPr>
          <p:spPr bwMode="auto">
            <a:xfrm>
              <a:off x="3832" y="197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12</a:t>
              </a:r>
              <a:endParaRPr lang="en-US" altLang="zh-CN" b="1">
                <a:solidFill>
                  <a:srgbClr val="0000CC"/>
                </a:solidFill>
                <a:ea typeface="宋体" panose="02010600030101010101" pitchFamily="2" charset="-122"/>
              </a:endParaRPr>
            </a:p>
          </p:txBody>
        </p:sp>
        <p:sp>
          <p:nvSpPr>
            <p:cNvPr id="162575" name="Rectangle 783"/>
            <p:cNvSpPr>
              <a:spLocks noChangeArrowheads="1"/>
            </p:cNvSpPr>
            <p:nvPr/>
          </p:nvSpPr>
          <p:spPr bwMode="auto">
            <a:xfrm>
              <a:off x="2880" y="2159"/>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10</a:t>
              </a:r>
              <a:endParaRPr lang="en-US" altLang="zh-CN" b="1" baseline="-25000">
                <a:solidFill>
                  <a:srgbClr val="0000CC"/>
                </a:solidFill>
                <a:ea typeface="宋体" panose="02010600030101010101" pitchFamily="2" charset="-122"/>
              </a:endParaRPr>
            </a:p>
          </p:txBody>
        </p:sp>
        <p:sp>
          <p:nvSpPr>
            <p:cNvPr id="162576" name="Rectangle 784"/>
            <p:cNvSpPr>
              <a:spLocks noChangeArrowheads="1"/>
            </p:cNvSpPr>
            <p:nvPr/>
          </p:nvSpPr>
          <p:spPr bwMode="auto">
            <a:xfrm>
              <a:off x="3243" y="215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7</a:t>
              </a:r>
              <a:endParaRPr lang="en-US" altLang="zh-CN" b="1">
                <a:solidFill>
                  <a:srgbClr val="0000CC"/>
                </a:solidFill>
                <a:ea typeface="宋体" panose="02010600030101010101" pitchFamily="2" charset="-122"/>
              </a:endParaRPr>
            </a:p>
          </p:txBody>
        </p:sp>
        <p:sp>
          <p:nvSpPr>
            <p:cNvPr id="162577" name="Rectangle 785"/>
            <p:cNvSpPr>
              <a:spLocks noChangeArrowheads="1"/>
            </p:cNvSpPr>
            <p:nvPr/>
          </p:nvSpPr>
          <p:spPr bwMode="auto">
            <a:xfrm>
              <a:off x="3832" y="2159"/>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10</a:t>
              </a:r>
              <a:endParaRPr lang="en-US" altLang="zh-CN" b="1">
                <a:solidFill>
                  <a:srgbClr val="0000CC"/>
                </a:solidFill>
                <a:ea typeface="宋体" panose="02010600030101010101" pitchFamily="2" charset="-122"/>
              </a:endParaRPr>
            </a:p>
          </p:txBody>
        </p:sp>
        <p:sp>
          <p:nvSpPr>
            <p:cNvPr id="162578" name="Rectangle 786"/>
            <p:cNvSpPr>
              <a:spLocks noChangeArrowheads="1"/>
            </p:cNvSpPr>
            <p:nvPr/>
          </p:nvSpPr>
          <p:spPr bwMode="auto">
            <a:xfrm>
              <a:off x="2880" y="2341"/>
              <a:ext cx="363"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11</a:t>
              </a:r>
              <a:endParaRPr lang="en-US" altLang="zh-CN" b="1" baseline="-25000">
                <a:solidFill>
                  <a:srgbClr val="0000CC"/>
                </a:solidFill>
                <a:ea typeface="宋体" panose="02010600030101010101" pitchFamily="2" charset="-122"/>
              </a:endParaRPr>
            </a:p>
          </p:txBody>
        </p:sp>
        <p:sp>
          <p:nvSpPr>
            <p:cNvPr id="162579" name="Rectangle 787"/>
            <p:cNvSpPr>
              <a:spLocks noChangeArrowheads="1"/>
            </p:cNvSpPr>
            <p:nvPr/>
          </p:nvSpPr>
          <p:spPr bwMode="auto">
            <a:xfrm>
              <a:off x="3243" y="234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30</a:t>
              </a:r>
              <a:endParaRPr lang="en-US" altLang="zh-CN" b="1">
                <a:solidFill>
                  <a:srgbClr val="0000CC"/>
                </a:solidFill>
                <a:ea typeface="宋体" panose="02010600030101010101" pitchFamily="2" charset="-122"/>
              </a:endParaRPr>
            </a:p>
          </p:txBody>
        </p:sp>
        <p:sp>
          <p:nvSpPr>
            <p:cNvPr id="162580" name="Rectangle 788"/>
            <p:cNvSpPr>
              <a:spLocks noChangeArrowheads="1"/>
            </p:cNvSpPr>
            <p:nvPr/>
          </p:nvSpPr>
          <p:spPr bwMode="auto">
            <a:xfrm>
              <a:off x="3832" y="2341"/>
              <a:ext cx="589" cy="182"/>
            </a:xfrm>
            <a:prstGeom prst="rect">
              <a:avLst/>
            </a:prstGeom>
            <a:solidFill>
              <a:srgbClr val="FFFFCC"/>
            </a:solidFill>
            <a:ln w="1905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30</a:t>
              </a:r>
              <a:endParaRPr lang="en-US" altLang="zh-CN" b="1">
                <a:solidFill>
                  <a:srgbClr val="0000CC"/>
                </a:solidFill>
                <a:ea typeface="宋体" panose="02010600030101010101" pitchFamily="2" charset="-122"/>
              </a:endParaRPr>
            </a:p>
          </p:txBody>
        </p:sp>
        <p:sp>
          <p:nvSpPr>
            <p:cNvPr id="162581" name="Rectangle 789"/>
            <p:cNvSpPr>
              <a:spLocks noChangeArrowheads="1"/>
            </p:cNvSpPr>
            <p:nvPr/>
          </p:nvSpPr>
          <p:spPr bwMode="auto">
            <a:xfrm>
              <a:off x="2880" y="2524"/>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12</a:t>
              </a:r>
              <a:endParaRPr lang="en-US" altLang="zh-CN" b="1" baseline="-25000">
                <a:solidFill>
                  <a:srgbClr val="0000CC"/>
                </a:solidFill>
                <a:ea typeface="宋体" panose="02010600030101010101" pitchFamily="2" charset="-122"/>
              </a:endParaRPr>
            </a:p>
          </p:txBody>
        </p:sp>
        <p:sp>
          <p:nvSpPr>
            <p:cNvPr id="162582" name="Rectangle 790"/>
            <p:cNvSpPr>
              <a:spLocks noChangeArrowheads="1"/>
            </p:cNvSpPr>
            <p:nvPr/>
          </p:nvSpPr>
          <p:spPr bwMode="auto">
            <a:xfrm>
              <a:off x="3243" y="252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14</a:t>
              </a:r>
              <a:endParaRPr lang="en-US" altLang="zh-CN" b="1">
                <a:solidFill>
                  <a:srgbClr val="0000CC"/>
                </a:solidFill>
                <a:ea typeface="宋体" panose="02010600030101010101" pitchFamily="2" charset="-122"/>
              </a:endParaRPr>
            </a:p>
          </p:txBody>
        </p:sp>
        <p:sp>
          <p:nvSpPr>
            <p:cNvPr id="162583" name="Rectangle 791"/>
            <p:cNvSpPr>
              <a:spLocks noChangeArrowheads="1"/>
            </p:cNvSpPr>
            <p:nvPr/>
          </p:nvSpPr>
          <p:spPr bwMode="auto">
            <a:xfrm>
              <a:off x="3832" y="252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19</a:t>
              </a:r>
              <a:endParaRPr lang="en-US" altLang="zh-CN" b="1">
                <a:solidFill>
                  <a:srgbClr val="0000CC"/>
                </a:solidFill>
                <a:ea typeface="宋体" panose="02010600030101010101" pitchFamily="2" charset="-122"/>
              </a:endParaRPr>
            </a:p>
          </p:txBody>
        </p:sp>
        <p:sp>
          <p:nvSpPr>
            <p:cNvPr id="162584" name="Rectangle 792"/>
            <p:cNvSpPr>
              <a:spLocks noChangeArrowheads="1"/>
            </p:cNvSpPr>
            <p:nvPr/>
          </p:nvSpPr>
          <p:spPr bwMode="auto">
            <a:xfrm>
              <a:off x="2880" y="2704"/>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13</a:t>
              </a:r>
              <a:endParaRPr lang="en-US" altLang="zh-CN" b="1" baseline="-25000">
                <a:solidFill>
                  <a:srgbClr val="0000CC"/>
                </a:solidFill>
                <a:ea typeface="宋体" panose="02010600030101010101" pitchFamily="2" charset="-122"/>
              </a:endParaRPr>
            </a:p>
          </p:txBody>
        </p:sp>
        <p:sp>
          <p:nvSpPr>
            <p:cNvPr id="162585" name="Rectangle 793"/>
            <p:cNvSpPr>
              <a:spLocks noChangeArrowheads="1"/>
            </p:cNvSpPr>
            <p:nvPr/>
          </p:nvSpPr>
          <p:spPr bwMode="auto">
            <a:xfrm>
              <a:off x="3243" y="270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15</a:t>
              </a:r>
              <a:endParaRPr lang="en-US" altLang="zh-CN" b="1">
                <a:solidFill>
                  <a:srgbClr val="0000CC"/>
                </a:solidFill>
                <a:ea typeface="宋体" panose="02010600030101010101" pitchFamily="2" charset="-122"/>
              </a:endParaRPr>
            </a:p>
          </p:txBody>
        </p:sp>
        <p:sp>
          <p:nvSpPr>
            <p:cNvPr id="162586" name="Rectangle 794"/>
            <p:cNvSpPr>
              <a:spLocks noChangeArrowheads="1"/>
            </p:cNvSpPr>
            <p:nvPr/>
          </p:nvSpPr>
          <p:spPr bwMode="auto">
            <a:xfrm>
              <a:off x="3832" y="2704"/>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18</a:t>
              </a:r>
              <a:endParaRPr lang="en-US" altLang="zh-CN" b="1">
                <a:solidFill>
                  <a:srgbClr val="0000CC"/>
                </a:solidFill>
                <a:ea typeface="宋体" panose="02010600030101010101" pitchFamily="2" charset="-122"/>
              </a:endParaRPr>
            </a:p>
          </p:txBody>
        </p:sp>
        <p:sp>
          <p:nvSpPr>
            <p:cNvPr id="162587" name="Rectangle 795"/>
            <p:cNvSpPr>
              <a:spLocks noChangeArrowheads="1"/>
            </p:cNvSpPr>
            <p:nvPr/>
          </p:nvSpPr>
          <p:spPr bwMode="auto">
            <a:xfrm>
              <a:off x="2880" y="2886"/>
              <a:ext cx="363"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a:t>
              </a:r>
              <a:r>
                <a:rPr lang="en-US" altLang="zh-CN" b="1" baseline="-25000">
                  <a:solidFill>
                    <a:srgbClr val="0000CC"/>
                  </a:solidFill>
                  <a:ea typeface="宋体" panose="02010600030101010101" pitchFamily="2" charset="-122"/>
                </a:rPr>
                <a:t>14</a:t>
              </a:r>
              <a:endParaRPr lang="en-US" altLang="zh-CN" b="1" baseline="-25000">
                <a:solidFill>
                  <a:srgbClr val="0000CC"/>
                </a:solidFill>
                <a:ea typeface="宋体" panose="02010600030101010101" pitchFamily="2" charset="-122"/>
              </a:endParaRPr>
            </a:p>
          </p:txBody>
        </p:sp>
        <p:sp>
          <p:nvSpPr>
            <p:cNvPr id="162588" name="Rectangle 796"/>
            <p:cNvSpPr>
              <a:spLocks noChangeArrowheads="1"/>
            </p:cNvSpPr>
            <p:nvPr/>
          </p:nvSpPr>
          <p:spPr bwMode="auto">
            <a:xfrm>
              <a:off x="3243" y="2886"/>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26</a:t>
              </a:r>
              <a:endParaRPr lang="en-US" altLang="zh-CN" b="1">
                <a:solidFill>
                  <a:srgbClr val="0000CC"/>
                </a:solidFill>
                <a:ea typeface="宋体" panose="02010600030101010101" pitchFamily="2" charset="-122"/>
              </a:endParaRPr>
            </a:p>
          </p:txBody>
        </p:sp>
        <p:sp>
          <p:nvSpPr>
            <p:cNvPr id="162589" name="Rectangle 797"/>
            <p:cNvSpPr>
              <a:spLocks noChangeArrowheads="1"/>
            </p:cNvSpPr>
            <p:nvPr/>
          </p:nvSpPr>
          <p:spPr bwMode="auto">
            <a:xfrm>
              <a:off x="3832" y="2886"/>
              <a:ext cx="589" cy="182"/>
            </a:xfrm>
            <a:prstGeom prst="rect">
              <a:avLst/>
            </a:prstGeom>
            <a:noFill/>
            <a:ln w="19050">
              <a:solidFill>
                <a:srgbClr val="00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29</a:t>
              </a:r>
              <a:endParaRPr lang="en-US" altLang="zh-CN" b="1">
                <a:solidFill>
                  <a:srgbClr val="0000CC"/>
                </a:solidFill>
                <a:ea typeface="宋体" panose="02010600030101010101" pitchFamily="2" charset="-122"/>
              </a:endParaRPr>
            </a:p>
          </p:txBody>
        </p:sp>
        <p:sp>
          <p:nvSpPr>
            <p:cNvPr id="162590" name="Rectangle 798"/>
            <p:cNvSpPr>
              <a:spLocks noChangeArrowheads="1"/>
            </p:cNvSpPr>
            <p:nvPr/>
          </p:nvSpPr>
          <p:spPr bwMode="auto">
            <a:xfrm>
              <a:off x="2880" y="344"/>
              <a:ext cx="363"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activity</a:t>
              </a:r>
              <a:endParaRPr lang="en-US" altLang="zh-CN" b="1">
                <a:solidFill>
                  <a:srgbClr val="0000CC"/>
                </a:solidFill>
                <a:ea typeface="宋体" panose="02010600030101010101" pitchFamily="2" charset="-122"/>
              </a:endParaRPr>
            </a:p>
          </p:txBody>
        </p:sp>
        <p:sp>
          <p:nvSpPr>
            <p:cNvPr id="162591" name="Rectangle 799"/>
            <p:cNvSpPr>
              <a:spLocks noChangeArrowheads="1"/>
            </p:cNvSpPr>
            <p:nvPr/>
          </p:nvSpPr>
          <p:spPr bwMode="auto">
            <a:xfrm>
              <a:off x="3243" y="34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CC"/>
                  </a:solidFill>
                  <a:latin typeface="Times New Roman" panose="02020603050405020304" pitchFamily="18" charset="0"/>
                  <a:ea typeface="宋体" panose="02010600030101010101" pitchFamily="2" charset="-122"/>
                </a:rPr>
                <a:t>e</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k</a:t>
              </a:r>
              <a:r>
                <a:rPr lang="en-US" altLang="zh-CN" b="1">
                  <a:solidFill>
                    <a:srgbClr val="0000CC"/>
                  </a:solidFill>
                  <a:latin typeface="Times New Roman" panose="02020603050405020304" pitchFamily="18" charset="0"/>
                  <a:ea typeface="宋体" panose="02010600030101010101" pitchFamily="2" charset="-122"/>
                </a:rPr>
                <a:t>)</a:t>
              </a:r>
              <a:endParaRPr lang="en-US" altLang="zh-CN" b="1">
                <a:solidFill>
                  <a:srgbClr val="0000CC"/>
                </a:solidFill>
                <a:latin typeface="Times New Roman" panose="02020603050405020304" pitchFamily="18" charset="0"/>
                <a:ea typeface="宋体" panose="02010600030101010101" pitchFamily="2" charset="-122"/>
              </a:endParaRPr>
            </a:p>
          </p:txBody>
        </p:sp>
        <p:sp>
          <p:nvSpPr>
            <p:cNvPr id="162592" name="Rectangle 800"/>
            <p:cNvSpPr>
              <a:spLocks noChangeArrowheads="1"/>
            </p:cNvSpPr>
            <p:nvPr/>
          </p:nvSpPr>
          <p:spPr bwMode="auto">
            <a:xfrm>
              <a:off x="3832" y="34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CC"/>
                  </a:solidFill>
                  <a:latin typeface="Times New Roman" panose="02020603050405020304" pitchFamily="18" charset="0"/>
                  <a:ea typeface="宋体" panose="02010600030101010101" pitchFamily="2" charset="-122"/>
                </a:rPr>
                <a:t>l</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k</a:t>
              </a:r>
              <a:r>
                <a:rPr lang="en-US" altLang="zh-CN" b="1">
                  <a:solidFill>
                    <a:srgbClr val="0000CC"/>
                  </a:solidFill>
                  <a:latin typeface="Times New Roman" panose="02020603050405020304" pitchFamily="18" charset="0"/>
                  <a:ea typeface="宋体" panose="02010600030101010101" pitchFamily="2" charset="-122"/>
                </a:rPr>
                <a:t>)</a:t>
              </a:r>
              <a:endParaRPr lang="en-US" altLang="zh-CN" b="1">
                <a:solidFill>
                  <a:srgbClr val="0000CC"/>
                </a:solidFill>
                <a:latin typeface="Times New Roman" panose="02020603050405020304" pitchFamily="18" charset="0"/>
                <a:ea typeface="宋体" panose="02010600030101010101" pitchFamily="2" charset="-122"/>
              </a:endParaRPr>
            </a:p>
          </p:txBody>
        </p:sp>
        <p:sp>
          <p:nvSpPr>
            <p:cNvPr id="162593" name="Rectangle 801"/>
            <p:cNvSpPr>
              <a:spLocks noChangeArrowheads="1"/>
            </p:cNvSpPr>
            <p:nvPr/>
          </p:nvSpPr>
          <p:spPr bwMode="auto">
            <a:xfrm>
              <a:off x="4422" y="526"/>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94" name="Rectangle 802"/>
            <p:cNvSpPr>
              <a:spLocks noChangeArrowheads="1"/>
            </p:cNvSpPr>
            <p:nvPr/>
          </p:nvSpPr>
          <p:spPr bwMode="auto">
            <a:xfrm>
              <a:off x="4422" y="70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5" name="Rectangle 803"/>
            <p:cNvSpPr>
              <a:spLocks noChangeArrowheads="1"/>
            </p:cNvSpPr>
            <p:nvPr/>
          </p:nvSpPr>
          <p:spPr bwMode="auto">
            <a:xfrm>
              <a:off x="4422" y="88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6" name="Rectangle 804"/>
            <p:cNvSpPr>
              <a:spLocks noChangeArrowheads="1"/>
            </p:cNvSpPr>
            <p:nvPr/>
          </p:nvSpPr>
          <p:spPr bwMode="auto">
            <a:xfrm>
              <a:off x="4422" y="1070"/>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597" name="Rectangle 805"/>
            <p:cNvSpPr>
              <a:spLocks noChangeArrowheads="1"/>
            </p:cNvSpPr>
            <p:nvPr/>
          </p:nvSpPr>
          <p:spPr bwMode="auto">
            <a:xfrm>
              <a:off x="4422" y="1252"/>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8" name="Rectangle 806"/>
            <p:cNvSpPr>
              <a:spLocks noChangeArrowheads="1"/>
            </p:cNvSpPr>
            <p:nvPr/>
          </p:nvSpPr>
          <p:spPr bwMode="auto">
            <a:xfrm>
              <a:off x="4422" y="143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599" name="Rectangle 807"/>
            <p:cNvSpPr>
              <a:spLocks noChangeArrowheads="1"/>
            </p:cNvSpPr>
            <p:nvPr/>
          </p:nvSpPr>
          <p:spPr bwMode="auto">
            <a:xfrm>
              <a:off x="4422" y="1614"/>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0" name="Rectangle 808"/>
            <p:cNvSpPr>
              <a:spLocks noChangeArrowheads="1"/>
            </p:cNvSpPr>
            <p:nvPr/>
          </p:nvSpPr>
          <p:spPr bwMode="auto">
            <a:xfrm>
              <a:off x="4422" y="1796"/>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601" name="Rectangle 809"/>
            <p:cNvSpPr>
              <a:spLocks noChangeArrowheads="1"/>
            </p:cNvSpPr>
            <p:nvPr/>
          </p:nvSpPr>
          <p:spPr bwMode="auto">
            <a:xfrm>
              <a:off x="4422" y="197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2" name="Rectangle 810"/>
            <p:cNvSpPr>
              <a:spLocks noChangeArrowheads="1"/>
            </p:cNvSpPr>
            <p:nvPr/>
          </p:nvSpPr>
          <p:spPr bwMode="auto">
            <a:xfrm>
              <a:off x="4422" y="2158"/>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3" name="Rectangle 811"/>
            <p:cNvSpPr>
              <a:spLocks noChangeArrowheads="1"/>
            </p:cNvSpPr>
            <p:nvPr/>
          </p:nvSpPr>
          <p:spPr bwMode="auto">
            <a:xfrm>
              <a:off x="4422" y="2340"/>
              <a:ext cx="589" cy="18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CC"/>
                  </a:solidFill>
                  <a:ea typeface="宋体" panose="02010600030101010101" pitchFamily="2" charset="-122"/>
                </a:rPr>
                <a:t>0</a:t>
              </a:r>
              <a:endParaRPr lang="en-US" altLang="zh-CN" b="1">
                <a:solidFill>
                  <a:srgbClr val="0000CC"/>
                </a:solidFill>
                <a:ea typeface="宋体" panose="02010600030101010101" pitchFamily="2" charset="-122"/>
              </a:endParaRPr>
            </a:p>
          </p:txBody>
        </p:sp>
        <p:sp>
          <p:nvSpPr>
            <p:cNvPr id="162604" name="Rectangle 812"/>
            <p:cNvSpPr>
              <a:spLocks noChangeArrowheads="1"/>
            </p:cNvSpPr>
            <p:nvPr/>
          </p:nvSpPr>
          <p:spPr bwMode="auto">
            <a:xfrm>
              <a:off x="4422" y="2523"/>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5" name="Rectangle 813"/>
            <p:cNvSpPr>
              <a:spLocks noChangeArrowheads="1"/>
            </p:cNvSpPr>
            <p:nvPr/>
          </p:nvSpPr>
          <p:spPr bwMode="auto">
            <a:xfrm>
              <a:off x="4422" y="2703"/>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6" name="Rectangle 814"/>
            <p:cNvSpPr>
              <a:spLocks noChangeArrowheads="1"/>
            </p:cNvSpPr>
            <p:nvPr/>
          </p:nvSpPr>
          <p:spPr bwMode="auto">
            <a:xfrm>
              <a:off x="4422" y="2885"/>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ea typeface="宋体" panose="02010600030101010101" pitchFamily="2" charset="-122"/>
              </a:endParaRPr>
            </a:p>
          </p:txBody>
        </p:sp>
        <p:sp>
          <p:nvSpPr>
            <p:cNvPr id="162607" name="Rectangle 815"/>
            <p:cNvSpPr>
              <a:spLocks noChangeArrowheads="1"/>
            </p:cNvSpPr>
            <p:nvPr/>
          </p:nvSpPr>
          <p:spPr bwMode="auto">
            <a:xfrm>
              <a:off x="4422" y="316"/>
              <a:ext cx="589" cy="18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1">
                  <a:solidFill>
                    <a:srgbClr val="0000CC"/>
                  </a:solidFill>
                  <a:latin typeface="Times New Roman" panose="02020603050405020304" pitchFamily="18" charset="0"/>
                  <a:ea typeface="宋体" panose="02010600030101010101" pitchFamily="2" charset="-122"/>
                </a:rPr>
                <a:t>e</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k</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l</a:t>
              </a:r>
              <a:r>
                <a:rPr lang="en-US" altLang="zh-CN" b="1">
                  <a:solidFill>
                    <a:srgbClr val="0000CC"/>
                  </a:solidFill>
                  <a:latin typeface="Times New Roman" panose="02020603050405020304" pitchFamily="18" charset="0"/>
                  <a:ea typeface="宋体" panose="02010600030101010101" pitchFamily="2" charset="-122"/>
                </a:rPr>
                <a:t>(</a:t>
              </a:r>
              <a:r>
                <a:rPr lang="en-US" altLang="zh-CN" b="1" i="1">
                  <a:solidFill>
                    <a:srgbClr val="0000CC"/>
                  </a:solidFill>
                  <a:latin typeface="Times New Roman" panose="02020603050405020304" pitchFamily="18" charset="0"/>
                  <a:ea typeface="宋体" panose="02010600030101010101" pitchFamily="2" charset="-122"/>
                </a:rPr>
                <a:t>k</a:t>
              </a:r>
              <a:r>
                <a:rPr lang="en-US" altLang="zh-CN" b="1">
                  <a:solidFill>
                    <a:srgbClr val="0000CC"/>
                  </a:solidFill>
                  <a:latin typeface="Times New Roman" panose="02020603050405020304" pitchFamily="18" charset="0"/>
                  <a:ea typeface="宋体" panose="02010600030101010101" pitchFamily="2" charset="-122"/>
                </a:rPr>
                <a:t>)</a:t>
              </a:r>
              <a:endParaRPr lang="en-US" altLang="zh-CN" b="1">
                <a:solidFill>
                  <a:srgbClr val="0000CC"/>
                </a:solidFill>
                <a:latin typeface="Times New Roman" panose="02020603050405020304" pitchFamily="18" charset="0"/>
                <a:ea typeface="宋体" panose="02010600030101010101" pitchFamily="2" charset="-122"/>
              </a:endParaRPr>
            </a:p>
          </p:txBody>
        </p:sp>
      </p:grpSp>
      <p:sp>
        <p:nvSpPr>
          <p:cNvPr id="162608" name="Text Box 816"/>
          <p:cNvSpPr txBox="1">
            <a:spLocks noChangeArrowheads="1"/>
          </p:cNvSpPr>
          <p:nvPr/>
        </p:nvSpPr>
        <p:spPr bwMode="auto">
          <a:xfrm>
            <a:off x="4932363" y="5599113"/>
            <a:ext cx="4140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CC0000"/>
                </a:solidFill>
                <a:ea typeface="宋体" panose="02010600030101010101" pitchFamily="2" charset="-122"/>
              </a:rPr>
              <a:t>Critical path: a1-&gt;a4-&gt;a8-&gt;a11</a:t>
            </a:r>
            <a:endParaRPr lang="en-US" altLang="zh-CN" sz="2000" b="1">
              <a:solidFill>
                <a:srgbClr val="CC0000"/>
              </a:solidFill>
              <a:ea typeface="宋体" panose="02010600030101010101" pitchFamily="2" charset="-122"/>
            </a:endParaRPr>
          </a:p>
          <a:p>
            <a:pPr>
              <a:spcBef>
                <a:spcPct val="50000"/>
              </a:spcBef>
            </a:pPr>
            <a:r>
              <a:rPr lang="en-US" altLang="zh-CN" sz="2000" b="1">
                <a:solidFill>
                  <a:srgbClr val="CC0000"/>
                </a:solidFill>
                <a:ea typeface="宋体" panose="02010600030101010101" pitchFamily="2" charset="-122"/>
              </a:rPr>
              <a:t>Critical activities: a1, a4, a8, a11</a:t>
            </a:r>
            <a:endParaRPr lang="en-US" altLang="zh-CN" sz="2000" b="1">
              <a:solidFill>
                <a:srgbClr val="CC0000"/>
              </a:solidFill>
              <a:ea typeface="宋体" panose="02010600030101010101" pitchFamily="2" charset="-122"/>
            </a:endParaRPr>
          </a:p>
        </p:txBody>
      </p:sp>
      <p:sp>
        <p:nvSpPr>
          <p:cNvPr id="162609" name="Oval 817"/>
          <p:cNvSpPr>
            <a:spLocks noChangeArrowheads="1"/>
          </p:cNvSpPr>
          <p:nvPr/>
        </p:nvSpPr>
        <p:spPr bwMode="auto">
          <a:xfrm>
            <a:off x="387350" y="5124450"/>
            <a:ext cx="250825"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a:t>
            </a:r>
            <a:endParaRPr lang="en-US" altLang="zh-CN" sz="1400" b="1" baseline="-25000">
              <a:solidFill>
                <a:srgbClr val="000000"/>
              </a:solidFill>
              <a:ea typeface="宋体" panose="02010600030101010101" pitchFamily="2" charset="-122"/>
            </a:endParaRPr>
          </a:p>
        </p:txBody>
      </p:sp>
      <p:sp>
        <p:nvSpPr>
          <p:cNvPr id="162610" name="Oval 818"/>
          <p:cNvSpPr>
            <a:spLocks noChangeArrowheads="1"/>
          </p:cNvSpPr>
          <p:nvPr/>
        </p:nvSpPr>
        <p:spPr bwMode="auto">
          <a:xfrm>
            <a:off x="1095375" y="4668838"/>
            <a:ext cx="250825"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2</a:t>
            </a:r>
            <a:endParaRPr lang="en-US" altLang="zh-CN" sz="1400" b="1" baseline="-25000">
              <a:solidFill>
                <a:srgbClr val="000000"/>
              </a:solidFill>
              <a:ea typeface="宋体" panose="02010600030101010101" pitchFamily="2" charset="-122"/>
            </a:endParaRPr>
          </a:p>
        </p:txBody>
      </p:sp>
      <p:sp>
        <p:nvSpPr>
          <p:cNvPr id="162611" name="Oval 819"/>
          <p:cNvSpPr>
            <a:spLocks noChangeArrowheads="1"/>
          </p:cNvSpPr>
          <p:nvPr/>
        </p:nvSpPr>
        <p:spPr bwMode="auto">
          <a:xfrm>
            <a:off x="1220788" y="5541963"/>
            <a:ext cx="249237"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3</a:t>
            </a:r>
            <a:endParaRPr lang="en-US" altLang="zh-CN" sz="1400" b="1" baseline="-25000">
              <a:solidFill>
                <a:srgbClr val="000000"/>
              </a:solidFill>
              <a:ea typeface="宋体" panose="02010600030101010101" pitchFamily="2" charset="-122"/>
            </a:endParaRPr>
          </a:p>
        </p:txBody>
      </p:sp>
      <p:sp>
        <p:nvSpPr>
          <p:cNvPr id="162612" name="Oval 820"/>
          <p:cNvSpPr>
            <a:spLocks noChangeArrowheads="1"/>
          </p:cNvSpPr>
          <p:nvPr/>
        </p:nvSpPr>
        <p:spPr bwMode="auto">
          <a:xfrm>
            <a:off x="2054225" y="5921375"/>
            <a:ext cx="249238"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6</a:t>
            </a:r>
            <a:endParaRPr lang="en-US" altLang="zh-CN" sz="1400" b="1" baseline="-25000">
              <a:solidFill>
                <a:srgbClr val="000000"/>
              </a:solidFill>
              <a:ea typeface="宋体" panose="02010600030101010101" pitchFamily="2" charset="-122"/>
            </a:endParaRPr>
          </a:p>
        </p:txBody>
      </p:sp>
      <p:sp>
        <p:nvSpPr>
          <p:cNvPr id="162613" name="Oval 821"/>
          <p:cNvSpPr>
            <a:spLocks noChangeArrowheads="1"/>
          </p:cNvSpPr>
          <p:nvPr/>
        </p:nvSpPr>
        <p:spPr bwMode="auto">
          <a:xfrm>
            <a:off x="2054225" y="4365625"/>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4</a:t>
            </a:r>
            <a:endParaRPr lang="en-US" altLang="zh-CN" sz="1400" b="1" baseline="-25000">
              <a:solidFill>
                <a:srgbClr val="000000"/>
              </a:solidFill>
              <a:ea typeface="宋体" panose="02010600030101010101" pitchFamily="2" charset="-122"/>
            </a:endParaRPr>
          </a:p>
        </p:txBody>
      </p:sp>
      <p:sp>
        <p:nvSpPr>
          <p:cNvPr id="162614" name="Oval 822"/>
          <p:cNvSpPr>
            <a:spLocks noChangeArrowheads="1"/>
          </p:cNvSpPr>
          <p:nvPr/>
        </p:nvSpPr>
        <p:spPr bwMode="auto">
          <a:xfrm>
            <a:off x="2054225" y="5124450"/>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5</a:t>
            </a:r>
            <a:endParaRPr lang="en-US" altLang="zh-CN" sz="1400" b="1" baseline="-25000">
              <a:solidFill>
                <a:srgbClr val="000000"/>
              </a:solidFill>
              <a:ea typeface="宋体" panose="02010600030101010101" pitchFamily="2" charset="-122"/>
            </a:endParaRPr>
          </a:p>
        </p:txBody>
      </p:sp>
      <p:sp>
        <p:nvSpPr>
          <p:cNvPr id="162615" name="Oval 823"/>
          <p:cNvSpPr>
            <a:spLocks noChangeArrowheads="1"/>
          </p:cNvSpPr>
          <p:nvPr/>
        </p:nvSpPr>
        <p:spPr bwMode="auto">
          <a:xfrm>
            <a:off x="3595688" y="4706938"/>
            <a:ext cx="249237"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9</a:t>
            </a:r>
            <a:endParaRPr lang="en-US" altLang="zh-CN" sz="1400" b="1" baseline="-25000">
              <a:solidFill>
                <a:srgbClr val="000000"/>
              </a:solidFill>
              <a:ea typeface="宋体" panose="02010600030101010101" pitchFamily="2" charset="-122"/>
            </a:endParaRPr>
          </a:p>
        </p:txBody>
      </p:sp>
      <p:sp>
        <p:nvSpPr>
          <p:cNvPr id="162616" name="Oval 824"/>
          <p:cNvSpPr>
            <a:spLocks noChangeArrowheads="1"/>
          </p:cNvSpPr>
          <p:nvPr/>
        </p:nvSpPr>
        <p:spPr bwMode="auto">
          <a:xfrm>
            <a:off x="3136900" y="5656263"/>
            <a:ext cx="249238" cy="227012"/>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7</a:t>
            </a:r>
            <a:endParaRPr lang="en-US" altLang="zh-CN" sz="1400" b="1" baseline="-25000">
              <a:solidFill>
                <a:srgbClr val="000000"/>
              </a:solidFill>
              <a:ea typeface="宋体" panose="02010600030101010101" pitchFamily="2" charset="-122"/>
            </a:endParaRPr>
          </a:p>
        </p:txBody>
      </p:sp>
      <p:sp>
        <p:nvSpPr>
          <p:cNvPr id="162617" name="Oval 825"/>
          <p:cNvSpPr>
            <a:spLocks noChangeArrowheads="1"/>
          </p:cNvSpPr>
          <p:nvPr/>
        </p:nvSpPr>
        <p:spPr bwMode="auto">
          <a:xfrm>
            <a:off x="3136900" y="6226175"/>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8</a:t>
            </a:r>
            <a:endParaRPr lang="en-US" altLang="zh-CN" sz="1400" b="1" baseline="-25000">
              <a:solidFill>
                <a:srgbClr val="000000"/>
              </a:solidFill>
              <a:ea typeface="宋体" panose="02010600030101010101" pitchFamily="2" charset="-122"/>
            </a:endParaRPr>
          </a:p>
        </p:txBody>
      </p:sp>
      <p:sp>
        <p:nvSpPr>
          <p:cNvPr id="162618" name="Oval 826"/>
          <p:cNvSpPr>
            <a:spLocks noChangeArrowheads="1"/>
          </p:cNvSpPr>
          <p:nvPr/>
        </p:nvSpPr>
        <p:spPr bwMode="auto">
          <a:xfrm>
            <a:off x="4052888" y="5768975"/>
            <a:ext cx="250825" cy="228600"/>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10</a:t>
            </a:r>
            <a:endParaRPr lang="en-US" altLang="zh-CN" sz="1400" b="1" baseline="-25000">
              <a:solidFill>
                <a:srgbClr val="000000"/>
              </a:solidFill>
              <a:ea typeface="宋体" panose="02010600030101010101" pitchFamily="2" charset="-122"/>
            </a:endParaRPr>
          </a:p>
        </p:txBody>
      </p:sp>
      <p:sp>
        <p:nvSpPr>
          <p:cNvPr id="162619" name="Oval 827"/>
          <p:cNvSpPr>
            <a:spLocks noChangeArrowheads="1"/>
          </p:cNvSpPr>
          <p:nvPr/>
        </p:nvSpPr>
        <p:spPr bwMode="auto">
          <a:xfrm>
            <a:off x="4803775" y="5124450"/>
            <a:ext cx="249238" cy="227013"/>
          </a:xfrm>
          <a:prstGeom prst="ellipse">
            <a:avLst/>
          </a:prstGeom>
          <a:solidFill>
            <a:srgbClr val="BBE0E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solidFill>
                  <a:srgbClr val="000000"/>
                </a:solidFill>
                <a:ea typeface="宋体" panose="02010600030101010101" pitchFamily="2" charset="-122"/>
              </a:rPr>
              <a:t>V</a:t>
            </a:r>
            <a:r>
              <a:rPr lang="en-US" altLang="zh-CN" sz="1400" b="1" baseline="-25000">
                <a:solidFill>
                  <a:srgbClr val="000000"/>
                </a:solidFill>
                <a:ea typeface="宋体" panose="02010600030101010101" pitchFamily="2" charset="-122"/>
              </a:rPr>
              <a:t>11</a:t>
            </a:r>
            <a:endParaRPr lang="en-US" altLang="zh-CN" sz="1400" b="1" baseline="-25000">
              <a:solidFill>
                <a:srgbClr val="000000"/>
              </a:solidFill>
              <a:ea typeface="宋体" panose="02010600030101010101" pitchFamily="2" charset="-122"/>
            </a:endParaRPr>
          </a:p>
        </p:txBody>
      </p:sp>
      <p:sp>
        <p:nvSpPr>
          <p:cNvPr id="162620" name="Line 828"/>
          <p:cNvSpPr>
            <a:spLocks noChangeShapeType="1"/>
          </p:cNvSpPr>
          <p:nvPr/>
        </p:nvSpPr>
        <p:spPr bwMode="auto">
          <a:xfrm flipV="1">
            <a:off x="568325" y="4845050"/>
            <a:ext cx="542925" cy="2667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1" name="Line 829"/>
          <p:cNvSpPr>
            <a:spLocks noChangeShapeType="1"/>
          </p:cNvSpPr>
          <p:nvPr/>
        </p:nvSpPr>
        <p:spPr bwMode="auto">
          <a:xfrm>
            <a:off x="595313" y="5353050"/>
            <a:ext cx="625475"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2" name="Line 830"/>
          <p:cNvSpPr>
            <a:spLocks noChangeShapeType="1"/>
          </p:cNvSpPr>
          <p:nvPr/>
        </p:nvSpPr>
        <p:spPr bwMode="auto">
          <a:xfrm flipV="1">
            <a:off x="1346200" y="4479925"/>
            <a:ext cx="708025"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3" name="Line 831"/>
          <p:cNvSpPr>
            <a:spLocks noChangeShapeType="1"/>
          </p:cNvSpPr>
          <p:nvPr/>
        </p:nvSpPr>
        <p:spPr bwMode="auto">
          <a:xfrm>
            <a:off x="1346200" y="4821238"/>
            <a:ext cx="708025" cy="3413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4" name="Line 832"/>
          <p:cNvSpPr>
            <a:spLocks noChangeShapeType="1"/>
          </p:cNvSpPr>
          <p:nvPr/>
        </p:nvSpPr>
        <p:spPr bwMode="auto">
          <a:xfrm flipV="1">
            <a:off x="1470025" y="5314950"/>
            <a:ext cx="584200" cy="3413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5" name="Line 833"/>
          <p:cNvSpPr>
            <a:spLocks noChangeShapeType="1"/>
          </p:cNvSpPr>
          <p:nvPr/>
        </p:nvSpPr>
        <p:spPr bwMode="auto">
          <a:xfrm>
            <a:off x="2303463" y="4479925"/>
            <a:ext cx="1292225" cy="3032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6" name="Line 834"/>
          <p:cNvSpPr>
            <a:spLocks noChangeShapeType="1"/>
          </p:cNvSpPr>
          <p:nvPr/>
        </p:nvSpPr>
        <p:spPr bwMode="auto">
          <a:xfrm flipV="1">
            <a:off x="2303463" y="4821238"/>
            <a:ext cx="1292225" cy="3794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7" name="Line 835"/>
          <p:cNvSpPr>
            <a:spLocks noChangeShapeType="1"/>
          </p:cNvSpPr>
          <p:nvPr/>
        </p:nvSpPr>
        <p:spPr bwMode="auto">
          <a:xfrm>
            <a:off x="1470025" y="5732463"/>
            <a:ext cx="584200" cy="2270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8" name="Line 836"/>
          <p:cNvSpPr>
            <a:spLocks noChangeShapeType="1"/>
          </p:cNvSpPr>
          <p:nvPr/>
        </p:nvSpPr>
        <p:spPr bwMode="auto">
          <a:xfrm flipV="1">
            <a:off x="2303463" y="5768975"/>
            <a:ext cx="833437" cy="2286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29" name="Line 837"/>
          <p:cNvSpPr>
            <a:spLocks noChangeShapeType="1"/>
          </p:cNvSpPr>
          <p:nvPr/>
        </p:nvSpPr>
        <p:spPr bwMode="auto">
          <a:xfrm>
            <a:off x="2303463" y="6073775"/>
            <a:ext cx="833437" cy="2651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30" name="Line 838"/>
          <p:cNvSpPr>
            <a:spLocks noChangeShapeType="1"/>
          </p:cNvSpPr>
          <p:nvPr/>
        </p:nvSpPr>
        <p:spPr bwMode="auto">
          <a:xfrm flipV="1">
            <a:off x="3386138" y="5959475"/>
            <a:ext cx="666750" cy="379413"/>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31" name="Line 839"/>
          <p:cNvSpPr>
            <a:spLocks noChangeShapeType="1"/>
          </p:cNvSpPr>
          <p:nvPr/>
        </p:nvSpPr>
        <p:spPr bwMode="auto">
          <a:xfrm>
            <a:off x="3386138" y="5768975"/>
            <a:ext cx="666750" cy="115888"/>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32" name="Line 840"/>
          <p:cNvSpPr>
            <a:spLocks noChangeShapeType="1"/>
          </p:cNvSpPr>
          <p:nvPr/>
        </p:nvSpPr>
        <p:spPr bwMode="auto">
          <a:xfrm>
            <a:off x="3844925" y="4821238"/>
            <a:ext cx="958850" cy="34131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33" name="Line 841"/>
          <p:cNvSpPr>
            <a:spLocks noChangeShapeType="1"/>
          </p:cNvSpPr>
          <p:nvPr/>
        </p:nvSpPr>
        <p:spPr bwMode="auto">
          <a:xfrm flipV="1">
            <a:off x="4303713" y="5314950"/>
            <a:ext cx="500062" cy="530225"/>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2634" name="Object 842"/>
          <p:cNvGraphicFramePr>
            <a:graphicFrameLocks noChangeAspect="1"/>
          </p:cNvGraphicFramePr>
          <p:nvPr/>
        </p:nvGraphicFramePr>
        <p:xfrm>
          <a:off x="512763" y="4783138"/>
          <a:ext cx="388937" cy="200025"/>
        </p:xfrm>
        <a:graphic>
          <a:graphicData uri="http://schemas.openxmlformats.org/presentationml/2006/ole">
            <mc:AlternateContent xmlns:mc="http://schemas.openxmlformats.org/markup-compatibility/2006">
              <mc:Choice xmlns:v="urn:schemas-microsoft-com:vml" Requires="v">
                <p:oleObj spid="_x0000_s259954" name="Equation" r:id="rId1" imgW="381000" imgH="215900" progId="Equation.DSMT4">
                  <p:embed/>
                </p:oleObj>
              </mc:Choice>
              <mc:Fallback>
                <p:oleObj name="Equation" r:id="rId1" imgW="381000" imgH="215900" progId="Equation.DSMT4">
                  <p:embed/>
                  <p:pic>
                    <p:nvPicPr>
                      <p:cNvPr id="0" name="Object 8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63" y="4783138"/>
                        <a:ext cx="388937"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5" name="Object 843"/>
          <p:cNvGraphicFramePr>
            <a:graphicFrameLocks noChangeAspect="1"/>
          </p:cNvGraphicFramePr>
          <p:nvPr/>
        </p:nvGraphicFramePr>
        <p:xfrm>
          <a:off x="534988" y="5541963"/>
          <a:ext cx="427037" cy="200025"/>
        </p:xfrm>
        <a:graphic>
          <a:graphicData uri="http://schemas.openxmlformats.org/presentationml/2006/ole">
            <mc:AlternateContent xmlns:mc="http://schemas.openxmlformats.org/markup-compatibility/2006">
              <mc:Choice xmlns:v="urn:schemas-microsoft-com:vml" Requires="v">
                <p:oleObj spid="_x0000_s259955" name="Equation" r:id="rId3" imgW="419100" imgH="215900" progId="Equation.DSMT4">
                  <p:embed/>
                </p:oleObj>
              </mc:Choice>
              <mc:Fallback>
                <p:oleObj name="Equation" r:id="rId3" imgW="419100" imgH="215900" progId="Equation.DSMT4">
                  <p:embed/>
                  <p:pic>
                    <p:nvPicPr>
                      <p:cNvPr id="0" name="Object 8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5541963"/>
                        <a:ext cx="427037"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6" name="Object 844"/>
          <p:cNvGraphicFramePr>
            <a:graphicFrameLocks noChangeAspect="1"/>
          </p:cNvGraphicFramePr>
          <p:nvPr/>
        </p:nvGraphicFramePr>
        <p:xfrm>
          <a:off x="1449388" y="4365625"/>
          <a:ext cx="479425" cy="211138"/>
        </p:xfrm>
        <a:graphic>
          <a:graphicData uri="http://schemas.openxmlformats.org/presentationml/2006/ole">
            <mc:AlternateContent xmlns:mc="http://schemas.openxmlformats.org/markup-compatibility/2006">
              <mc:Choice xmlns:v="urn:schemas-microsoft-com:vml" Requires="v">
                <p:oleObj spid="_x0000_s259956" name="Equation" r:id="rId5" imgW="469900" imgH="228600" progId="Equation.DSMT4">
                  <p:embed/>
                </p:oleObj>
              </mc:Choice>
              <mc:Fallback>
                <p:oleObj name="Equation" r:id="rId5" imgW="469900" imgH="228600" progId="Equation.DSMT4">
                  <p:embed/>
                  <p:pic>
                    <p:nvPicPr>
                      <p:cNvPr id="0" name="Object 8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4365625"/>
                        <a:ext cx="479425"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7" name="Object 845"/>
          <p:cNvGraphicFramePr>
            <a:graphicFrameLocks noChangeAspect="1"/>
          </p:cNvGraphicFramePr>
          <p:nvPr/>
        </p:nvGraphicFramePr>
        <p:xfrm>
          <a:off x="1574800" y="4745038"/>
          <a:ext cx="479425" cy="200025"/>
        </p:xfrm>
        <a:graphic>
          <a:graphicData uri="http://schemas.openxmlformats.org/presentationml/2006/ole">
            <mc:AlternateContent xmlns:mc="http://schemas.openxmlformats.org/markup-compatibility/2006">
              <mc:Choice xmlns:v="urn:schemas-microsoft-com:vml" Requires="v">
                <p:oleObj spid="_x0000_s259957" name="Equation" r:id="rId7" imgW="469900" imgH="215900" progId="Equation.DSMT4">
                  <p:embed/>
                </p:oleObj>
              </mc:Choice>
              <mc:Fallback>
                <p:oleObj name="Equation" r:id="rId7" imgW="469900" imgH="215900" progId="Equation.DSMT4">
                  <p:embed/>
                  <p:pic>
                    <p:nvPicPr>
                      <p:cNvPr id="0" name="Object 8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800" y="4745038"/>
                        <a:ext cx="4794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8" name="Object 846"/>
          <p:cNvGraphicFramePr>
            <a:graphicFrameLocks noChangeAspect="1"/>
          </p:cNvGraphicFramePr>
          <p:nvPr/>
        </p:nvGraphicFramePr>
        <p:xfrm>
          <a:off x="1428750" y="5270500"/>
          <a:ext cx="466725" cy="212725"/>
        </p:xfrm>
        <a:graphic>
          <a:graphicData uri="http://schemas.openxmlformats.org/presentationml/2006/ole">
            <mc:AlternateContent xmlns:mc="http://schemas.openxmlformats.org/markup-compatibility/2006">
              <mc:Choice xmlns:v="urn:schemas-microsoft-com:vml" Requires="v">
                <p:oleObj spid="_x0000_s259958" name="Equation" r:id="rId9" imgW="457200" imgH="228600" progId="Equation.DSMT4">
                  <p:embed/>
                </p:oleObj>
              </mc:Choice>
              <mc:Fallback>
                <p:oleObj name="Equation" r:id="rId9" imgW="457200" imgH="228600" progId="Equation.DSMT4">
                  <p:embed/>
                  <p:pic>
                    <p:nvPicPr>
                      <p:cNvPr id="0" name="Object 8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750" y="5270500"/>
                        <a:ext cx="4667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39" name="Object 847"/>
          <p:cNvGraphicFramePr>
            <a:graphicFrameLocks noChangeAspect="1"/>
          </p:cNvGraphicFramePr>
          <p:nvPr/>
        </p:nvGraphicFramePr>
        <p:xfrm>
          <a:off x="1470025" y="5921375"/>
          <a:ext cx="415925" cy="212725"/>
        </p:xfrm>
        <a:graphic>
          <a:graphicData uri="http://schemas.openxmlformats.org/presentationml/2006/ole">
            <mc:AlternateContent xmlns:mc="http://schemas.openxmlformats.org/markup-compatibility/2006">
              <mc:Choice xmlns:v="urn:schemas-microsoft-com:vml" Requires="v">
                <p:oleObj spid="_x0000_s259959" name="Equation" r:id="rId11" imgW="406400" imgH="228600" progId="Equation.DSMT4">
                  <p:embed/>
                </p:oleObj>
              </mc:Choice>
              <mc:Fallback>
                <p:oleObj name="Equation" r:id="rId11" imgW="406400" imgH="228600" progId="Equation.DSMT4">
                  <p:embed/>
                  <p:pic>
                    <p:nvPicPr>
                      <p:cNvPr id="0" name="Object 8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0025" y="5921375"/>
                        <a:ext cx="4159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0" name="Object 848"/>
          <p:cNvGraphicFramePr>
            <a:graphicFrameLocks noChangeAspect="1"/>
          </p:cNvGraphicFramePr>
          <p:nvPr/>
        </p:nvGraphicFramePr>
        <p:xfrm>
          <a:off x="2597150" y="4365625"/>
          <a:ext cx="414338" cy="211138"/>
        </p:xfrm>
        <a:graphic>
          <a:graphicData uri="http://schemas.openxmlformats.org/presentationml/2006/ole">
            <mc:AlternateContent xmlns:mc="http://schemas.openxmlformats.org/markup-compatibility/2006">
              <mc:Choice xmlns:v="urn:schemas-microsoft-com:vml" Requires="v">
                <p:oleObj spid="_x0000_s259960" name="Equation" r:id="rId13" imgW="406400" imgH="228600" progId="Equation.DSMT4">
                  <p:embed/>
                </p:oleObj>
              </mc:Choice>
              <mc:Fallback>
                <p:oleObj name="Equation" r:id="rId13" imgW="406400" imgH="228600" progId="Equation.DSMT4">
                  <p:embed/>
                  <p:pic>
                    <p:nvPicPr>
                      <p:cNvPr id="0" name="Object 8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7150" y="4365625"/>
                        <a:ext cx="41433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1" name="Object 849"/>
          <p:cNvGraphicFramePr>
            <a:graphicFrameLocks noChangeAspect="1"/>
          </p:cNvGraphicFramePr>
          <p:nvPr/>
        </p:nvGraphicFramePr>
        <p:xfrm>
          <a:off x="2470150" y="4859338"/>
          <a:ext cx="477838" cy="211137"/>
        </p:xfrm>
        <a:graphic>
          <a:graphicData uri="http://schemas.openxmlformats.org/presentationml/2006/ole">
            <mc:AlternateContent xmlns:mc="http://schemas.openxmlformats.org/markup-compatibility/2006">
              <mc:Choice xmlns:v="urn:schemas-microsoft-com:vml" Requires="v">
                <p:oleObj spid="_x0000_s259961" name="Equation" r:id="rId15" imgW="11277600" imgH="5486400" progId="Equation.DSMT4">
                  <p:embed/>
                </p:oleObj>
              </mc:Choice>
              <mc:Fallback>
                <p:oleObj name="Equation" r:id="rId15" imgW="11277600" imgH="5486400" progId="Equation.DSMT4">
                  <p:embed/>
                  <p:pic>
                    <p:nvPicPr>
                      <p:cNvPr id="0" name="Object 849"/>
                      <p:cNvPicPr>
                        <a:picLocks noChangeAspect="1" noChangeArrowheads="1"/>
                      </p:cNvPicPr>
                      <p:nvPr/>
                    </p:nvPicPr>
                    <p:blipFill>
                      <a:blip r:embed="rId16"/>
                      <a:srcRect/>
                      <a:stretch>
                        <a:fillRect/>
                      </a:stretch>
                    </p:blipFill>
                    <p:spPr bwMode="auto">
                      <a:xfrm>
                        <a:off x="2470150" y="4859338"/>
                        <a:ext cx="477838" cy="21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2" name="Object 850"/>
          <p:cNvGraphicFramePr>
            <a:graphicFrameLocks noChangeAspect="1"/>
          </p:cNvGraphicFramePr>
          <p:nvPr/>
        </p:nvGraphicFramePr>
        <p:xfrm>
          <a:off x="2387600" y="5672138"/>
          <a:ext cx="414338" cy="212725"/>
        </p:xfrm>
        <a:graphic>
          <a:graphicData uri="http://schemas.openxmlformats.org/presentationml/2006/ole">
            <mc:AlternateContent xmlns:mc="http://schemas.openxmlformats.org/markup-compatibility/2006">
              <mc:Choice xmlns:v="urn:schemas-microsoft-com:vml" Requires="v">
                <p:oleObj spid="_x0000_s259962" name="Equation" r:id="rId17" imgW="9753600" imgH="5486400" progId="Equation.DSMT4">
                  <p:embed/>
                </p:oleObj>
              </mc:Choice>
              <mc:Fallback>
                <p:oleObj name="Equation" r:id="rId17" imgW="9753600" imgH="5486400" progId="Equation.DSMT4">
                  <p:embed/>
                  <p:pic>
                    <p:nvPicPr>
                      <p:cNvPr id="0" name="Object 850"/>
                      <p:cNvPicPr>
                        <a:picLocks noChangeAspect="1" noChangeArrowheads="1"/>
                      </p:cNvPicPr>
                      <p:nvPr/>
                    </p:nvPicPr>
                    <p:blipFill>
                      <a:blip r:embed="rId18"/>
                      <a:srcRect/>
                      <a:stretch>
                        <a:fillRect/>
                      </a:stretch>
                    </p:blipFill>
                    <p:spPr bwMode="auto">
                      <a:xfrm>
                        <a:off x="2387600" y="5672138"/>
                        <a:ext cx="414338"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3" name="Object 851"/>
          <p:cNvGraphicFramePr>
            <a:graphicFrameLocks noChangeAspect="1"/>
          </p:cNvGraphicFramePr>
          <p:nvPr/>
        </p:nvGraphicFramePr>
        <p:xfrm>
          <a:off x="2428875" y="6242050"/>
          <a:ext cx="439738" cy="211138"/>
        </p:xfrm>
        <a:graphic>
          <a:graphicData uri="http://schemas.openxmlformats.org/presentationml/2006/ole">
            <mc:AlternateContent xmlns:mc="http://schemas.openxmlformats.org/markup-compatibility/2006">
              <mc:Choice xmlns:v="urn:schemas-microsoft-com:vml" Requires="v">
                <p:oleObj spid="_x0000_s259963" name="Equation" r:id="rId19" imgW="10363200" imgH="5486400" progId="Equation.DSMT4">
                  <p:embed/>
                </p:oleObj>
              </mc:Choice>
              <mc:Fallback>
                <p:oleObj name="Equation" r:id="rId19" imgW="10363200" imgH="5486400" progId="Equation.DSMT4">
                  <p:embed/>
                  <p:pic>
                    <p:nvPicPr>
                      <p:cNvPr id="0" name="Object 851"/>
                      <p:cNvPicPr>
                        <a:picLocks noChangeAspect="1" noChangeArrowheads="1"/>
                      </p:cNvPicPr>
                      <p:nvPr/>
                    </p:nvPicPr>
                    <p:blipFill>
                      <a:blip r:embed="rId20"/>
                      <a:srcRect/>
                      <a:stretch>
                        <a:fillRect/>
                      </a:stretch>
                    </p:blipFill>
                    <p:spPr bwMode="auto">
                      <a:xfrm>
                        <a:off x="2428875" y="6242050"/>
                        <a:ext cx="43973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4" name="Object 852"/>
          <p:cNvGraphicFramePr>
            <a:graphicFrameLocks noChangeAspect="1"/>
          </p:cNvGraphicFramePr>
          <p:nvPr/>
        </p:nvGraphicFramePr>
        <p:xfrm>
          <a:off x="4089400" y="4700588"/>
          <a:ext cx="506413" cy="212725"/>
        </p:xfrm>
        <a:graphic>
          <a:graphicData uri="http://schemas.openxmlformats.org/presentationml/2006/ole">
            <mc:AlternateContent xmlns:mc="http://schemas.openxmlformats.org/markup-compatibility/2006">
              <mc:Choice xmlns:v="urn:schemas-microsoft-com:vml" Requires="v">
                <p:oleObj spid="_x0000_s259964" name="Equation" r:id="rId21" imgW="11887200" imgH="5486400" progId="Equation.DSMT4">
                  <p:embed/>
                </p:oleObj>
              </mc:Choice>
              <mc:Fallback>
                <p:oleObj name="Equation" r:id="rId21" imgW="11887200" imgH="5486400" progId="Equation.DSMT4">
                  <p:embed/>
                  <p:pic>
                    <p:nvPicPr>
                      <p:cNvPr id="0" name="Object 852"/>
                      <p:cNvPicPr>
                        <a:picLocks noChangeAspect="1" noChangeArrowheads="1"/>
                      </p:cNvPicPr>
                      <p:nvPr/>
                    </p:nvPicPr>
                    <p:blipFill>
                      <a:blip r:embed="rId22"/>
                      <a:srcRect/>
                      <a:stretch>
                        <a:fillRect/>
                      </a:stretch>
                    </p:blipFill>
                    <p:spPr bwMode="auto">
                      <a:xfrm>
                        <a:off x="4089400" y="4700588"/>
                        <a:ext cx="506413"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5" name="Object 853"/>
          <p:cNvGraphicFramePr>
            <a:graphicFrameLocks noChangeAspect="1"/>
          </p:cNvGraphicFramePr>
          <p:nvPr/>
        </p:nvGraphicFramePr>
        <p:xfrm>
          <a:off x="3530600" y="5611813"/>
          <a:ext cx="517525" cy="212725"/>
        </p:xfrm>
        <a:graphic>
          <a:graphicData uri="http://schemas.openxmlformats.org/presentationml/2006/ole">
            <mc:AlternateContent xmlns:mc="http://schemas.openxmlformats.org/markup-compatibility/2006">
              <mc:Choice xmlns:v="urn:schemas-microsoft-com:vml" Requires="v">
                <p:oleObj spid="_x0000_s259965" name="Equation" r:id="rId23" imgW="12192000" imgH="5486400" progId="Equation.DSMT4">
                  <p:embed/>
                </p:oleObj>
              </mc:Choice>
              <mc:Fallback>
                <p:oleObj name="Equation" r:id="rId23" imgW="12192000" imgH="5486400" progId="Equation.DSMT4">
                  <p:embed/>
                  <p:pic>
                    <p:nvPicPr>
                      <p:cNvPr id="0" name="Object 853"/>
                      <p:cNvPicPr>
                        <a:picLocks noChangeAspect="1" noChangeArrowheads="1"/>
                      </p:cNvPicPr>
                      <p:nvPr/>
                    </p:nvPicPr>
                    <p:blipFill>
                      <a:blip r:embed="rId24"/>
                      <a:srcRect/>
                      <a:stretch>
                        <a:fillRect/>
                      </a:stretch>
                    </p:blipFill>
                    <p:spPr bwMode="auto">
                      <a:xfrm>
                        <a:off x="3530600" y="5611813"/>
                        <a:ext cx="5175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6" name="Object 854"/>
          <p:cNvGraphicFramePr>
            <a:graphicFrameLocks noChangeAspect="1"/>
          </p:cNvGraphicFramePr>
          <p:nvPr/>
        </p:nvGraphicFramePr>
        <p:xfrm>
          <a:off x="3714750" y="6127750"/>
          <a:ext cx="506413" cy="211138"/>
        </p:xfrm>
        <a:graphic>
          <a:graphicData uri="http://schemas.openxmlformats.org/presentationml/2006/ole">
            <mc:AlternateContent xmlns:mc="http://schemas.openxmlformats.org/markup-compatibility/2006">
              <mc:Choice xmlns:v="urn:schemas-microsoft-com:vml" Requires="v">
                <p:oleObj spid="_x0000_s259966" name="Equation" r:id="rId25" imgW="11887200" imgH="5486400" progId="Equation.DSMT4">
                  <p:embed/>
                </p:oleObj>
              </mc:Choice>
              <mc:Fallback>
                <p:oleObj name="Equation" r:id="rId25" imgW="11887200" imgH="5486400" progId="Equation.DSMT4">
                  <p:embed/>
                  <p:pic>
                    <p:nvPicPr>
                      <p:cNvPr id="0" name="Object 854"/>
                      <p:cNvPicPr>
                        <a:picLocks noChangeAspect="1" noChangeArrowheads="1"/>
                      </p:cNvPicPr>
                      <p:nvPr/>
                    </p:nvPicPr>
                    <p:blipFill>
                      <a:blip r:embed="rId26"/>
                      <a:srcRect/>
                      <a:stretch>
                        <a:fillRect/>
                      </a:stretch>
                    </p:blipFill>
                    <p:spPr bwMode="auto">
                      <a:xfrm>
                        <a:off x="3714750" y="6127750"/>
                        <a:ext cx="506413"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647" name="Object 855"/>
          <p:cNvGraphicFramePr>
            <a:graphicFrameLocks noChangeAspect="1"/>
          </p:cNvGraphicFramePr>
          <p:nvPr/>
        </p:nvGraphicFramePr>
        <p:xfrm>
          <a:off x="4576763" y="5535613"/>
          <a:ext cx="517525" cy="212725"/>
        </p:xfrm>
        <a:graphic>
          <a:graphicData uri="http://schemas.openxmlformats.org/presentationml/2006/ole">
            <mc:AlternateContent xmlns:mc="http://schemas.openxmlformats.org/markup-compatibility/2006">
              <mc:Choice xmlns:v="urn:schemas-microsoft-com:vml" Requires="v">
                <p:oleObj spid="_x0000_s259967" name="Equation" r:id="rId27" imgW="12192000" imgH="5486400" progId="Equation.DSMT4">
                  <p:embed/>
                </p:oleObj>
              </mc:Choice>
              <mc:Fallback>
                <p:oleObj name="Equation" r:id="rId27" imgW="12192000" imgH="5486400" progId="Equation.DSMT4">
                  <p:embed/>
                  <p:pic>
                    <p:nvPicPr>
                      <p:cNvPr id="0" name="Object 855"/>
                      <p:cNvPicPr>
                        <a:picLocks noChangeAspect="1" noChangeArrowheads="1"/>
                      </p:cNvPicPr>
                      <p:nvPr/>
                    </p:nvPicPr>
                    <p:blipFill>
                      <a:blip r:embed="rId28"/>
                      <a:srcRect/>
                      <a:stretch>
                        <a:fillRect/>
                      </a:stretch>
                    </p:blipFill>
                    <p:spPr bwMode="auto">
                      <a:xfrm>
                        <a:off x="4576763" y="5535613"/>
                        <a:ext cx="517525"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648" name="Text Box 856"/>
          <p:cNvSpPr txBox="1">
            <a:spLocks noChangeArrowheads="1"/>
          </p:cNvSpPr>
          <p:nvPr/>
        </p:nvSpPr>
        <p:spPr bwMode="auto">
          <a:xfrm>
            <a:off x="34925" y="5356225"/>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CC0000"/>
                </a:solidFill>
                <a:ea typeface="宋体" panose="02010600030101010101" pitchFamily="2" charset="-122"/>
              </a:rPr>
              <a:t>source</a:t>
            </a:r>
            <a:endParaRPr lang="en-US" altLang="zh-CN" sz="1400" b="1">
              <a:solidFill>
                <a:srgbClr val="CC0000"/>
              </a:solidFill>
              <a:ea typeface="宋体" panose="02010600030101010101" pitchFamily="2" charset="-122"/>
            </a:endParaRPr>
          </a:p>
        </p:txBody>
      </p:sp>
      <p:sp>
        <p:nvSpPr>
          <p:cNvPr id="162649" name="Text Box 857"/>
          <p:cNvSpPr txBox="1">
            <a:spLocks noChangeArrowheads="1"/>
          </p:cNvSpPr>
          <p:nvPr/>
        </p:nvSpPr>
        <p:spPr bwMode="auto">
          <a:xfrm>
            <a:off x="4572000" y="4797425"/>
            <a:ext cx="674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CC0000"/>
                </a:solidFill>
                <a:ea typeface="宋体" panose="02010600030101010101" pitchFamily="2" charset="-122"/>
              </a:rPr>
              <a:t>dest</a:t>
            </a:r>
            <a:endParaRPr lang="en-US" altLang="zh-CN" sz="1400" b="1">
              <a:solidFill>
                <a:srgbClr val="CC0000"/>
              </a:solidFill>
              <a:ea typeface="宋体" panose="02010600030101010101" pitchFamily="2" charset="-122"/>
            </a:endParaRPr>
          </a:p>
        </p:txBody>
      </p:sp>
      <p:sp>
        <p:nvSpPr>
          <p:cNvPr id="162650" name="Line 858"/>
          <p:cNvSpPr>
            <a:spLocks noChangeShapeType="1"/>
          </p:cNvSpPr>
          <p:nvPr/>
        </p:nvSpPr>
        <p:spPr bwMode="auto">
          <a:xfrm flipV="1">
            <a:off x="617538" y="4889500"/>
            <a:ext cx="541337" cy="266700"/>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51" name="Line 859"/>
          <p:cNvSpPr>
            <a:spLocks noChangeShapeType="1"/>
          </p:cNvSpPr>
          <p:nvPr/>
        </p:nvSpPr>
        <p:spPr bwMode="auto">
          <a:xfrm>
            <a:off x="1303338" y="4897438"/>
            <a:ext cx="709612" cy="341312"/>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52" name="Line 860"/>
          <p:cNvSpPr>
            <a:spLocks noChangeShapeType="1"/>
          </p:cNvSpPr>
          <p:nvPr/>
        </p:nvSpPr>
        <p:spPr bwMode="auto">
          <a:xfrm flipV="1">
            <a:off x="2330450" y="4897438"/>
            <a:ext cx="1249363" cy="379412"/>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653" name="Line 861"/>
          <p:cNvSpPr>
            <a:spLocks noChangeShapeType="1"/>
          </p:cNvSpPr>
          <p:nvPr/>
        </p:nvSpPr>
        <p:spPr bwMode="auto">
          <a:xfrm>
            <a:off x="3830638" y="4889500"/>
            <a:ext cx="958850" cy="342900"/>
          </a:xfrm>
          <a:prstGeom prst="line">
            <a:avLst/>
          </a:prstGeom>
          <a:noFill/>
          <a:ln w="381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7145" y="0"/>
            <a:ext cx="4949825" cy="645160"/>
          </a:xfrm>
          <a:prstGeom prst="rect">
            <a:avLst/>
          </a:prstGeom>
          <a:noFill/>
        </p:spPr>
        <p:txBody>
          <a:bodyPr wrap="square" rtlCol="0" anchor="t">
            <a:spAutoFit/>
          </a:bodyPr>
          <a:p>
            <a:r>
              <a:rPr kumimoji="1" lang="en-US" altLang="zh-CN" i="1" dirty="0" err="1">
                <a:solidFill>
                  <a:schemeClr val="accent1"/>
                </a:solidFill>
                <a:latin typeface="Times New Roman" panose="02020603050405020304" pitchFamily="18" charset="0"/>
                <a:cs typeface="Times New Roman" panose="02020603050405020304" pitchFamily="18" charset="0"/>
                <a:sym typeface="+mn-ea"/>
              </a:rPr>
              <a:t>ee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(0) = 0; </a:t>
            </a:r>
            <a:r>
              <a:rPr kumimoji="1" lang="en-US" altLang="zh-CN" i="1" dirty="0" err="1">
                <a:solidFill>
                  <a:schemeClr val="accent1"/>
                </a:solidFill>
                <a:latin typeface="Times New Roman" panose="02020603050405020304" pitchFamily="18" charset="0"/>
                <a:cs typeface="Times New Roman" panose="02020603050405020304" pitchFamily="18" charset="0"/>
                <a:sym typeface="+mn-ea"/>
              </a:rPr>
              <a:t>ee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j</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 Max{</a:t>
            </a:r>
            <a:r>
              <a:rPr kumimoji="1" lang="en-US" altLang="zh-CN" i="1" dirty="0" err="1">
                <a:solidFill>
                  <a:schemeClr val="accent1"/>
                </a:solidFill>
                <a:latin typeface="Times New Roman" panose="02020603050405020304" pitchFamily="18" charset="0"/>
                <a:cs typeface="Times New Roman" panose="02020603050405020304" pitchFamily="18" charset="0"/>
                <a:sym typeface="+mn-ea"/>
              </a:rPr>
              <a:t>ee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i</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 </a:t>
            </a:r>
            <a:r>
              <a:rPr kumimoji="1" lang="en-US" altLang="zh-CN" dirty="0" err="1">
                <a:solidFill>
                  <a:schemeClr val="accent1"/>
                </a:solidFill>
                <a:latin typeface="Times New Roman" panose="02020603050405020304" pitchFamily="18" charset="0"/>
                <a:cs typeface="Times New Roman" panose="02020603050405020304" pitchFamily="18" charset="0"/>
                <a:sym typeface="+mn-ea"/>
              </a:rPr>
              <a:t>dur</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(&lt;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i</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j</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&gt;)}</a:t>
            </a:r>
            <a:endParaRPr kumimoji="1" lang="en-US" altLang="zh-CN" dirty="0">
              <a:solidFill>
                <a:schemeClr val="accent1"/>
              </a:solidFill>
              <a:latin typeface="Times New Roman" panose="02020603050405020304" pitchFamily="18" charset="0"/>
              <a:cs typeface="Times New Roman" panose="02020603050405020304" pitchFamily="18" charset="0"/>
              <a:sym typeface="+mn-ea"/>
            </a:endParaRPr>
          </a:p>
          <a:p>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-1) = </a:t>
            </a:r>
            <a:r>
              <a:rPr kumimoji="1" lang="en-US" altLang="zh-CN" i="1" dirty="0" err="1">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ee</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n</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-1);</a:t>
            </a:r>
            <a:r>
              <a:rPr kumimoji="1" lang="zh-CN" altLang="en-US"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 Min{</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le</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 </a:t>
            </a:r>
            <a:r>
              <a:rPr kumimoji="1" lang="en-US" altLang="zh-CN" dirty="0" err="1">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dur</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(&lt;</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i="1"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j</a:t>
            </a:r>
            <a:r>
              <a:rPr kumimoji="1"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&gt;)}</a:t>
            </a:r>
            <a:endParaRPr kumimoji="1" lang="zh-CN" altLang="en-US" dirty="0">
              <a:solidFill>
                <a:schemeClr val="accent1"/>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5353685" y="-27305"/>
            <a:ext cx="4467225" cy="645160"/>
          </a:xfrm>
          <a:prstGeom prst="rect">
            <a:avLst/>
          </a:prstGeom>
          <a:noFill/>
        </p:spPr>
        <p:txBody>
          <a:bodyPr wrap="square" rtlCol="0" anchor="t">
            <a:spAutoFit/>
          </a:bodyPr>
          <a:p>
            <a:r>
              <a:rPr kumimoji="1" lang="en-US" altLang="zh-CN" i="1" dirty="0">
                <a:solidFill>
                  <a:schemeClr val="accent1"/>
                </a:solidFill>
                <a:latin typeface="Times New Roman" panose="02020603050405020304" pitchFamily="18" charset="0"/>
                <a:cs typeface="Times New Roman" panose="02020603050405020304" pitchFamily="18" charset="0"/>
                <a:sym typeface="+mn-ea"/>
              </a:rPr>
              <a:t>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i</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 </a:t>
            </a:r>
            <a:r>
              <a:rPr kumimoji="1" lang="en-US" altLang="zh-CN" i="1" dirty="0" err="1">
                <a:solidFill>
                  <a:schemeClr val="accent1"/>
                </a:solidFill>
                <a:latin typeface="Times New Roman" panose="02020603050405020304" pitchFamily="18" charset="0"/>
                <a:cs typeface="Times New Roman" panose="02020603050405020304" pitchFamily="18" charset="0"/>
                <a:sym typeface="+mn-ea"/>
              </a:rPr>
              <a:t>ee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j</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endParaRPr kumimoji="1" lang="en-US" altLang="zh-CN" dirty="0">
              <a:solidFill>
                <a:schemeClr val="accent1"/>
              </a:solidFill>
              <a:latin typeface="Times New Roman" panose="02020603050405020304" pitchFamily="18" charset="0"/>
              <a:cs typeface="Times New Roman" panose="02020603050405020304" pitchFamily="18" charset="0"/>
            </a:endParaRPr>
          </a:p>
          <a:p>
            <a:r>
              <a:rPr kumimoji="1" lang="en-US" altLang="zh-CN" i="1" dirty="0">
                <a:solidFill>
                  <a:schemeClr val="accent1"/>
                </a:solidFill>
                <a:latin typeface="Times New Roman" panose="02020603050405020304" pitchFamily="18" charset="0"/>
                <a:cs typeface="Times New Roman" panose="02020603050405020304" pitchFamily="18" charset="0"/>
                <a:sym typeface="+mn-ea"/>
              </a:rPr>
              <a:t>l</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i</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 </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le</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k</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 </a:t>
            </a:r>
            <a:r>
              <a:rPr kumimoji="1" lang="en-US" altLang="zh-CN" dirty="0" err="1">
                <a:solidFill>
                  <a:schemeClr val="accent1"/>
                </a:solidFill>
                <a:latin typeface="Times New Roman" panose="02020603050405020304" pitchFamily="18" charset="0"/>
                <a:cs typeface="Times New Roman" panose="02020603050405020304" pitchFamily="18" charset="0"/>
                <a:sym typeface="+mn-ea"/>
              </a:rPr>
              <a:t>dur</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(&lt;</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j</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 </a:t>
            </a:r>
            <a:r>
              <a:rPr kumimoji="1" lang="en-US" altLang="zh-CN" i="1" dirty="0">
                <a:solidFill>
                  <a:schemeClr val="accent1"/>
                </a:solidFill>
                <a:latin typeface="Times New Roman" panose="02020603050405020304" pitchFamily="18" charset="0"/>
                <a:cs typeface="Times New Roman" panose="02020603050405020304" pitchFamily="18" charset="0"/>
                <a:sym typeface="+mn-ea"/>
              </a:rPr>
              <a:t>k</a:t>
            </a:r>
            <a:r>
              <a:rPr kumimoji="1" lang="en-US" altLang="zh-CN" dirty="0">
                <a:solidFill>
                  <a:schemeClr val="accent1"/>
                </a:solidFill>
                <a:latin typeface="Times New Roman" panose="02020603050405020304" pitchFamily="18" charset="0"/>
                <a:cs typeface="Times New Roman" panose="02020603050405020304" pitchFamily="18" charset="0"/>
                <a:sym typeface="+mn-ea"/>
              </a:rPr>
              <a:t>&gt;)</a:t>
            </a:r>
            <a:endParaRPr kumimoji="1" lang="en-US" altLang="zh-CN" dirty="0">
              <a:solidFill>
                <a:schemeClr val="accent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5"/>
          <p:cNvSpPr>
            <a:spLocks noChangeArrowheads="1"/>
          </p:cNvSpPr>
          <p:nvPr/>
        </p:nvSpPr>
        <p:spPr bwMode="auto">
          <a:xfrm>
            <a:off x="323850" y="908050"/>
            <a:ext cx="85328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dirty="0" smtClean="0">
                <a:latin typeface="Times New Roman" panose="02020603050405020304" pitchFamily="18" charset="0"/>
                <a:cs typeface="Times New Roman" panose="02020603050405020304" pitchFamily="18" charset="0"/>
              </a:rPr>
              <a:t>        由于</a:t>
            </a:r>
            <a:r>
              <a:rPr kumimoji="1" lang="zh-CN" altLang="en-US" sz="2400" dirty="0">
                <a:latin typeface="Times New Roman" panose="02020603050405020304" pitchFamily="18" charset="0"/>
                <a:cs typeface="Times New Roman" panose="02020603050405020304" pitchFamily="18" charset="0"/>
              </a:rPr>
              <a:t>求关键路径需要拓扑序列和逆拓扑序列，</a:t>
            </a:r>
            <a:r>
              <a:rPr kumimoji="1" lang="zh-CN" altLang="en-US" sz="2400" dirty="0" smtClean="0">
                <a:latin typeface="Times New Roman" panose="02020603050405020304" pitchFamily="18" charset="0"/>
                <a:cs typeface="Times New Roman" panose="02020603050405020304" pitchFamily="18" charset="0"/>
              </a:rPr>
              <a:t>因此需要</a:t>
            </a:r>
            <a:r>
              <a:rPr kumimoji="1" lang="zh-CN" altLang="en-US" sz="2400" dirty="0">
                <a:latin typeface="Times New Roman" panose="02020603050405020304" pitchFamily="18" charset="0"/>
                <a:cs typeface="Times New Roman" panose="02020603050405020304" pitchFamily="18" charset="0"/>
              </a:rPr>
              <a:t>利用拓扑排序的方法。对拓扑排序稍加修改即可求得各顶点的</a:t>
            </a:r>
            <a:r>
              <a:rPr kumimoji="1" lang="en-US" altLang="zh-CN" sz="2400" i="1" dirty="0" err="1">
                <a:latin typeface="Times New Roman" panose="02020603050405020304" pitchFamily="18" charset="0"/>
                <a:cs typeface="Times New Roman" panose="02020603050405020304" pitchFamily="18" charset="0"/>
              </a:rPr>
              <a:t>ee</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i="1" dirty="0">
                <a:latin typeface="Times New Roman" panose="02020603050405020304" pitchFamily="18" charset="0"/>
                <a:cs typeface="Times New Roman" panose="02020603050405020304" pitchFamily="18" charset="0"/>
              </a:rPr>
              <a:t>le</a:t>
            </a:r>
            <a:r>
              <a:rPr kumimoji="1" lang="zh-CN" altLang="en-US" sz="2400" dirty="0">
                <a:latin typeface="Times New Roman" panose="02020603050405020304" pitchFamily="18" charset="0"/>
                <a:cs typeface="Times New Roman" panose="02020603050405020304" pitchFamily="18" charset="0"/>
              </a:rPr>
              <a:t>值。</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修改</a:t>
            </a:r>
            <a:r>
              <a:rPr kumimoji="1" lang="zh-CN" altLang="en-US" sz="2400" dirty="0">
                <a:latin typeface="Times New Roman" panose="02020603050405020304" pitchFamily="18" charset="0"/>
                <a:cs typeface="Times New Roman" panose="02020603050405020304" pitchFamily="18" charset="0"/>
              </a:rPr>
              <a:t>方法如下：</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(1) </a:t>
            </a:r>
            <a:r>
              <a:rPr kumimoji="1" lang="zh-CN" altLang="en-US" sz="2400" dirty="0" smtClean="0">
                <a:latin typeface="Times New Roman" panose="02020603050405020304" pitchFamily="18" charset="0"/>
                <a:cs typeface="Times New Roman" panose="02020603050405020304" pitchFamily="18" charset="0"/>
              </a:rPr>
              <a:t>对</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设初值</a:t>
            </a:r>
            <a:r>
              <a:rPr kumimoji="1" lang="en-US" altLang="zh-CN" sz="2400" dirty="0">
                <a:latin typeface="Times New Roman" panose="02020603050405020304" pitchFamily="18" charset="0"/>
                <a:cs typeface="Times New Roman" panose="02020603050405020304" pitchFamily="18" charset="0"/>
              </a:rPr>
              <a:t>0</a:t>
            </a:r>
            <a:r>
              <a:rPr kumimoji="1" lang="zh-CN" altLang="en-US"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a:t>
            </a:r>
            <a:r>
              <a:rPr kumimoji="1" lang="zh-CN" altLang="en-US" sz="2400" dirty="0" smtClean="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(2) </a:t>
            </a:r>
            <a:r>
              <a:rPr kumimoji="1" lang="zh-CN" altLang="en-US" sz="2400" dirty="0" smtClean="0">
                <a:latin typeface="Times New Roman" panose="02020603050405020304" pitchFamily="18" charset="0"/>
                <a:cs typeface="Times New Roman" panose="02020603050405020304" pitchFamily="18" charset="0"/>
              </a:rPr>
              <a:t>增加</a:t>
            </a:r>
            <a:r>
              <a:rPr kumimoji="1" lang="zh-CN" altLang="en-US" sz="2400" dirty="0">
                <a:latin typeface="Times New Roman" panose="02020603050405020304" pitchFamily="18" charset="0"/>
                <a:cs typeface="Times New Roman" panose="02020603050405020304" pitchFamily="18" charset="0"/>
              </a:rPr>
              <a:t>求</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i="1" baseline="-25000" dirty="0" err="1">
                <a:latin typeface="Times New Roman" panose="02020603050405020304" pitchFamily="18" charset="0"/>
                <a:cs typeface="Times New Roman" panose="02020603050405020304" pitchFamily="18" charset="0"/>
              </a:rPr>
              <a:t>j</a:t>
            </a:r>
            <a:r>
              <a:rPr kumimoji="1" lang="zh-CN" altLang="en-US" sz="2400" dirty="0">
                <a:latin typeface="Times New Roman" panose="02020603050405020304" pitchFamily="18" charset="0"/>
                <a:cs typeface="Times New Roman" panose="02020603050405020304" pitchFamily="18" charset="0"/>
              </a:rPr>
              <a:t>的直接后继</a:t>
            </a:r>
            <a:r>
              <a:rPr kumimoji="1" lang="en-US" altLang="zh-CN" sz="2400" dirty="0" err="1">
                <a:latin typeface="Times New Roman" panose="02020603050405020304" pitchFamily="18" charset="0"/>
                <a:cs typeface="Times New Roman" panose="02020603050405020304" pitchFamily="18" charset="0"/>
              </a:rPr>
              <a:t>v</a:t>
            </a:r>
            <a:r>
              <a:rPr kumimoji="1" lang="en-US" altLang="zh-CN" sz="2400" i="1" baseline="-25000" dirty="0" err="1">
                <a:latin typeface="Times New Roman" panose="02020603050405020304" pitchFamily="18" charset="0"/>
                <a:cs typeface="Times New Roman" panose="02020603050405020304" pitchFamily="18" charset="0"/>
              </a:rPr>
              <a:t>k</a:t>
            </a:r>
            <a:r>
              <a:rPr kumimoji="1" lang="zh-CN" altLang="en-US" sz="2400" dirty="0">
                <a:latin typeface="Times New Roman" panose="02020603050405020304" pitchFamily="18" charset="0"/>
                <a:cs typeface="Times New Roman" panose="02020603050405020304" pitchFamily="18" charset="0"/>
              </a:rPr>
              <a:t>的最早发生时间的操作：</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latin typeface="Times New Roman" panose="02020603050405020304" pitchFamily="18" charset="0"/>
                <a:cs typeface="Times New Roman" panose="02020603050405020304" pitchFamily="18" charset="0"/>
              </a:rPr>
              <a:t>              若</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dur</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&gt;) &gt;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nSpc>
                <a:spcPct val="120000"/>
              </a:lnSpc>
            </a:pPr>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则</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a:latin typeface="Times New Roman" panose="02020603050405020304" pitchFamily="18" charset="0"/>
                <a:cs typeface="Times New Roman" panose="02020603050405020304" pitchFamily="18" charset="0"/>
              </a:rPr>
              <a:t>] = </a:t>
            </a:r>
            <a:r>
              <a:rPr kumimoji="1" lang="en-US" altLang="zh-CN" sz="2400" i="1" dirty="0" err="1">
                <a:latin typeface="Times New Roman" panose="02020603050405020304" pitchFamily="18" charset="0"/>
                <a:cs typeface="Times New Roman" panose="02020603050405020304" pitchFamily="18" charset="0"/>
              </a:rPr>
              <a:t>ee</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dur</a:t>
            </a:r>
            <a:r>
              <a:rPr kumimoji="1" lang="en-US" altLang="zh-CN" sz="2400" dirty="0">
                <a:latin typeface="Times New Roman" panose="02020603050405020304" pitchFamily="18" charset="0"/>
                <a:cs typeface="Times New Roman" panose="02020603050405020304" pitchFamily="18" charset="0"/>
              </a:rPr>
              <a:t>(&lt;</a:t>
            </a:r>
            <a:r>
              <a:rPr kumimoji="1" lang="en-US" altLang="zh-CN" sz="2400" i="1" dirty="0">
                <a:latin typeface="Times New Roman" panose="02020603050405020304" pitchFamily="18" charset="0"/>
                <a:cs typeface="Times New Roman" panose="02020603050405020304" pitchFamily="18" charset="0"/>
              </a:rPr>
              <a:t>j</a:t>
            </a:r>
            <a:r>
              <a:rPr kumimoji="1" lang="en-US" altLang="zh-CN" sz="2400" dirty="0">
                <a:latin typeface="Times New Roman" panose="02020603050405020304" pitchFamily="18" charset="0"/>
                <a:cs typeface="Times New Roman" panose="02020603050405020304" pitchFamily="18" charset="0"/>
              </a:rPr>
              <a:t>, </a:t>
            </a:r>
            <a:r>
              <a:rPr kumimoji="1" lang="en-US" altLang="zh-CN" sz="2400" i="1" dirty="0">
                <a:latin typeface="Times New Roman" panose="02020603050405020304" pitchFamily="18" charset="0"/>
                <a:cs typeface="Times New Roman" panose="02020603050405020304" pitchFamily="18" charset="0"/>
              </a:rPr>
              <a:t>k</a:t>
            </a:r>
            <a:r>
              <a:rPr kumimoji="1" lang="en-US" altLang="zh-CN" sz="2400" dirty="0" smtClean="0">
                <a:latin typeface="Times New Roman" panose="02020603050405020304" pitchFamily="18" charset="0"/>
                <a:cs typeface="Times New Roman" panose="02020603050405020304" pitchFamily="18" charset="0"/>
              </a:rPr>
              <a:t>&gt;)</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FFFF00"/>
                </a:solidFill>
                <a:latin typeface="Times New Roman" panose="02020603050405020304" pitchFamily="18" charset="0"/>
                <a:cs typeface="Times New Roman" panose="02020603050405020304" pitchFamily="18" charset="0"/>
              </a:rPr>
              <a:t>    </a:t>
            </a:r>
            <a:r>
              <a:rPr kumimoji="1" lang="zh-CN" altLang="en-US" sz="2400" dirty="0" smtClean="0">
                <a:solidFill>
                  <a:srgbClr val="FFFF00"/>
                </a:solidFill>
                <a:latin typeface="Times New Roman" panose="02020603050405020304" pitchFamily="18" charset="0"/>
                <a:cs typeface="Times New Roman" panose="02020603050405020304" pitchFamily="18" charset="0"/>
              </a:rPr>
              <a:t>    </a:t>
            </a:r>
            <a:r>
              <a:rPr kumimoji="1" lang="en-US" altLang="zh-CN" sz="2400" dirty="0" smtClean="0">
                <a:solidFill>
                  <a:srgbClr val="FFFF00"/>
                </a:solidFill>
                <a:latin typeface="Times New Roman" panose="02020603050405020304" pitchFamily="18" charset="0"/>
                <a:cs typeface="Times New Roman" panose="02020603050405020304" pitchFamily="18" charset="0"/>
              </a:rPr>
              <a:t>(3) </a:t>
            </a:r>
            <a:r>
              <a:rPr kumimoji="1" lang="zh-CN" altLang="en-US" sz="2400" dirty="0" smtClean="0">
                <a:solidFill>
                  <a:srgbClr val="FFFF00"/>
                </a:solidFill>
                <a:latin typeface="Times New Roman" panose="02020603050405020304" pitchFamily="18" charset="0"/>
                <a:cs typeface="Times New Roman" panose="02020603050405020304" pitchFamily="18" charset="0"/>
              </a:rPr>
              <a:t>为了</a:t>
            </a:r>
            <a:r>
              <a:rPr kumimoji="1" lang="zh-CN" altLang="en-US" sz="2400" dirty="0">
                <a:solidFill>
                  <a:srgbClr val="FFFF00"/>
                </a:solidFill>
                <a:latin typeface="Times New Roman" panose="02020603050405020304" pitchFamily="18" charset="0"/>
                <a:cs typeface="Times New Roman" panose="02020603050405020304" pitchFamily="18" charset="0"/>
              </a:rPr>
              <a:t>求逆拓扑序列，只需要把拓扑序列入栈，那么出栈的序列即为逆拓扑序列。</a:t>
            </a:r>
            <a:endParaRPr kumimoji="1" lang="zh-CN" altLang="en-US" sz="2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09600" y="5334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         </a:t>
            </a:r>
            <a:endParaRPr kumimoji="1" lang="en-US" altLang="zh-CN" sz="2400">
              <a:latin typeface="Times New Roman" panose="02020603050405020304" pitchFamily="18" charset="0"/>
              <a:ea typeface="宋体" panose="02010600030101010101" pitchFamily="2" charset="-122"/>
            </a:endParaRPr>
          </a:p>
        </p:txBody>
      </p:sp>
      <p:sp>
        <p:nvSpPr>
          <p:cNvPr id="79875" name="Rectangle 3"/>
          <p:cNvSpPr>
            <a:spLocks noChangeArrowheads="1"/>
          </p:cNvSpPr>
          <p:nvPr/>
        </p:nvSpPr>
        <p:spPr bwMode="auto">
          <a:xfrm>
            <a:off x="252000" y="331788"/>
            <a:ext cx="8640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cs typeface="Times New Roman" panose="02020603050405020304" pitchFamily="18" charset="0"/>
              </a:rPr>
              <a:t>CriticalPath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ALGraph</a:t>
            </a:r>
            <a:r>
              <a:rPr kumimoji="1" lang="en-US" altLang="zh-CN" sz="2200" dirty="0">
                <a:latin typeface="Times New Roman" panose="02020603050405020304" pitchFamily="18" charset="0"/>
                <a:cs typeface="Times New Roman" panose="02020603050405020304" pitchFamily="18" charset="0"/>
              </a:rPr>
              <a:t> g)</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inDegree</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smtClean="0">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存放各顶点的入度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SeqStack</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s;</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t-</a:t>
            </a:r>
            <a:r>
              <a:rPr kumimoji="1" lang="zh-CN" altLang="en-US" sz="2200" dirty="0">
                <a:solidFill>
                  <a:srgbClr val="33CC33"/>
                </a:solidFill>
                <a:latin typeface="Times New Roman" panose="02020603050405020304" pitchFamily="18" charset="0"/>
                <a:cs typeface="Times New Roman" panose="02020603050405020304" pitchFamily="18" charset="0"/>
              </a:rPr>
              <a:t>存放拓扑有序序列</a:t>
            </a:r>
            <a:r>
              <a:rPr kumimoji="1" lang="en-US" altLang="zh-CN" sz="2200" dirty="0">
                <a:solidFill>
                  <a:srgbClr val="33CC33"/>
                </a:solidFill>
                <a:latin typeface="Times New Roman" panose="02020603050405020304" pitchFamily="18" charset="0"/>
                <a:cs typeface="Times New Roman" panose="02020603050405020304" pitchFamily="18" charset="0"/>
              </a:rPr>
              <a:t>;   s-</a:t>
            </a:r>
            <a:r>
              <a:rPr kumimoji="1" lang="zh-CN" altLang="en-US" sz="2200" dirty="0">
                <a:solidFill>
                  <a:srgbClr val="33CC33"/>
                </a:solidFill>
                <a:latin typeface="Times New Roman" panose="02020603050405020304" pitchFamily="18" charset="0"/>
                <a:cs typeface="Times New Roman" panose="02020603050405020304" pitchFamily="18" charset="0"/>
              </a:rPr>
              <a:t>存放入度为</a:t>
            </a:r>
            <a:r>
              <a:rPr kumimoji="1" lang="en-US" altLang="zh-CN" sz="2200" dirty="0">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的顶点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count </a:t>
            </a:r>
            <a:r>
              <a:rPr kumimoji="1" lang="en-US" altLang="zh-CN" sz="2200" dirty="0">
                <a:latin typeface="Times New Roman" panose="02020603050405020304" pitchFamily="18" charset="0"/>
                <a:cs typeface="Times New Roman" panose="02020603050405020304" pitchFamily="18" charset="0"/>
              </a:rPr>
              <a:t>= 0</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计数输出顶点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ee</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smtClean="0">
                <a:latin typeface="Times New Roman" panose="02020603050405020304" pitchFamily="18" charset="0"/>
                <a:cs typeface="Times New Roman" panose="02020603050405020304" pitchFamily="18" charset="0"/>
              </a:rPr>
              <a:t>MAX_VERT_NUM</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各顶点的最早发生时间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le[</a:t>
            </a:r>
            <a:r>
              <a:rPr kumimoji="1" lang="en-US" altLang="zh-CN" sz="2200" dirty="0" err="1" smtClean="0">
                <a:latin typeface="Times New Roman" panose="02020603050405020304" pitchFamily="18" charset="0"/>
                <a:cs typeface="Times New Roman" panose="02020603050405020304" pitchFamily="18" charset="0"/>
              </a:rPr>
              <a:t>MAX_VERT_NUM</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各顶点的最迟发生时间*</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j, k,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 el;</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dur</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临时存放一个活动的持续时间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char tag</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ArcNode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*p</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FindInDegree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 </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InitStack</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(&amp;s);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InitStack</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(&amp;t);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count </a:t>
            </a:r>
            <a:r>
              <a:rPr kumimoji="1" lang="en-US" altLang="zh-CN" sz="2200" dirty="0">
                <a:latin typeface="Times New Roman" panose="02020603050405020304" pitchFamily="18" charset="0"/>
                <a:cs typeface="Times New Roman" panose="02020603050405020304" pitchFamily="18" charset="0"/>
              </a:rPr>
              <a:t>= 0;</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初始化最早发生时间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ee</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0;</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所有入度为</a:t>
            </a:r>
            <a:r>
              <a:rPr kumimoji="1" lang="en-US" altLang="zh-CN" sz="2200" dirty="0">
                <a:solidFill>
                  <a:srgbClr val="33CC33"/>
                </a:solidFill>
                <a:latin typeface="Times New Roman" panose="02020603050405020304" pitchFamily="18" charset="0"/>
                <a:cs typeface="Times New Roman" panose="02020603050405020304" pitchFamily="18" charset="0"/>
              </a:rPr>
              <a:t>0</a:t>
            </a:r>
            <a:r>
              <a:rPr kumimoji="1" lang="zh-CN" altLang="en-US" sz="2200" dirty="0">
                <a:solidFill>
                  <a:srgbClr val="33CC33"/>
                </a:solidFill>
                <a:latin typeface="Times New Roman" panose="02020603050405020304" pitchFamily="18" charset="0"/>
                <a:cs typeface="Times New Roman" panose="02020603050405020304" pitchFamily="18" charset="0"/>
              </a:rPr>
              <a:t>的顶点入栈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smtClean="0">
                <a:latin typeface="Times New Roman" panose="02020603050405020304" pitchFamily="18" charset="0"/>
                <a:cs typeface="Times New Roman" panose="02020603050405020304" pitchFamily="18" charset="0"/>
              </a:rPr>
              <a:t>]) Push </a:t>
            </a:r>
            <a:r>
              <a:rPr kumimoji="1" lang="en-US" altLang="zh-CN" sz="2200" dirty="0">
                <a:latin typeface="Times New Roman" panose="02020603050405020304" pitchFamily="18" charset="0"/>
                <a:cs typeface="Times New Roman" panose="02020603050405020304" pitchFamily="18" charset="0"/>
              </a:rPr>
              <a:t>(&amp;s, i);</a:t>
            </a:r>
            <a:endParaRPr kumimoji="1" lang="en-US" altLang="zh-CN" sz="2200" dirty="0">
              <a:latin typeface="Times New Roman" panose="02020603050405020304" pitchFamily="18" charset="0"/>
              <a:cs typeface="Times New Roman" panose="02020603050405020304" pitchFamily="18" charset="0"/>
            </a:endParaRPr>
          </a:p>
        </p:txBody>
      </p:sp>
      <p:sp>
        <p:nvSpPr>
          <p:cNvPr id="212994" name="Rectangle 2"/>
          <p:cNvSpPr>
            <a:spLocks noChangeArrowheads="1"/>
          </p:cNvSpPr>
          <p:nvPr/>
        </p:nvSpPr>
        <p:spPr bwMode="auto">
          <a:xfrm>
            <a:off x="252000" y="4078288"/>
            <a:ext cx="8640000" cy="240347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a:solidFill>
                  <a:srgbClr val="FFFF00"/>
                </a:solidFill>
              </a:rPr>
              <a:t>初始化</a:t>
            </a:r>
            <a:endParaRPr lang="zh-CN" altLang="en-US" sz="2400" b="1">
              <a:solidFill>
                <a:srgbClr val="FFFF00"/>
              </a:solidFill>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52000" y="404813"/>
            <a:ext cx="8640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while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IsStackEmpty</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s</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求所有顶点最早发生时间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Pop </a:t>
            </a:r>
            <a:r>
              <a:rPr kumimoji="1" lang="en-US" altLang="zh-CN" sz="2200" dirty="0">
                <a:latin typeface="Times New Roman" panose="02020603050405020304" pitchFamily="18" charset="0"/>
                <a:cs typeface="Times New Roman" panose="02020603050405020304" pitchFamily="18" charset="0"/>
              </a:rPr>
              <a:t>(&amp;s, &amp;j);   </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从栈</a:t>
            </a:r>
            <a:r>
              <a:rPr kumimoji="1" lang="en-US" altLang="zh-CN" sz="2200" dirty="0">
                <a:solidFill>
                  <a:srgbClr val="33CC33"/>
                </a:solidFill>
                <a:latin typeface="Times New Roman" panose="02020603050405020304" pitchFamily="18" charset="0"/>
                <a:cs typeface="Times New Roman" panose="02020603050405020304" pitchFamily="18" charset="0"/>
              </a:rPr>
              <a:t>s</a:t>
            </a:r>
            <a:r>
              <a:rPr kumimoji="1" lang="zh-CN" altLang="en-US" sz="2200" dirty="0">
                <a:solidFill>
                  <a:srgbClr val="33CC33"/>
                </a:solidFill>
                <a:latin typeface="Times New Roman" panose="02020603050405020304" pitchFamily="18" charset="0"/>
                <a:cs typeface="Times New Roman" panose="02020603050405020304" pitchFamily="18" charset="0"/>
              </a:rPr>
              <a:t>中出来</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r>
              <a:rPr kumimoji="1" lang="zh-CN" altLang="en-US" sz="2200" dirty="0">
                <a:latin typeface="Times New Roman" panose="02020603050405020304" pitchFamily="18" charset="0"/>
                <a:cs typeface="Times New Roman" panose="02020603050405020304" pitchFamily="18" charset="0"/>
              </a:rPr>
              <a:t> </a:t>
            </a:r>
            <a:r>
              <a:rPr kumimoji="1" lang="zh-CN" altLang="en-US" sz="2200" dirty="0" smtClean="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Push </a:t>
            </a:r>
            <a:r>
              <a:rPr kumimoji="1" lang="en-US" altLang="zh-CN" sz="2200" dirty="0">
                <a:latin typeface="Times New Roman" panose="02020603050405020304" pitchFamily="18" charset="0"/>
                <a:cs typeface="Times New Roman" panose="02020603050405020304" pitchFamily="18" charset="0"/>
              </a:rPr>
              <a:t>(&amp;t, j);     </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进入栈</a:t>
            </a:r>
            <a:r>
              <a:rPr kumimoji="1" lang="en-US" altLang="zh-CN" sz="2200" dirty="0">
                <a:solidFill>
                  <a:srgbClr val="33CC33"/>
                </a:solidFill>
                <a:latin typeface="Times New Roman" panose="02020603050405020304" pitchFamily="18" charset="0"/>
                <a:cs typeface="Times New Roman" panose="02020603050405020304" pitchFamily="18" charset="0"/>
              </a:rPr>
              <a:t>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count;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(p=</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p!=NULL; p=p-&gt;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k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inDegree</a:t>
            </a:r>
            <a:r>
              <a:rPr kumimoji="1" lang="en-US" altLang="zh-CN" sz="2200" dirty="0">
                <a:latin typeface="Times New Roman" panose="02020603050405020304" pitchFamily="18" charset="0"/>
                <a:cs typeface="Times New Roman" panose="02020603050405020304" pitchFamily="18" charset="0"/>
              </a:rPr>
              <a:t>[k] == 0)</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Push</a:t>
            </a:r>
            <a:r>
              <a:rPr kumimoji="1" lang="en-US" altLang="zh-CN" sz="2200" dirty="0">
                <a:latin typeface="Times New Roman" panose="02020603050405020304" pitchFamily="18" charset="0"/>
                <a:cs typeface="Times New Roman" panose="02020603050405020304" pitchFamily="18" charset="0"/>
              </a:rPr>
              <a:t>(&amp;s, 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[j]+(*(p-&gt;weight)) &gt;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ee</a:t>
            </a:r>
            <a:r>
              <a:rPr kumimoji="1" lang="en-US" altLang="zh-CN" sz="2200" dirty="0" smtClean="0">
                <a:latin typeface="Times New Roman" panose="02020603050405020304" pitchFamily="18" charset="0"/>
                <a:cs typeface="Times New Roman" panose="02020603050405020304" pitchFamily="18" charset="0"/>
              </a:rPr>
              <a:t>[k</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[j] + (*(p-&gt;weight));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for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(count &lt; </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有向网存在回路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return </a:t>
            </a:r>
            <a:r>
              <a:rPr kumimoji="1" lang="en-US" altLang="zh-CN" sz="2200" dirty="0">
                <a:latin typeface="Times New Roman" panose="02020603050405020304" pitchFamily="18" charset="0"/>
                <a:cs typeface="Times New Roman" panose="02020603050405020304" pitchFamily="18" charset="0"/>
              </a:rPr>
              <a:t>ERROR;</a:t>
            </a:r>
            <a:r>
              <a:rPr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p:txBody>
      </p:sp>
      <p:sp>
        <p:nvSpPr>
          <p:cNvPr id="211970" name="Rectangle 2"/>
          <p:cNvSpPr>
            <a:spLocks noChangeArrowheads="1"/>
          </p:cNvSpPr>
          <p:nvPr/>
        </p:nvSpPr>
        <p:spPr bwMode="auto">
          <a:xfrm>
            <a:off x="252000" y="477391"/>
            <a:ext cx="8640000" cy="4319761"/>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dirty="0">
                <a:solidFill>
                  <a:srgbClr val="FFFF00"/>
                </a:solidFill>
              </a:rPr>
              <a:t>拓扑排序</a:t>
            </a:r>
            <a:endParaRPr lang="zh-CN" altLang="en-US" sz="2400" b="1" dirty="0">
              <a:solidFill>
                <a:srgbClr val="FFFF00"/>
              </a:solidFill>
            </a:endParaRPr>
          </a:p>
          <a:p>
            <a:pPr algn="r"/>
            <a:endParaRPr lang="en-US" altLang="zh-CN"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251999" y="373063"/>
            <a:ext cx="8640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求各顶点的最迟发生时间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MAX_VERT_NUM</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初始化为最大值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le[i</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-1];</a:t>
            </a:r>
            <a:endParaRPr kumimoji="1" lang="en-US" altLang="zh-CN" sz="2200" dirty="0">
              <a:latin typeface="Times New Roman" panose="02020603050405020304" pitchFamily="18" charset="0"/>
              <a:cs typeface="Times New Roman" panose="02020603050405020304" pitchFamily="18" charset="0"/>
            </a:endParaRPr>
          </a:p>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while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IsStackEmpty</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FFFF00"/>
                </a:solidFill>
                <a:latin typeface="Times New Roman" panose="02020603050405020304" pitchFamily="18" charset="0"/>
                <a:cs typeface="Times New Roman" panose="02020603050405020304" pitchFamily="18" charset="0"/>
              </a:rPr>
              <a:t>t</a:t>
            </a:r>
            <a:r>
              <a:rPr kumimoji="1" lang="en-US" altLang="zh-CN" sz="2200" dirty="0">
                <a:latin typeface="Times New Roman" panose="02020603050405020304" pitchFamily="18" charset="0"/>
                <a:cs typeface="Times New Roman" panose="02020603050405020304" pitchFamily="18" charset="0"/>
              </a:rPr>
              <a:t>) )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求各顶点最迟发生时间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(Pop(&amp;t, &amp;j), p=</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p!=</a:t>
            </a:r>
            <a:r>
              <a:rPr kumimoji="1" lang="en-US" altLang="zh-CN" sz="2200" dirty="0" smtClean="0">
                <a:latin typeface="Times New Roman" panose="02020603050405020304" pitchFamily="18" charset="0"/>
                <a:cs typeface="Times New Roman" panose="02020603050405020304" pitchFamily="18" charset="0"/>
              </a:rPr>
              <a:t>NULL; p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k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dur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*(p-&gt;weight);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(le[k] - </a:t>
            </a:r>
            <a:r>
              <a:rPr kumimoji="1" lang="en-US" altLang="zh-CN" sz="2200" dirty="0" err="1" smtClean="0">
                <a:latin typeface="Times New Roman" panose="02020603050405020304" pitchFamily="18" charset="0"/>
                <a:cs typeface="Times New Roman" panose="02020603050405020304" pitchFamily="18" charset="0"/>
              </a:rPr>
              <a:t>dur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&lt; le[j])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le[j</a:t>
            </a:r>
            <a:r>
              <a:rPr kumimoji="1" lang="en-US" altLang="zh-CN" sz="2200" dirty="0">
                <a:latin typeface="Times New Roman" panose="02020603050405020304" pitchFamily="18" charset="0"/>
                <a:cs typeface="Times New Roman" panose="02020603050405020304" pitchFamily="18" charset="0"/>
              </a:rPr>
              <a:t>] = le[k]-</a:t>
            </a:r>
            <a:r>
              <a:rPr kumimoji="1" lang="en-US" altLang="zh-CN" sz="2200" dirty="0" err="1">
                <a:latin typeface="Times New Roman" panose="02020603050405020304" pitchFamily="18" charset="0"/>
                <a:cs typeface="Times New Roman" panose="02020603050405020304" pitchFamily="18" charset="0"/>
              </a:rPr>
              <a:t>dur</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while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
        <p:nvSpPr>
          <p:cNvPr id="210946" name="Rectangle 2"/>
          <p:cNvSpPr>
            <a:spLocks noChangeArrowheads="1"/>
          </p:cNvSpPr>
          <p:nvPr/>
        </p:nvSpPr>
        <p:spPr bwMode="auto">
          <a:xfrm>
            <a:off x="252000" y="1772815"/>
            <a:ext cx="8640000" cy="309378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400" b="1">
                <a:solidFill>
                  <a:srgbClr val="FFFF00"/>
                </a:solidFill>
              </a:rPr>
              <a:t>逆拓扑排序</a:t>
            </a:r>
            <a:endParaRPr lang="zh-CN" altLang="en-US" sz="2400" b="1">
              <a:solidFill>
                <a:srgbClr val="FFFF00"/>
              </a:solidFill>
            </a:endParaRPr>
          </a:p>
          <a:p>
            <a:pPr algn="r"/>
            <a:endParaRPr lang="en-US" altLang="zh-CN"/>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ChangeArrowheads="1"/>
          </p:cNvSpPr>
          <p:nvPr/>
        </p:nvSpPr>
        <p:spPr bwMode="auto">
          <a:xfrm>
            <a:off x="252000" y="836613"/>
            <a:ext cx="8640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(j=0; j&lt;</a:t>
            </a:r>
            <a:r>
              <a:rPr kumimoji="1" lang="en-US" altLang="zh-CN" sz="2200" dirty="0" err="1">
                <a:latin typeface="Times New Roman" panose="02020603050405020304" pitchFamily="18" charset="0"/>
                <a:cs typeface="Times New Roman" panose="02020603050405020304" pitchFamily="18" charset="0"/>
              </a:rPr>
              <a:t>g.vexNum</a:t>
            </a:r>
            <a:r>
              <a:rPr kumimoji="1" lang="en-US" altLang="zh-CN" sz="2200" dirty="0">
                <a:latin typeface="Times New Roman" panose="02020603050405020304" pitchFamily="18" charset="0"/>
                <a:cs typeface="Times New Roman" panose="02020603050405020304" pitchFamily="18" charset="0"/>
              </a:rPr>
              <a:t>; 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for </a:t>
            </a:r>
            <a:r>
              <a:rPr kumimoji="1" lang="en-US" altLang="zh-CN" sz="2200" dirty="0">
                <a:latin typeface="Times New Roman" panose="02020603050405020304" pitchFamily="18" charset="0"/>
                <a:cs typeface="Times New Roman" panose="02020603050405020304" pitchFamily="18" charset="0"/>
              </a:rPr>
              <a:t>(p=</a:t>
            </a:r>
            <a:r>
              <a:rPr kumimoji="1" lang="en-US" altLang="zh-CN" sz="2200" dirty="0" err="1">
                <a:latin typeface="Times New Roman" panose="02020603050405020304" pitchFamily="18" charset="0"/>
                <a:cs typeface="Times New Roman" panose="02020603050405020304" pitchFamily="18" charset="0"/>
              </a:rPr>
              <a:t>g.vexs</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p!=NULL; p=p-&gt;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k </a:t>
            </a:r>
            <a:r>
              <a:rPr kumimoji="1" lang="en-US" altLang="zh-CN" sz="2200" dirty="0">
                <a:latin typeface="Times New Roman" panose="02020603050405020304" pitchFamily="18" charset="0"/>
                <a:cs typeface="Times New Roman" panose="02020603050405020304" pitchFamily="18" charset="0"/>
              </a:rPr>
              <a:t>=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dur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*(p-&gt;weight);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持续时间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ee</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[j];	         </a:t>
            </a:r>
            <a:r>
              <a:rPr kumimoji="1" lang="en-US" altLang="zh-CN" sz="2200" dirty="0">
                <a:solidFill>
                  <a:srgbClr val="33CC33"/>
                </a:solidFill>
                <a:latin typeface="Times New Roman" panose="02020603050405020304" pitchFamily="18" charset="0"/>
                <a:cs typeface="Times New Roman" panose="02020603050405020304" pitchFamily="18" charset="0"/>
              </a:rPr>
              <a:t>/* &lt;</a:t>
            </a:r>
            <a:r>
              <a:rPr kumimoji="1" lang="en-US" altLang="zh-CN" sz="2200" dirty="0" err="1">
                <a:solidFill>
                  <a:srgbClr val="33CC33"/>
                </a:solidFill>
                <a:latin typeface="Times New Roman" panose="02020603050405020304" pitchFamily="18" charset="0"/>
                <a:cs typeface="Times New Roman" panose="02020603050405020304" pitchFamily="18" charset="0"/>
              </a:rPr>
              <a:t>j,k</a:t>
            </a:r>
            <a:r>
              <a:rPr kumimoji="1" lang="en-US" altLang="zh-CN" sz="2200" dirty="0">
                <a:solidFill>
                  <a:srgbClr val="33CC33"/>
                </a:solidFill>
                <a:latin typeface="Times New Roman" panose="02020603050405020304" pitchFamily="18" charset="0"/>
                <a:cs typeface="Times New Roman" panose="02020603050405020304" pitchFamily="18" charset="0"/>
              </a:rPr>
              <a:t>&gt;</a:t>
            </a:r>
            <a:r>
              <a:rPr kumimoji="1" lang="zh-CN" altLang="en-US" sz="2200" dirty="0">
                <a:solidFill>
                  <a:srgbClr val="33CC33"/>
                </a:solidFill>
                <a:latin typeface="Times New Roman" panose="02020603050405020304" pitchFamily="18" charset="0"/>
                <a:cs typeface="Times New Roman" panose="02020603050405020304" pitchFamily="18" charset="0"/>
              </a:rPr>
              <a:t>的最早发生时间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el </a:t>
            </a:r>
            <a:r>
              <a:rPr kumimoji="1" lang="en-US" altLang="zh-CN" sz="2200" dirty="0">
                <a:latin typeface="Times New Roman" panose="02020603050405020304" pitchFamily="18" charset="0"/>
                <a:cs typeface="Times New Roman" panose="02020603050405020304" pitchFamily="18" charset="0"/>
              </a:rPr>
              <a:t>= le[k]-</a:t>
            </a:r>
            <a:r>
              <a:rPr kumimoji="1" lang="en-US" altLang="zh-CN" sz="2200" dirty="0" err="1">
                <a:latin typeface="Times New Roman" panose="02020603050405020304" pitchFamily="18" charset="0"/>
                <a:cs typeface="Times New Roman" panose="02020603050405020304" pitchFamily="18" charset="0"/>
              </a:rPr>
              <a:t>dur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&lt;</a:t>
            </a:r>
            <a:r>
              <a:rPr kumimoji="1" lang="en-US" altLang="zh-CN" sz="2200" dirty="0" err="1">
                <a:solidFill>
                  <a:srgbClr val="33CC33"/>
                </a:solidFill>
                <a:latin typeface="Times New Roman" panose="02020603050405020304" pitchFamily="18" charset="0"/>
                <a:cs typeface="Times New Roman" panose="02020603050405020304" pitchFamily="18" charset="0"/>
              </a:rPr>
              <a:t>j,k</a:t>
            </a:r>
            <a:r>
              <a:rPr kumimoji="1" lang="en-US" altLang="zh-CN" sz="2200" dirty="0">
                <a:solidFill>
                  <a:srgbClr val="33CC33"/>
                </a:solidFill>
                <a:latin typeface="Times New Roman" panose="02020603050405020304" pitchFamily="18" charset="0"/>
                <a:cs typeface="Times New Roman" panose="02020603050405020304" pitchFamily="18" charset="0"/>
              </a:rPr>
              <a:t>&gt;</a:t>
            </a:r>
            <a:r>
              <a:rPr kumimoji="1" lang="zh-CN" altLang="en-US" sz="2200" dirty="0">
                <a:solidFill>
                  <a:srgbClr val="33CC33"/>
                </a:solidFill>
                <a:latin typeface="Times New Roman" panose="02020603050405020304" pitchFamily="18" charset="0"/>
                <a:cs typeface="Times New Roman" panose="02020603050405020304" pitchFamily="18" charset="0"/>
              </a:rPr>
              <a:t>的最迟发生时间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tag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 == el)? '*‘ : '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("%d-&gt;%d, During time is %d,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 = %d,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el </a:t>
            </a:r>
            <a:r>
              <a:rPr kumimoji="1" lang="en-US" altLang="zh-CN" sz="2200" dirty="0">
                <a:latin typeface="Times New Roman" panose="02020603050405020304" pitchFamily="18" charset="0"/>
                <a:cs typeface="Times New Roman" panose="02020603050405020304" pitchFamily="18" charset="0"/>
              </a:rPr>
              <a:t>= %d, %c\n", </a:t>
            </a:r>
            <a:r>
              <a:rPr kumimoji="1" lang="en-US" altLang="zh-CN" sz="2200" dirty="0" err="1">
                <a:latin typeface="Times New Roman" panose="02020603050405020304" pitchFamily="18" charset="0"/>
                <a:cs typeface="Times New Roman" panose="02020603050405020304" pitchFamily="18" charset="0"/>
              </a:rPr>
              <a:t>j+1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k+1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dur</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ee</a:t>
            </a:r>
            <a:r>
              <a:rPr kumimoji="1" lang="en-US" altLang="zh-CN" sz="2200" dirty="0">
                <a:latin typeface="Times New Roman" panose="02020603050405020304" pitchFamily="18" charset="0"/>
                <a:cs typeface="Times New Roman" panose="02020603050405020304" pitchFamily="18" charset="0"/>
              </a:rPr>
              <a:t>, el, tag);</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End of </a:t>
            </a:r>
            <a:r>
              <a:rPr kumimoji="1" lang="en-US" altLang="zh-CN" sz="2200" dirty="0" err="1">
                <a:solidFill>
                  <a:srgbClr val="33CC33"/>
                </a:solidFill>
                <a:latin typeface="Times New Roman" panose="02020603050405020304" pitchFamily="18" charset="0"/>
                <a:cs typeface="Times New Roman" panose="02020603050405020304" pitchFamily="18" charset="0"/>
              </a:rPr>
              <a:t>CriticalPath</a:t>
            </a:r>
            <a:r>
              <a:rPr kumimoji="1" lang="en-US" altLang="zh-CN" sz="2200" dirty="0">
                <a:solidFill>
                  <a:srgbClr val="33CC33"/>
                </a:solidFill>
                <a:latin typeface="Times New Roman" panose="02020603050405020304" pitchFamily="18" charset="0"/>
                <a:cs typeface="Times New Roman" panose="02020603050405020304" pitchFamily="18" charset="0"/>
              </a:rPr>
              <a:t>() */</a:t>
            </a:r>
            <a:endParaRPr kumimoji="1" lang="en-US" altLang="zh-CN" sz="2200" dirty="0">
              <a:solidFill>
                <a:srgbClr val="33CC3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60375" y="1768475"/>
            <a:ext cx="8223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该算法的时间复杂度为</a:t>
            </a:r>
            <a:r>
              <a:rPr kumimoji="1" lang="en-US" altLang="zh-CN" sz="2400" b="1" dirty="0">
                <a:latin typeface="Times New Roman" panose="02020603050405020304" pitchFamily="18" charset="0"/>
                <a:cs typeface="Times New Roman" panose="02020603050405020304" pitchFamily="18" charset="0"/>
              </a:rPr>
              <a:t>O(</a:t>
            </a:r>
            <a:r>
              <a:rPr kumimoji="1" lang="en-US" altLang="zh-CN" sz="2400" b="1" i="1" dirty="0" err="1">
                <a:latin typeface="Times New Roman" panose="02020603050405020304" pitchFamily="18" charset="0"/>
                <a:cs typeface="Times New Roman" panose="02020603050405020304" pitchFamily="18" charset="0"/>
              </a:rPr>
              <a:t>n</a:t>
            </a:r>
            <a:r>
              <a:rPr kumimoji="1" lang="en-US" altLang="zh-CN" sz="2400" b="1" dirty="0" err="1">
                <a:latin typeface="Times New Roman" panose="02020603050405020304" pitchFamily="18" charset="0"/>
                <a:cs typeface="Times New Roman" panose="02020603050405020304" pitchFamily="18" charset="0"/>
              </a:rPr>
              <a:t>+</a:t>
            </a:r>
            <a:r>
              <a:rPr kumimoji="1" lang="en-US" altLang="zh-CN" sz="2400" b="1" i="1" dirty="0" err="1">
                <a:latin typeface="Times New Roman" panose="02020603050405020304" pitchFamily="18" charset="0"/>
                <a:cs typeface="Times New Roman" panose="02020603050405020304" pitchFamily="18" charset="0"/>
              </a:rPr>
              <a:t>e</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pPr algn="just"/>
            <a:r>
              <a:rPr kumimoji="1" lang="en-US" altLang="zh-CN" sz="2400" dirty="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前面介绍拓扑排序的时候已经</a:t>
            </a:r>
            <a:r>
              <a:rPr kumimoji="1" lang="zh-CN" altLang="en-US" sz="2400" dirty="0" smtClean="0">
                <a:latin typeface="Times New Roman" panose="02020603050405020304" pitchFamily="18" charset="0"/>
                <a:cs typeface="Times New Roman" panose="02020603050405020304" pitchFamily="18" charset="0"/>
              </a:rPr>
              <a:t>说明，可以</a:t>
            </a:r>
            <a:r>
              <a:rPr kumimoji="1" lang="zh-CN" altLang="en-US" sz="2400" dirty="0">
                <a:latin typeface="Times New Roman" panose="02020603050405020304" pitchFamily="18" charset="0"/>
                <a:cs typeface="Times New Roman" panose="02020603050405020304" pitchFamily="18" charset="0"/>
              </a:rPr>
              <a:t>用</a:t>
            </a:r>
            <a:r>
              <a:rPr kumimoji="1" lang="en-US" altLang="zh-CN" sz="2400" dirty="0" err="1">
                <a:latin typeface="Times New Roman" panose="02020603050405020304" pitchFamily="18" charset="0"/>
                <a:cs typeface="Times New Roman" panose="02020603050405020304" pitchFamily="18" charset="0"/>
              </a:rPr>
              <a:t>DFS</a:t>
            </a:r>
            <a:r>
              <a:rPr kumimoji="1" lang="zh-CN" altLang="en-US" sz="2400" dirty="0">
                <a:latin typeface="Times New Roman" panose="02020603050405020304" pitchFamily="18" charset="0"/>
                <a:cs typeface="Times New Roman" panose="02020603050405020304" pitchFamily="18" charset="0"/>
              </a:rPr>
              <a:t>来实现拓扑排序</a:t>
            </a:r>
            <a:r>
              <a:rPr kumimoji="1" lang="en-US" altLang="zh-CN" sz="2400" dirty="0" smtClean="0">
                <a:latin typeface="Times New Roman" panose="02020603050405020304" pitchFamily="18" charset="0"/>
                <a:cs typeface="Times New Roman" panose="02020603050405020304" pitchFamily="18" charset="0"/>
              </a:rPr>
              <a:t>, </a:t>
            </a:r>
            <a:r>
              <a:rPr kumimoji="1" lang="zh-CN" altLang="en-US" sz="2400" dirty="0">
                <a:latin typeface="Times New Roman" panose="02020603050405020304" pitchFamily="18" charset="0"/>
                <a:cs typeface="Times New Roman" panose="02020603050405020304" pitchFamily="18" charset="0"/>
              </a:rPr>
              <a:t>因此</a:t>
            </a:r>
            <a:r>
              <a:rPr kumimoji="1" lang="zh-CN" altLang="en-US" sz="2400" dirty="0" smtClean="0">
                <a:latin typeface="Times New Roman" panose="02020603050405020304" pitchFamily="18" charset="0"/>
                <a:cs typeface="Times New Roman" panose="02020603050405020304" pitchFamily="18" charset="0"/>
              </a:rPr>
              <a:t>这里也</a:t>
            </a:r>
            <a:r>
              <a:rPr kumimoji="1" lang="zh-CN" altLang="en-US" sz="2400" dirty="0">
                <a:latin typeface="Times New Roman" panose="02020603050405020304" pitchFamily="18" charset="0"/>
                <a:cs typeface="Times New Roman" panose="02020603050405020304" pitchFamily="18" charset="0"/>
              </a:rPr>
              <a:t>可以用</a:t>
            </a:r>
            <a:r>
              <a:rPr kumimoji="1" lang="en-US" altLang="zh-CN" sz="2400" dirty="0">
                <a:latin typeface="Times New Roman" panose="02020603050405020304" pitchFamily="18" charset="0"/>
                <a:cs typeface="Times New Roman" panose="02020603050405020304" pitchFamily="18" charset="0"/>
              </a:rPr>
              <a:t>DFS</a:t>
            </a:r>
            <a:r>
              <a:rPr kumimoji="1" lang="zh-CN" altLang="en-US" sz="2400" dirty="0" smtClean="0">
                <a:latin typeface="Times New Roman" panose="02020603050405020304" pitchFamily="18" charset="0"/>
                <a:cs typeface="Times New Roman" panose="02020603050405020304" pitchFamily="18" charset="0"/>
              </a:rPr>
              <a:t>来计算</a:t>
            </a:r>
            <a:r>
              <a:rPr kumimoji="1" lang="en-US" altLang="zh-CN" sz="2400" dirty="0" err="1" smtClean="0">
                <a:latin typeface="Times New Roman" panose="02020603050405020304" pitchFamily="18" charset="0"/>
                <a:cs typeface="Times New Roman" panose="02020603050405020304" pitchFamily="18" charset="0"/>
              </a:rPr>
              <a:t>ee</a:t>
            </a:r>
            <a:r>
              <a:rPr kumimoji="1" lang="zh-CN" altLang="en-US" sz="2400" dirty="0">
                <a:latin typeface="Times New Roman" panose="02020603050405020304" pitchFamily="18" charset="0"/>
                <a:cs typeface="Times New Roman" panose="02020603050405020304" pitchFamily="18" charset="0"/>
              </a:rPr>
              <a:t>和</a:t>
            </a:r>
            <a:r>
              <a:rPr kumimoji="1" lang="en-US" altLang="zh-CN" sz="2400" dirty="0" smtClean="0">
                <a:latin typeface="Times New Roman" panose="02020603050405020304" pitchFamily="18" charset="0"/>
                <a:cs typeface="Times New Roman" panose="02020603050405020304" pitchFamily="18" charset="0"/>
              </a:rPr>
              <a:t>le, </a:t>
            </a:r>
            <a:r>
              <a:rPr kumimoji="1" lang="zh-CN" altLang="en-US" sz="2400" dirty="0" smtClean="0">
                <a:latin typeface="Times New Roman" panose="02020603050405020304" pitchFamily="18" charset="0"/>
                <a:cs typeface="Times New Roman" panose="02020603050405020304" pitchFamily="18" charset="0"/>
              </a:rPr>
              <a:t>其时间</a:t>
            </a:r>
            <a:r>
              <a:rPr kumimoji="1" lang="zh-CN" altLang="en-US" sz="2400" dirty="0">
                <a:latin typeface="Times New Roman" panose="02020603050405020304" pitchFamily="18" charset="0"/>
                <a:cs typeface="Times New Roman" panose="02020603050405020304" pitchFamily="18" charset="0"/>
              </a:rPr>
              <a:t>复杂度也为</a:t>
            </a:r>
            <a:r>
              <a:rPr kumimoji="1" lang="en-US" altLang="zh-CN" sz="2400" b="1" dirty="0">
                <a:latin typeface="Times New Roman" panose="02020603050405020304" pitchFamily="18" charset="0"/>
                <a:cs typeface="Times New Roman" panose="02020603050405020304" pitchFamily="18" charset="0"/>
              </a:rPr>
              <a:t>O(</a:t>
            </a:r>
            <a:r>
              <a:rPr kumimoji="1" lang="en-US" altLang="zh-CN" sz="2400" b="1" i="1" dirty="0" err="1">
                <a:latin typeface="Times New Roman" panose="02020603050405020304" pitchFamily="18" charset="0"/>
                <a:cs typeface="Times New Roman" panose="02020603050405020304" pitchFamily="18" charset="0"/>
              </a:rPr>
              <a:t>n</a:t>
            </a:r>
            <a:r>
              <a:rPr kumimoji="1" lang="en-US" altLang="zh-CN" sz="2400" b="1" dirty="0" err="1">
                <a:latin typeface="Times New Roman" panose="02020603050405020304" pitchFamily="18" charset="0"/>
                <a:cs typeface="Times New Roman" panose="02020603050405020304" pitchFamily="18" charset="0"/>
              </a:rPr>
              <a:t>+</a:t>
            </a:r>
            <a:r>
              <a:rPr kumimoji="1" lang="en-US" altLang="zh-CN" sz="2400" b="1" i="1" dirty="0" err="1">
                <a:latin typeface="Times New Roman" panose="02020603050405020304" pitchFamily="18" charset="0"/>
                <a:cs typeface="Times New Roman" panose="02020603050405020304" pitchFamily="18" charset="0"/>
              </a:rPr>
              <a:t>e</a:t>
            </a:r>
            <a:r>
              <a:rPr kumimoji="1" lang="en-US" altLang="zh-CN" sz="2400" b="1" dirty="0" smtClean="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a:t>
            </a:r>
            <a:endParaRPr kumimoji="1" lang="zh-CN" altLang="en-US" sz="2400" dirty="0">
              <a:latin typeface="Times New Roman" panose="02020603050405020304" pitchFamily="18" charset="0"/>
              <a:cs typeface="Times New Roman" panose="02020603050405020304" pitchFamily="18" charset="0"/>
            </a:endParaRPr>
          </a:p>
          <a:p>
            <a:pPr algn="just"/>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实践证明，用</a:t>
            </a:r>
            <a:r>
              <a:rPr kumimoji="1" lang="en-US" altLang="zh-CN" sz="2400" dirty="0" err="1">
                <a:latin typeface="Times New Roman" panose="02020603050405020304" pitchFamily="18" charset="0"/>
                <a:cs typeface="Times New Roman" panose="02020603050405020304" pitchFamily="18" charset="0"/>
              </a:rPr>
              <a:t>AOE</a:t>
            </a:r>
            <a:r>
              <a:rPr kumimoji="1" lang="en-US" altLang="zh-CN" sz="2400" dirty="0">
                <a:latin typeface="Times New Roman" panose="02020603050405020304" pitchFamily="18" charset="0"/>
                <a:cs typeface="Times New Roman" panose="02020603050405020304" pitchFamily="18" charset="0"/>
              </a:rPr>
              <a:t>-</a:t>
            </a:r>
            <a:r>
              <a:rPr kumimoji="1" lang="zh-CN" altLang="en-US" sz="2400" dirty="0">
                <a:latin typeface="Times New Roman" panose="02020603050405020304" pitchFamily="18" charset="0"/>
                <a:cs typeface="Times New Roman" panose="02020603050405020304" pitchFamily="18" charset="0"/>
              </a:rPr>
              <a:t>网来估算某些工程完成的时间是非常有用的。但网中各活动是互相相关的，任何一项活动的持续时间的改变都可能导致关键路径的改变。因此，只有在不改变网的关键路径的情况下，提高关键活动的速度才有效。</a:t>
            </a:r>
            <a:endParaRPr kumimoji="1" lang="zh-CN" altLang="en-US" sz="2400" dirty="0">
              <a:latin typeface="Times New Roman" panose="02020603050405020304" pitchFamily="18" charset="0"/>
              <a:cs typeface="Times New Roman" panose="02020603050405020304" pitchFamily="18" charset="0"/>
            </a:endParaRPr>
          </a:p>
          <a:p>
            <a:pPr algn="just"/>
            <a:r>
              <a:rPr kumimoji="1" lang="zh-CN" altLang="en-US" sz="2400" dirty="0">
                <a:latin typeface="Times New Roman" panose="02020603050405020304" pitchFamily="18" charset="0"/>
                <a:cs typeface="Times New Roman" panose="02020603050405020304" pitchFamily="18" charset="0"/>
              </a:rPr>
              <a:t>        另一方面，若网中存在几条关键路径，则必须同时</a:t>
            </a:r>
            <a:r>
              <a:rPr kumimoji="1" lang="zh-CN" altLang="en-US" sz="2400" dirty="0" smtClean="0">
                <a:latin typeface="Times New Roman" panose="02020603050405020304" pitchFamily="18" charset="0"/>
                <a:cs typeface="Times New Roman" panose="02020603050405020304" pitchFamily="18" charset="0"/>
              </a:rPr>
              <a:t>提高这几</a:t>
            </a:r>
            <a:r>
              <a:rPr kumimoji="1" lang="zh-CN" altLang="en-US" sz="2400" dirty="0">
                <a:latin typeface="Times New Roman" panose="02020603050405020304" pitchFamily="18" charset="0"/>
                <a:cs typeface="Times New Roman" panose="02020603050405020304" pitchFamily="18" charset="0"/>
              </a:rPr>
              <a:t>条关键路径</a:t>
            </a:r>
            <a:r>
              <a:rPr kumimoji="1" lang="zh-CN" altLang="en-US" sz="2400" dirty="0" smtClean="0">
                <a:latin typeface="Times New Roman" panose="02020603050405020304" pitchFamily="18" charset="0"/>
                <a:cs typeface="Times New Roman" panose="02020603050405020304" pitchFamily="18" charset="0"/>
              </a:rPr>
              <a:t>上的活动</a:t>
            </a:r>
            <a:r>
              <a:rPr kumimoji="1" lang="zh-CN" altLang="en-US" sz="2400" dirty="0">
                <a:latin typeface="Times New Roman" panose="02020603050405020304" pitchFamily="18" charset="0"/>
                <a:cs typeface="Times New Roman" panose="02020603050405020304" pitchFamily="18" charset="0"/>
              </a:rPr>
              <a:t>的速度才能缩短整个工期。</a:t>
            </a:r>
            <a:endParaRPr kumimoji="1" lang="zh-CN" altLang="en-US" sz="2400" dirty="0">
              <a:latin typeface="Times New Roman" panose="02020603050405020304" pitchFamily="18" charset="0"/>
              <a:cs typeface="Times New Roman" panose="02020603050405020304" pitchFamily="18" charset="0"/>
            </a:endParaRPr>
          </a:p>
        </p:txBody>
      </p:sp>
      <p:sp>
        <p:nvSpPr>
          <p:cNvPr id="82947" name="Rectangle 3"/>
          <p:cNvSpPr>
            <a:spLocks noGrp="1" noChangeArrowheads="1"/>
          </p:cNvSpPr>
          <p:nvPr>
            <p:ph type="title"/>
          </p:nvPr>
        </p:nvSpPr>
        <p:spPr/>
        <p:txBody>
          <a:bodyPr/>
          <a:lstStyle/>
          <a:p>
            <a:r>
              <a:rPr lang="en-US" altLang="zh-CN"/>
              <a:t>Analysis</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2946">
                                            <p:txEl>
                                              <p:pRg st="3" end="3"/>
                                            </p:txEl>
                                          </p:spTgt>
                                        </p:tgtEl>
                                        <p:attrNameLst>
                                          <p:attrName>style.visibility</p:attrName>
                                        </p:attrNameLst>
                                      </p:cBhvr>
                                      <p:to>
                                        <p:strVal val="visible"/>
                                      </p:to>
                                    </p:set>
                                    <p:animEffect transition="in" filter="fade">
                                      <p:cBhvr>
                                        <p:cTn id="7" dur="1000"/>
                                        <p:tgtEl>
                                          <p:spTgt spid="82946">
                                            <p:txEl>
                                              <p:pRg st="3" end="3"/>
                                            </p:txEl>
                                          </p:spTgt>
                                        </p:tgtEl>
                                      </p:cBhvr>
                                    </p:animEffect>
                                    <p:anim calcmode="lin" valueType="num">
                                      <p:cBhvr>
                                        <p:cTn id="8" dur="1000" fill="hold"/>
                                        <p:tgtEl>
                                          <p:spTgt spid="8294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82946">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2946">
                                            <p:txEl>
                                              <p:pRg st="4" end="4"/>
                                            </p:txEl>
                                          </p:spTgt>
                                        </p:tgtEl>
                                        <p:attrNameLst>
                                          <p:attrName>style.visibility</p:attrName>
                                        </p:attrNameLst>
                                      </p:cBhvr>
                                      <p:to>
                                        <p:strVal val="visible"/>
                                      </p:to>
                                    </p:set>
                                    <p:animEffect transition="in" filter="fade">
                                      <p:cBhvr>
                                        <p:cTn id="12" dur="1000"/>
                                        <p:tgtEl>
                                          <p:spTgt spid="82946">
                                            <p:txEl>
                                              <p:pRg st="4" end="4"/>
                                            </p:txEl>
                                          </p:spTgt>
                                        </p:tgtEl>
                                      </p:cBhvr>
                                    </p:animEffect>
                                    <p:anim calcmode="lin" valueType="num">
                                      <p:cBhvr>
                                        <p:cTn id="13" dur="1000" fill="hold"/>
                                        <p:tgtEl>
                                          <p:spTgt spid="8294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8294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a:t>Assignments</a:t>
            </a:r>
            <a:endParaRPr lang="en-US" altLang="zh-CN"/>
          </a:p>
        </p:txBody>
      </p:sp>
      <p:sp>
        <p:nvSpPr>
          <p:cNvPr id="233475" name="Rectangle 3"/>
          <p:cNvSpPr>
            <a:spLocks noGrp="1" noChangeArrowheads="1"/>
          </p:cNvSpPr>
          <p:nvPr>
            <p:ph type="body" idx="1"/>
          </p:nvPr>
        </p:nvSpPr>
        <p:spPr/>
        <p:txBody>
          <a:bodyPr/>
          <a:lstStyle/>
          <a:p>
            <a:endParaRPr lang="en-US" altLang="zh-CN"/>
          </a:p>
          <a:p>
            <a:r>
              <a:rPr lang="en-US" altLang="zh-CN"/>
              <a:t>7.9, 7.10, 7.11, 7.13</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395288" y="1341438"/>
            <a:ext cx="8423275"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
              </a:spcBef>
            </a:pPr>
            <a:r>
              <a:rPr kumimoji="1" lang="zh-CN" altLang="en-US" sz="2800">
                <a:latin typeface="Times New Roman" panose="02020603050405020304" pitchFamily="18" charset="0"/>
                <a:cs typeface="Times New Roman" panose="02020603050405020304" pitchFamily="18" charset="0"/>
              </a:rPr>
              <a:t>图是一种复杂的非线性结构。</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图的基本概念</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图的邻接矩阵和邻接表</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图的遍历</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最小生成树</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最短路径</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buFont typeface="Wingdings" panose="05000000000000000000" pitchFamily="2" charset="2"/>
              <a:buChar char="l"/>
            </a:pPr>
            <a:r>
              <a:rPr kumimoji="1" lang="zh-CN" altLang="en-US" sz="2800">
                <a:latin typeface="Times New Roman" panose="02020603050405020304" pitchFamily="18" charset="0"/>
                <a:cs typeface="Times New Roman" panose="02020603050405020304" pitchFamily="18" charset="0"/>
              </a:rPr>
              <a:t> 拓扑排序及关键路径</a:t>
            </a:r>
            <a:endParaRPr kumimoji="1" lang="zh-CN" altLang="en-US" sz="2800">
              <a:latin typeface="Times New Roman" panose="02020603050405020304" pitchFamily="18" charset="0"/>
              <a:cs typeface="Times New Roman" panose="02020603050405020304" pitchFamily="18" charset="0"/>
            </a:endParaRPr>
          </a:p>
          <a:p>
            <a:pPr>
              <a:lnSpc>
                <a:spcPct val="130000"/>
              </a:lnSpc>
              <a:spcBef>
                <a:spcPct val="5000"/>
              </a:spcBef>
            </a:pPr>
            <a:r>
              <a:rPr kumimoji="1" lang="zh-CN" altLang="en-US" sz="2800">
                <a:latin typeface="Times New Roman" panose="02020603050405020304" pitchFamily="18" charset="0"/>
                <a:cs typeface="Times New Roman" panose="02020603050405020304" pitchFamily="18" charset="0"/>
              </a:rPr>
              <a:t>重点是掌握图的存储表示和各种算法的基本思想。</a:t>
            </a:r>
            <a:endParaRPr kumimoji="1" lang="zh-CN" altLang="en-US" sz="2800">
              <a:latin typeface="Times New Roman" panose="02020603050405020304" pitchFamily="18" charset="0"/>
              <a:cs typeface="Times New Roman" panose="02020603050405020304" pitchFamily="18" charset="0"/>
            </a:endParaRPr>
          </a:p>
        </p:txBody>
      </p:sp>
      <p:sp>
        <p:nvSpPr>
          <p:cNvPr id="95237" name="Rectangle 5"/>
          <p:cNvSpPr>
            <a:spLocks noGrp="1" noChangeArrowheads="1"/>
          </p:cNvSpPr>
          <p:nvPr>
            <p:ph type="title"/>
          </p:nvPr>
        </p:nvSpPr>
        <p:spPr/>
        <p:txBody>
          <a:bodyPr/>
          <a:lstStyle/>
          <a:p>
            <a:r>
              <a:rPr lang="en-US" altLang="zh-CN"/>
              <a:t>Conclusion</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51460" y="1628775"/>
            <a:ext cx="8512175" cy="1291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0" hangingPunct="1">
              <a:spcAft>
                <a:spcPts val="1200"/>
              </a:spcAft>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图需要存储的信息：</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顶点和弧</a:t>
            </a:r>
            <a:r>
              <a:rPr kumimoji="1" lang="zh-CN" altLang="en-US" sz="2400">
                <a:latin typeface="宋体" panose="02010600030101010101" pitchFamily="2" charset="-122"/>
                <a:ea typeface="宋体" panose="02010600030101010101" pitchFamily="2" charset="-122"/>
                <a:cs typeface="宋体" panose="02010600030101010101" pitchFamily="2" charset="-122"/>
              </a:rPr>
              <a:t>。</a:t>
            </a:r>
            <a:endParaRPr kumimoji="1" lang="zh-CN" altLang="en-US" sz="2400">
              <a:latin typeface="宋体" panose="02010600030101010101" pitchFamily="2" charset="-122"/>
              <a:ea typeface="宋体" panose="02010600030101010101" pitchFamily="2" charset="-122"/>
              <a:cs typeface="宋体" panose="02010600030101010101" pitchFamily="2" charset="-122"/>
            </a:endParaRPr>
          </a:p>
          <a:p>
            <a:pPr eaLnBrk="1" latinLnBrk="0" hangingPunct="1">
              <a:spcBef>
                <a:spcPts val="2400"/>
              </a:spcBef>
              <a:spcAft>
                <a:spcPts val="1200"/>
              </a:spcAft>
            </a:pPr>
            <a:r>
              <a:rPr kumimoji="1" lang="zh-CN" altLang="en-US" sz="2400">
                <a:latin typeface="宋体" panose="02010600030101010101" pitchFamily="2" charset="-122"/>
                <a:ea typeface="宋体" panose="02010600030101010101" pitchFamily="2" charset="-122"/>
                <a:cs typeface="宋体" panose="02010600030101010101" pitchFamily="2" charset="-122"/>
              </a:rPr>
              <a:t>常用的存储方法有：</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sp>
        <p:nvSpPr>
          <p:cNvPr id="53252" name="Rectangle 4"/>
          <p:cNvSpPr>
            <a:spLocks noGrp="1" noChangeArrowheads="1"/>
          </p:cNvSpPr>
          <p:nvPr>
            <p:ph type="title"/>
          </p:nvPr>
        </p:nvSpPr>
        <p:spPr/>
        <p:txBody>
          <a:bodyPr/>
          <a:lstStyle/>
          <a:p>
            <a:r>
              <a:rPr lang="en-US" altLang="zh-CN">
                <a:latin typeface="Times New Roman" panose="02020603050405020304" pitchFamily="18" charset="0"/>
                <a:cs typeface="Times New Roman" panose="02020603050405020304" pitchFamily="18" charset="0"/>
              </a:rPr>
              <a:t>7.2 Storage structure of graph</a:t>
            </a:r>
            <a:endParaRPr lang="en-US" altLang="zh-CN">
              <a:latin typeface="Times New Roman" panose="02020603050405020304" pitchFamily="18" charset="0"/>
              <a:cs typeface="Times New Roman" panose="02020603050405020304" pitchFamily="18" charset="0"/>
            </a:endParaRPr>
          </a:p>
        </p:txBody>
      </p:sp>
      <p:sp>
        <p:nvSpPr>
          <p:cNvPr id="79876" name="Rectangle 1028"/>
          <p:cNvSpPr>
            <a:spLocks noChangeArrowheads="1"/>
          </p:cNvSpPr>
          <p:nvPr/>
        </p:nvSpPr>
        <p:spPr bwMode="auto">
          <a:xfrm>
            <a:off x="971233" y="3212783"/>
            <a:ext cx="3313112" cy="50482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CC0000"/>
                </a:solidFill>
              </a:rPr>
              <a:t>★  </a:t>
            </a:r>
            <a:r>
              <a:rPr lang="zh-CN" altLang="en-US" sz="2400" b="1">
                <a:solidFill>
                  <a:srgbClr val="CC0000"/>
                </a:solidFill>
              </a:rPr>
              <a:t>邻接矩阵表示法</a:t>
            </a:r>
            <a:endParaRPr lang="zh-CN" altLang="en-US" sz="2400" b="1">
              <a:solidFill>
                <a:srgbClr val="CC0000"/>
              </a:solidFill>
            </a:endParaRPr>
          </a:p>
        </p:txBody>
      </p:sp>
      <p:sp>
        <p:nvSpPr>
          <p:cNvPr id="79877" name="Rectangle 1029"/>
          <p:cNvSpPr>
            <a:spLocks noChangeArrowheads="1"/>
          </p:cNvSpPr>
          <p:nvPr/>
        </p:nvSpPr>
        <p:spPr bwMode="auto">
          <a:xfrm>
            <a:off x="4715828" y="3212783"/>
            <a:ext cx="3313112" cy="50482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CC0000"/>
                </a:solidFill>
              </a:rPr>
              <a:t>★  </a:t>
            </a:r>
            <a:r>
              <a:rPr lang="zh-CN" altLang="en-US" sz="2400" b="1">
                <a:solidFill>
                  <a:srgbClr val="CC0000"/>
                </a:solidFill>
              </a:rPr>
              <a:t>邻接表表示法</a:t>
            </a:r>
            <a:endParaRPr lang="zh-CN" altLang="en-US" sz="2400" b="1">
              <a:solidFill>
                <a:srgbClr val="CC0000"/>
              </a:solidFill>
            </a:endParaRPr>
          </a:p>
        </p:txBody>
      </p:sp>
      <p:sp>
        <p:nvSpPr>
          <p:cNvPr id="79878" name="Rectangle 1030"/>
          <p:cNvSpPr>
            <a:spLocks noChangeArrowheads="1"/>
          </p:cNvSpPr>
          <p:nvPr/>
        </p:nvSpPr>
        <p:spPr bwMode="auto">
          <a:xfrm>
            <a:off x="970915" y="4076700"/>
            <a:ext cx="3313113" cy="50482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CC0000"/>
                </a:solidFill>
              </a:rPr>
              <a:t>十字链表表示法</a:t>
            </a:r>
            <a:endParaRPr lang="zh-CN" altLang="en-US" sz="2400" b="1">
              <a:solidFill>
                <a:srgbClr val="CC0000"/>
              </a:solidFill>
            </a:endParaRPr>
          </a:p>
        </p:txBody>
      </p:sp>
      <p:sp>
        <p:nvSpPr>
          <p:cNvPr id="79879" name="Rectangle 1031"/>
          <p:cNvSpPr>
            <a:spLocks noChangeArrowheads="1"/>
          </p:cNvSpPr>
          <p:nvPr/>
        </p:nvSpPr>
        <p:spPr bwMode="auto">
          <a:xfrm>
            <a:off x="4715510" y="4076700"/>
            <a:ext cx="3313113" cy="504825"/>
          </a:xfrm>
          <a:prstGeom prst="rect">
            <a:avLst/>
          </a:prstGeom>
          <a:solidFill>
            <a:srgbClr val="DDDDDD"/>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CC0000"/>
                </a:solidFill>
              </a:rPr>
              <a:t>邻接多重表表示法</a:t>
            </a:r>
            <a:endParaRPr lang="zh-CN" altLang="en-US" sz="2400" b="1">
              <a:solidFill>
                <a:srgbClr val="CC0000"/>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5353" name="Picture 9"/>
          <p:cNvPicPr>
            <a:picLocks noChangeAspect="1" noChangeArrowheads="1"/>
          </p:cNvPicPr>
          <p:nvPr/>
        </p:nvPicPr>
        <p:blipFill>
          <a:blip r:embed="rId1">
            <a:extLst>
              <a:ext uri="{28A0092B-C50C-407E-A947-70E740481C1C}">
                <a14:useLocalDpi xmlns:a14="http://schemas.microsoft.com/office/drawing/2010/main" val="0"/>
              </a:ext>
            </a:extLst>
          </a:blip>
          <a:srcRect b="2682"/>
          <a:stretch>
            <a:fillRect/>
          </a:stretch>
        </p:blipFill>
        <p:spPr bwMode="auto">
          <a:xfrm>
            <a:off x="120650" y="777875"/>
            <a:ext cx="8870950" cy="5873750"/>
          </a:xfrm>
          <a:prstGeom prst="rect">
            <a:avLst/>
          </a:prstGeom>
          <a:noFill/>
          <a:extLst>
            <a:ext uri="{909E8E84-426E-40DD-AFC4-6F175D3DCCD1}">
              <a14:hiddenFill xmlns:a14="http://schemas.microsoft.com/office/drawing/2010/main">
                <a:solidFill>
                  <a:srgbClr val="FFFFFF"/>
                </a:solidFill>
              </a14:hiddenFill>
            </a:ext>
          </a:extLst>
        </p:spPr>
      </p:pic>
      <p:sp>
        <p:nvSpPr>
          <p:cNvPr id="185352" name="Rectangle 8"/>
          <p:cNvSpPr>
            <a:spLocks noGrp="1" noChangeArrowheads="1"/>
          </p:cNvSpPr>
          <p:nvPr>
            <p:ph type="title"/>
          </p:nvPr>
        </p:nvSpPr>
        <p:spPr>
          <a:xfrm>
            <a:off x="120650" y="274638"/>
            <a:ext cx="8870950" cy="1143000"/>
          </a:xfrm>
          <a:solidFill>
            <a:schemeClr val="tx1"/>
          </a:solidFill>
        </p:spPr>
        <p:txBody>
          <a:bodyPr anchorCtr="0"/>
          <a:lstStyle/>
          <a:p>
            <a:r>
              <a:rPr lang="en-US" altLang="zh-CN">
                <a:solidFill>
                  <a:srgbClr val="CC0000"/>
                </a:solidFill>
              </a:rPr>
              <a:t>A funny story</a:t>
            </a:r>
            <a:endParaRPr lang="en-US" altLang="zh-CN">
              <a:solidFill>
                <a:srgbClr val="CC0000"/>
              </a:solidFill>
            </a:endParaRP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8" name="Oval 4"/>
          <p:cNvSpPr>
            <a:spLocks noChangeArrowheads="1"/>
          </p:cNvSpPr>
          <p:nvPr/>
        </p:nvSpPr>
        <p:spPr bwMode="auto">
          <a:xfrm>
            <a:off x="395288" y="2492375"/>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I</a:t>
            </a:r>
            <a:endParaRPr lang="en-US" altLang="zh-CN" sz="2000" b="1">
              <a:solidFill>
                <a:srgbClr val="FFFF00"/>
              </a:solidFill>
            </a:endParaRPr>
          </a:p>
        </p:txBody>
      </p:sp>
      <p:sp>
        <p:nvSpPr>
          <p:cNvPr id="241669" name="Oval 5"/>
          <p:cNvSpPr>
            <a:spLocks noChangeArrowheads="1"/>
          </p:cNvSpPr>
          <p:nvPr/>
        </p:nvSpPr>
        <p:spPr bwMode="auto">
          <a:xfrm>
            <a:off x="2627313" y="2492375"/>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wife</a:t>
            </a:r>
            <a:endParaRPr lang="en-US" altLang="zh-CN" sz="2000" b="1">
              <a:solidFill>
                <a:srgbClr val="FFFF00"/>
              </a:solidFill>
            </a:endParaRPr>
          </a:p>
        </p:txBody>
      </p:sp>
      <p:sp>
        <p:nvSpPr>
          <p:cNvPr id="241670" name="Oval 6"/>
          <p:cNvSpPr>
            <a:spLocks noChangeArrowheads="1"/>
          </p:cNvSpPr>
          <p:nvPr/>
        </p:nvSpPr>
        <p:spPr bwMode="auto">
          <a:xfrm>
            <a:off x="395288" y="8382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father</a:t>
            </a:r>
            <a:endParaRPr lang="en-US" altLang="zh-CN" sz="2000" b="1">
              <a:solidFill>
                <a:srgbClr val="FFFF00"/>
              </a:solidFill>
            </a:endParaRPr>
          </a:p>
        </p:txBody>
      </p:sp>
      <p:sp>
        <p:nvSpPr>
          <p:cNvPr id="241671" name="Oval 7"/>
          <p:cNvSpPr>
            <a:spLocks noChangeArrowheads="1"/>
          </p:cNvSpPr>
          <p:nvPr/>
        </p:nvSpPr>
        <p:spPr bwMode="auto">
          <a:xfrm>
            <a:off x="2627313" y="40767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Daughter</a:t>
            </a:r>
            <a:endParaRPr lang="en-US" altLang="zh-CN" sz="2000" b="1">
              <a:solidFill>
                <a:srgbClr val="FFFF00"/>
              </a:solidFill>
            </a:endParaRPr>
          </a:p>
        </p:txBody>
      </p:sp>
      <p:cxnSp>
        <p:nvCxnSpPr>
          <p:cNvPr id="241672" name="AutoShape 8"/>
          <p:cNvCxnSpPr>
            <a:cxnSpLocks noChangeShapeType="1"/>
            <a:stCxn id="241670" idx="4"/>
            <a:endCxn id="241668" idx="0"/>
          </p:cNvCxnSpPr>
          <p:nvPr/>
        </p:nvCxnSpPr>
        <p:spPr bwMode="auto">
          <a:xfrm>
            <a:off x="1008063" y="1573213"/>
            <a:ext cx="0" cy="9048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73" name="AutoShape 9"/>
          <p:cNvCxnSpPr>
            <a:cxnSpLocks noChangeShapeType="1"/>
            <a:stCxn id="241668" idx="6"/>
            <a:endCxn id="241669" idx="2"/>
          </p:cNvCxnSpPr>
          <p:nvPr/>
        </p:nvCxnSpPr>
        <p:spPr bwMode="auto">
          <a:xfrm>
            <a:off x="1633538" y="2852738"/>
            <a:ext cx="979487"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74" name="AutoShape 10"/>
          <p:cNvCxnSpPr>
            <a:cxnSpLocks noChangeShapeType="1"/>
            <a:stCxn id="241669" idx="4"/>
            <a:endCxn id="241671" idx="0"/>
          </p:cNvCxnSpPr>
          <p:nvPr/>
        </p:nvCxnSpPr>
        <p:spPr bwMode="auto">
          <a:xfrm>
            <a:off x="3240088" y="3227388"/>
            <a:ext cx="0" cy="83502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75" name="AutoShape 11"/>
          <p:cNvCxnSpPr>
            <a:cxnSpLocks noChangeShapeType="1"/>
            <a:stCxn id="241670" idx="6"/>
            <a:endCxn id="241671" idx="1"/>
          </p:cNvCxnSpPr>
          <p:nvPr/>
        </p:nvCxnSpPr>
        <p:spPr bwMode="auto">
          <a:xfrm>
            <a:off x="1633538" y="1198563"/>
            <a:ext cx="1173162" cy="2968625"/>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76" name="Oval 12"/>
          <p:cNvSpPr>
            <a:spLocks noChangeArrowheads="1"/>
          </p:cNvSpPr>
          <p:nvPr/>
        </p:nvSpPr>
        <p:spPr bwMode="auto">
          <a:xfrm>
            <a:off x="395288" y="40767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son</a:t>
            </a:r>
            <a:endParaRPr lang="en-US" altLang="zh-CN" sz="2000" b="1">
              <a:solidFill>
                <a:srgbClr val="FFFF00"/>
              </a:solidFill>
            </a:endParaRPr>
          </a:p>
        </p:txBody>
      </p:sp>
      <p:cxnSp>
        <p:nvCxnSpPr>
          <p:cNvPr id="241677" name="AutoShape 13"/>
          <p:cNvCxnSpPr>
            <a:cxnSpLocks noChangeShapeType="1"/>
            <a:stCxn id="241668" idx="4"/>
            <a:endCxn id="241676" idx="0"/>
          </p:cNvCxnSpPr>
          <p:nvPr/>
        </p:nvCxnSpPr>
        <p:spPr bwMode="auto">
          <a:xfrm>
            <a:off x="1008063" y="3227388"/>
            <a:ext cx="0" cy="83502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78" name="AutoShape 14"/>
          <p:cNvCxnSpPr>
            <a:cxnSpLocks noChangeShapeType="1"/>
            <a:stCxn id="241669" idx="3"/>
            <a:endCxn id="241676" idx="7"/>
          </p:cNvCxnSpPr>
          <p:nvPr/>
        </p:nvCxnSpPr>
        <p:spPr bwMode="auto">
          <a:xfrm flipH="1">
            <a:off x="1439863" y="3122613"/>
            <a:ext cx="1366837" cy="10445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79" name="Oval 15"/>
          <p:cNvSpPr>
            <a:spLocks noChangeArrowheads="1"/>
          </p:cNvSpPr>
          <p:nvPr/>
        </p:nvSpPr>
        <p:spPr bwMode="auto">
          <a:xfrm>
            <a:off x="2627313" y="55880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Son</a:t>
            </a:r>
            <a:endParaRPr lang="en-US" altLang="zh-CN" sz="2000" b="1">
              <a:solidFill>
                <a:srgbClr val="FFFF00"/>
              </a:solidFill>
            </a:endParaRPr>
          </a:p>
        </p:txBody>
      </p:sp>
      <p:cxnSp>
        <p:nvCxnSpPr>
          <p:cNvPr id="241680" name="AutoShape 16"/>
          <p:cNvCxnSpPr>
            <a:cxnSpLocks noChangeShapeType="1"/>
            <a:stCxn id="241671" idx="4"/>
            <a:endCxn id="241679" idx="0"/>
          </p:cNvCxnSpPr>
          <p:nvPr/>
        </p:nvCxnSpPr>
        <p:spPr bwMode="auto">
          <a:xfrm>
            <a:off x="3240088" y="4811713"/>
            <a:ext cx="0" cy="76200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81" name="AutoShape 17"/>
          <p:cNvCxnSpPr>
            <a:cxnSpLocks noChangeShapeType="1"/>
            <a:stCxn id="241670" idx="5"/>
            <a:endCxn id="241679" idx="1"/>
          </p:cNvCxnSpPr>
          <p:nvPr/>
        </p:nvCxnSpPr>
        <p:spPr bwMode="auto">
          <a:xfrm>
            <a:off x="1439863" y="1468438"/>
            <a:ext cx="1366837" cy="421005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82" name="Oval 18"/>
          <p:cNvSpPr>
            <a:spLocks noChangeArrowheads="1"/>
          </p:cNvSpPr>
          <p:nvPr/>
        </p:nvSpPr>
        <p:spPr bwMode="auto">
          <a:xfrm>
            <a:off x="4932363" y="4003675"/>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I</a:t>
            </a:r>
            <a:endParaRPr lang="en-US" altLang="zh-CN" sz="2000" b="1">
              <a:solidFill>
                <a:srgbClr val="FFFF00"/>
              </a:solidFill>
            </a:endParaRPr>
          </a:p>
        </p:txBody>
      </p:sp>
      <p:sp>
        <p:nvSpPr>
          <p:cNvPr id="241683" name="Oval 19"/>
          <p:cNvSpPr>
            <a:spLocks noChangeArrowheads="1"/>
          </p:cNvSpPr>
          <p:nvPr/>
        </p:nvSpPr>
        <p:spPr bwMode="auto">
          <a:xfrm>
            <a:off x="7019925" y="4003675"/>
            <a:ext cx="1223963"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wife</a:t>
            </a:r>
            <a:endParaRPr lang="en-US" altLang="zh-CN" sz="2000" b="1">
              <a:solidFill>
                <a:srgbClr val="FFFF00"/>
              </a:solidFill>
            </a:endParaRPr>
          </a:p>
        </p:txBody>
      </p:sp>
      <p:sp>
        <p:nvSpPr>
          <p:cNvPr id="241684" name="Oval 20"/>
          <p:cNvSpPr>
            <a:spLocks noChangeArrowheads="1"/>
          </p:cNvSpPr>
          <p:nvPr/>
        </p:nvSpPr>
        <p:spPr bwMode="auto">
          <a:xfrm>
            <a:off x="4932363" y="23495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father</a:t>
            </a:r>
            <a:endParaRPr lang="en-US" altLang="zh-CN" sz="2000" b="1">
              <a:solidFill>
                <a:srgbClr val="FFFF00"/>
              </a:solidFill>
            </a:endParaRPr>
          </a:p>
        </p:txBody>
      </p:sp>
      <p:sp>
        <p:nvSpPr>
          <p:cNvPr id="241685" name="Oval 21"/>
          <p:cNvSpPr>
            <a:spLocks noChangeArrowheads="1"/>
          </p:cNvSpPr>
          <p:nvPr/>
        </p:nvSpPr>
        <p:spPr bwMode="auto">
          <a:xfrm>
            <a:off x="7019925" y="2349500"/>
            <a:ext cx="1223963"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Daughter</a:t>
            </a:r>
            <a:endParaRPr lang="en-US" altLang="zh-CN" sz="2000" b="1">
              <a:solidFill>
                <a:srgbClr val="FFFF00"/>
              </a:solidFill>
            </a:endParaRPr>
          </a:p>
        </p:txBody>
      </p:sp>
      <p:cxnSp>
        <p:nvCxnSpPr>
          <p:cNvPr id="241686" name="AutoShape 22"/>
          <p:cNvCxnSpPr>
            <a:cxnSpLocks noChangeShapeType="1"/>
            <a:stCxn id="241684" idx="4"/>
            <a:endCxn id="241682" idx="0"/>
          </p:cNvCxnSpPr>
          <p:nvPr/>
        </p:nvCxnSpPr>
        <p:spPr bwMode="auto">
          <a:xfrm>
            <a:off x="5545138" y="3084513"/>
            <a:ext cx="0" cy="9048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87" name="AutoShape 23"/>
          <p:cNvCxnSpPr>
            <a:cxnSpLocks noChangeShapeType="1"/>
            <a:stCxn id="241682" idx="6"/>
            <a:endCxn id="241683" idx="2"/>
          </p:cNvCxnSpPr>
          <p:nvPr/>
        </p:nvCxnSpPr>
        <p:spPr bwMode="auto">
          <a:xfrm>
            <a:off x="6170613" y="4364038"/>
            <a:ext cx="835025"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88" name="AutoShape 24"/>
          <p:cNvCxnSpPr>
            <a:cxnSpLocks noChangeShapeType="1"/>
            <a:stCxn id="241683" idx="0"/>
            <a:endCxn id="241685" idx="4"/>
          </p:cNvCxnSpPr>
          <p:nvPr/>
        </p:nvCxnSpPr>
        <p:spPr bwMode="auto">
          <a:xfrm flipV="1">
            <a:off x="7632700" y="3084513"/>
            <a:ext cx="0" cy="9048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90" name="Oval 26"/>
          <p:cNvSpPr>
            <a:spLocks noChangeArrowheads="1"/>
          </p:cNvSpPr>
          <p:nvPr/>
        </p:nvSpPr>
        <p:spPr bwMode="auto">
          <a:xfrm>
            <a:off x="4932363" y="5588000"/>
            <a:ext cx="1223962"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My son</a:t>
            </a:r>
            <a:endParaRPr lang="en-US" altLang="zh-CN" sz="2000" b="1">
              <a:solidFill>
                <a:srgbClr val="FFFF00"/>
              </a:solidFill>
            </a:endParaRPr>
          </a:p>
        </p:txBody>
      </p:sp>
      <p:cxnSp>
        <p:nvCxnSpPr>
          <p:cNvPr id="241691" name="AutoShape 27"/>
          <p:cNvCxnSpPr>
            <a:cxnSpLocks noChangeShapeType="1"/>
            <a:stCxn id="241682" idx="4"/>
            <a:endCxn id="241690" idx="0"/>
          </p:cNvCxnSpPr>
          <p:nvPr/>
        </p:nvCxnSpPr>
        <p:spPr bwMode="auto">
          <a:xfrm>
            <a:off x="5545138" y="4738688"/>
            <a:ext cx="0" cy="83502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92" name="AutoShape 28"/>
          <p:cNvCxnSpPr>
            <a:cxnSpLocks noChangeShapeType="1"/>
            <a:stCxn id="241683" idx="3"/>
            <a:endCxn id="241690" idx="7"/>
          </p:cNvCxnSpPr>
          <p:nvPr/>
        </p:nvCxnSpPr>
        <p:spPr bwMode="auto">
          <a:xfrm flipH="1">
            <a:off x="5976938" y="4633913"/>
            <a:ext cx="1222375" cy="104457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93" name="Oval 29"/>
          <p:cNvSpPr>
            <a:spLocks noChangeArrowheads="1"/>
          </p:cNvSpPr>
          <p:nvPr/>
        </p:nvSpPr>
        <p:spPr bwMode="auto">
          <a:xfrm>
            <a:off x="7019925" y="333375"/>
            <a:ext cx="1223963" cy="7207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FF00"/>
                </a:solidFill>
              </a:rPr>
              <a:t>Son</a:t>
            </a:r>
            <a:endParaRPr lang="en-US" altLang="zh-CN" sz="2000" b="1">
              <a:solidFill>
                <a:srgbClr val="FFFF00"/>
              </a:solidFill>
            </a:endParaRPr>
          </a:p>
        </p:txBody>
      </p:sp>
      <p:cxnSp>
        <p:nvCxnSpPr>
          <p:cNvPr id="241695" name="AutoShape 31"/>
          <p:cNvCxnSpPr>
            <a:cxnSpLocks noChangeShapeType="1"/>
            <a:stCxn id="241684" idx="0"/>
            <a:endCxn id="241693" idx="3"/>
          </p:cNvCxnSpPr>
          <p:nvPr/>
        </p:nvCxnSpPr>
        <p:spPr bwMode="auto">
          <a:xfrm flipV="1">
            <a:off x="5545138" y="963613"/>
            <a:ext cx="1654175" cy="137160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96" name="AutoShape 32"/>
          <p:cNvCxnSpPr>
            <a:cxnSpLocks noChangeShapeType="1"/>
            <a:stCxn id="241684" idx="6"/>
            <a:endCxn id="241685" idx="2"/>
          </p:cNvCxnSpPr>
          <p:nvPr/>
        </p:nvCxnSpPr>
        <p:spPr bwMode="auto">
          <a:xfrm>
            <a:off x="6170613" y="2709863"/>
            <a:ext cx="835025"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97" name="AutoShape 33"/>
          <p:cNvCxnSpPr>
            <a:cxnSpLocks noChangeShapeType="1"/>
            <a:stCxn id="241685" idx="0"/>
            <a:endCxn id="241693" idx="4"/>
          </p:cNvCxnSpPr>
          <p:nvPr/>
        </p:nvCxnSpPr>
        <p:spPr bwMode="auto">
          <a:xfrm flipV="1">
            <a:off x="7632700" y="1068388"/>
            <a:ext cx="0" cy="126682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98" name="AutoShape 34"/>
          <p:cNvCxnSpPr>
            <a:cxnSpLocks noChangeShapeType="1"/>
            <a:stCxn id="241682" idx="7"/>
            <a:endCxn id="241693" idx="3"/>
          </p:cNvCxnSpPr>
          <p:nvPr/>
        </p:nvCxnSpPr>
        <p:spPr bwMode="auto">
          <a:xfrm flipV="1">
            <a:off x="5976938" y="963613"/>
            <a:ext cx="1222375" cy="3130550"/>
          </a:xfrm>
          <a:prstGeom prst="straightConnector1">
            <a:avLst/>
          </a:prstGeom>
          <a:noFill/>
          <a:ln w="2857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699" name="AutoShape 35"/>
          <p:cNvCxnSpPr>
            <a:cxnSpLocks noChangeShapeType="1"/>
            <a:stCxn id="241682" idx="7"/>
            <a:endCxn id="241685" idx="3"/>
          </p:cNvCxnSpPr>
          <p:nvPr/>
        </p:nvCxnSpPr>
        <p:spPr bwMode="auto">
          <a:xfrm flipV="1">
            <a:off x="5976938" y="2979738"/>
            <a:ext cx="1222375" cy="1114425"/>
          </a:xfrm>
          <a:prstGeom prst="straightConnector1">
            <a:avLst/>
          </a:prstGeom>
          <a:noFill/>
          <a:ln w="2857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322263" y="4051300"/>
            <a:ext cx="2954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FF00"/>
                </a:solidFill>
                <a:latin typeface="Comic Sans MS" panose="030F0702030302020204" pitchFamily="66" charset="0"/>
                <a:ea typeface="宋体" panose="02010600030101010101" pitchFamily="2" charset="-122"/>
              </a:rPr>
              <a:t>Conclusion:</a:t>
            </a:r>
            <a:endParaRPr lang="en-US" altLang="zh-CN" sz="3200" b="1">
              <a:solidFill>
                <a:srgbClr val="FFFF00"/>
              </a:solidFill>
              <a:latin typeface="Comic Sans MS" panose="030F0702030302020204" pitchFamily="66" charset="0"/>
              <a:ea typeface="宋体" panose="02010600030101010101" pitchFamily="2" charset="-122"/>
            </a:endParaRPr>
          </a:p>
        </p:txBody>
      </p:sp>
      <p:pic>
        <p:nvPicPr>
          <p:cNvPr id="18637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650" y="692150"/>
            <a:ext cx="8867775" cy="2859088"/>
          </a:xfrm>
          <a:prstGeom prst="rect">
            <a:avLst/>
          </a:prstGeom>
          <a:noFill/>
          <a:extLst>
            <a:ext uri="{909E8E84-426E-40DD-AFC4-6F175D3DCCD1}">
              <a14:hiddenFill xmlns:a14="http://schemas.microsoft.com/office/drawing/2010/main">
                <a:solidFill>
                  <a:srgbClr val="FFFFFF"/>
                </a:solidFill>
              </a14:hiddenFill>
            </a:ext>
          </a:extLst>
        </p:spPr>
      </p:pic>
      <p:pic>
        <p:nvPicPr>
          <p:cNvPr id="1863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941888"/>
            <a:ext cx="6048375"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1+#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6376"/>
                                        </p:tgtEl>
                                        <p:attrNameLst>
                                          <p:attrName>style.visibility</p:attrName>
                                        </p:attrNameLst>
                                      </p:cBhvr>
                                      <p:to>
                                        <p:strVal val="visible"/>
                                      </p:to>
                                    </p:set>
                                    <p:anim calcmode="lin" valueType="num">
                                      <p:cBhvr additive="base">
                                        <p:cTn id="11" dur="500" fill="hold"/>
                                        <p:tgtEl>
                                          <p:spTgt spid="186376"/>
                                        </p:tgtEl>
                                        <p:attrNameLst>
                                          <p:attrName>ppt_x</p:attrName>
                                        </p:attrNameLst>
                                      </p:cBhvr>
                                      <p:tavLst>
                                        <p:tav tm="0">
                                          <p:val>
                                            <p:strVal val="1+#ppt_w/2"/>
                                          </p:val>
                                        </p:tav>
                                        <p:tav tm="100000">
                                          <p:val>
                                            <p:strVal val="#ppt_x"/>
                                          </p:val>
                                        </p:tav>
                                      </p:tavLst>
                                    </p:anim>
                                    <p:anim calcmode="lin" valueType="num">
                                      <p:cBhvr additive="base">
                                        <p:cTn id="12" dur="500" fill="hold"/>
                                        <p:tgtEl>
                                          <p:spTgt spid="186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59728" y="1412875"/>
            <a:ext cx="8424862" cy="135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1000" b="1"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邻接矩阵</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用一个二维数组</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arcs[n][n]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存放顶点间关系（边或弧）的数据，这个二维数组称为邻接矩阵。</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7" name="Rectangle 5"/>
          <p:cNvSpPr>
            <a:spLocks noGrp="1" noChangeArrowheads="1"/>
          </p:cNvSpPr>
          <p:nvPr>
            <p:ph type="title"/>
          </p:nvPr>
        </p:nvSpPr>
        <p:spPr/>
        <p:txBody>
          <a:bodyPr/>
          <a:lstStyle/>
          <a:p>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7.2.1 </a:t>
            </a:r>
            <a:r>
              <a:rPr lang="en-US" altLang="zh-CN" sz="3600" dirty="0" smtClean="0">
                <a:latin typeface="Times New Roman" panose="02020603050405020304" pitchFamily="18" charset="0"/>
                <a:ea typeface="宋体" panose="02010600030101010101" pitchFamily="2" charset="-122"/>
                <a:cs typeface="Times New Roman" panose="02020603050405020304" pitchFamily="18" charset="0"/>
              </a:rPr>
              <a:t>Adjacency matrix (</a:t>
            </a:r>
            <a:r>
              <a:rPr lang="zh-CN" altLang="en-US" sz="3600" dirty="0" smtClean="0">
                <a:latin typeface="Times New Roman" panose="02020603050405020304" pitchFamily="18" charset="0"/>
                <a:ea typeface="宋体" panose="02010600030101010101" pitchFamily="2" charset="-122"/>
                <a:cs typeface="Times New Roman" panose="02020603050405020304" pitchFamily="18" charset="0"/>
              </a:rPr>
              <a:t>邻接矩阵法</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12" name="Text Box 40"/>
          <p:cNvSpPr txBox="1">
            <a:spLocks noChangeArrowheads="1"/>
          </p:cNvSpPr>
          <p:nvPr/>
        </p:nvSpPr>
        <p:spPr bwMode="auto">
          <a:xfrm>
            <a:off x="3275965" y="2565083"/>
            <a:ext cx="432593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1	if &lt;v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&gt; or  (v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sym typeface="Symbol" panose="05050102010706020507" pitchFamily="18" charset="2"/>
              </a:rPr>
              <a:t> VR</a:t>
            </a:r>
            <a:endParaRPr kumimoji="1" lang="en-US" altLang="zh-CN" sz="2400">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en-US" altLang="zh-CN" sz="2400">
                <a:latin typeface="Times New Roman" panose="02020603050405020304" pitchFamily="18" charset="0"/>
                <a:cs typeface="Times New Roman" panose="02020603050405020304" pitchFamily="18" charset="0"/>
              </a:rPr>
              <a:t>0	otherwise</a:t>
            </a:r>
            <a:endParaRPr kumimoji="1" lang="en-US" altLang="zh-CN" sz="2400">
              <a:latin typeface="Times New Roman" panose="02020603050405020304" pitchFamily="18" charset="0"/>
              <a:cs typeface="Times New Roman" panose="02020603050405020304" pitchFamily="18" charset="0"/>
            </a:endParaRPr>
          </a:p>
        </p:txBody>
      </p:sp>
      <p:sp>
        <p:nvSpPr>
          <p:cNvPr id="54313" name="Text Box 41"/>
          <p:cNvSpPr txBox="1">
            <a:spLocks noChangeArrowheads="1"/>
          </p:cNvSpPr>
          <p:nvPr/>
        </p:nvSpPr>
        <p:spPr bwMode="auto">
          <a:xfrm>
            <a:off x="1043940" y="2803843"/>
            <a:ext cx="203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      arcs[i][j] = </a:t>
            </a:r>
            <a:endParaRPr kumimoji="1" lang="en-US" altLang="zh-CN" sz="2400">
              <a:latin typeface="Times New Roman" panose="02020603050405020304" pitchFamily="18" charset="0"/>
              <a:cs typeface="Times New Roman" panose="02020603050405020304" pitchFamily="18" charset="0"/>
            </a:endParaRPr>
          </a:p>
        </p:txBody>
      </p:sp>
      <p:sp>
        <p:nvSpPr>
          <p:cNvPr id="54314" name="AutoShape 42"/>
          <p:cNvSpPr/>
          <p:nvPr/>
        </p:nvSpPr>
        <p:spPr bwMode="auto">
          <a:xfrm>
            <a:off x="3036253" y="2682240"/>
            <a:ext cx="179387" cy="769938"/>
          </a:xfrm>
          <a:prstGeom prst="leftBrace">
            <a:avLst>
              <a:gd name="adj1" fmla="val 357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nvGrpSpPr>
          <p:cNvPr id="2" name="Group 49"/>
          <p:cNvGrpSpPr/>
          <p:nvPr/>
        </p:nvGrpSpPr>
        <p:grpSpPr bwMode="auto">
          <a:xfrm>
            <a:off x="4473576" y="4365308"/>
            <a:ext cx="2400300" cy="2362200"/>
            <a:chOff x="4035" y="927"/>
            <a:chExt cx="1512" cy="1488"/>
          </a:xfrm>
        </p:grpSpPr>
        <p:grpSp>
          <p:nvGrpSpPr>
            <p:cNvPr id="3" name="Group 3"/>
            <p:cNvGrpSpPr/>
            <p:nvPr/>
          </p:nvGrpSpPr>
          <p:grpSpPr bwMode="auto">
            <a:xfrm>
              <a:off x="4092" y="927"/>
              <a:ext cx="1296" cy="1200"/>
              <a:chOff x="4176" y="2016"/>
              <a:chExt cx="1296" cy="1200"/>
            </a:xfrm>
          </p:grpSpPr>
          <p:sp>
            <p:nvSpPr>
              <p:cNvPr id="4" name="Oval 4"/>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6" name="Oval 5"/>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7" name="Oval 6"/>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8" name="Oval 7"/>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cxnSp>
            <p:nvCxnSpPr>
              <p:cNvPr id="9" name="AutoShape 8"/>
              <p:cNvCxnSpPr>
                <a:cxnSpLocks noChangeShapeType="1"/>
                <a:stCxn id="4" idx="6"/>
                <a:endCxn id="6"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9"/>
              <p:cNvCxnSpPr>
                <a:cxnSpLocks noChangeShapeType="1"/>
                <a:stCxn id="4" idx="4"/>
                <a:endCxn id="7"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p:cNvCxnSpPr>
                <a:cxnSpLocks noChangeShapeType="1"/>
                <a:stCxn id="7" idx="6"/>
                <a:endCxn id="8"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p:cNvCxnSpPr>
                <a:cxnSpLocks noChangeShapeType="1"/>
                <a:stCxn id="8" idx="1"/>
                <a:endCxn id="4"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 Box 25"/>
            <p:cNvSpPr txBox="1">
              <a:spLocks noChangeArrowheads="1"/>
            </p:cNvSpPr>
            <p:nvPr/>
          </p:nvSpPr>
          <p:spPr bwMode="auto">
            <a:xfrm>
              <a:off x="4035" y="2127"/>
              <a:ext cx="1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solidFill>
                    <a:srgbClr val="FFFF00"/>
                  </a:solidFill>
                  <a:latin typeface="Times New Roman" panose="02020603050405020304" pitchFamily="18" charset="0"/>
                  <a:cs typeface="Times New Roman" panose="02020603050405020304" pitchFamily="18" charset="0"/>
                </a:rPr>
                <a:t>Directed graph G</a:t>
              </a:r>
              <a:r>
                <a:rPr kumimoji="1" lang="en-US" altLang="zh-CN" sz="2400" baseline="-25000">
                  <a:solidFill>
                    <a:srgbClr val="FFFF00"/>
                  </a:solidFill>
                  <a:latin typeface="Times New Roman" panose="02020603050405020304" pitchFamily="18" charset="0"/>
                  <a:cs typeface="Times New Roman" panose="02020603050405020304" pitchFamily="18" charset="0"/>
                </a:rPr>
                <a:t>1</a:t>
              </a:r>
              <a:endParaRPr kumimoji="1" lang="en-US" altLang="zh-CN" sz="2400" baseline="-25000">
                <a:solidFill>
                  <a:srgbClr val="FFFF00"/>
                </a:solidFill>
                <a:latin typeface="Times New Roman" panose="02020603050405020304" pitchFamily="18" charset="0"/>
                <a:cs typeface="Times New Roman" panose="02020603050405020304" pitchFamily="18" charset="0"/>
              </a:endParaRPr>
            </a:p>
          </p:txBody>
        </p:sp>
      </p:grpSp>
      <p:grpSp>
        <p:nvGrpSpPr>
          <p:cNvPr id="14" name="Group 46"/>
          <p:cNvGrpSpPr/>
          <p:nvPr/>
        </p:nvGrpSpPr>
        <p:grpSpPr bwMode="auto">
          <a:xfrm>
            <a:off x="938213" y="4683125"/>
            <a:ext cx="2860675" cy="1552575"/>
            <a:chOff x="624" y="1344"/>
            <a:chExt cx="1802" cy="978"/>
          </a:xfrm>
        </p:grpSpPr>
        <p:sp>
          <p:nvSpPr>
            <p:cNvPr id="15" name="Text Box 32"/>
            <p:cNvSpPr txBox="1">
              <a:spLocks noChangeArrowheads="1"/>
            </p:cNvSpPr>
            <p:nvPr/>
          </p:nvSpPr>
          <p:spPr bwMode="auto">
            <a:xfrm>
              <a:off x="1590" y="1344"/>
              <a:ext cx="83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0  1  1  0</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0  0  0  0 </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0  0  0  1</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1  0  0  0</a:t>
              </a:r>
              <a:endParaRPr kumimoji="1" lang="en-US" altLang="zh-CN" sz="2400">
                <a:latin typeface="Times New Roman" panose="02020603050405020304" pitchFamily="18" charset="0"/>
                <a:cs typeface="Times New Roman" panose="02020603050405020304" pitchFamily="18" charset="0"/>
              </a:endParaRPr>
            </a:p>
          </p:txBody>
        </p:sp>
        <p:sp>
          <p:nvSpPr>
            <p:cNvPr id="16" name="Text Box 33"/>
            <p:cNvSpPr txBox="1">
              <a:spLocks noChangeArrowheads="1"/>
            </p:cNvSpPr>
            <p:nvPr/>
          </p:nvSpPr>
          <p:spPr bwMode="auto">
            <a:xfrm>
              <a:off x="624" y="1680"/>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G</a:t>
              </a:r>
              <a:r>
                <a:rPr kumimoji="1" lang="en-US" altLang="zh-CN" sz="2400" baseline="-25000">
                  <a:latin typeface="Times New Roman" panose="02020603050405020304" pitchFamily="18" charset="0"/>
                  <a:cs typeface="Times New Roman" panose="02020603050405020304" pitchFamily="18" charset="0"/>
                </a:rPr>
                <a:t>1</a:t>
              </a:r>
              <a:r>
                <a:rPr kumimoji="1" lang="en-US" altLang="zh-CN" sz="2400">
                  <a:latin typeface="Times New Roman" panose="02020603050405020304" pitchFamily="18" charset="0"/>
                  <a:cs typeface="Times New Roman" panose="02020603050405020304" pitchFamily="18" charset="0"/>
                </a:rPr>
                <a:t>.arcs =</a:t>
              </a:r>
              <a:endParaRPr kumimoji="1" lang="en-US" altLang="zh-CN" sz="2400">
                <a:latin typeface="Times New Roman" panose="02020603050405020304" pitchFamily="18" charset="0"/>
                <a:cs typeface="Times New Roman" panose="02020603050405020304" pitchFamily="18" charset="0"/>
              </a:endParaRPr>
            </a:p>
          </p:txBody>
        </p:sp>
        <p:sp>
          <p:nvSpPr>
            <p:cNvPr id="17" name="AutoShape 34"/>
            <p:cNvSpPr/>
            <p:nvPr/>
          </p:nvSpPr>
          <p:spPr bwMode="auto">
            <a:xfrm>
              <a:off x="1553" y="1416"/>
              <a:ext cx="45" cy="816"/>
            </a:xfrm>
            <a:prstGeom prst="leftBracket">
              <a:avLst>
                <a:gd name="adj" fmla="val 151111"/>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8" name="AutoShape 35"/>
            <p:cNvSpPr/>
            <p:nvPr/>
          </p:nvSpPr>
          <p:spPr bwMode="auto">
            <a:xfrm>
              <a:off x="2369" y="1416"/>
              <a:ext cx="45" cy="816"/>
            </a:xfrm>
            <a:prstGeom prst="rightBracket">
              <a:avLst>
                <a:gd name="adj" fmla="val 151111"/>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59728" y="1412875"/>
            <a:ext cx="8424862" cy="135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1000" b="1"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邻接矩阵</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用一个二维数组</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arcs[n][n]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存放顶点间关系（边或弧）的数据，这个二维数组称为邻接矩阵。</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7" name="Rectangle 5"/>
          <p:cNvSpPr>
            <a:spLocks noGrp="1" noChangeArrowheads="1"/>
          </p:cNvSpPr>
          <p:nvPr>
            <p:ph type="title"/>
          </p:nvPr>
        </p:nvSpPr>
        <p:spPr/>
        <p:txBody>
          <a:bodyPr/>
          <a:lstStyle/>
          <a:p>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7.2.1 </a:t>
            </a:r>
            <a:r>
              <a:rPr lang="en-US" altLang="zh-CN" sz="3600" dirty="0" smtClean="0">
                <a:latin typeface="Times New Roman" panose="02020603050405020304" pitchFamily="18" charset="0"/>
                <a:ea typeface="宋体" panose="02010600030101010101" pitchFamily="2" charset="-122"/>
                <a:cs typeface="Times New Roman" panose="02020603050405020304" pitchFamily="18" charset="0"/>
              </a:rPr>
              <a:t>Adjacency matrix (</a:t>
            </a:r>
            <a:r>
              <a:rPr lang="zh-CN" altLang="en-US" sz="3600" dirty="0" smtClean="0">
                <a:latin typeface="Times New Roman" panose="02020603050405020304" pitchFamily="18" charset="0"/>
                <a:ea typeface="宋体" panose="02010600030101010101" pitchFamily="2" charset="-122"/>
                <a:cs typeface="Times New Roman" panose="02020603050405020304" pitchFamily="18" charset="0"/>
              </a:rPr>
              <a:t>邻接矩阵法</a:t>
            </a: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312" name="Text Box 40"/>
          <p:cNvSpPr txBox="1">
            <a:spLocks noChangeArrowheads="1"/>
          </p:cNvSpPr>
          <p:nvPr/>
        </p:nvSpPr>
        <p:spPr bwMode="auto">
          <a:xfrm>
            <a:off x="3275965" y="2565083"/>
            <a:ext cx="432593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1	if &lt;v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&gt; or  (v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sym typeface="Symbol" panose="05050102010706020507" pitchFamily="18" charset="2"/>
              </a:rPr>
              <a:t> VR</a:t>
            </a:r>
            <a:endParaRPr kumimoji="1" lang="en-US" altLang="zh-CN" sz="2400">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en-US" altLang="zh-CN" sz="2400">
                <a:latin typeface="Times New Roman" panose="02020603050405020304" pitchFamily="18" charset="0"/>
                <a:cs typeface="Times New Roman" panose="02020603050405020304" pitchFamily="18" charset="0"/>
              </a:rPr>
              <a:t>0	otherwise</a:t>
            </a:r>
            <a:endParaRPr kumimoji="1" lang="en-US" altLang="zh-CN" sz="2400">
              <a:latin typeface="Times New Roman" panose="02020603050405020304" pitchFamily="18" charset="0"/>
              <a:cs typeface="Times New Roman" panose="02020603050405020304" pitchFamily="18" charset="0"/>
            </a:endParaRPr>
          </a:p>
        </p:txBody>
      </p:sp>
      <p:sp>
        <p:nvSpPr>
          <p:cNvPr id="54313" name="Text Box 41"/>
          <p:cNvSpPr txBox="1">
            <a:spLocks noChangeArrowheads="1"/>
          </p:cNvSpPr>
          <p:nvPr/>
        </p:nvSpPr>
        <p:spPr bwMode="auto">
          <a:xfrm>
            <a:off x="1043940" y="2803843"/>
            <a:ext cx="203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      arcs[i][j] = </a:t>
            </a:r>
            <a:endParaRPr kumimoji="1" lang="en-US" altLang="zh-CN" sz="2400">
              <a:latin typeface="Times New Roman" panose="02020603050405020304" pitchFamily="18" charset="0"/>
              <a:cs typeface="Times New Roman" panose="02020603050405020304" pitchFamily="18" charset="0"/>
            </a:endParaRPr>
          </a:p>
        </p:txBody>
      </p:sp>
      <p:sp>
        <p:nvSpPr>
          <p:cNvPr id="54314" name="AutoShape 42"/>
          <p:cNvSpPr/>
          <p:nvPr/>
        </p:nvSpPr>
        <p:spPr bwMode="auto">
          <a:xfrm>
            <a:off x="3036253" y="2682240"/>
            <a:ext cx="179387" cy="769938"/>
          </a:xfrm>
          <a:prstGeom prst="leftBrace">
            <a:avLst>
              <a:gd name="adj1" fmla="val 357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nvGrpSpPr>
          <p:cNvPr id="54320" name="Group 48"/>
          <p:cNvGrpSpPr/>
          <p:nvPr/>
        </p:nvGrpSpPr>
        <p:grpSpPr bwMode="auto">
          <a:xfrm>
            <a:off x="4753610" y="4365308"/>
            <a:ext cx="2705100" cy="2319337"/>
            <a:chOff x="3742" y="2711"/>
            <a:chExt cx="1704" cy="1461"/>
          </a:xfrm>
        </p:grpSpPr>
        <p:grpSp>
          <p:nvGrpSpPr>
            <p:cNvPr id="54284" name="Group 12"/>
            <p:cNvGrpSpPr/>
            <p:nvPr/>
          </p:nvGrpSpPr>
          <p:grpSpPr bwMode="auto">
            <a:xfrm>
              <a:off x="3945" y="2711"/>
              <a:ext cx="1296" cy="1200"/>
              <a:chOff x="2592" y="1968"/>
              <a:chExt cx="1296" cy="1200"/>
            </a:xfrm>
          </p:grpSpPr>
          <p:sp>
            <p:nvSpPr>
              <p:cNvPr id="54285" name="Oval 13"/>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54286" name="Oval 14"/>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4287" name="Oval 15"/>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54288" name="Oval 16"/>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a:latin typeface="Times New Roman" panose="02020603050405020304" pitchFamily="18" charset="0"/>
                  <a:cs typeface="Times New Roman" panose="02020603050405020304" pitchFamily="18" charset="0"/>
                </a:endParaRPr>
              </a:p>
            </p:txBody>
          </p:sp>
          <p:cxnSp>
            <p:nvCxnSpPr>
              <p:cNvPr id="54289" name="AutoShape 17"/>
              <p:cNvCxnSpPr>
                <a:cxnSpLocks noChangeShapeType="1"/>
                <a:stCxn id="54285" idx="6"/>
                <a:endCxn id="54286"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0" name="AutoShape 18"/>
              <p:cNvCxnSpPr>
                <a:cxnSpLocks noChangeShapeType="1"/>
                <a:stCxn id="54285" idx="4"/>
                <a:endCxn id="54287"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1" name="Oval 19"/>
              <p:cNvSpPr>
                <a:spLocks noChangeArrowheads="1"/>
              </p:cNvSpPr>
              <p:nvPr/>
            </p:nvSpPr>
            <p:spPr bwMode="auto">
              <a:xfrm>
                <a:off x="3024" y="235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cxnSp>
            <p:nvCxnSpPr>
              <p:cNvPr id="54292" name="AutoShape 20"/>
              <p:cNvCxnSpPr>
                <a:cxnSpLocks noChangeShapeType="1"/>
                <a:stCxn id="54286" idx="4"/>
                <a:endCxn id="54288"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3" name="AutoShape 21"/>
              <p:cNvCxnSpPr>
                <a:cxnSpLocks noChangeShapeType="1"/>
                <a:stCxn id="54291" idx="5"/>
                <a:endCxn id="54288" idx="1"/>
              </p:cNvCxnSpPr>
              <p:nvPr/>
            </p:nvCxnSpPr>
            <p:spPr bwMode="auto">
              <a:xfrm>
                <a:off x="3352" y="2680"/>
                <a:ext cx="208"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4" name="AutoShape 22"/>
              <p:cNvCxnSpPr>
                <a:cxnSpLocks noChangeShapeType="1"/>
                <a:stCxn id="54286" idx="3"/>
                <a:endCxn id="54291" idx="7"/>
              </p:cNvCxnSpPr>
              <p:nvPr/>
            </p:nvCxnSpPr>
            <p:spPr bwMode="auto">
              <a:xfrm flipH="1">
                <a:off x="3352" y="2296"/>
                <a:ext cx="208" cy="1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5" name="AutoShape 23"/>
              <p:cNvCxnSpPr>
                <a:cxnSpLocks noChangeShapeType="1"/>
                <a:stCxn id="54291" idx="3"/>
                <a:endCxn id="54287" idx="7"/>
              </p:cNvCxnSpPr>
              <p:nvPr/>
            </p:nvCxnSpPr>
            <p:spPr bwMode="auto">
              <a:xfrm flipH="1">
                <a:off x="2920" y="2680"/>
                <a:ext cx="160"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96" name="Text Box 24"/>
            <p:cNvSpPr txBox="1">
              <a:spLocks noChangeArrowheads="1"/>
            </p:cNvSpPr>
            <p:nvPr/>
          </p:nvSpPr>
          <p:spPr bwMode="auto">
            <a:xfrm>
              <a:off x="3742" y="3884"/>
              <a:ext cx="1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solidFill>
                    <a:srgbClr val="FFFF00"/>
                  </a:solidFill>
                  <a:latin typeface="Times New Roman" panose="02020603050405020304" pitchFamily="18" charset="0"/>
                  <a:cs typeface="Times New Roman" panose="02020603050405020304" pitchFamily="18" charset="0"/>
                </a:rPr>
                <a:t>Undirected graph G</a:t>
              </a:r>
              <a:r>
                <a:rPr kumimoji="1" lang="en-US" altLang="zh-CN" sz="2400" baseline="-25000">
                  <a:solidFill>
                    <a:srgbClr val="FFFF00"/>
                  </a:solidFill>
                  <a:latin typeface="Times New Roman" panose="02020603050405020304" pitchFamily="18" charset="0"/>
                  <a:cs typeface="Times New Roman" panose="02020603050405020304" pitchFamily="18" charset="0"/>
                </a:rPr>
                <a:t>2</a:t>
              </a:r>
              <a:endParaRPr kumimoji="1" lang="en-US" altLang="zh-CN" sz="2400" baseline="-25000">
                <a:solidFill>
                  <a:srgbClr val="FFFF00"/>
                </a:solidFill>
                <a:latin typeface="Times New Roman" panose="02020603050405020304" pitchFamily="18" charset="0"/>
                <a:cs typeface="Times New Roman" panose="02020603050405020304" pitchFamily="18" charset="0"/>
              </a:endParaRPr>
            </a:p>
          </p:txBody>
        </p:sp>
      </p:grpSp>
      <p:grpSp>
        <p:nvGrpSpPr>
          <p:cNvPr id="54319" name="Group 47"/>
          <p:cNvGrpSpPr/>
          <p:nvPr/>
        </p:nvGrpSpPr>
        <p:grpSpPr bwMode="auto">
          <a:xfrm>
            <a:off x="960438" y="4474528"/>
            <a:ext cx="3255963" cy="1917700"/>
            <a:chOff x="605" y="2841"/>
            <a:chExt cx="2051" cy="1208"/>
          </a:xfrm>
        </p:grpSpPr>
        <p:sp>
          <p:nvSpPr>
            <p:cNvPr id="54299" name="Text Box 27"/>
            <p:cNvSpPr txBox="1">
              <a:spLocks noChangeArrowheads="1"/>
            </p:cNvSpPr>
            <p:nvPr/>
          </p:nvSpPr>
          <p:spPr bwMode="auto">
            <a:xfrm>
              <a:off x="1628" y="2841"/>
              <a:ext cx="98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dirty="0">
                  <a:latin typeface="Times New Roman" panose="02020603050405020304" pitchFamily="18" charset="0"/>
                  <a:cs typeface="Times New Roman" panose="02020603050405020304" pitchFamily="18" charset="0"/>
                </a:rPr>
                <a:t>0  1  0  1  0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1  0  1  0  1</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0  1  0  1  1</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1  0  1  0  0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0  1  1  0  0</a:t>
              </a:r>
              <a:endParaRPr kumimoji="1" lang="en-US" altLang="zh-CN" sz="2400" dirty="0">
                <a:latin typeface="Times New Roman" panose="02020603050405020304" pitchFamily="18" charset="0"/>
                <a:cs typeface="Times New Roman" panose="02020603050405020304" pitchFamily="18" charset="0"/>
              </a:endParaRPr>
            </a:p>
          </p:txBody>
        </p:sp>
        <p:sp>
          <p:nvSpPr>
            <p:cNvPr id="54300" name="AutoShape 28"/>
            <p:cNvSpPr/>
            <p:nvPr/>
          </p:nvSpPr>
          <p:spPr bwMode="auto">
            <a:xfrm>
              <a:off x="1575" y="2937"/>
              <a:ext cx="48" cy="1008"/>
            </a:xfrm>
            <a:prstGeom prst="leftBracket">
              <a:avLst>
                <a:gd name="adj" fmla="val 175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54301" name="AutoShape 29"/>
            <p:cNvSpPr/>
            <p:nvPr/>
          </p:nvSpPr>
          <p:spPr bwMode="auto">
            <a:xfrm>
              <a:off x="2608" y="2931"/>
              <a:ext cx="48" cy="1014"/>
            </a:xfrm>
            <a:prstGeom prst="rightBracket">
              <a:avLst>
                <a:gd name="adj" fmla="val 176042"/>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54302" name="Text Box 30"/>
            <p:cNvSpPr txBox="1">
              <a:spLocks noChangeArrowheads="1"/>
            </p:cNvSpPr>
            <p:nvPr/>
          </p:nvSpPr>
          <p:spPr bwMode="auto">
            <a:xfrm>
              <a:off x="605" y="3251"/>
              <a:ext cx="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cs typeface="Times New Roman" panose="02020603050405020304" pitchFamily="18" charset="0"/>
                </a:rPr>
                <a:t>G</a:t>
              </a:r>
              <a:r>
                <a:rPr kumimoji="1" lang="en-US" altLang="zh-CN" sz="2400" baseline="-25000">
                  <a:latin typeface="Times New Roman" panose="02020603050405020304" pitchFamily="18" charset="0"/>
                  <a:cs typeface="Times New Roman" panose="02020603050405020304" pitchFamily="18" charset="0"/>
                </a:rPr>
                <a:t>2</a:t>
              </a:r>
              <a:r>
                <a:rPr kumimoji="1" lang="en-US" altLang="zh-CN" sz="2400">
                  <a:latin typeface="Times New Roman" panose="02020603050405020304" pitchFamily="18" charset="0"/>
                  <a:cs typeface="Times New Roman" panose="02020603050405020304" pitchFamily="18" charset="0"/>
                </a:rPr>
                <a:t>.arcs = </a:t>
              </a:r>
              <a:endParaRPr kumimoji="1" lang="en-US" altLang="zh-CN" sz="240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5" name="Rectangle 13"/>
          <p:cNvSpPr>
            <a:spLocks noGrp="1" noChangeArrowheads="1"/>
          </p:cNvSpPr>
          <p:nvPr>
            <p:ph type="title"/>
          </p:nvPr>
        </p:nvSpPr>
        <p:spPr>
          <a:noFill/>
        </p:spPr>
        <p:txBody>
          <a:bodyPr/>
          <a:lstStyle/>
          <a:p>
            <a:r>
              <a:rPr lang="zh-CN" altLang="en-US" b="1"/>
              <a:t>本章学习的线索</a:t>
            </a:r>
            <a:endParaRPr lang="zh-CN" altLang="en-US" b="1"/>
          </a:p>
        </p:txBody>
      </p:sp>
      <p:sp>
        <p:nvSpPr>
          <p:cNvPr id="192526" name="Rectangle 14"/>
          <p:cNvSpPr>
            <a:spLocks noGrp="1" noChangeArrowheads="1"/>
          </p:cNvSpPr>
          <p:nvPr>
            <p:ph type="body" idx="1"/>
          </p:nvPr>
        </p:nvSpPr>
        <p:spPr>
          <a:xfrm>
            <a:off x="457200" y="1600200"/>
            <a:ext cx="8229600" cy="4852988"/>
          </a:xfrm>
          <a:noFill/>
        </p:spPr>
        <p:txBody>
          <a:bodyPr/>
          <a:lstStyle/>
          <a:p>
            <a:r>
              <a:rPr lang="zh-CN" altLang="en-US" sz="2800"/>
              <a:t>主要线索</a:t>
            </a:r>
            <a:endParaRPr lang="zh-CN" altLang="en-US" sz="2800"/>
          </a:p>
          <a:p>
            <a:endParaRPr lang="zh-CN" altLang="en-US" sz="2800"/>
          </a:p>
          <a:p>
            <a:endParaRPr lang="zh-CN" altLang="en-US" sz="2800"/>
          </a:p>
          <a:p>
            <a:r>
              <a:rPr lang="zh-CN" altLang="en-US" sz="2800"/>
              <a:t>重点</a:t>
            </a:r>
            <a:endParaRPr lang="zh-CN" altLang="en-US" sz="2800"/>
          </a:p>
          <a:p>
            <a:pPr lvl="1"/>
            <a:r>
              <a:rPr lang="zh-CN" altLang="en-US" sz="2400"/>
              <a:t>图的定义及表示</a:t>
            </a:r>
            <a:endParaRPr lang="zh-CN" altLang="en-US" sz="2400"/>
          </a:p>
          <a:p>
            <a:pPr lvl="1"/>
            <a:r>
              <a:rPr lang="zh-CN" altLang="en-US" sz="2400"/>
              <a:t>图的遍历和生成树</a:t>
            </a:r>
            <a:endParaRPr lang="zh-CN" altLang="en-US" sz="2400"/>
          </a:p>
          <a:p>
            <a:pPr lvl="1"/>
            <a:r>
              <a:rPr lang="zh-CN" altLang="en-US" sz="2400"/>
              <a:t>最小代价生成树和最短路径</a:t>
            </a:r>
            <a:endParaRPr lang="zh-CN" altLang="en-US" sz="2400"/>
          </a:p>
          <a:p>
            <a:pPr lvl="1"/>
            <a:r>
              <a:rPr lang="zh-CN" altLang="en-US" sz="2400"/>
              <a:t>拓扑排序</a:t>
            </a:r>
            <a:endParaRPr lang="zh-CN" altLang="en-US" sz="2400"/>
          </a:p>
          <a:p>
            <a:r>
              <a:rPr lang="zh-CN" altLang="en-US" sz="2800"/>
              <a:t> 难点 </a:t>
            </a:r>
            <a:endParaRPr lang="zh-CN" altLang="en-US" sz="2800"/>
          </a:p>
          <a:p>
            <a:pPr lvl="1"/>
            <a:r>
              <a:rPr lang="zh-CN" altLang="en-US" sz="2400"/>
              <a:t>图的遍历和最短路径</a:t>
            </a:r>
            <a:endParaRPr lang="zh-CN" altLang="en-US" sz="2400"/>
          </a:p>
        </p:txBody>
      </p:sp>
      <p:sp>
        <p:nvSpPr>
          <p:cNvPr id="192527" name="Text Box 15"/>
          <p:cNvSpPr txBox="1">
            <a:spLocks noChangeArrowheads="1"/>
          </p:cNvSpPr>
          <p:nvPr/>
        </p:nvSpPr>
        <p:spPr bwMode="auto">
          <a:xfrm>
            <a:off x="611188" y="2216150"/>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t>图的定义、</a:t>
            </a:r>
            <a:endParaRPr lang="zh-CN" altLang="en-US"/>
          </a:p>
          <a:p>
            <a:pPr algn="ctr"/>
            <a:r>
              <a:rPr lang="zh-CN" altLang="en-US"/>
              <a:t>表示和存储</a:t>
            </a:r>
            <a:endParaRPr lang="zh-CN" altLang="en-US"/>
          </a:p>
        </p:txBody>
      </p:sp>
      <p:sp>
        <p:nvSpPr>
          <p:cNvPr id="192528" name="Text Box 16"/>
          <p:cNvSpPr txBox="1">
            <a:spLocks noChangeArrowheads="1"/>
          </p:cNvSpPr>
          <p:nvPr/>
        </p:nvSpPr>
        <p:spPr bwMode="auto">
          <a:xfrm>
            <a:off x="2546350" y="2216150"/>
            <a:ext cx="1704975"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dirty="0">
                <a:solidFill>
                  <a:srgbClr val="FFFF00"/>
                </a:solidFill>
              </a:rPr>
              <a:t>图的遍历</a:t>
            </a:r>
            <a:endParaRPr lang="zh-CN" altLang="en-US" b="1" dirty="0">
              <a:solidFill>
                <a:srgbClr val="FFFF00"/>
              </a:solidFill>
            </a:endParaRPr>
          </a:p>
          <a:p>
            <a:pPr algn="ctr"/>
            <a:r>
              <a:rPr lang="zh-CN" altLang="en-US" b="1" dirty="0">
                <a:solidFill>
                  <a:srgbClr val="FFFF00"/>
                </a:solidFill>
              </a:rPr>
              <a:t>及生成树</a:t>
            </a:r>
            <a:endParaRPr lang="zh-CN" altLang="en-US" b="1" dirty="0">
              <a:solidFill>
                <a:srgbClr val="FFFF00"/>
              </a:solidFill>
            </a:endParaRPr>
          </a:p>
        </p:txBody>
      </p:sp>
      <p:sp>
        <p:nvSpPr>
          <p:cNvPr id="192529" name="Text Box 17"/>
          <p:cNvSpPr txBox="1">
            <a:spLocks noChangeArrowheads="1"/>
          </p:cNvSpPr>
          <p:nvPr/>
        </p:nvSpPr>
        <p:spPr bwMode="auto">
          <a:xfrm>
            <a:off x="4748213" y="221615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a:t>最小代价生成树和最短路径</a:t>
            </a:r>
            <a:endParaRPr kumimoji="1" lang="zh-CN" altLang="en-US"/>
          </a:p>
        </p:txBody>
      </p:sp>
      <p:sp>
        <p:nvSpPr>
          <p:cNvPr id="192530" name="Text Box 18"/>
          <p:cNvSpPr txBox="1">
            <a:spLocks noChangeArrowheads="1"/>
          </p:cNvSpPr>
          <p:nvPr/>
        </p:nvSpPr>
        <p:spPr bwMode="auto">
          <a:xfrm>
            <a:off x="6948488" y="2220913"/>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a:t>拓扑排序</a:t>
            </a:r>
            <a:endParaRPr kumimoji="1" lang="zh-CN" altLang="en-US"/>
          </a:p>
          <a:p>
            <a:pPr algn="ctr"/>
            <a:r>
              <a:rPr kumimoji="1" lang="zh-CN" altLang="en-US"/>
              <a:t>关键路径</a:t>
            </a:r>
            <a:endParaRPr kumimoji="1" lang="zh-CN" altLang="en-US"/>
          </a:p>
        </p:txBody>
      </p:sp>
      <p:sp>
        <p:nvSpPr>
          <p:cNvPr id="192531" name="AutoShape 19"/>
          <p:cNvSpPr>
            <a:spLocks noChangeArrowheads="1"/>
          </p:cNvSpPr>
          <p:nvPr/>
        </p:nvSpPr>
        <p:spPr bwMode="auto">
          <a:xfrm>
            <a:off x="2082800" y="243363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AutoShape 20"/>
          <p:cNvSpPr>
            <a:spLocks noChangeArrowheads="1"/>
          </p:cNvSpPr>
          <p:nvPr/>
        </p:nvSpPr>
        <p:spPr bwMode="auto">
          <a:xfrm>
            <a:off x="4284663" y="243363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AutoShape 21"/>
          <p:cNvSpPr>
            <a:spLocks noChangeArrowheads="1"/>
          </p:cNvSpPr>
          <p:nvPr/>
        </p:nvSpPr>
        <p:spPr bwMode="auto">
          <a:xfrm>
            <a:off x="6483350" y="243363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ChangeArrowheads="1"/>
          </p:cNvSpPr>
          <p:nvPr/>
        </p:nvSpPr>
        <p:spPr bwMode="auto">
          <a:xfrm>
            <a:off x="408940" y="1341120"/>
            <a:ext cx="8268335" cy="3507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0" latinLnBrk="0" hangingPunct="0">
              <a:spcAft>
                <a:spcPts val="1200"/>
              </a:spcAft>
              <a:buClrTx/>
              <a:buSzTx/>
              <a:buFont typeface="Arial" panose="020B0604020202020204" pitchFamily="34" charset="0"/>
              <a:buChar char="•"/>
            </a:pP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无向图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的邻接矩阵一定是一个对称矩阵。</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eaLnBrk="0" latinLnBrk="0" hangingPunct="0">
              <a:spcAft>
                <a:spcPts val="1200"/>
              </a:spcAft>
              <a:buClrTx/>
              <a:buSzTx/>
              <a:buFont typeface="Arial" panose="020B0604020202020204" pitchFamily="34" charset="0"/>
              <a:buChar char="•"/>
            </a:pP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无向图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的邻接矩阵的第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行</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或第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列</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非零元素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或非∞元素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个数为第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个顶点的度</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D(v</a:t>
            </a:r>
            <a:r>
              <a:rPr kumimoji="1"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eaLnBrk="0" latinLnBrk="0" hangingPunct="0">
              <a:spcAft>
                <a:spcPts val="1200"/>
              </a:spcAft>
              <a:buFont typeface="Arial" panose="020B0604020202020204" pitchFamily="34" charset="0"/>
              <a:buChar char="•"/>
            </a:pP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有向图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的邻接矩阵的第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行非零元素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或非∞元素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个数为第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个顶点的出度</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OD(v</a:t>
            </a:r>
            <a:r>
              <a:rPr kumimoji="1"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列非零元素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或非∞元素</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个数就是第</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个顶点的入度</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ID(v</a:t>
            </a:r>
            <a:r>
              <a:rPr kumimoji="1" lang="en-US" altLang="zh-CN" sz="2400" baseline="-30000"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eaLnBrk="0" latinLnBrk="0" hangingPunct="0">
              <a:spcAft>
                <a:spcPts val="1200"/>
              </a:spcAft>
              <a:buFont typeface="Arial" panose="020B0604020202020204" pitchFamily="34" charset="0"/>
              <a:buChar cha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邻接矩阵表示图，很容易确定图中任意两个顶点之间是否有边相连</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20" name="Group 48"/>
          <p:cNvGrpSpPr/>
          <p:nvPr/>
        </p:nvGrpSpPr>
        <p:grpSpPr bwMode="auto">
          <a:xfrm>
            <a:off x="5940425" y="4303713"/>
            <a:ext cx="2705100" cy="2319337"/>
            <a:chOff x="3742" y="2711"/>
            <a:chExt cx="1704" cy="1461"/>
          </a:xfrm>
        </p:grpSpPr>
        <p:grpSp>
          <p:nvGrpSpPr>
            <p:cNvPr id="54284" name="Group 12"/>
            <p:cNvGrpSpPr/>
            <p:nvPr/>
          </p:nvGrpSpPr>
          <p:grpSpPr bwMode="auto">
            <a:xfrm>
              <a:off x="3945" y="2711"/>
              <a:ext cx="1296" cy="1200"/>
              <a:chOff x="2592" y="1968"/>
              <a:chExt cx="1296" cy="1200"/>
            </a:xfrm>
          </p:grpSpPr>
          <p:sp>
            <p:nvSpPr>
              <p:cNvPr id="54285" name="Oval 13"/>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54286" name="Oval 14"/>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4287" name="Oval 15"/>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54288" name="Oval 16"/>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a:latin typeface="Times New Roman" panose="02020603050405020304" pitchFamily="18" charset="0"/>
                  <a:cs typeface="Times New Roman" panose="02020603050405020304" pitchFamily="18" charset="0"/>
                </a:endParaRPr>
              </a:p>
            </p:txBody>
          </p:sp>
          <p:cxnSp>
            <p:nvCxnSpPr>
              <p:cNvPr id="54289" name="AutoShape 17"/>
              <p:cNvCxnSpPr>
                <a:cxnSpLocks noChangeShapeType="1"/>
                <a:stCxn id="54285" idx="6"/>
                <a:endCxn id="54286"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0" name="AutoShape 18"/>
              <p:cNvCxnSpPr>
                <a:cxnSpLocks noChangeShapeType="1"/>
                <a:stCxn id="54285" idx="4"/>
                <a:endCxn id="54287"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1" name="Oval 19"/>
              <p:cNvSpPr>
                <a:spLocks noChangeArrowheads="1"/>
              </p:cNvSpPr>
              <p:nvPr/>
            </p:nvSpPr>
            <p:spPr bwMode="auto">
              <a:xfrm>
                <a:off x="3024" y="235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cxnSp>
            <p:nvCxnSpPr>
              <p:cNvPr id="54292" name="AutoShape 20"/>
              <p:cNvCxnSpPr>
                <a:cxnSpLocks noChangeShapeType="1"/>
                <a:stCxn id="54286" idx="4"/>
                <a:endCxn id="54288"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3" name="AutoShape 21"/>
              <p:cNvCxnSpPr>
                <a:cxnSpLocks noChangeShapeType="1"/>
                <a:stCxn id="54291" idx="5"/>
                <a:endCxn id="54288" idx="1"/>
              </p:cNvCxnSpPr>
              <p:nvPr/>
            </p:nvCxnSpPr>
            <p:spPr bwMode="auto">
              <a:xfrm>
                <a:off x="3352" y="2680"/>
                <a:ext cx="208"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4" name="AutoShape 22"/>
              <p:cNvCxnSpPr>
                <a:cxnSpLocks noChangeShapeType="1"/>
                <a:stCxn id="54286" idx="3"/>
                <a:endCxn id="54291" idx="7"/>
              </p:cNvCxnSpPr>
              <p:nvPr/>
            </p:nvCxnSpPr>
            <p:spPr bwMode="auto">
              <a:xfrm flipH="1">
                <a:off x="3352" y="2296"/>
                <a:ext cx="208" cy="1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5" name="AutoShape 23"/>
              <p:cNvCxnSpPr>
                <a:cxnSpLocks noChangeShapeType="1"/>
                <a:stCxn id="54291" idx="3"/>
                <a:endCxn id="54287" idx="7"/>
              </p:cNvCxnSpPr>
              <p:nvPr/>
            </p:nvCxnSpPr>
            <p:spPr bwMode="auto">
              <a:xfrm flipH="1">
                <a:off x="2920" y="2680"/>
                <a:ext cx="160"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96" name="Text Box 24"/>
            <p:cNvSpPr txBox="1">
              <a:spLocks noChangeArrowheads="1"/>
            </p:cNvSpPr>
            <p:nvPr/>
          </p:nvSpPr>
          <p:spPr bwMode="auto">
            <a:xfrm>
              <a:off x="3742" y="3884"/>
              <a:ext cx="1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cs typeface="Times New Roman" panose="02020603050405020304" pitchFamily="18" charset="0"/>
                </a:rPr>
                <a:t>Undirected graph G</a:t>
              </a:r>
              <a:r>
                <a:rPr kumimoji="1" lang="en-US" altLang="zh-CN" sz="2400" baseline="-25000">
                  <a:solidFill>
                    <a:srgbClr val="FFFF00"/>
                  </a:solidFill>
                  <a:latin typeface="Times New Roman" panose="02020603050405020304" pitchFamily="18" charset="0"/>
                  <a:cs typeface="Times New Roman" panose="02020603050405020304" pitchFamily="18" charset="0"/>
                </a:rPr>
                <a:t>2</a:t>
              </a:r>
              <a:endParaRPr kumimoji="1" lang="en-US" altLang="zh-CN" sz="2400" baseline="-25000">
                <a:solidFill>
                  <a:srgbClr val="FFFF00"/>
                </a:solidFill>
                <a:latin typeface="Times New Roman" panose="02020603050405020304" pitchFamily="18" charset="0"/>
                <a:cs typeface="Times New Roman" panose="02020603050405020304" pitchFamily="18" charset="0"/>
              </a:endParaRPr>
            </a:p>
          </p:txBody>
        </p:sp>
      </p:grpSp>
      <p:grpSp>
        <p:nvGrpSpPr>
          <p:cNvPr id="54321" name="Group 49"/>
          <p:cNvGrpSpPr/>
          <p:nvPr/>
        </p:nvGrpSpPr>
        <p:grpSpPr bwMode="auto">
          <a:xfrm>
            <a:off x="6092826" y="1268413"/>
            <a:ext cx="2400300" cy="2362200"/>
            <a:chOff x="4035" y="927"/>
            <a:chExt cx="1512" cy="1488"/>
          </a:xfrm>
        </p:grpSpPr>
        <p:grpSp>
          <p:nvGrpSpPr>
            <p:cNvPr id="54275" name="Group 3"/>
            <p:cNvGrpSpPr/>
            <p:nvPr/>
          </p:nvGrpSpPr>
          <p:grpSpPr bwMode="auto">
            <a:xfrm>
              <a:off x="4092" y="927"/>
              <a:ext cx="1296" cy="1200"/>
              <a:chOff x="4176" y="2016"/>
              <a:chExt cx="1296" cy="1200"/>
            </a:xfrm>
          </p:grpSpPr>
          <p:sp>
            <p:nvSpPr>
              <p:cNvPr id="54276" name="Oval 4"/>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54277" name="Oval 5"/>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4278" name="Oval 6"/>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54279" name="Oval 7"/>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cxnSp>
            <p:nvCxnSpPr>
              <p:cNvPr id="54280" name="AutoShape 8"/>
              <p:cNvCxnSpPr>
                <a:cxnSpLocks noChangeShapeType="1"/>
                <a:stCxn id="54276" idx="6"/>
                <a:endCxn id="54277"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1" name="AutoShape 9"/>
              <p:cNvCxnSpPr>
                <a:cxnSpLocks noChangeShapeType="1"/>
                <a:stCxn id="54276" idx="4"/>
                <a:endCxn id="54278"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2" name="AutoShape 10"/>
              <p:cNvCxnSpPr>
                <a:cxnSpLocks noChangeShapeType="1"/>
                <a:stCxn id="54278" idx="6"/>
                <a:endCxn id="54279"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3" name="AutoShape 11"/>
              <p:cNvCxnSpPr>
                <a:cxnSpLocks noChangeShapeType="1"/>
                <a:stCxn id="54279" idx="1"/>
                <a:endCxn id="54276"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97" name="Text Box 25"/>
            <p:cNvSpPr txBox="1">
              <a:spLocks noChangeArrowheads="1"/>
            </p:cNvSpPr>
            <p:nvPr/>
          </p:nvSpPr>
          <p:spPr bwMode="auto">
            <a:xfrm>
              <a:off x="4035" y="2127"/>
              <a:ext cx="1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cs typeface="Times New Roman" panose="02020603050405020304" pitchFamily="18" charset="0"/>
                </a:rPr>
                <a:t>Directed graph G</a:t>
              </a:r>
              <a:r>
                <a:rPr kumimoji="1" lang="en-US" altLang="zh-CN" sz="2400" baseline="-25000">
                  <a:solidFill>
                    <a:srgbClr val="FFFF00"/>
                  </a:solidFill>
                  <a:latin typeface="Times New Roman" panose="02020603050405020304" pitchFamily="18" charset="0"/>
                  <a:cs typeface="Times New Roman" panose="02020603050405020304" pitchFamily="18" charset="0"/>
                </a:rPr>
                <a:t>1</a:t>
              </a:r>
              <a:endParaRPr kumimoji="1" lang="en-US" altLang="zh-CN" sz="2400" baseline="-25000">
                <a:solidFill>
                  <a:srgbClr val="FFFF00"/>
                </a:solidFill>
                <a:latin typeface="Times New Roman" panose="02020603050405020304" pitchFamily="18" charset="0"/>
                <a:cs typeface="Times New Roman" panose="02020603050405020304" pitchFamily="18" charset="0"/>
              </a:endParaRPr>
            </a:p>
          </p:txBody>
        </p:sp>
      </p:grpSp>
      <p:grpSp>
        <p:nvGrpSpPr>
          <p:cNvPr id="54319" name="Group 47"/>
          <p:cNvGrpSpPr/>
          <p:nvPr/>
        </p:nvGrpSpPr>
        <p:grpSpPr bwMode="auto">
          <a:xfrm>
            <a:off x="1032193" y="4456113"/>
            <a:ext cx="3255963" cy="1917700"/>
            <a:chOff x="605" y="2841"/>
            <a:chExt cx="2051" cy="1208"/>
          </a:xfrm>
        </p:grpSpPr>
        <p:sp>
          <p:nvSpPr>
            <p:cNvPr id="54299" name="Text Box 27"/>
            <p:cNvSpPr txBox="1">
              <a:spLocks noChangeArrowheads="1"/>
            </p:cNvSpPr>
            <p:nvPr/>
          </p:nvSpPr>
          <p:spPr bwMode="auto">
            <a:xfrm>
              <a:off x="1628" y="2841"/>
              <a:ext cx="98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0  1  0  1  0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1  0  1  0  1</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0  1  0  1  1</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1  0  1  0  0</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0  1  1  0  0</a:t>
              </a:r>
              <a:endParaRPr kumimoji="1" lang="en-US" altLang="zh-CN" sz="2400" dirty="0">
                <a:latin typeface="Times New Roman" panose="02020603050405020304" pitchFamily="18" charset="0"/>
                <a:cs typeface="Times New Roman" panose="02020603050405020304" pitchFamily="18" charset="0"/>
              </a:endParaRPr>
            </a:p>
          </p:txBody>
        </p:sp>
        <p:sp>
          <p:nvSpPr>
            <p:cNvPr id="54300" name="AutoShape 28"/>
            <p:cNvSpPr/>
            <p:nvPr/>
          </p:nvSpPr>
          <p:spPr bwMode="auto">
            <a:xfrm>
              <a:off x="1575" y="2937"/>
              <a:ext cx="48" cy="1008"/>
            </a:xfrm>
            <a:prstGeom prst="leftBracket">
              <a:avLst>
                <a:gd name="adj" fmla="val 175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1" name="AutoShape 29"/>
            <p:cNvSpPr/>
            <p:nvPr/>
          </p:nvSpPr>
          <p:spPr bwMode="auto">
            <a:xfrm>
              <a:off x="2608" y="2931"/>
              <a:ext cx="48" cy="1014"/>
            </a:xfrm>
            <a:prstGeom prst="rightBracket">
              <a:avLst>
                <a:gd name="adj" fmla="val 176042"/>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Text Box 30"/>
            <p:cNvSpPr txBox="1">
              <a:spLocks noChangeArrowheads="1"/>
            </p:cNvSpPr>
            <p:nvPr/>
          </p:nvSpPr>
          <p:spPr bwMode="auto">
            <a:xfrm>
              <a:off x="605" y="3251"/>
              <a:ext cx="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G</a:t>
              </a:r>
              <a:r>
                <a:rPr kumimoji="1" lang="en-US" altLang="zh-CN" sz="2400" baseline="-25000">
                  <a:latin typeface="Times New Roman" panose="02020603050405020304" pitchFamily="18" charset="0"/>
                  <a:cs typeface="Times New Roman" panose="02020603050405020304" pitchFamily="18" charset="0"/>
                </a:rPr>
                <a:t>2</a:t>
              </a:r>
              <a:r>
                <a:rPr kumimoji="1" lang="en-US" altLang="zh-CN" sz="2400">
                  <a:latin typeface="Times New Roman" panose="02020603050405020304" pitchFamily="18" charset="0"/>
                  <a:cs typeface="Times New Roman" panose="02020603050405020304" pitchFamily="18" charset="0"/>
                </a:rPr>
                <a:t>.arcs = </a:t>
              </a:r>
              <a:endParaRPr kumimoji="1" lang="en-US" altLang="zh-CN" sz="2400">
                <a:latin typeface="Times New Roman" panose="02020603050405020304" pitchFamily="18" charset="0"/>
                <a:cs typeface="Times New Roman" panose="02020603050405020304" pitchFamily="18" charset="0"/>
              </a:endParaRPr>
            </a:p>
          </p:txBody>
        </p:sp>
      </p:grpSp>
      <p:grpSp>
        <p:nvGrpSpPr>
          <p:cNvPr id="54318" name="Group 46"/>
          <p:cNvGrpSpPr/>
          <p:nvPr/>
        </p:nvGrpSpPr>
        <p:grpSpPr bwMode="auto">
          <a:xfrm>
            <a:off x="1154113" y="1802765"/>
            <a:ext cx="2860675" cy="1552575"/>
            <a:chOff x="624" y="1344"/>
            <a:chExt cx="1802" cy="978"/>
          </a:xfrm>
        </p:grpSpPr>
        <p:sp>
          <p:nvSpPr>
            <p:cNvPr id="54304" name="Text Box 32"/>
            <p:cNvSpPr txBox="1">
              <a:spLocks noChangeArrowheads="1"/>
            </p:cNvSpPr>
            <p:nvPr/>
          </p:nvSpPr>
          <p:spPr bwMode="auto">
            <a:xfrm>
              <a:off x="1590" y="1344"/>
              <a:ext cx="83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0  1  1  0</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0  0  0  0 </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0  0  0  1</a:t>
              </a:r>
              <a:endParaRPr kumimoji="1" lang="en-US" altLang="zh-CN" sz="2400">
                <a:latin typeface="Times New Roman" panose="02020603050405020304" pitchFamily="18" charset="0"/>
                <a:cs typeface="Times New Roman" panose="02020603050405020304" pitchFamily="18" charset="0"/>
              </a:endParaRPr>
            </a:p>
            <a:p>
              <a:r>
                <a:rPr kumimoji="1" lang="en-US" altLang="zh-CN" sz="2400">
                  <a:latin typeface="Times New Roman" panose="02020603050405020304" pitchFamily="18" charset="0"/>
                  <a:cs typeface="Times New Roman" panose="02020603050405020304" pitchFamily="18" charset="0"/>
                </a:rPr>
                <a:t>1  0  0  0</a:t>
              </a:r>
              <a:endParaRPr kumimoji="1" lang="en-US" altLang="zh-CN" sz="2400">
                <a:latin typeface="Times New Roman" panose="02020603050405020304" pitchFamily="18" charset="0"/>
                <a:cs typeface="Times New Roman" panose="02020603050405020304" pitchFamily="18" charset="0"/>
              </a:endParaRPr>
            </a:p>
          </p:txBody>
        </p:sp>
        <p:sp>
          <p:nvSpPr>
            <p:cNvPr id="54305" name="Text Box 33"/>
            <p:cNvSpPr txBox="1">
              <a:spLocks noChangeArrowheads="1"/>
            </p:cNvSpPr>
            <p:nvPr/>
          </p:nvSpPr>
          <p:spPr bwMode="auto">
            <a:xfrm>
              <a:off x="624" y="1680"/>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G</a:t>
              </a:r>
              <a:r>
                <a:rPr kumimoji="1" lang="en-US" altLang="zh-CN" sz="2400" baseline="-25000">
                  <a:latin typeface="Times New Roman" panose="02020603050405020304" pitchFamily="18" charset="0"/>
                  <a:cs typeface="Times New Roman" panose="02020603050405020304" pitchFamily="18" charset="0"/>
                </a:rPr>
                <a:t>1</a:t>
              </a:r>
              <a:r>
                <a:rPr kumimoji="1" lang="en-US" altLang="zh-CN" sz="2400">
                  <a:latin typeface="Times New Roman" panose="02020603050405020304" pitchFamily="18" charset="0"/>
                  <a:cs typeface="Times New Roman" panose="02020603050405020304" pitchFamily="18" charset="0"/>
                </a:rPr>
                <a:t>.arcs =</a:t>
              </a:r>
              <a:endParaRPr kumimoji="1" lang="en-US" altLang="zh-CN" sz="2400">
                <a:latin typeface="Times New Roman" panose="02020603050405020304" pitchFamily="18" charset="0"/>
                <a:cs typeface="Times New Roman" panose="02020603050405020304" pitchFamily="18" charset="0"/>
              </a:endParaRPr>
            </a:p>
          </p:txBody>
        </p:sp>
        <p:sp>
          <p:nvSpPr>
            <p:cNvPr id="54306" name="AutoShape 34"/>
            <p:cNvSpPr/>
            <p:nvPr/>
          </p:nvSpPr>
          <p:spPr bwMode="auto">
            <a:xfrm>
              <a:off x="1553" y="1416"/>
              <a:ext cx="45" cy="816"/>
            </a:xfrm>
            <a:prstGeom prst="leftBracket">
              <a:avLst>
                <a:gd name="adj" fmla="val 151111"/>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7" name="AutoShape 35"/>
            <p:cNvSpPr/>
            <p:nvPr/>
          </p:nvSpPr>
          <p:spPr bwMode="auto">
            <a:xfrm>
              <a:off x="2369" y="1416"/>
              <a:ext cx="45" cy="816"/>
            </a:xfrm>
            <a:prstGeom prst="rightBracket">
              <a:avLst>
                <a:gd name="adj" fmla="val 151111"/>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8" name="Rectangle 36"/>
          <p:cNvSpPr>
            <a:spLocks noChangeArrowheads="1"/>
          </p:cNvSpPr>
          <p:nvPr/>
        </p:nvSpPr>
        <p:spPr bwMode="auto">
          <a:xfrm>
            <a:off x="828040" y="621030"/>
            <a:ext cx="42316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Adjacency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matrices of G</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and G</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2484120" y="1917065"/>
            <a:ext cx="1572260" cy="295910"/>
          </a:xfrm>
          <a:prstGeom prst="rect">
            <a:avLst/>
          </a:prstGeom>
          <a:noFill/>
          <a:ln>
            <a:solidFill>
              <a:schemeClr val="accent5"/>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150995" y="1880870"/>
            <a:ext cx="946150" cy="368300"/>
          </a:xfrm>
          <a:prstGeom prst="rect">
            <a:avLst/>
          </a:prstGeom>
          <a:noFill/>
        </p:spPr>
        <p:txBody>
          <a:bodyPr wrap="square" rtlCol="0">
            <a:spAutoFit/>
          </a:bodyPr>
          <a:p>
            <a:r>
              <a:rPr lang="zh-CN" altLang="en-US" b="1">
                <a:solidFill>
                  <a:schemeClr val="accent5"/>
                </a:solidFill>
              </a:rPr>
              <a:t>出度</a:t>
            </a:r>
            <a:endParaRPr lang="zh-CN" altLang="en-US" b="1">
              <a:solidFill>
                <a:schemeClr val="accent5"/>
              </a:solidFill>
            </a:endParaRPr>
          </a:p>
        </p:txBody>
      </p:sp>
      <p:sp>
        <p:nvSpPr>
          <p:cNvPr id="3" name="矩形 2"/>
          <p:cNvSpPr/>
          <p:nvPr/>
        </p:nvSpPr>
        <p:spPr>
          <a:xfrm rot="5400000">
            <a:off x="2049780" y="2427605"/>
            <a:ext cx="1572260" cy="295910"/>
          </a:xfrm>
          <a:prstGeom prst="rect">
            <a:avLst/>
          </a:prstGeom>
          <a:noFill/>
          <a:ln>
            <a:solidFill>
              <a:schemeClr val="accent5"/>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508885" y="3445510"/>
            <a:ext cx="946150" cy="368300"/>
          </a:xfrm>
          <a:prstGeom prst="rect">
            <a:avLst/>
          </a:prstGeom>
          <a:noFill/>
        </p:spPr>
        <p:txBody>
          <a:bodyPr wrap="square" rtlCol="0">
            <a:spAutoFit/>
          </a:bodyPr>
          <a:p>
            <a:r>
              <a:rPr lang="zh-CN" altLang="en-US" b="1">
                <a:solidFill>
                  <a:schemeClr val="accent5"/>
                </a:solidFill>
              </a:rPr>
              <a:t>入度</a:t>
            </a:r>
            <a:endParaRPr lang="zh-CN" altLang="en-US" b="1">
              <a:solidFill>
                <a:schemeClr val="accent5"/>
              </a:solidFill>
            </a:endParaRPr>
          </a:p>
        </p:txBody>
      </p:sp>
      <p:sp>
        <p:nvSpPr>
          <p:cNvPr id="4" name="矩形 3"/>
          <p:cNvSpPr/>
          <p:nvPr/>
        </p:nvSpPr>
        <p:spPr>
          <a:xfrm>
            <a:off x="2510155" y="4528820"/>
            <a:ext cx="1848485" cy="295910"/>
          </a:xfrm>
          <a:prstGeom prst="rect">
            <a:avLst/>
          </a:prstGeom>
          <a:noFill/>
          <a:ln>
            <a:solidFill>
              <a:schemeClr val="accent5"/>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rot="5400000">
            <a:off x="1866265" y="5255895"/>
            <a:ext cx="1860550" cy="295910"/>
          </a:xfrm>
          <a:prstGeom prst="rect">
            <a:avLst/>
          </a:prstGeom>
          <a:noFill/>
          <a:ln>
            <a:solidFill>
              <a:schemeClr val="accent5"/>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358640" y="4493260"/>
            <a:ext cx="476885" cy="368300"/>
          </a:xfrm>
          <a:prstGeom prst="rect">
            <a:avLst/>
          </a:prstGeom>
          <a:noFill/>
        </p:spPr>
        <p:txBody>
          <a:bodyPr wrap="square" rtlCol="0">
            <a:spAutoFit/>
          </a:bodyPr>
          <a:p>
            <a:r>
              <a:rPr lang="zh-CN" altLang="en-US" b="1">
                <a:solidFill>
                  <a:schemeClr val="accent5"/>
                </a:solidFill>
              </a:rPr>
              <a:t>度</a:t>
            </a:r>
            <a:endParaRPr lang="zh-CN" altLang="en-US" b="1">
              <a:solidFill>
                <a:schemeClr val="accent5"/>
              </a:solidFill>
            </a:endParaRPr>
          </a:p>
        </p:txBody>
      </p:sp>
      <p:sp>
        <p:nvSpPr>
          <p:cNvPr id="10" name="文本框 9"/>
          <p:cNvSpPr txBox="1"/>
          <p:nvPr/>
        </p:nvSpPr>
        <p:spPr>
          <a:xfrm>
            <a:off x="2558415" y="6381750"/>
            <a:ext cx="476885" cy="368300"/>
          </a:xfrm>
          <a:prstGeom prst="rect">
            <a:avLst/>
          </a:prstGeom>
          <a:noFill/>
        </p:spPr>
        <p:txBody>
          <a:bodyPr wrap="square" rtlCol="0">
            <a:spAutoFit/>
          </a:bodyPr>
          <a:p>
            <a:r>
              <a:rPr lang="zh-CN" altLang="en-US" b="1">
                <a:solidFill>
                  <a:schemeClr val="accent5"/>
                </a:solidFill>
              </a:rPr>
              <a:t>度</a:t>
            </a:r>
            <a:endParaRPr lang="zh-CN" altLang="en-US"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p:bldP spid="2" grpId="1" animBg="1"/>
      <p:bldP spid="7" grpId="1"/>
      <p:bldP spid="3" grpId="0" bldLvl="0" animBg="1"/>
      <p:bldP spid="8" grpId="0"/>
      <p:bldP spid="3" grpId="1" animBg="1"/>
      <p:bldP spid="8" grpId="1"/>
      <p:bldP spid="4" grpId="0" bldLvl="0" animBg="1"/>
      <p:bldP spid="9" grpId="0"/>
      <p:bldP spid="4" grpId="1" animBg="1"/>
      <p:bldP spid="9" grpId="1"/>
      <p:bldP spid="6" grpId="0" bldLvl="0" animBg="1"/>
      <p:bldP spid="10" grpId="0"/>
      <p:bldP spid="6" grpId="1" animBg="1"/>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73418" y="620713"/>
            <a:ext cx="798004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FFFF00"/>
                </a:solidFill>
                <a:latin typeface="Times New Roman" panose="02020603050405020304" pitchFamily="18" charset="0"/>
                <a:cs typeface="Times New Roman" panose="02020603050405020304" pitchFamily="18" charset="0"/>
              </a:rPr>
              <a:t>A</a:t>
            </a:r>
            <a:r>
              <a:rPr kumimoji="1" lang="en-US" altLang="zh-CN" sz="3200" dirty="0" smtClean="0">
                <a:solidFill>
                  <a:srgbClr val="FFFF00"/>
                </a:solidFill>
                <a:latin typeface="Times New Roman" panose="02020603050405020304" pitchFamily="18" charset="0"/>
                <a:cs typeface="Times New Roman" panose="02020603050405020304" pitchFamily="18" charset="0"/>
              </a:rPr>
              <a:t>djacency </a:t>
            </a:r>
            <a:r>
              <a:rPr kumimoji="1" lang="en-US" altLang="zh-CN" sz="3200" dirty="0">
                <a:solidFill>
                  <a:srgbClr val="FFFF00"/>
                </a:solidFill>
                <a:latin typeface="Times New Roman" panose="02020603050405020304" pitchFamily="18" charset="0"/>
                <a:cs typeface="Times New Roman" panose="02020603050405020304" pitchFamily="18" charset="0"/>
              </a:rPr>
              <a:t>matrix for network (weighted graph)</a:t>
            </a:r>
            <a:endParaRPr kumimoji="1" lang="en-US" altLang="zh-CN" sz="3200" dirty="0">
              <a:solidFill>
                <a:srgbClr val="FFFF00"/>
              </a:solidFill>
              <a:latin typeface="Times New Roman" panose="02020603050405020304" pitchFamily="18" charset="0"/>
              <a:cs typeface="Times New Roman" panose="02020603050405020304" pitchFamily="18" charset="0"/>
            </a:endParaRPr>
          </a:p>
        </p:txBody>
      </p:sp>
      <p:grpSp>
        <p:nvGrpSpPr>
          <p:cNvPr id="11309" name="Group 45"/>
          <p:cNvGrpSpPr/>
          <p:nvPr/>
        </p:nvGrpSpPr>
        <p:grpSpPr bwMode="auto">
          <a:xfrm>
            <a:off x="906145" y="1557020"/>
            <a:ext cx="6813550" cy="1077913"/>
            <a:chOff x="834" y="866"/>
            <a:chExt cx="4292" cy="679"/>
          </a:xfrm>
        </p:grpSpPr>
        <p:sp>
          <p:nvSpPr>
            <p:cNvPr id="11267" name="Text Box 3"/>
            <p:cNvSpPr txBox="1">
              <a:spLocks noChangeArrowheads="1"/>
            </p:cNvSpPr>
            <p:nvPr/>
          </p:nvSpPr>
          <p:spPr bwMode="auto">
            <a:xfrm>
              <a:off x="1873" y="866"/>
              <a:ext cx="3253"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W</a:t>
              </a:r>
              <a:r>
                <a:rPr kumimoji="1" lang="en-US" altLang="zh-CN" sz="2400" baseline="-25000">
                  <a:latin typeface="Times New Roman" panose="02020603050405020304" pitchFamily="18" charset="0"/>
                  <a:cs typeface="Times New Roman" panose="02020603050405020304" pitchFamily="18" charset="0"/>
                </a:rPr>
                <a:t>i,j</a:t>
              </a:r>
              <a:r>
                <a:rPr kumimoji="1" lang="en-US" altLang="zh-CN" sz="2400">
                  <a:latin typeface="Times New Roman" panose="02020603050405020304" pitchFamily="18" charset="0"/>
                  <a:cs typeface="Times New Roman" panose="02020603050405020304" pitchFamily="18" charset="0"/>
                </a:rPr>
                <a:t>		if &lt;v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&gt; or (v</a:t>
              </a:r>
              <a:r>
                <a:rPr kumimoji="1" lang="en-US" altLang="zh-CN" sz="2400" baseline="-25000">
                  <a:latin typeface="Times New Roman" panose="02020603050405020304" pitchFamily="18" charset="0"/>
                  <a:cs typeface="Times New Roman" panose="02020603050405020304" pitchFamily="18" charset="0"/>
                </a:rPr>
                <a:t>i</a:t>
              </a:r>
              <a:r>
                <a:rPr kumimoji="1" lang="en-US" altLang="zh-CN" sz="2400">
                  <a:latin typeface="Times New Roman" panose="02020603050405020304" pitchFamily="18" charset="0"/>
                  <a:cs typeface="Times New Roman" panose="02020603050405020304" pitchFamily="18" charset="0"/>
                </a:rPr>
                <a:t>, v</a:t>
              </a:r>
              <a:r>
                <a:rPr kumimoji="1" lang="en-US" altLang="zh-CN" sz="2400" baseline="-25000">
                  <a:latin typeface="Times New Roman" panose="02020603050405020304" pitchFamily="18" charset="0"/>
                  <a:cs typeface="Times New Roman" panose="02020603050405020304" pitchFamily="18" charset="0"/>
                </a:rPr>
                <a:t>j</a:t>
              </a:r>
              <a:r>
                <a:rPr kumimoji="1" lang="en-US" altLang="zh-CN"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sym typeface="Symbol" panose="05050102010706020507" pitchFamily="18" charset="2"/>
                </a:rPr>
                <a:t> VR</a:t>
              </a:r>
              <a:endParaRPr kumimoji="1" lang="en-US" altLang="zh-CN" sz="2400">
                <a:latin typeface="Times New Roman" panose="02020603050405020304" pitchFamily="18" charset="0"/>
                <a:cs typeface="Times New Roman" panose="02020603050405020304" pitchFamily="18" charset="0"/>
                <a:sym typeface="Symbol" panose="05050102010706020507" pitchFamily="18" charset="2"/>
              </a:endParaRPr>
            </a:p>
            <a:p>
              <a:pPr>
                <a:lnSpc>
                  <a:spcPct val="170000"/>
                </a:lnSpc>
              </a:pPr>
              <a:r>
                <a:rPr kumimoji="1" lang="en-US" altLang="zh-CN" sz="2400">
                  <a:latin typeface="Times New Roman" panose="02020603050405020304" pitchFamily="18" charset="0"/>
                  <a:cs typeface="Times New Roman" panose="02020603050405020304" pitchFamily="18" charset="0"/>
                </a:rPr>
                <a:t>0 or ∞		otherwise</a:t>
              </a:r>
              <a:endParaRPr kumimoji="1" lang="en-US" altLang="zh-CN" sz="2400">
                <a:latin typeface="Times New Roman" panose="02020603050405020304" pitchFamily="18" charset="0"/>
                <a:cs typeface="Times New Roman" panose="02020603050405020304" pitchFamily="18" charset="0"/>
              </a:endParaRPr>
            </a:p>
          </p:txBody>
        </p:sp>
        <p:sp>
          <p:nvSpPr>
            <p:cNvPr id="11268" name="Text Box 4"/>
            <p:cNvSpPr txBox="1">
              <a:spLocks noChangeArrowheads="1"/>
            </p:cNvSpPr>
            <p:nvPr/>
          </p:nvSpPr>
          <p:spPr bwMode="auto">
            <a:xfrm>
              <a:off x="834" y="1061"/>
              <a:ext cx="8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A[i][j] = </a:t>
              </a:r>
              <a:endParaRPr kumimoji="1" lang="en-US" altLang="zh-CN" sz="2400">
                <a:latin typeface="Times New Roman" panose="02020603050405020304" pitchFamily="18" charset="0"/>
                <a:cs typeface="Times New Roman" panose="02020603050405020304" pitchFamily="18" charset="0"/>
              </a:endParaRPr>
            </a:p>
          </p:txBody>
        </p:sp>
        <p:sp>
          <p:nvSpPr>
            <p:cNvPr id="11269" name="AutoShape 5"/>
            <p:cNvSpPr/>
            <p:nvPr/>
          </p:nvSpPr>
          <p:spPr bwMode="auto">
            <a:xfrm>
              <a:off x="1655" y="949"/>
              <a:ext cx="136" cy="512"/>
            </a:xfrm>
            <a:prstGeom prst="leftBrace">
              <a:avLst>
                <a:gd name="adj1" fmla="val 31373"/>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11" name="Group 47"/>
          <p:cNvGrpSpPr/>
          <p:nvPr/>
        </p:nvGrpSpPr>
        <p:grpSpPr bwMode="auto">
          <a:xfrm>
            <a:off x="5986145" y="3561715"/>
            <a:ext cx="2705100" cy="2622550"/>
            <a:chOff x="4151" y="2018"/>
            <a:chExt cx="1704" cy="1652"/>
          </a:xfrm>
        </p:grpSpPr>
        <p:sp>
          <p:nvSpPr>
            <p:cNvPr id="11294" name="Text Box 30"/>
            <p:cNvSpPr txBox="1">
              <a:spLocks noChangeArrowheads="1"/>
            </p:cNvSpPr>
            <p:nvPr/>
          </p:nvSpPr>
          <p:spPr bwMode="auto">
            <a:xfrm>
              <a:off x="4151" y="3382"/>
              <a:ext cx="1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cs typeface="Times New Roman" panose="02020603050405020304" pitchFamily="18" charset="0"/>
                </a:rPr>
                <a:t>Directed network G</a:t>
              </a:r>
              <a:r>
                <a:rPr kumimoji="1" lang="en-US" altLang="zh-CN" sz="2400" baseline="-25000">
                  <a:solidFill>
                    <a:srgbClr val="FFFF00"/>
                  </a:solidFill>
                  <a:latin typeface="Times New Roman" panose="02020603050405020304" pitchFamily="18" charset="0"/>
                  <a:cs typeface="Times New Roman" panose="02020603050405020304" pitchFamily="18" charset="0"/>
                </a:rPr>
                <a:t>1</a:t>
              </a:r>
              <a:endParaRPr kumimoji="1" lang="en-US" altLang="zh-CN" sz="2400" baseline="-25000">
                <a:solidFill>
                  <a:srgbClr val="FFFF00"/>
                </a:solidFill>
                <a:latin typeface="Times New Roman" panose="02020603050405020304" pitchFamily="18" charset="0"/>
                <a:cs typeface="Times New Roman" panose="02020603050405020304" pitchFamily="18" charset="0"/>
              </a:endParaRPr>
            </a:p>
          </p:txBody>
        </p:sp>
        <p:grpSp>
          <p:nvGrpSpPr>
            <p:cNvPr id="11310" name="Group 46"/>
            <p:cNvGrpSpPr/>
            <p:nvPr/>
          </p:nvGrpSpPr>
          <p:grpSpPr bwMode="auto">
            <a:xfrm>
              <a:off x="4285" y="2018"/>
              <a:ext cx="1344" cy="1344"/>
              <a:chOff x="3937" y="2018"/>
              <a:chExt cx="1344" cy="1344"/>
            </a:xfrm>
          </p:grpSpPr>
          <p:grpSp>
            <p:nvGrpSpPr>
              <p:cNvPr id="11272" name="Group 8"/>
              <p:cNvGrpSpPr/>
              <p:nvPr/>
            </p:nvGrpSpPr>
            <p:grpSpPr bwMode="auto">
              <a:xfrm>
                <a:off x="3985" y="2162"/>
                <a:ext cx="1296" cy="1200"/>
                <a:chOff x="4176" y="2016"/>
                <a:chExt cx="1296" cy="1200"/>
              </a:xfrm>
            </p:grpSpPr>
            <p:sp>
              <p:nvSpPr>
                <p:cNvPr id="11273" name="Oval 9"/>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11274" name="Oval 10"/>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11275" name="Oval 11"/>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11276" name="Oval 12"/>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cxnSp>
              <p:nvCxnSpPr>
                <p:cNvPr id="11277" name="AutoShape 13"/>
                <p:cNvCxnSpPr>
                  <a:cxnSpLocks noChangeShapeType="1"/>
                  <a:stCxn id="11273" idx="6"/>
                  <a:endCxn id="1127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14"/>
                <p:cNvCxnSpPr>
                  <a:cxnSpLocks noChangeShapeType="1"/>
                  <a:stCxn id="11273" idx="4"/>
                  <a:endCxn id="11275"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15"/>
                <p:cNvCxnSpPr>
                  <a:cxnSpLocks noChangeShapeType="1"/>
                  <a:stCxn id="11275" idx="6"/>
                  <a:endCxn id="11276"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16"/>
                <p:cNvCxnSpPr>
                  <a:cxnSpLocks noChangeShapeType="1"/>
                  <a:stCxn id="11276" idx="1"/>
                  <a:endCxn id="11273"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296" name="Text Box 32"/>
              <p:cNvSpPr txBox="1">
                <a:spLocks noChangeArrowheads="1"/>
              </p:cNvSpPr>
              <p:nvPr/>
            </p:nvSpPr>
            <p:spPr bwMode="auto">
              <a:xfrm>
                <a:off x="4513" y="201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5</a:t>
                </a:r>
                <a:endParaRPr kumimoji="1" lang="en-US" altLang="zh-CN" sz="2400">
                  <a:latin typeface="Times New Roman" panose="02020603050405020304" pitchFamily="18" charset="0"/>
                  <a:cs typeface="Times New Roman" panose="02020603050405020304" pitchFamily="18" charset="0"/>
                </a:endParaRPr>
              </a:p>
            </p:txBody>
          </p:sp>
          <p:sp>
            <p:nvSpPr>
              <p:cNvPr id="11297" name="Text Box 33"/>
              <p:cNvSpPr txBox="1">
                <a:spLocks noChangeArrowheads="1"/>
              </p:cNvSpPr>
              <p:nvPr/>
            </p:nvSpPr>
            <p:spPr bwMode="auto">
              <a:xfrm>
                <a:off x="4705" y="254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11298" name="Text Box 34"/>
              <p:cNvSpPr txBox="1">
                <a:spLocks noChangeArrowheads="1"/>
              </p:cNvSpPr>
              <p:nvPr/>
            </p:nvSpPr>
            <p:spPr bwMode="auto">
              <a:xfrm>
                <a:off x="3937" y="25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9</a:t>
                </a:r>
                <a:endParaRPr kumimoji="1" lang="en-US" altLang="zh-CN" sz="2400">
                  <a:latin typeface="Times New Roman" panose="02020603050405020304" pitchFamily="18" charset="0"/>
                  <a:cs typeface="Times New Roman" panose="02020603050405020304" pitchFamily="18" charset="0"/>
                </a:endParaRPr>
              </a:p>
            </p:txBody>
          </p:sp>
          <p:sp>
            <p:nvSpPr>
              <p:cNvPr id="11299" name="Text Box 35"/>
              <p:cNvSpPr txBox="1">
                <a:spLocks noChangeArrowheads="1"/>
              </p:cNvSpPr>
              <p:nvPr/>
            </p:nvSpPr>
            <p:spPr bwMode="auto">
              <a:xfrm>
                <a:off x="4465" y="283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7</a:t>
                </a:r>
                <a:endParaRPr kumimoji="1" lang="en-US" altLang="zh-CN" sz="2400">
                  <a:latin typeface="Times New Roman" panose="02020603050405020304" pitchFamily="18" charset="0"/>
                  <a:cs typeface="Times New Roman" panose="02020603050405020304" pitchFamily="18" charset="0"/>
                </a:endParaRPr>
              </a:p>
            </p:txBody>
          </p:sp>
        </p:grpSp>
      </p:grpSp>
      <p:grpSp>
        <p:nvGrpSpPr>
          <p:cNvPr id="11305" name="Group 41"/>
          <p:cNvGrpSpPr/>
          <p:nvPr/>
        </p:nvGrpSpPr>
        <p:grpSpPr bwMode="auto">
          <a:xfrm>
            <a:off x="755650" y="4334510"/>
            <a:ext cx="3317875" cy="1570038"/>
            <a:chOff x="1536" y="1954"/>
            <a:chExt cx="2090" cy="989"/>
          </a:xfrm>
        </p:grpSpPr>
        <p:sp>
          <p:nvSpPr>
            <p:cNvPr id="11301" name="Text Box 37"/>
            <p:cNvSpPr txBox="1">
              <a:spLocks noChangeArrowheads="1"/>
            </p:cNvSpPr>
            <p:nvPr/>
          </p:nvSpPr>
          <p:spPr bwMode="auto">
            <a:xfrm>
              <a:off x="2579" y="1954"/>
              <a:ext cx="1016"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5   </a:t>
              </a:r>
              <a:r>
                <a:rPr kumimoji="1" lang="en-US" altLang="zh-CN" sz="2400" dirty="0">
                  <a:latin typeface="Times New Roman" panose="02020603050405020304" pitchFamily="18" charset="0"/>
                  <a:cs typeface="Times New Roman" panose="02020603050405020304" pitchFamily="18" charset="0"/>
                </a:rPr>
                <a:t>9  </a:t>
              </a:r>
              <a:r>
                <a:rPr kumimoji="1" lang="en-US" altLang="zh-CN" sz="2400" dirty="0" smtClean="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  ∞  ∞ </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  ∞   7</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smtClean="0">
                  <a:latin typeface="Times New Roman" panose="02020603050405020304" pitchFamily="18" charset="0"/>
                  <a:cs typeface="Times New Roman" panose="02020603050405020304" pitchFamily="18" charset="0"/>
                </a:rPr>
                <a:t> 4  ∞  ∞  ∞</a:t>
              </a:r>
              <a:endParaRPr kumimoji="1" lang="en-US" altLang="zh-CN" sz="2400" dirty="0">
                <a:latin typeface="Times New Roman" panose="02020603050405020304" pitchFamily="18" charset="0"/>
                <a:cs typeface="Times New Roman" panose="02020603050405020304" pitchFamily="18" charset="0"/>
              </a:endParaRPr>
            </a:p>
          </p:txBody>
        </p:sp>
        <p:sp>
          <p:nvSpPr>
            <p:cNvPr id="11302" name="Text Box 38"/>
            <p:cNvSpPr txBox="1">
              <a:spLocks noChangeArrowheads="1"/>
            </p:cNvSpPr>
            <p:nvPr/>
          </p:nvSpPr>
          <p:spPr bwMode="auto">
            <a:xfrm>
              <a:off x="1536" y="2266"/>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G</a:t>
              </a:r>
              <a:r>
                <a:rPr kumimoji="1" lang="en-US" altLang="zh-CN" sz="2400" baseline="-25000">
                  <a:latin typeface="Times New Roman" panose="02020603050405020304" pitchFamily="18" charset="0"/>
                  <a:cs typeface="Times New Roman" panose="02020603050405020304" pitchFamily="18" charset="0"/>
                </a:rPr>
                <a:t>1</a:t>
              </a:r>
              <a:r>
                <a:rPr kumimoji="1" lang="en-US" altLang="zh-CN" sz="2400">
                  <a:latin typeface="Times New Roman" panose="02020603050405020304" pitchFamily="18" charset="0"/>
                  <a:cs typeface="Times New Roman" panose="02020603050405020304" pitchFamily="18" charset="0"/>
                </a:rPr>
                <a:t>.arcs =</a:t>
              </a:r>
              <a:endParaRPr kumimoji="1" lang="en-US" altLang="zh-CN" sz="2400">
                <a:latin typeface="Times New Roman" panose="02020603050405020304" pitchFamily="18" charset="0"/>
                <a:cs typeface="Times New Roman" panose="02020603050405020304" pitchFamily="18" charset="0"/>
              </a:endParaRPr>
            </a:p>
          </p:txBody>
        </p:sp>
        <p:sp>
          <p:nvSpPr>
            <p:cNvPr id="11303" name="AutoShape 39"/>
            <p:cNvSpPr/>
            <p:nvPr/>
          </p:nvSpPr>
          <p:spPr bwMode="auto">
            <a:xfrm>
              <a:off x="2508" y="2068"/>
              <a:ext cx="49" cy="816"/>
            </a:xfrm>
            <a:prstGeom prst="leftBracket">
              <a:avLst>
                <a:gd name="adj" fmla="val 12619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AutoShape 40"/>
            <p:cNvSpPr/>
            <p:nvPr/>
          </p:nvSpPr>
          <p:spPr bwMode="auto">
            <a:xfrm>
              <a:off x="3577" y="2064"/>
              <a:ext cx="49" cy="816"/>
            </a:xfrm>
            <a:prstGeom prst="rightBracket">
              <a:avLst>
                <a:gd name="adj" fmla="val 12619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06" name="Text Box 42"/>
          <p:cNvSpPr txBox="1">
            <a:spLocks noChangeArrowheads="1"/>
          </p:cNvSpPr>
          <p:nvPr/>
        </p:nvSpPr>
        <p:spPr bwMode="auto">
          <a:xfrm>
            <a:off x="683895" y="3644265"/>
            <a:ext cx="49199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a:latin typeface="Times New Roman" panose="02020603050405020304" pitchFamily="18" charset="0"/>
                <a:cs typeface="Times New Roman" panose="02020603050405020304" pitchFamily="18" charset="0"/>
              </a:rPr>
              <a:t>For example, the matrix of G</a:t>
            </a:r>
            <a:r>
              <a:rPr kumimoji="1" lang="en-US" altLang="zh-CN" sz="2800" baseline="-25000">
                <a:latin typeface="Times New Roman" panose="02020603050405020304" pitchFamily="18" charset="0"/>
                <a:cs typeface="Times New Roman" panose="02020603050405020304" pitchFamily="18" charset="0"/>
              </a:rPr>
              <a:t>1</a:t>
            </a:r>
            <a:r>
              <a:rPr kumimoji="1" lang="en-US" altLang="zh-CN" sz="2800">
                <a:latin typeface="Times New Roman" panose="02020603050405020304" pitchFamily="18" charset="0"/>
                <a:cs typeface="Times New Roman" panose="02020603050405020304" pitchFamily="18" charset="0"/>
              </a:rPr>
              <a:t> is</a:t>
            </a:r>
            <a:endParaRPr kumimoji="1" lang="en-US" altLang="zh-CN" sz="2800">
              <a:latin typeface="Times New Roman" panose="02020603050405020304" pitchFamily="18" charset="0"/>
              <a:cs typeface="Times New Roman" panose="02020603050405020304" pitchFamily="18" charset="0"/>
            </a:endParaRPr>
          </a:p>
        </p:txBody>
      </p:sp>
      <p:sp>
        <p:nvSpPr>
          <p:cNvPr id="31" name="文本框 30"/>
          <p:cNvSpPr txBox="1"/>
          <p:nvPr/>
        </p:nvSpPr>
        <p:spPr>
          <a:xfrm>
            <a:off x="6447300" y="3591616"/>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32" name="文本框 31"/>
          <p:cNvSpPr txBox="1"/>
          <p:nvPr/>
        </p:nvSpPr>
        <p:spPr>
          <a:xfrm>
            <a:off x="7885470" y="3591616"/>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33" name="文本框 32"/>
          <p:cNvSpPr txBox="1"/>
          <p:nvPr/>
        </p:nvSpPr>
        <p:spPr>
          <a:xfrm>
            <a:off x="7885470" y="4887760"/>
            <a:ext cx="284052" cy="307777"/>
          </a:xfrm>
          <a:prstGeom prst="rect">
            <a:avLst/>
          </a:prstGeom>
          <a:noFill/>
        </p:spPr>
        <p:txBody>
          <a:bodyPr wrap="none" rtlCol="0">
            <a:spAutoFit/>
          </a:bodyPr>
          <a:lstStyle/>
          <a:p>
            <a:r>
              <a:rPr lang="en-US" altLang="zh-CN" sz="1400" b="1" dirty="0" smtClean="0">
                <a:solidFill>
                  <a:srgbClr val="FFFF00"/>
                </a:solidFill>
              </a:rPr>
              <a:t>3</a:t>
            </a:r>
            <a:endParaRPr lang="zh-CN" altLang="en-US" sz="1400" b="1" dirty="0">
              <a:solidFill>
                <a:srgbClr val="FFFF00"/>
              </a:solidFill>
            </a:endParaRPr>
          </a:p>
        </p:txBody>
      </p:sp>
      <p:sp>
        <p:nvSpPr>
          <p:cNvPr id="34" name="文本框 33"/>
          <p:cNvSpPr txBox="1"/>
          <p:nvPr/>
        </p:nvSpPr>
        <p:spPr>
          <a:xfrm>
            <a:off x="6447300" y="4887760"/>
            <a:ext cx="284052" cy="307777"/>
          </a:xfrm>
          <a:prstGeom prst="rect">
            <a:avLst/>
          </a:prstGeom>
          <a:noFill/>
        </p:spPr>
        <p:txBody>
          <a:bodyPr wrap="none" rtlCol="0">
            <a:spAutoFit/>
          </a:bodyPr>
          <a:lstStyle/>
          <a:p>
            <a:r>
              <a:rPr lang="en-US" altLang="zh-CN" sz="1400" b="1" dirty="0" smtClean="0">
                <a:solidFill>
                  <a:srgbClr val="FFFF00"/>
                </a:solidFill>
              </a:rPr>
              <a:t>2</a:t>
            </a:r>
            <a:endParaRPr lang="zh-CN" altLang="en-US" sz="1400" b="1" dirty="0">
              <a:solidFill>
                <a:srgbClr val="FFFF00"/>
              </a:solidFill>
            </a:endParaRPr>
          </a:p>
        </p:txBody>
      </p:sp>
      <p:sp>
        <p:nvSpPr>
          <p:cNvPr id="2" name="矩形 1"/>
          <p:cNvSpPr/>
          <p:nvPr/>
        </p:nvSpPr>
        <p:spPr>
          <a:xfrm>
            <a:off x="2512695" y="2099310"/>
            <a:ext cx="1067435" cy="535940"/>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23533" y="577215"/>
            <a:ext cx="8424862" cy="356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en-US" altLang="zh-CN" sz="1000" b="1"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邻接矩阵存储法</a:t>
            </a:r>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用两个数组分别存放图中顶点的信息（数据元素）和图中边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弧的信息（数据元素之间的关系）。</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顶点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的存储：一维数组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cha</a:t>
            </a: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  </a:t>
            </a:r>
            <a:r>
              <a:rPr kumimoji="1" lang="en-US" altLang="zh-CN" sz="24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VexType</a:t>
            </a: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VexType</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vexs</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MAXVEX</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弧</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的存储：二维数组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floa</a:t>
            </a: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 </a:t>
            </a:r>
            <a:r>
              <a:rPr kumimoji="1" lang="en-US" altLang="zh-CN" sz="24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AdjType</a:t>
            </a:r>
            <a:r>
              <a:rPr kumimoji="1"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AdjType</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arcs[</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MAXVEX</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MAXVEX</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9" name="Text Box 3"/>
          <p:cNvSpPr txBox="1">
            <a:spLocks noChangeArrowheads="1"/>
          </p:cNvSpPr>
          <p:nvPr/>
        </p:nvSpPr>
        <p:spPr bwMode="auto">
          <a:xfrm>
            <a:off x="323850" y="4293235"/>
            <a:ext cx="83883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r>
              <a:rPr kumimoji="1" lang="en-US" altLang="zh-CN"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VexType</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vexs</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dirty="0" err="1" smtClean="0">
                <a:latin typeface="Times New Roman" panose="02020603050405020304" pitchFamily="18" charset="0"/>
                <a:cs typeface="Times New Roman" panose="02020603050405020304" pitchFamily="18" charset="0"/>
              </a:rPr>
              <a:t>MAXVEX</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smtClean="0">
                <a:solidFill>
                  <a:srgbClr val="009900"/>
                </a:solidFill>
                <a:latin typeface="Times New Roman" panose="02020603050405020304" pitchFamily="18" charset="0"/>
                <a:cs typeface="Times New Roman" panose="02020603050405020304" pitchFamily="18" charset="0"/>
              </a:rPr>
              <a:t>/* </a:t>
            </a:r>
            <a:r>
              <a:rPr kumimoji="1" lang="zh-CN" altLang="en-US" sz="2400" dirty="0">
                <a:solidFill>
                  <a:srgbClr val="009900"/>
                </a:solidFill>
                <a:latin typeface="Times New Roman" panose="02020603050405020304" pitchFamily="18" charset="0"/>
                <a:cs typeface="Times New Roman" panose="02020603050405020304" pitchFamily="18" charset="0"/>
              </a:rPr>
              <a:t>顶点信息 *</a:t>
            </a:r>
            <a:r>
              <a:rPr kumimoji="1" lang="en-US" altLang="zh-CN" sz="2400" dirty="0">
                <a:solidFill>
                  <a:srgbClr val="009900"/>
                </a:solidFill>
                <a:latin typeface="Times New Roman" panose="02020603050405020304" pitchFamily="18" charset="0"/>
                <a:cs typeface="Times New Roman" panose="02020603050405020304" pitchFamily="18" charset="0"/>
              </a:rPr>
              <a:t>/</a:t>
            </a:r>
            <a:endParaRPr kumimoji="1" lang="en-US" altLang="zh-CN" sz="2400" dirty="0">
              <a:solidFill>
                <a:srgbClr val="009900"/>
              </a:solidFill>
              <a:latin typeface="Times New Roman" panose="02020603050405020304" pitchFamily="18" charset="0"/>
              <a:cs typeface="Times New Roman" panose="02020603050405020304" pitchFamily="18" charset="0"/>
            </a:endParaRPr>
          </a:p>
          <a:p>
            <a:pPr algn="just"/>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AdjType</a:t>
            </a:r>
            <a:r>
              <a:rPr kumimoji="1" lang="en-US" altLang="zh-CN" sz="2400" dirty="0" smtClean="0">
                <a:latin typeface="Times New Roman" panose="02020603050405020304" pitchFamily="18" charset="0"/>
                <a:cs typeface="Times New Roman" panose="02020603050405020304" pitchFamily="18" charset="0"/>
              </a:rPr>
              <a:t>  arcs[</a:t>
            </a:r>
            <a:r>
              <a:rPr kumimoji="1" lang="en-US" altLang="zh-CN" sz="2400" dirty="0" err="1" smtClean="0">
                <a:latin typeface="Times New Roman" panose="02020603050405020304" pitchFamily="18" charset="0"/>
                <a:cs typeface="Times New Roman" panose="02020603050405020304" pitchFamily="18" charset="0"/>
              </a:rPr>
              <a:t>MAXVEX</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a:latin typeface="Times New Roman" panose="02020603050405020304" pitchFamily="18" charset="0"/>
                <a:cs typeface="Times New Roman" panose="02020603050405020304" pitchFamily="18" charset="0"/>
              </a:rPr>
              <a:t>MAXVEX</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a:solidFill>
                  <a:srgbClr val="009900"/>
                </a:solidFill>
                <a:latin typeface="Times New Roman" panose="02020603050405020304" pitchFamily="18" charset="0"/>
                <a:cs typeface="Times New Roman" panose="02020603050405020304" pitchFamily="18" charset="0"/>
              </a:rPr>
              <a:t>/* </a:t>
            </a:r>
            <a:r>
              <a:rPr kumimoji="1" lang="zh-CN" altLang="en-US" sz="2400" dirty="0">
                <a:solidFill>
                  <a:srgbClr val="009900"/>
                </a:solidFill>
                <a:latin typeface="Times New Roman" panose="02020603050405020304" pitchFamily="18" charset="0"/>
                <a:cs typeface="Times New Roman" panose="02020603050405020304" pitchFamily="18" charset="0"/>
              </a:rPr>
              <a:t>邻接矩阵信息 *</a:t>
            </a:r>
            <a:r>
              <a:rPr kumimoji="1" lang="en-US" altLang="zh-CN" sz="2400" dirty="0">
                <a:solidFill>
                  <a:srgbClr val="009900"/>
                </a:solidFill>
                <a:latin typeface="Times New Roman" panose="02020603050405020304" pitchFamily="18" charset="0"/>
                <a:cs typeface="Times New Roman" panose="02020603050405020304" pitchFamily="18" charset="0"/>
              </a:rPr>
              <a:t>/</a:t>
            </a:r>
            <a:endParaRPr kumimoji="1" lang="en-US" altLang="zh-CN" sz="2400" dirty="0">
              <a:solidFill>
                <a:srgbClr val="009900"/>
              </a:solidFill>
              <a:latin typeface="Times New Roman" panose="02020603050405020304" pitchFamily="18" charset="0"/>
              <a:cs typeface="Times New Roman" panose="02020603050405020304" pitchFamily="18" charset="0"/>
            </a:endParaRPr>
          </a:p>
          <a:p>
            <a:pPr algn="just"/>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int</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arcCount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vexCount</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a:solidFill>
                  <a:srgbClr val="009900"/>
                </a:solidFill>
                <a:latin typeface="Times New Roman" panose="02020603050405020304" pitchFamily="18" charset="0"/>
                <a:cs typeface="Times New Roman" panose="02020603050405020304" pitchFamily="18" charset="0"/>
              </a:rPr>
              <a:t>/* </a:t>
            </a:r>
            <a:r>
              <a:rPr kumimoji="1" lang="zh-CN" altLang="en-US" sz="2400" dirty="0">
                <a:solidFill>
                  <a:srgbClr val="009900"/>
                </a:solidFill>
                <a:latin typeface="Times New Roman" panose="02020603050405020304" pitchFamily="18" charset="0"/>
                <a:cs typeface="Times New Roman" panose="02020603050405020304" pitchFamily="18" charset="0"/>
              </a:rPr>
              <a:t>图的顶点个数 *</a:t>
            </a:r>
            <a:r>
              <a:rPr kumimoji="1" lang="en-US" altLang="zh-CN" sz="2400" dirty="0">
                <a:solidFill>
                  <a:srgbClr val="009900"/>
                </a:solidFill>
                <a:latin typeface="Times New Roman" panose="02020603050405020304" pitchFamily="18" charset="0"/>
                <a:cs typeface="Times New Roman" panose="02020603050405020304" pitchFamily="18" charset="0"/>
              </a:rPr>
              <a:t>/</a:t>
            </a:r>
            <a:endParaRPr kumimoji="1" lang="en-US" altLang="zh-CN" sz="2400" dirty="0">
              <a:solidFill>
                <a:srgbClr val="009900"/>
              </a:solidFill>
              <a:latin typeface="Times New Roman" panose="02020603050405020304" pitchFamily="18" charset="0"/>
              <a:cs typeface="Times New Roman" panose="02020603050405020304" pitchFamily="18" charset="0"/>
            </a:endParaRPr>
          </a:p>
          <a:p>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smtClean="0">
                <a:solidFill>
                  <a:srgbClr val="FFFF00"/>
                </a:solidFill>
                <a:latin typeface="Times New Roman" panose="02020603050405020304" pitchFamily="18" charset="0"/>
                <a:cs typeface="Times New Roman" panose="02020603050405020304" pitchFamily="18" charset="0"/>
              </a:rPr>
              <a:t>Graph</a:t>
            </a:r>
            <a:r>
              <a:rPr kumimoji="1" lang="en-US" altLang="zh-CN" sz="2400" dirty="0">
                <a:solidFill>
                  <a:srgbClr val="FFFF00"/>
                </a:solidFill>
                <a:latin typeface="Times New Roman" panose="02020603050405020304" pitchFamily="18" charset="0"/>
                <a:cs typeface="Times New Roman" panose="02020603050405020304" pitchFamily="18" charset="0"/>
              </a:rPr>
              <a:t>, *</a:t>
            </a:r>
            <a:r>
              <a:rPr kumimoji="1" lang="en-US" altLang="zh-CN" sz="2400" dirty="0" err="1">
                <a:solidFill>
                  <a:srgbClr val="FFFF00"/>
                </a:solidFill>
                <a:latin typeface="Times New Roman" panose="02020603050405020304" pitchFamily="18" charset="0"/>
                <a:cs typeface="Times New Roman" panose="02020603050405020304" pitchFamily="18" charset="0"/>
              </a:rPr>
              <a:t>PGraph</a:t>
            </a:r>
            <a:r>
              <a:rPr kumimoji="1" lang="en-US" altLang="zh-CN" sz="2400" dirty="0">
                <a:solidFill>
                  <a:srgbClr val="FFFF00"/>
                </a:solidFill>
                <a:latin typeface="Times New Roman" panose="02020603050405020304" pitchFamily="18" charset="0"/>
                <a:cs typeface="Times New Roman" panose="02020603050405020304" pitchFamily="18" charset="0"/>
              </a:rPr>
              <a:t>; </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sp>
        <p:nvSpPr>
          <p:cNvPr id="9225" name="Rectangle 9"/>
          <p:cNvSpPr>
            <a:spLocks noChangeArrowheads="1"/>
          </p:cNvSpPr>
          <p:nvPr/>
        </p:nvSpPr>
        <p:spPr bwMode="auto">
          <a:xfrm>
            <a:off x="395288" y="116840"/>
            <a:ext cx="231648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p>
            <a:r>
              <a:rPr kumimoji="1" lang="zh-CN" altLang="en-US" sz="2400" dirty="0">
                <a:solidFill>
                  <a:srgbClr val="FFFF00"/>
                </a:solidFill>
              </a:rPr>
              <a:t>邻接矩阵存储法</a:t>
            </a:r>
            <a:endParaRPr kumimoji="1" lang="zh-CN" altLang="en-US" sz="240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Effect transition="in" filter="wipe(left)">
                                      <p:cBhvr>
                                        <p:cTn id="7" dur="500"/>
                                        <p:tgtEl>
                                          <p:spTgt spid="8195">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195">
                                            <p:txEl>
                                              <p:pRg st="4" end="4"/>
                                            </p:txEl>
                                          </p:spTgt>
                                        </p:tgtEl>
                                        <p:attrNameLst>
                                          <p:attrName>style.visibility</p:attrName>
                                        </p:attrNameLst>
                                      </p:cBhvr>
                                      <p:to>
                                        <p:strVal val="visible"/>
                                      </p:to>
                                    </p:set>
                                    <p:animEffect transition="in" filter="wipe(left)">
                                      <p:cBhvr>
                                        <p:cTn id="10" dur="500"/>
                                        <p:tgtEl>
                                          <p:spTgt spid="8195">
                                            <p:txEl>
                                              <p:pRg st="4" end="4"/>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95">
                                            <p:txEl>
                                              <p:pRg st="5" end="5"/>
                                            </p:txEl>
                                          </p:spTgt>
                                        </p:tgtEl>
                                        <p:attrNameLst>
                                          <p:attrName>style.visibility</p:attrName>
                                        </p:attrNameLst>
                                      </p:cBhvr>
                                      <p:to>
                                        <p:strVal val="visible"/>
                                      </p:to>
                                    </p:set>
                                    <p:animEffect transition="in" filter="fade">
                                      <p:cBhvr>
                                        <p:cTn id="14" dur="500"/>
                                        <p:tgtEl>
                                          <p:spTgt spid="8195">
                                            <p:txEl>
                                              <p:pRg st="5" end="5"/>
                                            </p:txEl>
                                          </p:spTgt>
                                        </p:tgtEl>
                                      </p:cBhvr>
                                    </p:animEffect>
                                  </p:childTnLst>
                                </p:cTn>
                              </p:par>
                              <p:par>
                                <p:cTn id="15" presetID="35" presetClass="emph" presetSubtype="0" repeatCount="3000" fill="hold" nodeType="withEffect">
                                  <p:stCondLst>
                                    <p:cond delay="0"/>
                                  </p:stCondLst>
                                  <p:childTnLst>
                                    <p:anim calcmode="discrete" valueType="str">
                                      <p:cBhvr>
                                        <p:cTn id="16" dur="1000" fill="hold"/>
                                        <p:tgtEl>
                                          <p:spTgt spid="8195">
                                            <p:txEl>
                                              <p:pRg st="5" end="5"/>
                                            </p:txEl>
                                          </p:spTgt>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wipe(left)">
                                      <p:cBhvr>
                                        <p:cTn id="21" dur="500"/>
                                        <p:tgtEl>
                                          <p:spTgt spid="8195">
                                            <p:txEl>
                                              <p:pRg st="6" end="6"/>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wipe(left)">
                                      <p:cBhvr>
                                        <p:cTn id="24" dur="500"/>
                                        <p:tgtEl>
                                          <p:spTgt spid="8195">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195">
                                            <p:txEl>
                                              <p:pRg st="8" end="8"/>
                                            </p:txEl>
                                          </p:spTgt>
                                        </p:tgtEl>
                                        <p:attrNameLst>
                                          <p:attrName>style.visibility</p:attrName>
                                        </p:attrNameLst>
                                      </p:cBhvr>
                                      <p:to>
                                        <p:strVal val="visible"/>
                                      </p:to>
                                    </p:set>
                                    <p:animEffect transition="in" filter="fade">
                                      <p:cBhvr>
                                        <p:cTn id="28" dur="500"/>
                                        <p:tgtEl>
                                          <p:spTgt spid="8195">
                                            <p:txEl>
                                              <p:pRg st="8" end="8"/>
                                            </p:txEl>
                                          </p:spTgt>
                                        </p:tgtEl>
                                      </p:cBhvr>
                                    </p:animEffect>
                                  </p:childTnLst>
                                </p:cTn>
                              </p:par>
                              <p:par>
                                <p:cTn id="29" presetID="35" presetClass="emph" presetSubtype="0" repeatCount="3000" fill="hold" nodeType="withEffect">
                                  <p:stCondLst>
                                    <p:cond delay="0"/>
                                  </p:stCondLst>
                                  <p:childTnLst>
                                    <p:anim calcmode="discrete" valueType="str">
                                      <p:cBhvr>
                                        <p:cTn id="30" dur="1000" fill="hold"/>
                                        <p:tgtEl>
                                          <p:spTgt spid="8195">
                                            <p:txEl>
                                              <p:pRg st="8" end="8"/>
                                            </p:txEl>
                                          </p:spTgt>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1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87338" y="882650"/>
            <a:ext cx="8532812"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Status </a:t>
            </a:r>
            <a:r>
              <a:rPr kumimoji="1" lang="en-US" altLang="zh-CN" sz="2200" b="1" dirty="0" err="1">
                <a:solidFill>
                  <a:srgbClr val="FFFF00"/>
                </a:solidFill>
                <a:latin typeface="Times New Roman" panose="02020603050405020304" pitchFamily="18" charset="0"/>
                <a:cs typeface="Times New Roman" panose="02020603050405020304" pitchFamily="18" charset="0"/>
              </a:rPr>
              <a:t>CreateGraph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err="1">
                <a:latin typeface="Times New Roman" panose="02020603050405020304" pitchFamily="18" charset="0"/>
                <a:cs typeface="Times New Roman" panose="02020603050405020304" pitchFamily="18" charset="0"/>
              </a:rPr>
              <a:t>    int</a:t>
            </a:r>
            <a:r>
              <a:rPr kumimoji="1" lang="en-US" altLang="zh-CN" sz="2200" dirty="0">
                <a:latin typeface="Times New Roman" panose="02020603050405020304" pitchFamily="18" charset="0"/>
                <a:cs typeface="Times New Roman" panose="02020603050405020304" pitchFamily="18" charset="0"/>
              </a:rPr>
              <a:t>  i, j;        </a:t>
            </a:r>
            <a:r>
              <a:rPr kumimoji="1" lang="en-US" altLang="zh-CN" sz="2200" dirty="0" err="1">
                <a:latin typeface="Times New Roman" panose="02020603050405020304" pitchFamily="18" charset="0"/>
                <a:cs typeface="Times New Roman" panose="02020603050405020304" pitchFamily="18" charset="0"/>
              </a:rPr>
              <a:t>AdjType </a:t>
            </a:r>
            <a:r>
              <a:rPr kumimoji="1" lang="en-US" altLang="zh-CN" sz="2200" dirty="0">
                <a:latin typeface="Times New Roman" panose="02020603050405020304" pitchFamily="18" charset="0"/>
                <a:cs typeface="Times New Roman" panose="02020603050405020304" pitchFamily="18" charset="0"/>
              </a:rPr>
              <a:t>w;      </a:t>
            </a:r>
            <a:r>
              <a:rPr kumimoji="1" lang="en-US" altLang="zh-CN" sz="2200" dirty="0" err="1">
                <a:latin typeface="Times New Roman" panose="02020603050405020304" pitchFamily="18" charset="0"/>
                <a:cs typeface="Times New Roman" panose="02020603050405020304" pitchFamily="18" charset="0"/>
              </a:rPr>
              <a:t>VexType </a:t>
            </a:r>
            <a:r>
              <a:rPr kumimoji="1" lang="en-US" altLang="zh-CN" sz="2200" dirty="0">
                <a:latin typeface="Times New Roman" panose="02020603050405020304" pitchFamily="18" charset="0"/>
                <a:cs typeface="Times New Roman" panose="02020603050405020304" pitchFamily="18" charset="0"/>
              </a:rPr>
              <a:t>v1, v2;</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solidFill>
                  <a:srgbClr val="009900"/>
                </a:solidFill>
                <a:latin typeface="Times New Roman" panose="02020603050405020304" pitchFamily="18" charset="0"/>
                <a:cs typeface="Times New Roman" panose="02020603050405020304" pitchFamily="18" charset="0"/>
              </a:rPr>
              <a:t>    /* </a:t>
            </a:r>
            <a:r>
              <a:rPr kumimoji="1" lang="zh-CN" altLang="en-US" sz="2200" dirty="0">
                <a:solidFill>
                  <a:srgbClr val="009900"/>
                </a:solidFill>
                <a:latin typeface="Times New Roman" panose="02020603050405020304" pitchFamily="18" charset="0"/>
                <a:cs typeface="Times New Roman" panose="02020603050405020304" pitchFamily="18" charset="0"/>
              </a:rPr>
              <a:t>输入顶点数、边数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d%d</a:t>
            </a:r>
            <a:r>
              <a:rPr kumimoji="1" lang="en-US" altLang="zh-CN" sz="2200" dirty="0">
                <a:latin typeface="Times New Roman" panose="02020603050405020304" pitchFamily="18" charset="0"/>
                <a:cs typeface="Times New Roman" panose="02020603050405020304" pitchFamily="18" charset="0"/>
              </a:rPr>
              <a:t>”, &amp;</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&amp;</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arcCount</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 0; i&lt; </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读入所有的顶点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(“%c”, &amp;</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solidFill>
                  <a:srgbClr val="FFFF00"/>
                </a:solidFill>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 0; i &lt; </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i++)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初始化邻接矩阵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(j </a:t>
            </a:r>
            <a:r>
              <a:rPr kumimoji="1" lang="en-US" altLang="zh-CN" sz="2200" dirty="0">
                <a:latin typeface="Times New Roman" panose="02020603050405020304" pitchFamily="18" charset="0"/>
                <a:cs typeface="Times New Roman" panose="02020603050405020304" pitchFamily="18" charset="0"/>
              </a:rPr>
              <a:t>= 0; j&lt;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初始假设所有顶点都互不邻接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pG</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a:solidFill>
                  <a:srgbClr val="FFFF00"/>
                </a:solidFill>
                <a:latin typeface="Times New Roman" panose="02020603050405020304" pitchFamily="18" charset="0"/>
                <a:cs typeface="Times New Roman" panose="02020603050405020304" pitchFamily="18" charset="0"/>
              </a:rPr>
              <a:t>arcs</a:t>
            </a:r>
            <a:r>
              <a:rPr kumimoji="1" lang="en-US" altLang="zh-CN" sz="2200" dirty="0">
                <a:latin typeface="Times New Roman" panose="02020603050405020304" pitchFamily="18" charset="0"/>
                <a:cs typeface="Times New Roman" panose="02020603050405020304" pitchFamily="18" charset="0"/>
              </a:rPr>
              <a:t>[i][j]  = INFINITY;</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arcCount</a:t>
            </a:r>
            <a:r>
              <a:rPr kumimoji="1" lang="en-US" altLang="zh-CN" sz="2200" dirty="0">
                <a:latin typeface="Times New Roman" panose="02020603050405020304" pitchFamily="18" charset="0"/>
                <a:cs typeface="Times New Roman" panose="02020603050405020304" pitchFamily="18" charset="0"/>
              </a:rPr>
              <a:t>; i++) {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读入所有的边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输入一条边依附的两个顶点和边上的权值*</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c%c%f</a:t>
            </a:r>
            <a:r>
              <a:rPr kumimoji="1" lang="en-US" altLang="zh-CN" sz="2200" dirty="0">
                <a:latin typeface="Times New Roman" panose="02020603050405020304" pitchFamily="18" charset="0"/>
                <a:cs typeface="Times New Roman" panose="02020603050405020304" pitchFamily="18" charset="0"/>
              </a:rPr>
              <a:t>”, &amp;v1, &amp;v2, &amp;w);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查询两个顶点在图中存储的位置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 v1);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j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 v2);</a:t>
            </a:r>
            <a:endParaRPr kumimoji="1" lang="en-US" altLang="zh-CN" sz="2200" dirty="0">
              <a:latin typeface="Times New Roman" panose="02020603050405020304" pitchFamily="18" charset="0"/>
              <a:cs typeface="Times New Roman" panose="02020603050405020304" pitchFamily="18" charset="0"/>
            </a:endParaRPr>
          </a:p>
        </p:txBody>
      </p:sp>
      <p:sp>
        <p:nvSpPr>
          <p:cNvPr id="13316" name="Rectangle 4"/>
          <p:cNvSpPr>
            <a:spLocks noChangeArrowheads="1"/>
          </p:cNvSpPr>
          <p:nvPr/>
        </p:nvSpPr>
        <p:spPr bwMode="auto">
          <a:xfrm>
            <a:off x="342900" y="352425"/>
            <a:ext cx="4486275" cy="460375"/>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rgbClr val="FFFF00"/>
                </a:solidFill>
              </a:rPr>
              <a:t>Initialization of </a:t>
            </a:r>
            <a:r>
              <a:rPr kumimoji="1" lang="en-US" altLang="zh-CN" sz="2400" dirty="0" smtClean="0">
                <a:solidFill>
                  <a:srgbClr val="FFFF00"/>
                </a:solidFill>
              </a:rPr>
              <a:t>adjacency </a:t>
            </a:r>
            <a:r>
              <a:rPr kumimoji="1" lang="en-US" altLang="zh-CN" sz="2400" dirty="0">
                <a:solidFill>
                  <a:srgbClr val="FFFF00"/>
                </a:solidFill>
              </a:rPr>
              <a:t>matrix</a:t>
            </a:r>
            <a:endParaRPr kumimoji="1" lang="en-US" altLang="zh-CN" sz="2400" dirty="0">
              <a:solidFill>
                <a:srgbClr val="FFFF00"/>
              </a:solidFill>
            </a:endParaRPr>
          </a:p>
        </p:txBody>
      </p:sp>
      <p:sp>
        <p:nvSpPr>
          <p:cNvPr id="13317" name="Rectangle 5"/>
          <p:cNvSpPr>
            <a:spLocks noChangeArrowheads="1"/>
          </p:cNvSpPr>
          <p:nvPr/>
        </p:nvSpPr>
        <p:spPr bwMode="auto">
          <a:xfrm>
            <a:off x="323528" y="2962275"/>
            <a:ext cx="7993063" cy="1657350"/>
          </a:xfrm>
          <a:prstGeom prst="rect">
            <a:avLst/>
          </a:prstGeom>
          <a:noFill/>
          <a:ln w="38100">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395288" y="379413"/>
            <a:ext cx="821731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pG</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a:solidFill>
                  <a:srgbClr val="FFFF00"/>
                </a:solidFill>
                <a:latin typeface="Times New Roman" panose="02020603050405020304" pitchFamily="18" charset="0"/>
                <a:cs typeface="Times New Roman" panose="02020603050405020304" pitchFamily="18" charset="0"/>
              </a:rPr>
              <a:t>arcs</a:t>
            </a:r>
            <a:r>
              <a:rPr kumimoji="1" lang="en-US" altLang="zh-CN" sz="2200" dirty="0">
                <a:latin typeface="Times New Roman" panose="02020603050405020304" pitchFamily="18" charset="0"/>
                <a:cs typeface="Times New Roman" panose="02020603050405020304" pitchFamily="18" charset="0"/>
              </a:rPr>
              <a:t>[i][j] = w;</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pG</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a:solidFill>
                  <a:srgbClr val="FFFF00"/>
                </a:solidFill>
                <a:latin typeface="Times New Roman" panose="02020603050405020304" pitchFamily="18" charset="0"/>
                <a:cs typeface="Times New Roman" panose="02020603050405020304" pitchFamily="18" charset="0"/>
              </a:rPr>
              <a:t>arcs</a:t>
            </a:r>
            <a:r>
              <a:rPr kumimoji="1" lang="en-US" altLang="zh-CN" sz="2200" dirty="0">
                <a:latin typeface="Times New Roman" panose="02020603050405020304" pitchFamily="18" charset="0"/>
                <a:cs typeface="Times New Roman" panose="02020603050405020304" pitchFamily="18" charset="0"/>
              </a:rPr>
              <a:t>[j][i] = </a:t>
            </a:r>
            <a:r>
              <a:rPr kumimoji="1" lang="en-US" altLang="zh-CN" sz="2200" dirty="0" err="1">
                <a:latin typeface="Times New Roman" panose="02020603050405020304" pitchFamily="18" charset="0"/>
                <a:cs typeface="Times New Roman" panose="02020603050405020304" pitchFamily="18" charset="0"/>
              </a:rPr>
              <a:t>pG.arcs</a:t>
            </a:r>
            <a:r>
              <a:rPr kumimoji="1" lang="en-US" altLang="zh-CN" sz="2200" dirty="0">
                <a:latin typeface="Times New Roman" panose="02020603050405020304" pitchFamily="18" charset="0"/>
                <a:cs typeface="Times New Roman" panose="02020603050405020304" pitchFamily="18" charset="0"/>
              </a:rPr>
              <a:t>[i][j];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根据无向图的对称性填充矩阵</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r>
              <a:rPr kumimoji="1" lang="zh-CN" altLang="en-US"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smtClean="0">
                <a:solidFill>
                  <a:srgbClr val="33CC33"/>
                </a:solidFill>
                <a:latin typeface="Times New Roman" panose="02020603050405020304" pitchFamily="18" charset="0"/>
                <a:cs typeface="Times New Roman" panose="02020603050405020304" pitchFamily="18" charset="0"/>
              </a:rPr>
              <a:t>     的</a:t>
            </a:r>
            <a:r>
              <a:rPr kumimoji="1" lang="zh-CN" altLang="en-US" sz="2200" dirty="0">
                <a:solidFill>
                  <a:srgbClr val="33CC33"/>
                </a:solidFill>
                <a:latin typeface="Times New Roman" panose="02020603050405020304" pitchFamily="18" charset="0"/>
                <a:cs typeface="Times New Roman" panose="02020603050405020304" pitchFamily="18" charset="0"/>
              </a:rPr>
              <a:t>对称部分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return</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OK;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14341" name="Rectangle 5"/>
          <p:cNvSpPr>
            <a:spLocks noChangeArrowheads="1"/>
          </p:cNvSpPr>
          <p:nvPr/>
        </p:nvSpPr>
        <p:spPr bwMode="auto">
          <a:xfrm>
            <a:off x="395288" y="2949575"/>
            <a:ext cx="788869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查找某个顶点在图中的存储位置（下标），找不到返回－</a:t>
            </a:r>
            <a:r>
              <a:rPr kumimoji="1" lang="en-US" altLang="zh-CN" sz="2200" dirty="0">
                <a:solidFill>
                  <a:srgbClr val="33CC33"/>
                </a:solidFill>
                <a:latin typeface="Times New Roman" panose="02020603050405020304" pitchFamily="18" charset="0"/>
                <a:cs typeface="Times New Roman" panose="02020603050405020304" pitchFamily="18" charset="0"/>
              </a:rPr>
              <a:t>1*/</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solidFill>
                  <a:srgbClr val="FFFF00"/>
                </a:solidFill>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VexType</a:t>
            </a:r>
            <a:r>
              <a:rPr kumimoji="1" lang="en-US" altLang="zh-CN" sz="2200" dirty="0">
                <a:latin typeface="Times New Roman" panose="02020603050405020304" pitchFamily="18" charset="0"/>
                <a:cs typeface="Times New Roman" panose="02020603050405020304" pitchFamily="18" charset="0"/>
              </a:rPr>
              <a:t> vert</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a:t>
            </a:r>
            <a:endParaRPr kumimoji="1" lang="en-US" altLang="zh-CN" sz="2200" dirty="0">
              <a:latin typeface="Times New Roman" panose="02020603050405020304" pitchFamily="18" charset="0"/>
              <a:cs typeface="Times New Roman" panose="02020603050405020304" pitchFamily="18" charset="0"/>
            </a:endParaRPr>
          </a:p>
          <a:p>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 = = </a:t>
            </a:r>
            <a:r>
              <a:rPr kumimoji="1" lang="en-US" altLang="zh-CN" sz="2200" dirty="0" err="1">
                <a:latin typeface="Times New Roman" panose="02020603050405020304" pitchFamily="18" charset="0"/>
                <a:cs typeface="Times New Roman" panose="02020603050405020304" pitchFamily="18" charset="0"/>
              </a:rPr>
              <a:t>vert</a:t>
            </a:r>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return</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return</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-1;</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468313" y="1620838"/>
            <a:ext cx="820737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下面看看该创建算法的时间效率（设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表示顶点个数，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表示边的条数）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该算法中共有三个循环，第一个循环（初始化节点数组）的循环次数为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第二个循环（初始化边数组）的次数为</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aseline="30000" dirty="0" err="1">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，第三个循环（添加权值）的次数为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其中</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为确定边的两个顶点在图中的位置的循环次数。所以其时间效率应为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O(</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aseline="30000" dirty="0" err="1">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邻接矩阵</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表示法的优缺点：</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优点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：各种基本操作都易于实现。</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缺点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：空间浪费严重。某些算法时间效率低。如图的</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创建算法。</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365" name="Rectangle 5"/>
          <p:cNvSpPr>
            <a:spLocks noGrp="1" noChangeArrowheads="1"/>
          </p:cNvSpPr>
          <p:nvPr>
            <p:ph type="title"/>
          </p:nvPr>
        </p:nvSpPr>
        <p:spPr/>
        <p:txBody>
          <a:bodyPr/>
          <a:lstStyle/>
          <a:p>
            <a:r>
              <a:rPr lang="en-US" altLang="zh-CN" sz="3600"/>
              <a:t>Time complexity analysis </a:t>
            </a:r>
            <a:r>
              <a:rPr lang="en-US" altLang="zh-CN" sz="3200"/>
              <a:t>(Adj. matrix)</a:t>
            </a:r>
            <a:endParaRPr lang="en-US" altLang="zh-CN" sz="3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68313" y="1393825"/>
            <a:ext cx="81534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用邻接矩阵存储弧或边的信息，比较浪费空间，如果我们只存储图中已有的弧或边的信息，就可以节省空间。</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而图中所有顶点都是依附于某两个顶点的，因此如果</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对图中的所有顶点都建立一个单链表来存储所有依附于该顶点的弧或边，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就可以把图中所有已有的弧或边的信息保存下来。而对于图中所有顶点还是使用一个一维数组来存放。这种存储方法就是</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邻接表</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表示法。</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对于顶点单元</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，需要存放顶点信息以及指向依附于该顶点的第一条弧或边的指针，用这个指针来指向依附于顶点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的所有的弧或边组成的单链表。</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对于弧单元，需要存放该弧指向的顶点的位置（也就是该弧依附的另一个顶点的位置）和指向依附于该弧的弧尾顶点的下一条弧的指针。</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24" name="Rectangle 4"/>
          <p:cNvSpPr>
            <a:spLocks noChangeArrowheads="1"/>
          </p:cNvSpPr>
          <p:nvPr/>
        </p:nvSpPr>
        <p:spPr bwMode="auto">
          <a:xfrm>
            <a:off x="409575" y="158750"/>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4000" b="1"/>
          </a:p>
        </p:txBody>
      </p:sp>
      <p:sp>
        <p:nvSpPr>
          <p:cNvPr id="56325" name="Rectangle 5"/>
          <p:cNvSpPr>
            <a:spLocks noGrp="1" noChangeArrowheads="1"/>
          </p:cNvSpPr>
          <p:nvPr>
            <p:ph type="title"/>
          </p:nvPr>
        </p:nvSpPr>
        <p:spPr/>
        <p:txBody>
          <a:bodyPr/>
          <a:lstStyle/>
          <a:p>
            <a:r>
              <a:rPr lang="en-US" altLang="zh-CN" sz="4000"/>
              <a:t>7.2.2 Adjacency List (</a:t>
            </a:r>
            <a:r>
              <a:rPr lang="zh-CN" altLang="en-US" sz="4000"/>
              <a:t>邻接表表示法</a:t>
            </a:r>
            <a:r>
              <a:rPr lang="en-US" altLang="zh-CN" sz="4000"/>
              <a:t>)</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51460" y="692601"/>
            <a:ext cx="8763000" cy="590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100" dirty="0" err="1">
                <a:latin typeface="Times New Roman" panose="02020603050405020304" pitchFamily="18" charset="0"/>
                <a:cs typeface="Times New Roman" panose="02020603050405020304" pitchFamily="18" charset="0"/>
              </a:rPr>
              <a:t>typedef</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struct</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solidFill>
                  <a:srgbClr val="FFFF00"/>
                </a:solidFill>
                <a:latin typeface="Times New Roman" panose="02020603050405020304" pitchFamily="18" charset="0"/>
                <a:cs typeface="Times New Roman" panose="02020603050405020304" pitchFamily="18" charset="0"/>
              </a:rPr>
              <a:t>EdgeNode</a:t>
            </a:r>
            <a:endParaRPr kumimoji="1" lang="en-US" altLang="zh-CN" sz="2100" dirty="0">
              <a:solidFill>
                <a:srgbClr val="FFFF00"/>
              </a:solidFill>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a:t>
            </a:r>
            <a:endParaRPr kumimoji="1" lang="en-US" altLang="zh-CN" sz="2100" dirty="0" smtClean="0">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int</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endvex</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相邻顶点字段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AdjType</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a:latin typeface="Times New Roman" panose="02020603050405020304" pitchFamily="18" charset="0"/>
                <a:cs typeface="Times New Roman" panose="02020603050405020304" pitchFamily="18" charset="0"/>
              </a:rPr>
              <a:t>weight;			</a:t>
            </a:r>
            <a:r>
              <a:rPr kumimoji="1" lang="en-US" altLang="zh-CN" sz="2100" dirty="0" smtClean="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边的权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struct</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EdgeNode</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nextedge</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smtClean="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链字段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EdgeList</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PEdgeList</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PEdgeNode</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EdgeNode</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边表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err="1">
                <a:latin typeface="Times New Roman" panose="02020603050405020304" pitchFamily="18" charset="0"/>
                <a:cs typeface="Times New Roman" panose="02020603050405020304" pitchFamily="18" charset="0"/>
              </a:rPr>
              <a:t>typedef</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struct</a:t>
            </a:r>
            <a:endParaRPr kumimoji="1" lang="en-US" altLang="zh-CN" sz="2100" dirty="0">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a:t>
            </a:r>
            <a:endParaRPr kumimoji="1" lang="en-US" altLang="zh-CN" sz="2100" dirty="0" smtClean="0">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VexType</a:t>
            </a:r>
            <a:r>
              <a:rPr kumimoji="1" lang="en-US" altLang="zh-CN" sz="2100" dirty="0" smtClean="0">
                <a:latin typeface="Times New Roman" panose="02020603050405020304" pitchFamily="18" charset="0"/>
                <a:cs typeface="Times New Roman" panose="02020603050405020304" pitchFamily="18" charset="0"/>
              </a:rPr>
              <a:t>  vertex</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顶点信息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PEdgeList</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edgelist</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smtClean="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边表头指针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solidFill>
                  <a:srgbClr val="FFFF00"/>
                </a:solidFill>
                <a:latin typeface="Times New Roman" panose="02020603050405020304" pitchFamily="18" charset="0"/>
                <a:cs typeface="Times New Roman" panose="02020603050405020304" pitchFamily="18" charset="0"/>
              </a:rPr>
              <a:t>VexNode</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smtClean="0">
                <a:solidFill>
                  <a:srgbClr val="33CC33"/>
                </a:solidFill>
                <a:latin typeface="Times New Roman" panose="02020603050405020304" pitchFamily="18" charset="0"/>
                <a:cs typeface="Times New Roman" panose="02020603050405020304" pitchFamily="18" charset="0"/>
              </a:rPr>
              <a:t>/* </a:t>
            </a:r>
            <a:r>
              <a:rPr kumimoji="1" lang="zh-CN" altLang="en-US" sz="2100" dirty="0" smtClean="0">
                <a:solidFill>
                  <a:srgbClr val="33CC33"/>
                </a:solidFill>
                <a:latin typeface="Times New Roman" panose="02020603050405020304" pitchFamily="18" charset="0"/>
                <a:cs typeface="Times New Roman" panose="02020603050405020304" pitchFamily="18" charset="0"/>
              </a:rPr>
              <a:t>顶点表 *</a:t>
            </a:r>
            <a:r>
              <a:rPr kumimoji="1" lang="en-US" altLang="zh-CN" sz="2100" dirty="0" smtClean="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err="1">
                <a:latin typeface="Times New Roman" panose="02020603050405020304" pitchFamily="18" charset="0"/>
                <a:cs typeface="Times New Roman" panose="02020603050405020304" pitchFamily="18" charset="0"/>
              </a:rPr>
              <a:t>typedef</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struct</a:t>
            </a:r>
            <a:endParaRPr kumimoji="1" lang="en-US" altLang="zh-CN" sz="2100" dirty="0">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a:t>
            </a:r>
            <a:endParaRPr kumimoji="1" lang="en-US" altLang="zh-CN" sz="2100" dirty="0" smtClean="0">
              <a:latin typeface="Times New Roman" panose="02020603050405020304" pitchFamily="18" charset="0"/>
              <a:cs typeface="Times New Roman" panose="02020603050405020304" pitchFamily="18" charset="0"/>
            </a:endParaRPr>
          </a:p>
          <a:p>
            <a:pPr algn="just"/>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VexNode</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vexs</a:t>
            </a:r>
            <a:r>
              <a:rPr kumimoji="1" lang="en-US" altLang="zh-CN" sz="2100" dirty="0" smtClean="0">
                <a:latin typeface="Times New Roman" panose="02020603050405020304" pitchFamily="18" charset="0"/>
                <a:cs typeface="Times New Roman" panose="02020603050405020304" pitchFamily="18" charset="0"/>
              </a:rPr>
              <a:t>[MAXVEX];</a:t>
            </a:r>
            <a:endParaRPr kumimoji="1" lang="en-US" altLang="zh-CN" sz="2100" dirty="0">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int</a:t>
            </a:r>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vexNum</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err="1">
                <a:latin typeface="Times New Roman" panose="02020603050405020304" pitchFamily="18" charset="0"/>
                <a:cs typeface="Times New Roman" panose="02020603050405020304" pitchFamily="18" charset="0"/>
              </a:rPr>
              <a:t>edgeNum</a:t>
            </a:r>
            <a:r>
              <a:rPr kumimoji="1" lang="en-US" altLang="zh-CN" sz="2100" dirty="0">
                <a:latin typeface="Times New Roman" panose="02020603050405020304" pitchFamily="18" charset="0"/>
                <a:cs typeface="Times New Roman" panose="02020603050405020304" pitchFamily="18" charset="0"/>
              </a:rPr>
              <a:t>;		</a:t>
            </a:r>
            <a:r>
              <a:rPr kumimoji="1" lang="en-US" altLang="zh-CN" sz="2100" dirty="0">
                <a:solidFill>
                  <a:srgbClr val="33CC33"/>
                </a:solidFill>
                <a:latin typeface="Times New Roman" panose="02020603050405020304" pitchFamily="18" charset="0"/>
                <a:cs typeface="Times New Roman" panose="02020603050405020304" pitchFamily="18" charset="0"/>
              </a:rPr>
              <a:t>/* </a:t>
            </a:r>
            <a:r>
              <a:rPr kumimoji="1" lang="zh-CN" altLang="en-US" sz="2100" dirty="0">
                <a:solidFill>
                  <a:srgbClr val="33CC33"/>
                </a:solidFill>
                <a:latin typeface="Times New Roman" panose="02020603050405020304" pitchFamily="18" charset="0"/>
                <a:cs typeface="Times New Roman" panose="02020603050405020304" pitchFamily="18" charset="0"/>
              </a:rPr>
              <a:t>图的顶点和边个数 *</a:t>
            </a:r>
            <a:r>
              <a:rPr kumimoji="1" lang="en-US" altLang="zh-CN" sz="2100" dirty="0">
                <a:solidFill>
                  <a:srgbClr val="33CC33"/>
                </a:solidFill>
                <a:latin typeface="Times New Roman" panose="02020603050405020304" pitchFamily="18" charset="0"/>
                <a:cs typeface="Times New Roman" panose="02020603050405020304" pitchFamily="18" charset="0"/>
              </a:rPr>
              <a:t>/</a:t>
            </a:r>
            <a:endParaRPr kumimoji="1" lang="en-US" altLang="zh-CN" sz="21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100" dirty="0" smtClean="0">
                <a:latin typeface="Times New Roman" panose="02020603050405020304" pitchFamily="18" charset="0"/>
                <a:cs typeface="Times New Roman" panose="02020603050405020304" pitchFamily="18" charset="0"/>
              </a:rPr>
              <a:t>} </a:t>
            </a:r>
            <a:r>
              <a:rPr kumimoji="1" lang="en-US" altLang="zh-CN" sz="2100" dirty="0" err="1" smtClean="0">
                <a:latin typeface="Times New Roman" panose="02020603050405020304" pitchFamily="18" charset="0"/>
                <a:cs typeface="Times New Roman" panose="02020603050405020304" pitchFamily="18" charset="0"/>
              </a:rPr>
              <a:t>GraphList</a:t>
            </a:r>
            <a:r>
              <a:rPr kumimoji="1" lang="en-US" altLang="zh-CN" sz="2100" dirty="0">
                <a:latin typeface="Times New Roman" panose="02020603050405020304" pitchFamily="18" charset="0"/>
                <a:cs typeface="Times New Roman" panose="02020603050405020304" pitchFamily="18" charset="0"/>
              </a:rPr>
              <a:t>;</a:t>
            </a:r>
            <a:endParaRPr kumimoji="1" lang="en-US" altLang="zh-CN" sz="2100" dirty="0">
              <a:latin typeface="Times New Roman" panose="02020603050405020304" pitchFamily="18" charset="0"/>
              <a:cs typeface="Times New Roman" panose="02020603050405020304" pitchFamily="18" charset="0"/>
            </a:endParaRPr>
          </a:p>
        </p:txBody>
      </p:sp>
      <p:sp>
        <p:nvSpPr>
          <p:cNvPr id="16389" name="Rectangle 5"/>
          <p:cNvSpPr>
            <a:spLocks noChangeArrowheads="1"/>
          </p:cNvSpPr>
          <p:nvPr/>
        </p:nvSpPr>
        <p:spPr bwMode="auto">
          <a:xfrm>
            <a:off x="309563" y="91480"/>
            <a:ext cx="170688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zh-CN" altLang="en-US" sz="2400" dirty="0">
                <a:solidFill>
                  <a:srgbClr val="FFFF00"/>
                </a:solidFill>
              </a:rPr>
              <a:t>邻接表存储</a:t>
            </a:r>
            <a:endParaRPr kumimoji="1" lang="zh-CN" altLang="en-US" sz="2400" dirty="0">
              <a:solidFill>
                <a:srgbClr val="FFFF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6" name="Text Box 254"/>
          <p:cNvSpPr txBox="1">
            <a:spLocks noChangeArrowheads="1"/>
          </p:cNvSpPr>
          <p:nvPr/>
        </p:nvSpPr>
        <p:spPr bwMode="auto">
          <a:xfrm>
            <a:off x="5289868" y="4129405"/>
            <a:ext cx="2771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smtClean="0">
                <a:latin typeface="Times New Roman" panose="02020603050405020304" pitchFamily="18" charset="0"/>
                <a:cs typeface="Times New Roman" panose="02020603050405020304" pitchFamily="18" charset="0"/>
              </a:rPr>
              <a:t>Adjacency </a:t>
            </a:r>
            <a:r>
              <a:rPr kumimoji="1" lang="en-US" altLang="zh-CN" sz="2400" dirty="0">
                <a:latin typeface="Times New Roman" panose="02020603050405020304" pitchFamily="18" charset="0"/>
                <a:cs typeface="Times New Roman" panose="02020603050405020304" pitchFamily="18" charset="0"/>
              </a:rPr>
              <a:t>list of G</a:t>
            </a:r>
            <a:r>
              <a:rPr kumimoji="1" lang="en-US" altLang="zh-CN" sz="2400" baseline="-250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18435" name="Rectangle 3"/>
          <p:cNvSpPr>
            <a:spLocks noChangeArrowheads="1"/>
          </p:cNvSpPr>
          <p:nvPr/>
        </p:nvSpPr>
        <p:spPr bwMode="auto">
          <a:xfrm>
            <a:off x="4788818" y="2276793"/>
            <a:ext cx="936000" cy="4191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1</a:t>
            </a:r>
            <a:endParaRPr kumimoji="1" lang="zh-CN" altLang="zh-CN" sz="2400" dirty="0">
              <a:latin typeface="Times New Roman" panose="02020603050405020304" pitchFamily="18" charset="0"/>
              <a:cs typeface="Times New Roman" panose="02020603050405020304" pitchFamily="18" charset="0"/>
            </a:endParaRPr>
          </a:p>
        </p:txBody>
      </p:sp>
      <p:sp>
        <p:nvSpPr>
          <p:cNvPr id="18436" name="Line 4"/>
          <p:cNvSpPr>
            <a:spLocks noChangeShapeType="1"/>
          </p:cNvSpPr>
          <p:nvPr/>
        </p:nvSpPr>
        <p:spPr bwMode="auto">
          <a:xfrm>
            <a:off x="5327968" y="2276793"/>
            <a:ext cx="0" cy="4191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14"/>
          <p:cNvSpPr>
            <a:spLocks noChangeArrowheads="1"/>
          </p:cNvSpPr>
          <p:nvPr/>
        </p:nvSpPr>
        <p:spPr bwMode="auto">
          <a:xfrm>
            <a:off x="6283643" y="3605396"/>
            <a:ext cx="82073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0</a:t>
            </a:r>
            <a:endParaRPr kumimoji="1" lang="zh-CN" altLang="zh-CN" sz="2400" dirty="0">
              <a:latin typeface="Times New Roman" panose="02020603050405020304" pitchFamily="18" charset="0"/>
              <a:cs typeface="Times New Roman" panose="02020603050405020304" pitchFamily="18" charset="0"/>
            </a:endParaRPr>
          </a:p>
        </p:txBody>
      </p:sp>
      <p:sp>
        <p:nvSpPr>
          <p:cNvPr id="18447" name="Line 15"/>
          <p:cNvSpPr>
            <a:spLocks noChangeShapeType="1"/>
          </p:cNvSpPr>
          <p:nvPr/>
        </p:nvSpPr>
        <p:spPr bwMode="auto">
          <a:xfrm>
            <a:off x="6694012" y="3603943"/>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Text Box 17"/>
          <p:cNvSpPr txBox="1">
            <a:spLocks noChangeArrowheads="1"/>
          </p:cNvSpPr>
          <p:nvPr/>
        </p:nvSpPr>
        <p:spPr bwMode="auto">
          <a:xfrm>
            <a:off x="6726785" y="3605396"/>
            <a:ext cx="3263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454" name="Rectangle 22"/>
          <p:cNvSpPr>
            <a:spLocks noChangeArrowheads="1"/>
          </p:cNvSpPr>
          <p:nvPr/>
        </p:nvSpPr>
        <p:spPr bwMode="auto">
          <a:xfrm>
            <a:off x="4788818" y="2695893"/>
            <a:ext cx="936000" cy="41751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18455" name="Line 23"/>
          <p:cNvSpPr>
            <a:spLocks noChangeShapeType="1"/>
          </p:cNvSpPr>
          <p:nvPr/>
        </p:nvSpPr>
        <p:spPr bwMode="auto">
          <a:xfrm>
            <a:off x="5327968" y="2695893"/>
            <a:ext cx="0" cy="417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7" name="Text Box 25"/>
          <p:cNvSpPr txBox="1">
            <a:spLocks noChangeArrowheads="1"/>
          </p:cNvSpPr>
          <p:nvPr/>
        </p:nvSpPr>
        <p:spPr bwMode="auto">
          <a:xfrm>
            <a:off x="5361306" y="2733993"/>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p:txBody>
      </p:sp>
      <p:sp>
        <p:nvSpPr>
          <p:cNvPr id="18474" name="Rectangle 42"/>
          <p:cNvSpPr>
            <a:spLocks noChangeArrowheads="1"/>
          </p:cNvSpPr>
          <p:nvPr/>
        </p:nvSpPr>
        <p:spPr bwMode="auto">
          <a:xfrm>
            <a:off x="4788818" y="3114993"/>
            <a:ext cx="936000" cy="41751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3</a:t>
            </a:r>
            <a:endParaRPr kumimoji="1" lang="zh-CN" altLang="zh-CN" sz="2400" dirty="0">
              <a:latin typeface="Times New Roman" panose="02020603050405020304" pitchFamily="18" charset="0"/>
              <a:cs typeface="Times New Roman" panose="02020603050405020304" pitchFamily="18" charset="0"/>
            </a:endParaRPr>
          </a:p>
        </p:txBody>
      </p:sp>
      <p:sp>
        <p:nvSpPr>
          <p:cNvPr id="18475" name="Line 43"/>
          <p:cNvSpPr>
            <a:spLocks noChangeShapeType="1"/>
          </p:cNvSpPr>
          <p:nvPr/>
        </p:nvSpPr>
        <p:spPr bwMode="auto">
          <a:xfrm>
            <a:off x="5327968" y="3114993"/>
            <a:ext cx="0" cy="417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9" name="Rectangle 47"/>
          <p:cNvSpPr>
            <a:spLocks noChangeArrowheads="1"/>
          </p:cNvSpPr>
          <p:nvPr/>
        </p:nvSpPr>
        <p:spPr bwMode="auto">
          <a:xfrm>
            <a:off x="4788818" y="3534093"/>
            <a:ext cx="936000" cy="41751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endParaRPr kumimoji="1" lang="en-US" altLang="zh-CN" sz="2400" dirty="0">
              <a:latin typeface="Times New Roman" panose="02020603050405020304" pitchFamily="18" charset="0"/>
              <a:cs typeface="Times New Roman" panose="02020603050405020304" pitchFamily="18" charset="0"/>
            </a:endParaRPr>
          </a:p>
        </p:txBody>
      </p:sp>
      <p:sp>
        <p:nvSpPr>
          <p:cNvPr id="18480" name="Line 48"/>
          <p:cNvSpPr>
            <a:spLocks noChangeShapeType="1"/>
          </p:cNvSpPr>
          <p:nvPr/>
        </p:nvSpPr>
        <p:spPr bwMode="auto">
          <a:xfrm>
            <a:off x="5327968" y="3534093"/>
            <a:ext cx="0" cy="4175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84" name="Rectangle 52"/>
          <p:cNvSpPr>
            <a:spLocks noChangeArrowheads="1"/>
          </p:cNvSpPr>
          <p:nvPr/>
        </p:nvSpPr>
        <p:spPr bwMode="auto">
          <a:xfrm>
            <a:off x="6283643" y="2275205"/>
            <a:ext cx="82073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2</a:t>
            </a:r>
            <a:endParaRPr kumimoji="1" lang="zh-CN" altLang="zh-CN" sz="2400" dirty="0">
              <a:latin typeface="Times New Roman" panose="02020603050405020304" pitchFamily="18" charset="0"/>
              <a:cs typeface="Times New Roman" panose="02020603050405020304" pitchFamily="18" charset="0"/>
            </a:endParaRPr>
          </a:p>
        </p:txBody>
      </p:sp>
      <p:sp>
        <p:nvSpPr>
          <p:cNvPr id="18485" name="Line 53"/>
          <p:cNvSpPr>
            <a:spLocks noChangeShapeType="1"/>
          </p:cNvSpPr>
          <p:nvPr/>
        </p:nvSpPr>
        <p:spPr bwMode="auto">
          <a:xfrm>
            <a:off x="6694012" y="2275205"/>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0" name="Rectangle 58"/>
          <p:cNvSpPr>
            <a:spLocks noChangeArrowheads="1"/>
          </p:cNvSpPr>
          <p:nvPr/>
        </p:nvSpPr>
        <p:spPr bwMode="auto">
          <a:xfrm>
            <a:off x="7658418" y="2276657"/>
            <a:ext cx="822325"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1</a:t>
            </a:r>
            <a:endParaRPr kumimoji="1" lang="zh-CN" altLang="zh-CN" sz="2400" dirty="0">
              <a:latin typeface="Times New Roman" panose="02020603050405020304" pitchFamily="18" charset="0"/>
              <a:cs typeface="Times New Roman" panose="02020603050405020304" pitchFamily="18" charset="0"/>
            </a:endParaRPr>
          </a:p>
        </p:txBody>
      </p:sp>
      <p:sp>
        <p:nvSpPr>
          <p:cNvPr id="18491" name="Line 59"/>
          <p:cNvSpPr>
            <a:spLocks noChangeShapeType="1"/>
          </p:cNvSpPr>
          <p:nvPr/>
        </p:nvSpPr>
        <p:spPr bwMode="auto">
          <a:xfrm>
            <a:off x="8069581" y="2275206"/>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93" name="Text Box 61"/>
          <p:cNvSpPr txBox="1">
            <a:spLocks noChangeArrowheads="1"/>
          </p:cNvSpPr>
          <p:nvPr/>
        </p:nvSpPr>
        <p:spPr bwMode="auto">
          <a:xfrm>
            <a:off x="8102416" y="2276657"/>
            <a:ext cx="326931" cy="35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497" name="Rectangle 65"/>
          <p:cNvSpPr>
            <a:spLocks noChangeArrowheads="1"/>
          </p:cNvSpPr>
          <p:nvPr/>
        </p:nvSpPr>
        <p:spPr bwMode="auto">
          <a:xfrm>
            <a:off x="6283643" y="3114993"/>
            <a:ext cx="82073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3</a:t>
            </a:r>
            <a:endParaRPr kumimoji="1" lang="zh-CN" altLang="zh-CN" sz="2400" dirty="0">
              <a:latin typeface="Times New Roman" panose="02020603050405020304" pitchFamily="18" charset="0"/>
              <a:cs typeface="Times New Roman" panose="02020603050405020304" pitchFamily="18" charset="0"/>
            </a:endParaRPr>
          </a:p>
        </p:txBody>
      </p:sp>
      <p:sp>
        <p:nvSpPr>
          <p:cNvPr id="18498" name="Line 66"/>
          <p:cNvSpPr>
            <a:spLocks noChangeShapeType="1"/>
          </p:cNvSpPr>
          <p:nvPr/>
        </p:nvSpPr>
        <p:spPr bwMode="auto">
          <a:xfrm>
            <a:off x="6694012" y="3114993"/>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0" name="Text Box 68"/>
          <p:cNvSpPr txBox="1">
            <a:spLocks noChangeArrowheads="1"/>
          </p:cNvSpPr>
          <p:nvPr/>
        </p:nvSpPr>
        <p:spPr bwMode="auto">
          <a:xfrm>
            <a:off x="6726785" y="3114993"/>
            <a:ext cx="3263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654" name="Line 222"/>
          <p:cNvSpPr>
            <a:spLocks noChangeShapeType="1"/>
          </p:cNvSpPr>
          <p:nvPr/>
        </p:nvSpPr>
        <p:spPr bwMode="auto">
          <a:xfrm>
            <a:off x="5512118" y="2486343"/>
            <a:ext cx="7540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55" name="Line 223"/>
          <p:cNvSpPr>
            <a:spLocks noChangeShapeType="1"/>
          </p:cNvSpPr>
          <p:nvPr/>
        </p:nvSpPr>
        <p:spPr bwMode="auto">
          <a:xfrm>
            <a:off x="5512118" y="3323749"/>
            <a:ext cx="7540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56" name="Line 224"/>
          <p:cNvSpPr>
            <a:spLocks noChangeShapeType="1"/>
          </p:cNvSpPr>
          <p:nvPr/>
        </p:nvSpPr>
        <p:spPr bwMode="auto">
          <a:xfrm>
            <a:off x="5512118" y="3742849"/>
            <a:ext cx="75406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57" name="Line 225"/>
          <p:cNvSpPr>
            <a:spLocks noChangeShapeType="1"/>
          </p:cNvSpPr>
          <p:nvPr/>
        </p:nvSpPr>
        <p:spPr bwMode="auto">
          <a:xfrm>
            <a:off x="6882131" y="2486343"/>
            <a:ext cx="75247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92" name="Text Box 260"/>
          <p:cNvSpPr txBox="1">
            <a:spLocks noChangeArrowheads="1"/>
          </p:cNvSpPr>
          <p:nvPr/>
        </p:nvSpPr>
        <p:spPr bwMode="auto">
          <a:xfrm>
            <a:off x="4356666" y="221964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0</a:t>
            </a:r>
            <a:endParaRPr kumimoji="1" lang="en-US" altLang="zh-CN" sz="2400">
              <a:latin typeface="Times New Roman" panose="02020603050405020304" pitchFamily="18" charset="0"/>
              <a:cs typeface="Times New Roman" panose="02020603050405020304" pitchFamily="18" charset="0"/>
            </a:endParaRPr>
          </a:p>
        </p:txBody>
      </p:sp>
      <p:sp>
        <p:nvSpPr>
          <p:cNvPr id="18693" name="Text Box 261"/>
          <p:cNvSpPr txBox="1">
            <a:spLocks noChangeArrowheads="1"/>
          </p:cNvSpPr>
          <p:nvPr/>
        </p:nvSpPr>
        <p:spPr bwMode="auto">
          <a:xfrm>
            <a:off x="4356666" y="2638743"/>
            <a:ext cx="33655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18694" name="Text Box 262"/>
          <p:cNvSpPr txBox="1">
            <a:spLocks noChangeArrowheads="1"/>
          </p:cNvSpPr>
          <p:nvPr/>
        </p:nvSpPr>
        <p:spPr bwMode="auto">
          <a:xfrm>
            <a:off x="4356666" y="305784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18695" name="Text Box 263"/>
          <p:cNvSpPr txBox="1">
            <a:spLocks noChangeArrowheads="1"/>
          </p:cNvSpPr>
          <p:nvPr/>
        </p:nvSpPr>
        <p:spPr bwMode="auto">
          <a:xfrm>
            <a:off x="4356666" y="347535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grpSp>
        <p:nvGrpSpPr>
          <p:cNvPr id="18770" name="Group 338"/>
          <p:cNvGrpSpPr/>
          <p:nvPr/>
        </p:nvGrpSpPr>
        <p:grpSpPr bwMode="auto">
          <a:xfrm>
            <a:off x="944330" y="2205355"/>
            <a:ext cx="2400300" cy="2535238"/>
            <a:chOff x="2124" y="754"/>
            <a:chExt cx="1512" cy="1597"/>
          </a:xfrm>
        </p:grpSpPr>
        <p:grpSp>
          <p:nvGrpSpPr>
            <p:cNvPr id="18753" name="Group 321"/>
            <p:cNvGrpSpPr/>
            <p:nvPr/>
          </p:nvGrpSpPr>
          <p:grpSpPr bwMode="auto">
            <a:xfrm>
              <a:off x="2232" y="754"/>
              <a:ext cx="1296" cy="1200"/>
              <a:chOff x="4176" y="2016"/>
              <a:chExt cx="1296" cy="1200"/>
            </a:xfrm>
          </p:grpSpPr>
          <p:sp>
            <p:nvSpPr>
              <p:cNvPr id="18754" name="Oval 322"/>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18755" name="Oval 323"/>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18756" name="Oval 324"/>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18757" name="Oval 325"/>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cxnSp>
            <p:nvCxnSpPr>
              <p:cNvPr id="18758" name="AutoShape 326"/>
              <p:cNvCxnSpPr>
                <a:cxnSpLocks noChangeShapeType="1"/>
                <a:stCxn id="18754" idx="6"/>
                <a:endCxn id="18755"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59" name="AutoShape 327"/>
              <p:cNvCxnSpPr>
                <a:cxnSpLocks noChangeShapeType="1"/>
                <a:stCxn id="18754" idx="4"/>
                <a:endCxn id="18756"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0" name="AutoShape 328"/>
              <p:cNvCxnSpPr>
                <a:cxnSpLocks noChangeShapeType="1"/>
                <a:stCxn id="18756" idx="6"/>
                <a:endCxn id="18757"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1" name="AutoShape 329"/>
              <p:cNvCxnSpPr>
                <a:cxnSpLocks noChangeShapeType="1"/>
                <a:stCxn id="18757" idx="1"/>
                <a:endCxn id="18754"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762" name="Text Box 330"/>
            <p:cNvSpPr txBox="1">
              <a:spLocks noChangeArrowheads="1"/>
            </p:cNvSpPr>
            <p:nvPr/>
          </p:nvSpPr>
          <p:spPr bwMode="auto">
            <a:xfrm>
              <a:off x="2124" y="2063"/>
              <a:ext cx="1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Directed graph </a:t>
              </a:r>
              <a:r>
                <a:rPr kumimoji="1" lang="en-US" altLang="zh-CN" sz="2400" dirty="0" err="1">
                  <a:solidFill>
                    <a:srgbClr val="FFFF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1</a:t>
              </a:r>
              <a:endParaRPr kumimoji="1" lang="en-US" altLang="zh-CN" sz="2400" baseline="-25000" dirty="0">
                <a:solidFill>
                  <a:srgbClr val="FFFF00"/>
                </a:solidFill>
                <a:latin typeface="Times New Roman" panose="02020603050405020304" pitchFamily="18" charset="0"/>
                <a:cs typeface="Times New Roman" panose="02020603050405020304" pitchFamily="18" charset="0"/>
              </a:endParaRPr>
            </a:p>
          </p:txBody>
        </p:sp>
      </p:grpSp>
      <p:sp>
        <p:nvSpPr>
          <p:cNvPr id="73" name="文本框 72"/>
          <p:cNvSpPr txBox="1"/>
          <p:nvPr/>
        </p:nvSpPr>
        <p:spPr>
          <a:xfrm>
            <a:off x="1272214" y="2133124"/>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74" name="文本框 73"/>
          <p:cNvSpPr txBox="1"/>
          <p:nvPr/>
        </p:nvSpPr>
        <p:spPr>
          <a:xfrm>
            <a:off x="2712374" y="2133124"/>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75" name="文本框 74"/>
          <p:cNvSpPr txBox="1"/>
          <p:nvPr/>
        </p:nvSpPr>
        <p:spPr>
          <a:xfrm>
            <a:off x="1272214" y="3429268"/>
            <a:ext cx="284052" cy="307777"/>
          </a:xfrm>
          <a:prstGeom prst="rect">
            <a:avLst/>
          </a:prstGeom>
          <a:noFill/>
        </p:spPr>
        <p:txBody>
          <a:bodyPr wrap="none" rtlCol="0">
            <a:spAutoFit/>
          </a:bodyPr>
          <a:lstStyle/>
          <a:p>
            <a:r>
              <a:rPr lang="en-US" altLang="zh-CN" sz="1400" b="1" smtClean="0">
                <a:solidFill>
                  <a:srgbClr val="FFFF00"/>
                </a:solidFill>
              </a:rPr>
              <a:t>2</a:t>
            </a:r>
            <a:endParaRPr lang="zh-CN" altLang="en-US" sz="1400" b="1" dirty="0">
              <a:solidFill>
                <a:srgbClr val="FFFF00"/>
              </a:solidFill>
            </a:endParaRPr>
          </a:p>
        </p:txBody>
      </p:sp>
      <p:sp>
        <p:nvSpPr>
          <p:cNvPr id="76" name="文本框 75"/>
          <p:cNvSpPr txBox="1"/>
          <p:nvPr/>
        </p:nvSpPr>
        <p:spPr>
          <a:xfrm>
            <a:off x="2708394" y="3429268"/>
            <a:ext cx="284052" cy="307777"/>
          </a:xfrm>
          <a:prstGeom prst="rect">
            <a:avLst/>
          </a:prstGeom>
          <a:noFill/>
        </p:spPr>
        <p:txBody>
          <a:bodyPr wrap="none" rtlCol="0">
            <a:spAutoFit/>
          </a:bodyPr>
          <a:lstStyle/>
          <a:p>
            <a:r>
              <a:rPr lang="en-US" altLang="zh-CN" sz="1400" b="1" dirty="0" smtClean="0">
                <a:solidFill>
                  <a:srgbClr val="FFFF00"/>
                </a:solidFill>
              </a:rPr>
              <a:t>3</a:t>
            </a:r>
            <a:endParaRPr lang="zh-CN" altLang="en-US" sz="1400" b="1"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7" name="Rectangle 13"/>
          <p:cNvSpPr>
            <a:spLocks noGrp="1" noChangeArrowheads="1"/>
          </p:cNvSpPr>
          <p:nvPr>
            <p:ph type="title"/>
          </p:nvPr>
        </p:nvSpPr>
        <p:spPr/>
        <p:txBody>
          <a:bodyPr/>
          <a:lstStyle/>
          <a:p>
            <a:r>
              <a:rPr lang="en-US" altLang="zh-CN"/>
              <a:t>Contents</a:t>
            </a:r>
            <a:endParaRPr lang="en-US" altLang="zh-CN"/>
          </a:p>
        </p:txBody>
      </p:sp>
      <p:sp>
        <p:nvSpPr>
          <p:cNvPr id="62479" name="Rectangle 15"/>
          <p:cNvSpPr>
            <a:spLocks noGrp="1" noChangeArrowheads="1"/>
          </p:cNvSpPr>
          <p:nvPr>
            <p:ph type="body" idx="1"/>
          </p:nvPr>
        </p:nvSpPr>
        <p:spPr/>
        <p:txBody>
          <a:bodyPr/>
          <a:lstStyle/>
          <a:p>
            <a:pPr>
              <a:lnSpc>
                <a:spcPct val="90000"/>
              </a:lnSpc>
            </a:pPr>
            <a:r>
              <a:rPr kumimoji="1" lang="en-US" altLang="zh-CN" dirty="0">
                <a:solidFill>
                  <a:srgbClr val="FFFF00"/>
                </a:solidFill>
              </a:rPr>
              <a:t>Definition and notations of graph</a:t>
            </a:r>
            <a:endParaRPr kumimoji="1" lang="en-US" altLang="zh-CN" dirty="0"/>
          </a:p>
          <a:p>
            <a:pPr>
              <a:lnSpc>
                <a:spcPct val="90000"/>
              </a:lnSpc>
            </a:pPr>
            <a:r>
              <a:rPr kumimoji="1" lang="en-US" altLang="zh-CN" dirty="0"/>
              <a:t>Storage structure of graph</a:t>
            </a:r>
            <a:endParaRPr kumimoji="1" lang="en-US" altLang="zh-CN" dirty="0"/>
          </a:p>
          <a:p>
            <a:pPr>
              <a:lnSpc>
                <a:spcPct val="90000"/>
              </a:lnSpc>
            </a:pPr>
            <a:r>
              <a:rPr kumimoji="1" lang="en-US" altLang="zh-CN" dirty="0"/>
              <a:t>Graph traversal</a:t>
            </a:r>
            <a:endParaRPr kumimoji="1" lang="en-US" altLang="zh-CN" dirty="0"/>
          </a:p>
          <a:p>
            <a:pPr>
              <a:lnSpc>
                <a:spcPct val="90000"/>
              </a:lnSpc>
            </a:pPr>
            <a:r>
              <a:rPr kumimoji="1" lang="en-US" altLang="zh-CN" dirty="0"/>
              <a:t>Connected component and spanning tree</a:t>
            </a:r>
            <a:endParaRPr kumimoji="1" lang="en-US" altLang="zh-CN" dirty="0"/>
          </a:p>
          <a:p>
            <a:pPr>
              <a:lnSpc>
                <a:spcPct val="90000"/>
              </a:lnSpc>
            </a:pPr>
            <a:r>
              <a:rPr kumimoji="1" lang="en-US" altLang="zh-CN" dirty="0"/>
              <a:t>Mini spanning tree</a:t>
            </a:r>
            <a:endParaRPr kumimoji="1" lang="en-US" altLang="zh-CN" dirty="0"/>
          </a:p>
          <a:p>
            <a:pPr>
              <a:lnSpc>
                <a:spcPct val="90000"/>
              </a:lnSpc>
            </a:pPr>
            <a:r>
              <a:rPr kumimoji="1" lang="en-US" altLang="zh-CN" dirty="0"/>
              <a:t>Shortest path</a:t>
            </a:r>
            <a:endParaRPr kumimoji="1" lang="en-US" altLang="zh-CN" dirty="0"/>
          </a:p>
          <a:p>
            <a:pPr>
              <a:lnSpc>
                <a:spcPct val="90000"/>
              </a:lnSpc>
            </a:pPr>
            <a:r>
              <a:rPr kumimoji="1" lang="en-US" altLang="zh-CN" dirty="0"/>
              <a:t>Topological sorting &amp; Critical path</a:t>
            </a:r>
            <a:endParaRPr kumimoji="1" lang="en-US" altLang="zh-CN" dirty="0"/>
          </a:p>
          <a:p>
            <a:pPr>
              <a:lnSpc>
                <a:spcPct val="90000"/>
              </a:lnSpc>
            </a:pPr>
            <a:r>
              <a:rPr kumimoji="1" lang="en-US" altLang="zh-CN" dirty="0"/>
              <a:t>Conclusion</a:t>
            </a:r>
            <a:endParaRPr kumimoji="1"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95" name="Text Box 127"/>
          <p:cNvSpPr txBox="1">
            <a:spLocks noChangeArrowheads="1"/>
          </p:cNvSpPr>
          <p:nvPr/>
        </p:nvSpPr>
        <p:spPr bwMode="auto">
          <a:xfrm>
            <a:off x="4986020" y="4149690"/>
            <a:ext cx="2771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smtClean="0">
                <a:latin typeface="Times New Roman" panose="02020603050405020304" pitchFamily="18" charset="0"/>
                <a:cs typeface="Times New Roman" panose="02020603050405020304" pitchFamily="18" charset="0"/>
              </a:rPr>
              <a:t>Adjacency </a:t>
            </a:r>
            <a:r>
              <a:rPr kumimoji="1" lang="en-US" altLang="zh-CN" sz="2400" dirty="0">
                <a:latin typeface="Times New Roman" panose="02020603050405020304" pitchFamily="18" charset="0"/>
                <a:cs typeface="Times New Roman" panose="02020603050405020304" pitchFamily="18" charset="0"/>
              </a:rPr>
              <a:t>list of G</a:t>
            </a:r>
            <a:r>
              <a:rPr kumimoji="1" lang="en-US" altLang="zh-CN" sz="2400" baseline="-25000" dirty="0">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4068445" y="2962190"/>
            <a:ext cx="4772025" cy="360363"/>
            <a:chOff x="2425700" y="4796308"/>
            <a:chExt cx="4772025" cy="360363"/>
          </a:xfrm>
        </p:grpSpPr>
        <p:grpSp>
          <p:nvGrpSpPr>
            <p:cNvPr id="58530" name="Group 162"/>
            <p:cNvGrpSpPr/>
            <p:nvPr/>
          </p:nvGrpSpPr>
          <p:grpSpPr bwMode="auto">
            <a:xfrm>
              <a:off x="2425700" y="4796308"/>
              <a:ext cx="915987" cy="360363"/>
              <a:chOff x="1338" y="2834"/>
              <a:chExt cx="577" cy="227"/>
            </a:xfrm>
          </p:grpSpPr>
          <p:sp>
            <p:nvSpPr>
              <p:cNvPr id="58395" name="Rectangle 27"/>
              <p:cNvSpPr>
                <a:spLocks noChangeArrowheads="1"/>
              </p:cNvSpPr>
              <p:nvPr/>
            </p:nvSpPr>
            <p:spPr bwMode="auto">
              <a:xfrm>
                <a:off x="1338" y="2834"/>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baseline="-25000">
                  <a:latin typeface="Times New Roman" panose="02020603050405020304" pitchFamily="18" charset="0"/>
                  <a:cs typeface="Times New Roman" panose="02020603050405020304" pitchFamily="18" charset="0"/>
                </a:endParaRPr>
              </a:p>
            </p:txBody>
          </p:sp>
          <p:sp>
            <p:nvSpPr>
              <p:cNvPr id="58396" name="Line 28"/>
              <p:cNvSpPr>
                <a:spLocks noChangeShapeType="1"/>
              </p:cNvSpPr>
              <p:nvPr/>
            </p:nvSpPr>
            <p:spPr bwMode="auto">
              <a:xfrm>
                <a:off x="1672" y="2834"/>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18" name="Rectangle 50"/>
            <p:cNvSpPr>
              <a:spLocks noChangeArrowheads="1"/>
            </p:cNvSpPr>
            <p:nvPr/>
          </p:nvSpPr>
          <p:spPr bwMode="auto">
            <a:xfrm>
              <a:off x="3856038" y="4796308"/>
              <a:ext cx="76993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58419" name="Line 51"/>
            <p:cNvSpPr>
              <a:spLocks noChangeShapeType="1"/>
            </p:cNvSpPr>
            <p:nvPr/>
          </p:nvSpPr>
          <p:spPr bwMode="auto">
            <a:xfrm>
              <a:off x="4241800" y="4796308"/>
              <a:ext cx="0" cy="355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56" name="Rectangle 88"/>
            <p:cNvSpPr>
              <a:spLocks noChangeArrowheads="1"/>
            </p:cNvSpPr>
            <p:nvPr/>
          </p:nvSpPr>
          <p:spPr bwMode="auto">
            <a:xfrm>
              <a:off x="5140325" y="4796308"/>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latin typeface="Times New Roman" panose="02020603050405020304" pitchFamily="18" charset="0"/>
                  <a:cs typeface="Times New Roman" panose="02020603050405020304" pitchFamily="18" charset="0"/>
                </a:rPr>
                <a:t>3</a:t>
              </a:r>
              <a:endParaRPr kumimoji="1" lang="en-US" altLang="zh-CN" sz="2400" dirty="0">
                <a:latin typeface="Times New Roman" panose="02020603050405020304" pitchFamily="18" charset="0"/>
                <a:cs typeface="Times New Roman" panose="02020603050405020304" pitchFamily="18" charset="0"/>
              </a:endParaRPr>
            </a:p>
          </p:txBody>
        </p:sp>
        <p:sp>
          <p:nvSpPr>
            <p:cNvPr id="58457" name="Line 89"/>
            <p:cNvSpPr>
              <a:spLocks noChangeShapeType="1"/>
            </p:cNvSpPr>
            <p:nvPr/>
          </p:nvSpPr>
          <p:spPr bwMode="auto">
            <a:xfrm>
              <a:off x="5526088" y="4796308"/>
              <a:ext cx="0" cy="355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75" name="Rectangle 107"/>
            <p:cNvSpPr>
              <a:spLocks noChangeArrowheads="1"/>
            </p:cNvSpPr>
            <p:nvPr/>
          </p:nvSpPr>
          <p:spPr bwMode="auto">
            <a:xfrm>
              <a:off x="6426200" y="4796308"/>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58476" name="Line 108"/>
            <p:cNvSpPr>
              <a:spLocks noChangeShapeType="1"/>
            </p:cNvSpPr>
            <p:nvPr/>
          </p:nvSpPr>
          <p:spPr bwMode="auto">
            <a:xfrm>
              <a:off x="6811963" y="4796308"/>
              <a:ext cx="0" cy="357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78" name="Text Box 110"/>
            <p:cNvSpPr txBox="1">
              <a:spLocks noChangeArrowheads="1"/>
            </p:cNvSpPr>
            <p:nvPr/>
          </p:nvSpPr>
          <p:spPr bwMode="auto">
            <a:xfrm>
              <a:off x="6818313" y="4796308"/>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58480" name="Line 112"/>
            <p:cNvSpPr>
              <a:spLocks noChangeShapeType="1"/>
            </p:cNvSpPr>
            <p:nvPr/>
          </p:nvSpPr>
          <p:spPr bwMode="auto">
            <a:xfrm>
              <a:off x="3127375" y="4974108"/>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6" name="Line 118"/>
            <p:cNvSpPr>
              <a:spLocks noChangeShapeType="1"/>
            </p:cNvSpPr>
            <p:nvPr/>
          </p:nvSpPr>
          <p:spPr bwMode="auto">
            <a:xfrm>
              <a:off x="4413250" y="4974108"/>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0" name="Line 122"/>
            <p:cNvSpPr>
              <a:spLocks noChangeShapeType="1"/>
            </p:cNvSpPr>
            <p:nvPr/>
          </p:nvSpPr>
          <p:spPr bwMode="auto">
            <a:xfrm>
              <a:off x="5699125" y="4974108"/>
              <a:ext cx="7064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 name="组合 1"/>
          <p:cNvGrpSpPr/>
          <p:nvPr/>
        </p:nvGrpSpPr>
        <p:grpSpPr>
          <a:xfrm>
            <a:off x="4068445" y="2205151"/>
            <a:ext cx="3486150" cy="360363"/>
            <a:chOff x="2425700" y="3936752"/>
            <a:chExt cx="3486150" cy="360363"/>
          </a:xfrm>
        </p:grpSpPr>
        <p:sp>
          <p:nvSpPr>
            <p:cNvPr id="58376" name="Rectangle 8"/>
            <p:cNvSpPr>
              <a:spLocks noChangeArrowheads="1"/>
            </p:cNvSpPr>
            <p:nvPr/>
          </p:nvSpPr>
          <p:spPr bwMode="auto">
            <a:xfrm>
              <a:off x="2425700" y="3936752"/>
              <a:ext cx="91598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1</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377" name="Line 9"/>
            <p:cNvSpPr>
              <a:spLocks noChangeShapeType="1"/>
            </p:cNvSpPr>
            <p:nvPr/>
          </p:nvSpPr>
          <p:spPr bwMode="auto">
            <a:xfrm>
              <a:off x="2955925" y="3936752"/>
              <a:ext cx="0" cy="360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Rectangle 37"/>
            <p:cNvSpPr>
              <a:spLocks noChangeArrowheads="1"/>
            </p:cNvSpPr>
            <p:nvPr/>
          </p:nvSpPr>
          <p:spPr bwMode="auto">
            <a:xfrm>
              <a:off x="3856038" y="3936752"/>
              <a:ext cx="76993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58406" name="Line 38"/>
            <p:cNvSpPr>
              <a:spLocks noChangeShapeType="1"/>
            </p:cNvSpPr>
            <p:nvPr/>
          </p:nvSpPr>
          <p:spPr bwMode="auto">
            <a:xfrm>
              <a:off x="4241800" y="3936752"/>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43" name="Rectangle 75"/>
            <p:cNvSpPr>
              <a:spLocks noChangeArrowheads="1"/>
            </p:cNvSpPr>
            <p:nvPr/>
          </p:nvSpPr>
          <p:spPr bwMode="auto">
            <a:xfrm>
              <a:off x="5140325" y="3936752"/>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58444" name="Line 76"/>
            <p:cNvSpPr>
              <a:spLocks noChangeShapeType="1"/>
            </p:cNvSpPr>
            <p:nvPr/>
          </p:nvSpPr>
          <p:spPr bwMode="auto">
            <a:xfrm>
              <a:off x="5526088" y="3936752"/>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79" name="Line 111"/>
            <p:cNvSpPr>
              <a:spLocks noChangeShapeType="1"/>
            </p:cNvSpPr>
            <p:nvPr/>
          </p:nvSpPr>
          <p:spPr bwMode="auto">
            <a:xfrm>
              <a:off x="3127375" y="4112964"/>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4" name="Line 116"/>
            <p:cNvSpPr>
              <a:spLocks noChangeShapeType="1"/>
            </p:cNvSpPr>
            <p:nvPr/>
          </p:nvSpPr>
          <p:spPr bwMode="auto">
            <a:xfrm>
              <a:off x="4413250" y="4112964"/>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1" name="Text Box 123"/>
            <p:cNvSpPr txBox="1">
              <a:spLocks noChangeArrowheads="1"/>
            </p:cNvSpPr>
            <p:nvPr/>
          </p:nvSpPr>
          <p:spPr bwMode="auto">
            <a:xfrm>
              <a:off x="5538788" y="3936752"/>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4068445" y="3339916"/>
            <a:ext cx="3486150" cy="360363"/>
            <a:chOff x="2425700" y="5229696"/>
            <a:chExt cx="3486150" cy="360363"/>
          </a:xfrm>
        </p:grpSpPr>
        <p:sp>
          <p:nvSpPr>
            <p:cNvPr id="58382" name="Rectangle 14"/>
            <p:cNvSpPr>
              <a:spLocks noChangeArrowheads="1"/>
            </p:cNvSpPr>
            <p:nvPr/>
          </p:nvSpPr>
          <p:spPr bwMode="auto">
            <a:xfrm>
              <a:off x="3856038" y="5229696"/>
              <a:ext cx="76993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8383" name="Line 15"/>
            <p:cNvSpPr>
              <a:spLocks noChangeShapeType="1"/>
            </p:cNvSpPr>
            <p:nvPr/>
          </p:nvSpPr>
          <p:spPr bwMode="auto">
            <a:xfrm>
              <a:off x="4241800" y="5229696"/>
              <a:ext cx="0" cy="355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529" name="Group 161"/>
            <p:cNvGrpSpPr/>
            <p:nvPr/>
          </p:nvGrpSpPr>
          <p:grpSpPr bwMode="auto">
            <a:xfrm>
              <a:off x="2425700" y="5229696"/>
              <a:ext cx="915987" cy="360363"/>
              <a:chOff x="1338" y="3103"/>
              <a:chExt cx="577" cy="227"/>
            </a:xfrm>
          </p:grpSpPr>
          <p:sp>
            <p:nvSpPr>
              <p:cNvPr id="58400" name="Rectangle 32"/>
              <p:cNvSpPr>
                <a:spLocks noChangeArrowheads="1"/>
              </p:cNvSpPr>
              <p:nvPr/>
            </p:nvSpPr>
            <p:spPr bwMode="auto">
              <a:xfrm>
                <a:off x="1338" y="3103"/>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401" name="Line 33"/>
              <p:cNvSpPr>
                <a:spLocks noChangeShapeType="1"/>
              </p:cNvSpPr>
              <p:nvPr/>
            </p:nvSpPr>
            <p:spPr bwMode="auto">
              <a:xfrm>
                <a:off x="1672" y="3103"/>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37" name="Rectangle 69"/>
            <p:cNvSpPr>
              <a:spLocks noChangeArrowheads="1"/>
            </p:cNvSpPr>
            <p:nvPr/>
          </p:nvSpPr>
          <p:spPr bwMode="auto">
            <a:xfrm>
              <a:off x="5140325" y="5229696"/>
              <a:ext cx="771525" cy="355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latin typeface="Times New Roman" panose="02020603050405020304" pitchFamily="18" charset="0"/>
                  <a:cs typeface="Times New Roman" panose="02020603050405020304" pitchFamily="18" charset="0"/>
                </a:rPr>
                <a:t>0</a:t>
              </a:r>
              <a:endParaRPr kumimoji="1" lang="en-US" altLang="zh-CN" sz="2400" dirty="0">
                <a:latin typeface="Times New Roman" panose="02020603050405020304" pitchFamily="18" charset="0"/>
                <a:cs typeface="Times New Roman" panose="02020603050405020304" pitchFamily="18" charset="0"/>
              </a:endParaRPr>
            </a:p>
          </p:txBody>
        </p:sp>
        <p:sp>
          <p:nvSpPr>
            <p:cNvPr id="58438" name="Line 70"/>
            <p:cNvSpPr>
              <a:spLocks noChangeShapeType="1"/>
            </p:cNvSpPr>
            <p:nvPr/>
          </p:nvSpPr>
          <p:spPr bwMode="auto">
            <a:xfrm>
              <a:off x="5526088" y="5229696"/>
              <a:ext cx="0" cy="355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2" name="Line 114"/>
            <p:cNvSpPr>
              <a:spLocks noChangeShapeType="1"/>
            </p:cNvSpPr>
            <p:nvPr/>
          </p:nvSpPr>
          <p:spPr bwMode="auto">
            <a:xfrm>
              <a:off x="3127375" y="5407496"/>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7" name="Line 119"/>
            <p:cNvSpPr>
              <a:spLocks noChangeShapeType="1"/>
            </p:cNvSpPr>
            <p:nvPr/>
          </p:nvSpPr>
          <p:spPr bwMode="auto">
            <a:xfrm>
              <a:off x="4413250" y="5407496"/>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2" name="Text Box 124"/>
            <p:cNvSpPr txBox="1">
              <a:spLocks noChangeArrowheads="1"/>
            </p:cNvSpPr>
            <p:nvPr/>
          </p:nvSpPr>
          <p:spPr bwMode="auto">
            <a:xfrm>
              <a:off x="5538788" y="5229696"/>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grpSp>
      <p:grpSp>
        <p:nvGrpSpPr>
          <p:cNvPr id="7" name="组合 6"/>
          <p:cNvGrpSpPr/>
          <p:nvPr/>
        </p:nvGrpSpPr>
        <p:grpSpPr>
          <a:xfrm>
            <a:off x="4068445" y="3717642"/>
            <a:ext cx="3486150" cy="365126"/>
            <a:chOff x="2425700" y="5631333"/>
            <a:chExt cx="3486150" cy="365126"/>
          </a:xfrm>
        </p:grpSpPr>
        <p:grpSp>
          <p:nvGrpSpPr>
            <p:cNvPr id="58528" name="Group 160"/>
            <p:cNvGrpSpPr/>
            <p:nvPr/>
          </p:nvGrpSpPr>
          <p:grpSpPr bwMode="auto">
            <a:xfrm>
              <a:off x="2425700" y="5631333"/>
              <a:ext cx="915987" cy="360363"/>
              <a:chOff x="1338" y="3398"/>
              <a:chExt cx="577" cy="227"/>
            </a:xfrm>
          </p:grpSpPr>
          <p:sp>
            <p:nvSpPr>
              <p:cNvPr id="58424" name="Rectangle 56"/>
              <p:cNvSpPr>
                <a:spLocks noChangeArrowheads="1"/>
              </p:cNvSpPr>
              <p:nvPr/>
            </p:nvSpPr>
            <p:spPr bwMode="auto">
              <a:xfrm>
                <a:off x="1338" y="3398"/>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baseline="-25000">
                  <a:latin typeface="Times New Roman" panose="02020603050405020304" pitchFamily="18" charset="0"/>
                  <a:cs typeface="Times New Roman" panose="02020603050405020304" pitchFamily="18" charset="0"/>
                </a:endParaRPr>
              </a:p>
            </p:txBody>
          </p:sp>
          <p:sp>
            <p:nvSpPr>
              <p:cNvPr id="58425" name="Line 57"/>
              <p:cNvSpPr>
                <a:spLocks noChangeShapeType="1"/>
              </p:cNvSpPr>
              <p:nvPr/>
            </p:nvSpPr>
            <p:spPr bwMode="auto">
              <a:xfrm>
                <a:off x="1672" y="3398"/>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30" name="Rectangle 62"/>
            <p:cNvSpPr>
              <a:spLocks noChangeArrowheads="1"/>
            </p:cNvSpPr>
            <p:nvPr/>
          </p:nvSpPr>
          <p:spPr bwMode="auto">
            <a:xfrm>
              <a:off x="3856038" y="5636096"/>
              <a:ext cx="769937" cy="355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8431" name="Line 63"/>
            <p:cNvSpPr>
              <a:spLocks noChangeShapeType="1"/>
            </p:cNvSpPr>
            <p:nvPr/>
          </p:nvSpPr>
          <p:spPr bwMode="auto">
            <a:xfrm>
              <a:off x="4241800" y="5636096"/>
              <a:ext cx="0" cy="355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63" name="Rectangle 95"/>
            <p:cNvSpPr>
              <a:spLocks noChangeArrowheads="1"/>
            </p:cNvSpPr>
            <p:nvPr/>
          </p:nvSpPr>
          <p:spPr bwMode="auto">
            <a:xfrm>
              <a:off x="5140325" y="5636096"/>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58464" name="Line 96"/>
            <p:cNvSpPr>
              <a:spLocks noChangeShapeType="1"/>
            </p:cNvSpPr>
            <p:nvPr/>
          </p:nvSpPr>
          <p:spPr bwMode="auto">
            <a:xfrm>
              <a:off x="5526088" y="5636096"/>
              <a:ext cx="0" cy="354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3" name="Line 115"/>
            <p:cNvSpPr>
              <a:spLocks noChangeShapeType="1"/>
            </p:cNvSpPr>
            <p:nvPr/>
          </p:nvSpPr>
          <p:spPr bwMode="auto">
            <a:xfrm>
              <a:off x="3127375" y="5813896"/>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8" name="Line 120"/>
            <p:cNvSpPr>
              <a:spLocks noChangeShapeType="1"/>
            </p:cNvSpPr>
            <p:nvPr/>
          </p:nvSpPr>
          <p:spPr bwMode="auto">
            <a:xfrm>
              <a:off x="4413250" y="5813896"/>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3" name="Text Box 125"/>
            <p:cNvSpPr txBox="1">
              <a:spLocks noChangeArrowheads="1"/>
            </p:cNvSpPr>
            <p:nvPr/>
          </p:nvSpPr>
          <p:spPr bwMode="auto">
            <a:xfrm>
              <a:off x="5538788" y="5636096"/>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grpSp>
      <p:grpSp>
        <p:nvGrpSpPr>
          <p:cNvPr id="4" name="组合 3"/>
          <p:cNvGrpSpPr/>
          <p:nvPr/>
        </p:nvGrpSpPr>
        <p:grpSpPr>
          <a:xfrm>
            <a:off x="4068445" y="2582877"/>
            <a:ext cx="4772025" cy="361950"/>
            <a:chOff x="2425700" y="4384427"/>
            <a:chExt cx="4772025" cy="361950"/>
          </a:xfrm>
        </p:grpSpPr>
        <p:grpSp>
          <p:nvGrpSpPr>
            <p:cNvPr id="58531" name="Group 163"/>
            <p:cNvGrpSpPr/>
            <p:nvPr/>
          </p:nvGrpSpPr>
          <p:grpSpPr bwMode="auto">
            <a:xfrm>
              <a:off x="2425700" y="4384427"/>
              <a:ext cx="915987" cy="360363"/>
              <a:chOff x="1338" y="2574"/>
              <a:chExt cx="577" cy="227"/>
            </a:xfrm>
          </p:grpSpPr>
          <p:sp>
            <p:nvSpPr>
              <p:cNvPr id="58389" name="Rectangle 21"/>
              <p:cNvSpPr>
                <a:spLocks noChangeArrowheads="1"/>
              </p:cNvSpPr>
              <p:nvPr/>
            </p:nvSpPr>
            <p:spPr bwMode="auto">
              <a:xfrm>
                <a:off x="1338" y="2574"/>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390" name="Line 22"/>
              <p:cNvSpPr>
                <a:spLocks noChangeShapeType="1"/>
              </p:cNvSpPr>
              <p:nvPr/>
            </p:nvSpPr>
            <p:spPr bwMode="auto">
              <a:xfrm>
                <a:off x="1672" y="2574"/>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11" name="Rectangle 43"/>
            <p:cNvSpPr>
              <a:spLocks noChangeArrowheads="1"/>
            </p:cNvSpPr>
            <p:nvPr/>
          </p:nvSpPr>
          <p:spPr bwMode="auto">
            <a:xfrm>
              <a:off x="3856038" y="4384427"/>
              <a:ext cx="76993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58412" name="Line 44"/>
            <p:cNvSpPr>
              <a:spLocks noChangeShapeType="1"/>
            </p:cNvSpPr>
            <p:nvPr/>
          </p:nvSpPr>
          <p:spPr bwMode="auto">
            <a:xfrm>
              <a:off x="4241800" y="4384427"/>
              <a:ext cx="0" cy="354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49" name="Rectangle 81"/>
            <p:cNvSpPr>
              <a:spLocks noChangeArrowheads="1"/>
            </p:cNvSpPr>
            <p:nvPr/>
          </p:nvSpPr>
          <p:spPr bwMode="auto">
            <a:xfrm>
              <a:off x="5140325" y="4384427"/>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8450" name="Line 82"/>
            <p:cNvSpPr>
              <a:spLocks noChangeShapeType="1"/>
            </p:cNvSpPr>
            <p:nvPr/>
          </p:nvSpPr>
          <p:spPr bwMode="auto">
            <a:xfrm>
              <a:off x="5526088" y="4384427"/>
              <a:ext cx="0" cy="354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69" name="Rectangle 101"/>
            <p:cNvSpPr>
              <a:spLocks noChangeArrowheads="1"/>
            </p:cNvSpPr>
            <p:nvPr/>
          </p:nvSpPr>
          <p:spPr bwMode="auto">
            <a:xfrm>
              <a:off x="6426200" y="4386014"/>
              <a:ext cx="771525"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latin typeface="Times New Roman" panose="02020603050405020304" pitchFamily="18" charset="0"/>
                  <a:cs typeface="Times New Roman" panose="02020603050405020304" pitchFamily="18" charset="0"/>
                </a:rPr>
                <a:t>0</a:t>
              </a:r>
              <a:endParaRPr kumimoji="1" lang="en-US" altLang="zh-CN" sz="2400" dirty="0">
                <a:latin typeface="Times New Roman" panose="02020603050405020304" pitchFamily="18" charset="0"/>
                <a:cs typeface="Times New Roman" panose="02020603050405020304" pitchFamily="18" charset="0"/>
              </a:endParaRPr>
            </a:p>
          </p:txBody>
        </p:sp>
        <p:sp>
          <p:nvSpPr>
            <p:cNvPr id="58470" name="Line 102"/>
            <p:cNvSpPr>
              <a:spLocks noChangeShapeType="1"/>
            </p:cNvSpPr>
            <p:nvPr/>
          </p:nvSpPr>
          <p:spPr bwMode="auto">
            <a:xfrm>
              <a:off x="6811963" y="4386014"/>
              <a:ext cx="0" cy="350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1" name="Line 113"/>
            <p:cNvSpPr>
              <a:spLocks noChangeShapeType="1"/>
            </p:cNvSpPr>
            <p:nvPr/>
          </p:nvSpPr>
          <p:spPr bwMode="auto">
            <a:xfrm>
              <a:off x="3127375" y="4560639"/>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5" name="Line 117"/>
            <p:cNvSpPr>
              <a:spLocks noChangeShapeType="1"/>
            </p:cNvSpPr>
            <p:nvPr/>
          </p:nvSpPr>
          <p:spPr bwMode="auto">
            <a:xfrm>
              <a:off x="4413250" y="4560639"/>
              <a:ext cx="708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89" name="Line 121"/>
            <p:cNvSpPr>
              <a:spLocks noChangeShapeType="1"/>
            </p:cNvSpPr>
            <p:nvPr/>
          </p:nvSpPr>
          <p:spPr bwMode="auto">
            <a:xfrm>
              <a:off x="5699125" y="4560639"/>
              <a:ext cx="7064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94" name="Text Box 126"/>
            <p:cNvSpPr txBox="1">
              <a:spLocks noChangeArrowheads="1"/>
            </p:cNvSpPr>
            <p:nvPr/>
          </p:nvSpPr>
          <p:spPr bwMode="auto">
            <a:xfrm>
              <a:off x="6818313" y="4386014"/>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grpSp>
      <p:sp>
        <p:nvSpPr>
          <p:cNvPr id="58497" name="Text Box 129"/>
          <p:cNvSpPr txBox="1">
            <a:spLocks noChangeArrowheads="1"/>
          </p:cNvSpPr>
          <p:nvPr/>
        </p:nvSpPr>
        <p:spPr bwMode="auto">
          <a:xfrm>
            <a:off x="3708083" y="2197894"/>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0</a:t>
            </a:r>
            <a:endParaRPr kumimoji="1" lang="en-US" altLang="zh-CN" sz="2400" dirty="0">
              <a:latin typeface="Times New Roman" panose="02020603050405020304" pitchFamily="18" charset="0"/>
              <a:cs typeface="Times New Roman" panose="02020603050405020304" pitchFamily="18" charset="0"/>
            </a:endParaRPr>
          </a:p>
        </p:txBody>
      </p:sp>
      <p:sp>
        <p:nvSpPr>
          <p:cNvPr id="58498" name="Text Box 130"/>
          <p:cNvSpPr txBox="1">
            <a:spLocks noChangeArrowheads="1"/>
          </p:cNvSpPr>
          <p:nvPr/>
        </p:nvSpPr>
        <p:spPr bwMode="auto">
          <a:xfrm>
            <a:off x="3708083" y="2577208"/>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58499" name="Text Box 131"/>
          <p:cNvSpPr txBox="1">
            <a:spLocks noChangeArrowheads="1"/>
          </p:cNvSpPr>
          <p:nvPr/>
        </p:nvSpPr>
        <p:spPr bwMode="auto">
          <a:xfrm>
            <a:off x="3708083" y="2956522"/>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58500" name="Text Box 132"/>
          <p:cNvSpPr txBox="1">
            <a:spLocks noChangeArrowheads="1"/>
          </p:cNvSpPr>
          <p:nvPr/>
        </p:nvSpPr>
        <p:spPr bwMode="auto">
          <a:xfrm>
            <a:off x="3708083" y="3335835"/>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3</a:t>
            </a:r>
            <a:endParaRPr kumimoji="1" lang="en-US" altLang="zh-CN" sz="2400" dirty="0">
              <a:latin typeface="Times New Roman" panose="02020603050405020304" pitchFamily="18" charset="0"/>
              <a:cs typeface="Times New Roman" panose="02020603050405020304" pitchFamily="18" charset="0"/>
            </a:endParaRPr>
          </a:p>
        </p:txBody>
      </p:sp>
      <p:sp>
        <p:nvSpPr>
          <p:cNvPr id="58505" name="Text Box 137"/>
          <p:cNvSpPr txBox="1">
            <a:spLocks noChangeArrowheads="1"/>
          </p:cNvSpPr>
          <p:nvPr/>
        </p:nvSpPr>
        <p:spPr bwMode="auto">
          <a:xfrm>
            <a:off x="3708083" y="3715148"/>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4</a:t>
            </a:r>
            <a:endParaRPr kumimoji="1" lang="en-US" altLang="zh-CN" sz="2400" dirty="0">
              <a:latin typeface="Times New Roman" panose="02020603050405020304" pitchFamily="18" charset="0"/>
              <a:cs typeface="Times New Roman" panose="02020603050405020304" pitchFamily="18" charset="0"/>
            </a:endParaRPr>
          </a:p>
        </p:txBody>
      </p:sp>
      <p:grpSp>
        <p:nvGrpSpPr>
          <p:cNvPr id="85" name="组合 84"/>
          <p:cNvGrpSpPr/>
          <p:nvPr/>
        </p:nvGrpSpPr>
        <p:grpSpPr>
          <a:xfrm>
            <a:off x="575945" y="2158102"/>
            <a:ext cx="2705100" cy="2679576"/>
            <a:chOff x="6030292" y="312911"/>
            <a:chExt cx="2705100" cy="2679576"/>
          </a:xfrm>
        </p:grpSpPr>
        <p:grpSp>
          <p:nvGrpSpPr>
            <p:cNvPr id="86" name="Group 153"/>
            <p:cNvGrpSpPr/>
            <p:nvPr/>
          </p:nvGrpSpPr>
          <p:grpSpPr bwMode="auto">
            <a:xfrm>
              <a:off x="6030292" y="360412"/>
              <a:ext cx="2705100" cy="2632075"/>
              <a:chOff x="2028" y="371"/>
              <a:chExt cx="1704" cy="1658"/>
            </a:xfrm>
          </p:grpSpPr>
          <p:grpSp>
            <p:nvGrpSpPr>
              <p:cNvPr id="92" name="Group 139"/>
              <p:cNvGrpSpPr/>
              <p:nvPr/>
            </p:nvGrpSpPr>
            <p:grpSpPr bwMode="auto">
              <a:xfrm>
                <a:off x="2232" y="371"/>
                <a:ext cx="1296" cy="1200"/>
                <a:chOff x="2592" y="1968"/>
                <a:chExt cx="1296" cy="1200"/>
              </a:xfrm>
            </p:grpSpPr>
            <p:sp>
              <p:nvSpPr>
                <p:cNvPr id="94" name="Oval 140"/>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95" name="Oval 141"/>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96" name="Oval 142"/>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97" name="Oval 143"/>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a:latin typeface="Times New Roman" panose="02020603050405020304" pitchFamily="18" charset="0"/>
                    <a:cs typeface="Times New Roman" panose="02020603050405020304" pitchFamily="18" charset="0"/>
                  </a:endParaRPr>
                </a:p>
              </p:txBody>
            </p:sp>
            <p:cxnSp>
              <p:nvCxnSpPr>
                <p:cNvPr id="98" name="AutoShape 144"/>
                <p:cNvCxnSpPr>
                  <a:cxnSpLocks noChangeShapeType="1"/>
                  <a:stCxn id="94" idx="6"/>
                  <a:endCxn id="95"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45"/>
                <p:cNvCxnSpPr>
                  <a:cxnSpLocks noChangeShapeType="1"/>
                  <a:stCxn id="94" idx="4"/>
                  <a:endCxn id="96"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val 146"/>
                <p:cNvSpPr>
                  <a:spLocks noChangeArrowheads="1"/>
                </p:cNvSpPr>
                <p:nvPr/>
              </p:nvSpPr>
              <p:spPr bwMode="auto">
                <a:xfrm>
                  <a:off x="3024" y="235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3</a:t>
                  </a:r>
                  <a:endParaRPr kumimoji="1" lang="en-US" altLang="zh-CN" sz="2400" dirty="0">
                    <a:latin typeface="Times New Roman" panose="02020603050405020304" pitchFamily="18" charset="0"/>
                    <a:cs typeface="Times New Roman" panose="02020603050405020304" pitchFamily="18" charset="0"/>
                  </a:endParaRPr>
                </a:p>
              </p:txBody>
            </p:sp>
            <p:cxnSp>
              <p:nvCxnSpPr>
                <p:cNvPr id="101" name="AutoShape 147"/>
                <p:cNvCxnSpPr>
                  <a:cxnSpLocks noChangeShapeType="1"/>
                  <a:stCxn id="95" idx="4"/>
                  <a:endCxn id="97"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48"/>
                <p:cNvCxnSpPr>
                  <a:cxnSpLocks noChangeShapeType="1"/>
                  <a:stCxn id="100" idx="5"/>
                  <a:endCxn id="97" idx="1"/>
                </p:cNvCxnSpPr>
                <p:nvPr/>
              </p:nvCxnSpPr>
              <p:spPr bwMode="auto">
                <a:xfrm>
                  <a:off x="3352" y="2680"/>
                  <a:ext cx="208"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149"/>
                <p:cNvCxnSpPr>
                  <a:cxnSpLocks noChangeShapeType="1"/>
                  <a:stCxn id="95" idx="3"/>
                  <a:endCxn id="100" idx="7"/>
                </p:cNvCxnSpPr>
                <p:nvPr/>
              </p:nvCxnSpPr>
              <p:spPr bwMode="auto">
                <a:xfrm flipH="1">
                  <a:off x="3352" y="2296"/>
                  <a:ext cx="208" cy="1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150"/>
                <p:cNvCxnSpPr>
                  <a:cxnSpLocks noChangeShapeType="1"/>
                  <a:stCxn id="100" idx="3"/>
                  <a:endCxn id="96" idx="7"/>
                </p:cNvCxnSpPr>
                <p:nvPr/>
              </p:nvCxnSpPr>
              <p:spPr bwMode="auto">
                <a:xfrm flipH="1">
                  <a:off x="2920" y="2680"/>
                  <a:ext cx="160"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3" name="Text Box 151"/>
              <p:cNvSpPr txBox="1">
                <a:spLocks noChangeArrowheads="1"/>
              </p:cNvSpPr>
              <p:nvPr/>
            </p:nvSpPr>
            <p:spPr bwMode="auto">
              <a:xfrm>
                <a:off x="2028" y="1741"/>
                <a:ext cx="1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Undirected graph </a:t>
                </a:r>
                <a:r>
                  <a:rPr kumimoji="1" lang="en-US" altLang="zh-CN" sz="2400" dirty="0" err="1">
                    <a:solidFill>
                      <a:srgbClr val="FFFF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2</a:t>
                </a:r>
                <a:endParaRPr kumimoji="1" lang="en-US" altLang="zh-CN" sz="2400" baseline="-25000" dirty="0">
                  <a:solidFill>
                    <a:srgbClr val="FFFF00"/>
                  </a:solidFill>
                  <a:latin typeface="Times New Roman" panose="02020603050405020304" pitchFamily="18" charset="0"/>
                  <a:cs typeface="Times New Roman" panose="02020603050405020304" pitchFamily="18" charset="0"/>
                </a:endParaRPr>
              </a:p>
            </p:txBody>
          </p:sp>
        </p:grpSp>
        <p:sp>
          <p:nvSpPr>
            <p:cNvPr id="87" name="文本框 86"/>
            <p:cNvSpPr txBox="1"/>
            <p:nvPr/>
          </p:nvSpPr>
          <p:spPr>
            <a:xfrm>
              <a:off x="6516916" y="312911"/>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88" name="文本框 87"/>
            <p:cNvSpPr txBox="1"/>
            <p:nvPr/>
          </p:nvSpPr>
          <p:spPr>
            <a:xfrm>
              <a:off x="7964716" y="312911"/>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89" name="文本框 88"/>
            <p:cNvSpPr txBox="1"/>
            <p:nvPr/>
          </p:nvSpPr>
          <p:spPr>
            <a:xfrm>
              <a:off x="7202716" y="895325"/>
              <a:ext cx="284052" cy="307777"/>
            </a:xfrm>
            <a:prstGeom prst="rect">
              <a:avLst/>
            </a:prstGeom>
            <a:noFill/>
          </p:spPr>
          <p:txBody>
            <a:bodyPr wrap="none" rtlCol="0">
              <a:spAutoFit/>
            </a:bodyPr>
            <a:lstStyle/>
            <a:p>
              <a:r>
                <a:rPr lang="en-US" altLang="zh-CN" sz="1400" b="1" dirty="0" smtClean="0">
                  <a:solidFill>
                    <a:srgbClr val="FFFF00"/>
                  </a:solidFill>
                </a:rPr>
                <a:t>2</a:t>
              </a:r>
              <a:endParaRPr lang="zh-CN" altLang="en-US" sz="1400" b="1" dirty="0">
                <a:solidFill>
                  <a:srgbClr val="FFFF00"/>
                </a:solidFill>
              </a:endParaRPr>
            </a:p>
          </p:txBody>
        </p:sp>
        <p:sp>
          <p:nvSpPr>
            <p:cNvPr id="90" name="文本框 89"/>
            <p:cNvSpPr txBox="1"/>
            <p:nvPr/>
          </p:nvSpPr>
          <p:spPr>
            <a:xfrm>
              <a:off x="6516916" y="1609055"/>
              <a:ext cx="284052" cy="307777"/>
            </a:xfrm>
            <a:prstGeom prst="rect">
              <a:avLst/>
            </a:prstGeom>
            <a:noFill/>
          </p:spPr>
          <p:txBody>
            <a:bodyPr wrap="none" rtlCol="0">
              <a:spAutoFit/>
            </a:bodyPr>
            <a:lstStyle/>
            <a:p>
              <a:r>
                <a:rPr lang="en-US" altLang="zh-CN" sz="1400" b="1">
                  <a:solidFill>
                    <a:srgbClr val="FFFF00"/>
                  </a:solidFill>
                </a:rPr>
                <a:t>3</a:t>
              </a:r>
              <a:endParaRPr lang="zh-CN" altLang="en-US" sz="1400" b="1" dirty="0">
                <a:solidFill>
                  <a:srgbClr val="FFFF00"/>
                </a:solidFill>
              </a:endParaRPr>
            </a:p>
          </p:txBody>
        </p:sp>
        <p:sp>
          <p:nvSpPr>
            <p:cNvPr id="91" name="文本框 90"/>
            <p:cNvSpPr txBox="1"/>
            <p:nvPr/>
          </p:nvSpPr>
          <p:spPr>
            <a:xfrm>
              <a:off x="7964716" y="1609055"/>
              <a:ext cx="284052" cy="307777"/>
            </a:xfrm>
            <a:prstGeom prst="rect">
              <a:avLst/>
            </a:prstGeom>
            <a:noFill/>
          </p:spPr>
          <p:txBody>
            <a:bodyPr wrap="none" rtlCol="0">
              <a:spAutoFit/>
            </a:bodyPr>
            <a:lstStyle/>
            <a:p>
              <a:r>
                <a:rPr lang="en-US" altLang="zh-CN" sz="1400" b="1" smtClean="0">
                  <a:solidFill>
                    <a:srgbClr val="FFFF00"/>
                  </a:solidFill>
                </a:rPr>
                <a:t>4</a:t>
              </a:r>
              <a:endParaRPr lang="zh-CN" altLang="en-US" sz="1400" b="1" dirty="0">
                <a:solidFill>
                  <a:srgbClr val="FFFF00"/>
                </a:solidFil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66700" y="547688"/>
            <a:ext cx="8496300"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Status </a:t>
            </a:r>
            <a:r>
              <a:rPr kumimoji="1" lang="en-US" altLang="zh-CN" sz="2200" b="1" dirty="0" err="1" smtClean="0">
                <a:solidFill>
                  <a:srgbClr val="FFFF00"/>
                </a:solidFill>
                <a:latin typeface="Times New Roman" panose="02020603050405020304" pitchFamily="18" charset="0"/>
                <a:cs typeface="Times New Roman" panose="02020603050405020304" pitchFamily="18" charset="0"/>
              </a:rPr>
              <a:t>CreateDG</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GraphList</a:t>
            </a:r>
            <a:r>
              <a:rPr kumimoji="1" lang="en-US" altLang="zh-CN" sz="2200" dirty="0">
                <a:latin typeface="Times New Roman" panose="02020603050405020304" pitchFamily="18" charset="0"/>
                <a:cs typeface="Times New Roman" panose="02020603050405020304" pitchFamily="18" charset="0"/>
              </a:rPr>
              <a:t>  *g)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 j, k,  v1, v2;    </a:t>
            </a:r>
            <a:r>
              <a:rPr kumimoji="1" lang="en-US" altLang="zh-CN" sz="2200" dirty="0" err="1">
                <a:latin typeface="Times New Roman" panose="02020603050405020304" pitchFamily="18" charset="0"/>
                <a:cs typeface="Times New Roman" panose="02020603050405020304" pitchFamily="18" charset="0"/>
              </a:rPr>
              <a:t>PEdgeNode</a:t>
            </a:r>
            <a:r>
              <a:rPr kumimoji="1" lang="en-US" altLang="zh-CN" sz="2200" dirty="0">
                <a:latin typeface="Times New Roman" panose="02020603050405020304" pitchFamily="18" charset="0"/>
                <a:cs typeface="Times New Roman" panose="02020603050405020304" pitchFamily="18" charset="0"/>
              </a:rPr>
              <a:t>  p;  </a:t>
            </a:r>
            <a:r>
              <a:rPr kumimoji="1" lang="en-US" altLang="zh-CN" sz="2200" dirty="0" err="1">
                <a:latin typeface="Times New Roman" panose="02020603050405020304" pitchFamily="18" charset="0"/>
                <a:cs typeface="Times New Roman" panose="02020603050405020304" pitchFamily="18" charset="0"/>
              </a:rPr>
              <a:t>AdjType</a:t>
            </a:r>
            <a:r>
              <a:rPr kumimoji="1" lang="en-US" altLang="zh-CN" sz="2200" dirty="0">
                <a:latin typeface="Times New Roman" panose="02020603050405020304" pitchFamily="18" charset="0"/>
                <a:cs typeface="Times New Roman" panose="02020603050405020304" pitchFamily="18" charset="0"/>
              </a:rPr>
              <a:t>  weight;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("%d %d", &amp;g-&gt;</a:t>
            </a:r>
            <a:r>
              <a:rPr kumimoji="1" lang="en-US" altLang="zh-CN" sz="2200" dirty="0" err="1">
                <a:latin typeface="Times New Roman" panose="02020603050405020304" pitchFamily="18" charset="0"/>
                <a:cs typeface="Times New Roman" panose="02020603050405020304" pitchFamily="18" charset="0"/>
              </a:rPr>
              <a:t>vexNum</a:t>
            </a:r>
            <a:r>
              <a:rPr kumimoji="1" lang="en-US" altLang="zh-CN" sz="2200" dirty="0">
                <a:latin typeface="Times New Roman" panose="02020603050405020304" pitchFamily="18" charset="0"/>
                <a:cs typeface="Times New Roman" panose="02020603050405020304" pitchFamily="18" charset="0"/>
              </a:rPr>
              <a:t>, &amp;g-&gt;</a:t>
            </a:r>
            <a:r>
              <a:rPr kumimoji="1" lang="en-US" altLang="zh-CN" sz="2200" dirty="0" err="1">
                <a:latin typeface="Times New Roman" panose="02020603050405020304" pitchFamily="18" charset="0"/>
                <a:cs typeface="Times New Roman" panose="02020603050405020304" pitchFamily="18" charset="0"/>
              </a:rPr>
              <a:t>edgeNum</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i&lt;g-&gt;</a:t>
            </a:r>
            <a:r>
              <a:rPr kumimoji="1" lang="en-US" altLang="zh-CN" sz="2200" dirty="0" err="1">
                <a:latin typeface="Times New Roman" panose="02020603050405020304" pitchFamily="18" charset="0"/>
                <a:cs typeface="Times New Roman" panose="02020603050405020304" pitchFamily="18" charset="0"/>
              </a:rPr>
              <a:t>vexNum</a:t>
            </a:r>
            <a:r>
              <a:rPr kumimoji="1" lang="en-US" altLang="zh-CN" sz="2200" dirty="0">
                <a:latin typeface="Times New Roman" panose="02020603050405020304" pitchFamily="18" charset="0"/>
                <a:cs typeface="Times New Roman" panose="02020603050405020304" pitchFamily="18" charset="0"/>
              </a:rPr>
              <a:t>; i</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a:latin typeface="Times New Roman" panose="02020603050405020304" pitchFamily="18" charset="0"/>
                <a:cs typeface="Times New Roman" panose="02020603050405020304" pitchFamily="18" charset="0"/>
              </a:rPr>
              <a:t>("%d", &amp;g-&gt;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[i].vertex);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Input vertexes */</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solidFill>
                  <a:srgbClr val="FFFF00"/>
                </a:solidFill>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 NULL;</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(k=0; k&lt;g-&gt;</a:t>
            </a:r>
            <a:r>
              <a:rPr kumimoji="1" lang="en-US" altLang="zh-CN" sz="2200" dirty="0" err="1">
                <a:latin typeface="Times New Roman" panose="02020603050405020304" pitchFamily="18" charset="0"/>
                <a:cs typeface="Times New Roman" panose="02020603050405020304" pitchFamily="18" charset="0"/>
              </a:rPr>
              <a:t>edgeNum</a:t>
            </a:r>
            <a:r>
              <a:rPr kumimoji="1" lang="en-US" altLang="zh-CN" sz="2200" dirty="0">
                <a:latin typeface="Times New Roman" panose="02020603050405020304" pitchFamily="18" charset="0"/>
                <a:cs typeface="Times New Roman" panose="02020603050405020304" pitchFamily="18" charset="0"/>
              </a:rPr>
              <a:t>; k</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a:latin typeface="Times New Roman" panose="02020603050405020304" pitchFamily="18" charset="0"/>
                <a:cs typeface="Times New Roman" panose="02020603050405020304" pitchFamily="18" charset="0"/>
              </a:rPr>
              <a:t>("%d %d %f", &amp;v1, &amp;v2, &amp;weight);           </a:t>
            </a:r>
            <a:r>
              <a:rPr kumimoji="1" lang="en-US" altLang="zh-CN" sz="2200" dirty="0" smtClean="0">
                <a:solidFill>
                  <a:srgbClr val="009900"/>
                </a:solidFill>
                <a:latin typeface="Times New Roman" panose="02020603050405020304" pitchFamily="18" charset="0"/>
                <a:cs typeface="Times New Roman" panose="02020603050405020304" pitchFamily="18" charset="0"/>
                <a:sym typeface="+mn-ea"/>
              </a:rPr>
              <a:t>/* </a:t>
            </a:r>
            <a:r>
              <a:rPr kumimoji="1" lang="en-US" altLang="zh-CN" sz="2200" dirty="0">
                <a:solidFill>
                  <a:srgbClr val="009900"/>
                </a:solidFill>
                <a:latin typeface="Times New Roman" panose="02020603050405020304" pitchFamily="18" charset="0"/>
                <a:cs typeface="Times New Roman" panose="02020603050405020304" pitchFamily="18" charset="0"/>
                <a:sym typeface="+mn-ea"/>
              </a:rPr>
              <a:t>Input arcs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(*g, v1);	j =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(*g, </a:t>
            </a:r>
            <a:r>
              <a:rPr kumimoji="1" lang="en-US" altLang="zh-CN" sz="2200" dirty="0" err="1">
                <a:latin typeface="Times New Roman" panose="02020603050405020304" pitchFamily="18" charset="0"/>
                <a:cs typeface="Times New Roman" panose="02020603050405020304" pitchFamily="18" charset="0"/>
              </a:rPr>
              <a:t>v2</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EdgeNode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malloc</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sizeof</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EdgeNode</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assert(p</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 = j;	 p-&gt;weight =weight;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 = g-&gt;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 p;</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return</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OK;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End of </a:t>
            </a:r>
            <a:r>
              <a:rPr kumimoji="1" lang="en-US" altLang="zh-CN" sz="2200" dirty="0" err="1" smtClean="0">
                <a:solidFill>
                  <a:srgbClr val="009900"/>
                </a:solidFill>
                <a:latin typeface="Times New Roman" panose="02020603050405020304" pitchFamily="18" charset="0"/>
                <a:cs typeface="Times New Roman" panose="02020603050405020304" pitchFamily="18" charset="0"/>
              </a:rPr>
              <a:t>CreateDG</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endParaRPr kumimoji="1" lang="en-US" altLang="zh-CN" sz="2200" dirty="0">
              <a:solidFill>
                <a:srgbClr val="009900"/>
              </a:solidFill>
              <a:latin typeface="Times New Roman" panose="02020603050405020304" pitchFamily="18" charset="0"/>
              <a:cs typeface="Times New Roman" panose="02020603050405020304" pitchFamily="18" charset="0"/>
            </a:endParaRPr>
          </a:p>
        </p:txBody>
      </p:sp>
      <p:sp>
        <p:nvSpPr>
          <p:cNvPr id="59395" name="Rectangle 3"/>
          <p:cNvSpPr>
            <a:spLocks noChangeArrowheads="1"/>
          </p:cNvSpPr>
          <p:nvPr/>
        </p:nvSpPr>
        <p:spPr bwMode="auto">
          <a:xfrm>
            <a:off x="323850" y="111125"/>
            <a:ext cx="6790055" cy="460375"/>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rgbClr val="FFFF00"/>
                </a:solidFill>
              </a:rPr>
              <a:t>Initialization of </a:t>
            </a:r>
            <a:r>
              <a:rPr kumimoji="1" lang="en-US" altLang="zh-CN" sz="2400" dirty="0" smtClean="0">
                <a:solidFill>
                  <a:srgbClr val="FFFF00"/>
                </a:solidFill>
              </a:rPr>
              <a:t>adjacency </a:t>
            </a:r>
            <a:r>
              <a:rPr kumimoji="1" lang="en-US" altLang="zh-CN" sz="2400" dirty="0">
                <a:solidFill>
                  <a:srgbClr val="FFFF00"/>
                </a:solidFill>
              </a:rPr>
              <a:t>list for directed network</a:t>
            </a:r>
            <a:endParaRPr kumimoji="1" lang="en-US" altLang="zh-CN" sz="2400" dirty="0">
              <a:solidFill>
                <a:srgbClr val="FFFF00"/>
              </a:solidFill>
            </a:endParaRPr>
          </a:p>
        </p:txBody>
      </p:sp>
      <p:sp>
        <p:nvSpPr>
          <p:cNvPr id="59396" name="Rectangle 4"/>
          <p:cNvSpPr>
            <a:spLocks noChangeArrowheads="1"/>
          </p:cNvSpPr>
          <p:nvPr/>
        </p:nvSpPr>
        <p:spPr bwMode="auto">
          <a:xfrm>
            <a:off x="395536" y="1628775"/>
            <a:ext cx="7993063" cy="1328738"/>
          </a:xfrm>
          <a:prstGeom prst="rect">
            <a:avLst/>
          </a:prstGeom>
          <a:noFill/>
          <a:ln w="38100">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4"/>
          <p:cNvSpPr>
            <a:spLocks noChangeArrowheads="1"/>
          </p:cNvSpPr>
          <p:nvPr/>
        </p:nvSpPr>
        <p:spPr bwMode="auto">
          <a:xfrm>
            <a:off x="395605" y="2997200"/>
            <a:ext cx="7993380" cy="3031490"/>
          </a:xfrm>
          <a:prstGeom prst="rect">
            <a:avLst/>
          </a:prstGeom>
          <a:noFill/>
          <a:ln w="38100">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ChangeArrowheads="1"/>
          </p:cNvSpPr>
          <p:nvPr/>
        </p:nvSpPr>
        <p:spPr bwMode="auto">
          <a:xfrm>
            <a:off x="492125" y="1558925"/>
            <a:ext cx="8328347"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创建</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邻接表的时间效率。由于创建邻接表</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没有对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邻接矩阵初始化的一个循环，所以时间效率为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O(</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。如果</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输入的顶点信息即为顶点的编号的话，这时不需要</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确定顶点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在图中的位置，因此时间复杂度可为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O(</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邻接</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表的优缺点：</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优点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：容易找任一结点的第一邻接点和下一个邻接点。</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存储量小。</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缺点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：判定任意两个结点之间是否有边或弧不方便。</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347" name="Rectangle 1027"/>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rgbClr val="FFFF00"/>
                </a:solidFill>
                <a:cs typeface="Arial" panose="020B0604020202020204" pitchFamily="34" charset="0"/>
              </a:rPr>
              <a:t>Time complexity analysis (Adj. list)</a:t>
            </a:r>
            <a:endParaRPr lang="en-US" altLang="zh-CN" sz="4000">
              <a:solidFill>
                <a:srgbClr val="FFFF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95288" y="685800"/>
            <a:ext cx="8569325" cy="587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从邻接表的存储结构可以看出，对于有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个顶点和</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条边的无向图，它的邻接表需要</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个头结点的空间和</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2e</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条边的空间</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（对于有向图需要多少条弧的空间？），显然，当边稀疏</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 &lt;</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nlogn</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时，用邻接表表示图比用邻接矩阵要节省空间，特别是当和边相关的信息较多的情况下更是如此。</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有了邻接表作存储结构，下面看看一些基本操作的实现：</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spcBef>
                <a:spcPts val="1200"/>
              </a:spcBef>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求无向图中某个顶点的度：</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为该结点所指向的链表中的结点总数。</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spcBef>
                <a:spcPts val="1200"/>
              </a:spcBef>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2.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求有向图的出度：</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为该结点所指向的链表的结点总数。</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spcBef>
                <a:spcPts val="1200"/>
              </a:spcBef>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3.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求有向图的入度：</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必须搜索整个邻接表才能得到。</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lnSpc>
                <a:spcPct val="100000"/>
              </a:lnSpc>
              <a:spcBef>
                <a:spcPts val="1200"/>
              </a:spcBef>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改进的结构：</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带入度信息的邻接表</a:t>
            </a:r>
            <a:endPar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7" name="Text Box 255"/>
          <p:cNvSpPr txBox="1">
            <a:spLocks noChangeArrowheads="1"/>
          </p:cNvSpPr>
          <p:nvPr/>
        </p:nvSpPr>
        <p:spPr bwMode="auto">
          <a:xfrm>
            <a:off x="4544695" y="4868863"/>
            <a:ext cx="3667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Reverse </a:t>
            </a:r>
            <a:r>
              <a:rPr kumimoji="1" lang="en-US" altLang="zh-CN" sz="2400" dirty="0" smtClean="0">
                <a:latin typeface="Times New Roman" panose="02020603050405020304" pitchFamily="18" charset="0"/>
                <a:cs typeface="Times New Roman" panose="02020603050405020304" pitchFamily="18" charset="0"/>
              </a:rPr>
              <a:t>adjacency </a:t>
            </a:r>
            <a:r>
              <a:rPr kumimoji="1" lang="en-US" altLang="zh-CN" sz="2400" dirty="0">
                <a:latin typeface="Times New Roman" panose="02020603050405020304" pitchFamily="18" charset="0"/>
                <a:cs typeface="Times New Roman" panose="02020603050405020304" pitchFamily="18" charset="0"/>
              </a:rPr>
              <a:t>list of G</a:t>
            </a:r>
            <a:r>
              <a:rPr kumimoji="1" lang="en-US" altLang="zh-CN" sz="2400" baseline="-250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18503" name="Rectangle 71"/>
          <p:cNvSpPr>
            <a:spLocks noChangeArrowheads="1"/>
          </p:cNvSpPr>
          <p:nvPr/>
        </p:nvSpPr>
        <p:spPr bwMode="auto">
          <a:xfrm>
            <a:off x="5225906" y="3052763"/>
            <a:ext cx="936000" cy="403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1</a:t>
            </a:r>
            <a:endParaRPr kumimoji="1" lang="zh-CN" altLang="zh-CN" sz="2400" dirty="0">
              <a:latin typeface="Times New Roman" panose="02020603050405020304" pitchFamily="18" charset="0"/>
              <a:cs typeface="Times New Roman" panose="02020603050405020304" pitchFamily="18" charset="0"/>
            </a:endParaRPr>
          </a:p>
        </p:txBody>
      </p:sp>
      <p:sp>
        <p:nvSpPr>
          <p:cNvPr id="18504" name="Line 72"/>
          <p:cNvSpPr>
            <a:spLocks noChangeShapeType="1"/>
          </p:cNvSpPr>
          <p:nvPr/>
        </p:nvSpPr>
        <p:spPr bwMode="auto">
          <a:xfrm>
            <a:off x="5759927" y="3052763"/>
            <a:ext cx="0" cy="4032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09" name="Rectangle 77"/>
          <p:cNvSpPr>
            <a:spLocks noChangeArrowheads="1"/>
          </p:cNvSpPr>
          <p:nvPr/>
        </p:nvSpPr>
        <p:spPr bwMode="auto">
          <a:xfrm>
            <a:off x="6708458" y="4288381"/>
            <a:ext cx="81438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2</a:t>
            </a:r>
            <a:endParaRPr kumimoji="1" lang="zh-CN" altLang="zh-CN" sz="2400" dirty="0">
              <a:latin typeface="Times New Roman" panose="02020603050405020304" pitchFamily="18" charset="0"/>
              <a:cs typeface="Times New Roman" panose="02020603050405020304" pitchFamily="18" charset="0"/>
            </a:endParaRPr>
          </a:p>
        </p:txBody>
      </p:sp>
      <p:sp>
        <p:nvSpPr>
          <p:cNvPr id="18510" name="Line 78"/>
          <p:cNvSpPr>
            <a:spLocks noChangeShapeType="1"/>
          </p:cNvSpPr>
          <p:nvPr/>
        </p:nvSpPr>
        <p:spPr bwMode="auto">
          <a:xfrm>
            <a:off x="7115652" y="4288381"/>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12" name="Text Box 80"/>
          <p:cNvSpPr txBox="1">
            <a:spLocks noChangeArrowheads="1"/>
          </p:cNvSpPr>
          <p:nvPr/>
        </p:nvSpPr>
        <p:spPr bwMode="auto">
          <a:xfrm>
            <a:off x="7119620" y="4288381"/>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516" name="Rectangle 84"/>
          <p:cNvSpPr>
            <a:spLocks noChangeArrowheads="1"/>
          </p:cNvSpPr>
          <p:nvPr/>
        </p:nvSpPr>
        <p:spPr bwMode="auto">
          <a:xfrm>
            <a:off x="5225906" y="3455988"/>
            <a:ext cx="936000" cy="40481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18517" name="Line 85"/>
          <p:cNvSpPr>
            <a:spLocks noChangeShapeType="1"/>
          </p:cNvSpPr>
          <p:nvPr/>
        </p:nvSpPr>
        <p:spPr bwMode="auto">
          <a:xfrm>
            <a:off x="5759927" y="3455988"/>
            <a:ext cx="0" cy="4048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2" name="Rectangle 90"/>
          <p:cNvSpPr>
            <a:spLocks noChangeArrowheads="1"/>
          </p:cNvSpPr>
          <p:nvPr/>
        </p:nvSpPr>
        <p:spPr bwMode="auto">
          <a:xfrm>
            <a:off x="5225906" y="3860801"/>
            <a:ext cx="936000" cy="4032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3</a:t>
            </a:r>
            <a:endParaRPr kumimoji="1" lang="zh-CN" altLang="zh-CN" sz="2400" dirty="0">
              <a:latin typeface="Times New Roman" panose="02020603050405020304" pitchFamily="18" charset="0"/>
              <a:cs typeface="Times New Roman" panose="02020603050405020304" pitchFamily="18" charset="0"/>
            </a:endParaRPr>
          </a:p>
        </p:txBody>
      </p:sp>
      <p:sp>
        <p:nvSpPr>
          <p:cNvPr id="18523" name="Line 91"/>
          <p:cNvSpPr>
            <a:spLocks noChangeShapeType="1"/>
          </p:cNvSpPr>
          <p:nvPr/>
        </p:nvSpPr>
        <p:spPr bwMode="auto">
          <a:xfrm>
            <a:off x="5759927" y="3860801"/>
            <a:ext cx="0" cy="4032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27" name="Rectangle 95"/>
          <p:cNvSpPr>
            <a:spLocks noChangeArrowheads="1"/>
          </p:cNvSpPr>
          <p:nvPr/>
        </p:nvSpPr>
        <p:spPr bwMode="auto">
          <a:xfrm>
            <a:off x="5225906" y="4264026"/>
            <a:ext cx="936000" cy="40481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endParaRPr kumimoji="1" lang="zh-CN" altLang="zh-CN" sz="2400" dirty="0">
              <a:latin typeface="Times New Roman" panose="02020603050405020304" pitchFamily="18" charset="0"/>
              <a:cs typeface="Times New Roman" panose="02020603050405020304" pitchFamily="18" charset="0"/>
            </a:endParaRPr>
          </a:p>
        </p:txBody>
      </p:sp>
      <p:sp>
        <p:nvSpPr>
          <p:cNvPr id="18528" name="Line 96"/>
          <p:cNvSpPr>
            <a:spLocks noChangeShapeType="1"/>
          </p:cNvSpPr>
          <p:nvPr/>
        </p:nvSpPr>
        <p:spPr bwMode="auto">
          <a:xfrm>
            <a:off x="5759927" y="4264026"/>
            <a:ext cx="0" cy="4048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2" name="Rectangle 100"/>
          <p:cNvSpPr>
            <a:spLocks noChangeArrowheads="1"/>
          </p:cNvSpPr>
          <p:nvPr/>
        </p:nvSpPr>
        <p:spPr bwMode="auto">
          <a:xfrm>
            <a:off x="6708458" y="3076153"/>
            <a:ext cx="81438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3</a:t>
            </a:r>
            <a:endParaRPr kumimoji="1" lang="zh-CN" altLang="zh-CN" sz="2400" dirty="0">
              <a:latin typeface="Times New Roman" panose="02020603050405020304" pitchFamily="18" charset="0"/>
              <a:cs typeface="Times New Roman" panose="02020603050405020304" pitchFamily="18" charset="0"/>
            </a:endParaRPr>
          </a:p>
        </p:txBody>
      </p:sp>
      <p:sp>
        <p:nvSpPr>
          <p:cNvPr id="18533" name="Line 101"/>
          <p:cNvSpPr>
            <a:spLocks noChangeShapeType="1"/>
          </p:cNvSpPr>
          <p:nvPr/>
        </p:nvSpPr>
        <p:spPr bwMode="auto">
          <a:xfrm>
            <a:off x="7116445" y="3076153"/>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8" name="Rectangle 106"/>
          <p:cNvSpPr>
            <a:spLocks noChangeArrowheads="1"/>
          </p:cNvSpPr>
          <p:nvPr/>
        </p:nvSpPr>
        <p:spPr bwMode="auto">
          <a:xfrm>
            <a:off x="6708458" y="3482007"/>
            <a:ext cx="81438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0</a:t>
            </a:r>
            <a:endParaRPr kumimoji="1" lang="zh-CN" altLang="zh-CN" sz="2400" dirty="0">
              <a:latin typeface="Times New Roman" panose="02020603050405020304" pitchFamily="18" charset="0"/>
              <a:cs typeface="Times New Roman" panose="02020603050405020304" pitchFamily="18" charset="0"/>
            </a:endParaRPr>
          </a:p>
        </p:txBody>
      </p:sp>
      <p:sp>
        <p:nvSpPr>
          <p:cNvPr id="18539" name="Line 107"/>
          <p:cNvSpPr>
            <a:spLocks noChangeShapeType="1"/>
          </p:cNvSpPr>
          <p:nvPr/>
        </p:nvSpPr>
        <p:spPr bwMode="auto">
          <a:xfrm>
            <a:off x="7115652" y="3482007"/>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1" name="Text Box 109"/>
          <p:cNvSpPr txBox="1">
            <a:spLocks noChangeArrowheads="1"/>
          </p:cNvSpPr>
          <p:nvPr/>
        </p:nvSpPr>
        <p:spPr bwMode="auto">
          <a:xfrm>
            <a:off x="7119620" y="3482007"/>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545" name="Rectangle 113"/>
          <p:cNvSpPr>
            <a:spLocks noChangeArrowheads="1"/>
          </p:cNvSpPr>
          <p:nvPr/>
        </p:nvSpPr>
        <p:spPr bwMode="auto">
          <a:xfrm>
            <a:off x="6708458" y="3885523"/>
            <a:ext cx="814388" cy="360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0</a:t>
            </a:r>
            <a:endParaRPr kumimoji="1" lang="zh-CN" altLang="zh-CN" sz="2400" dirty="0">
              <a:latin typeface="Times New Roman" panose="02020603050405020304" pitchFamily="18" charset="0"/>
              <a:cs typeface="Times New Roman" panose="02020603050405020304" pitchFamily="18" charset="0"/>
            </a:endParaRPr>
          </a:p>
        </p:txBody>
      </p:sp>
      <p:sp>
        <p:nvSpPr>
          <p:cNvPr id="18546" name="Line 114"/>
          <p:cNvSpPr>
            <a:spLocks noChangeShapeType="1"/>
          </p:cNvSpPr>
          <p:nvPr/>
        </p:nvSpPr>
        <p:spPr bwMode="auto">
          <a:xfrm>
            <a:off x="7115652" y="3885523"/>
            <a:ext cx="0" cy="360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48" name="Text Box 116"/>
          <p:cNvSpPr txBox="1">
            <a:spLocks noChangeArrowheads="1"/>
          </p:cNvSpPr>
          <p:nvPr/>
        </p:nvSpPr>
        <p:spPr bwMode="auto">
          <a:xfrm>
            <a:off x="7119620" y="3885523"/>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658" name="Line 226"/>
          <p:cNvSpPr>
            <a:spLocks noChangeShapeType="1"/>
          </p:cNvSpPr>
          <p:nvPr/>
        </p:nvSpPr>
        <p:spPr bwMode="auto">
          <a:xfrm>
            <a:off x="5941695" y="3254376"/>
            <a:ext cx="7461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59" name="Line 227"/>
          <p:cNvSpPr>
            <a:spLocks noChangeShapeType="1"/>
          </p:cNvSpPr>
          <p:nvPr/>
        </p:nvSpPr>
        <p:spPr bwMode="auto">
          <a:xfrm>
            <a:off x="5941695" y="4062413"/>
            <a:ext cx="7461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60" name="Line 228"/>
          <p:cNvSpPr>
            <a:spLocks noChangeShapeType="1"/>
          </p:cNvSpPr>
          <p:nvPr/>
        </p:nvSpPr>
        <p:spPr bwMode="auto">
          <a:xfrm>
            <a:off x="5941695" y="4465638"/>
            <a:ext cx="7461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61" name="Line 229"/>
          <p:cNvSpPr>
            <a:spLocks noChangeShapeType="1"/>
          </p:cNvSpPr>
          <p:nvPr/>
        </p:nvSpPr>
        <p:spPr bwMode="auto">
          <a:xfrm>
            <a:off x="5941695" y="3659188"/>
            <a:ext cx="7461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82" name="Text Box 250"/>
          <p:cNvSpPr txBox="1">
            <a:spLocks noChangeArrowheads="1"/>
          </p:cNvSpPr>
          <p:nvPr/>
        </p:nvSpPr>
        <p:spPr bwMode="auto">
          <a:xfrm>
            <a:off x="7119620" y="3076154"/>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8709" name="Text Box 277"/>
          <p:cNvSpPr txBox="1">
            <a:spLocks noChangeArrowheads="1"/>
          </p:cNvSpPr>
          <p:nvPr/>
        </p:nvSpPr>
        <p:spPr bwMode="auto">
          <a:xfrm>
            <a:off x="4817348" y="2995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0</a:t>
            </a:r>
            <a:endParaRPr kumimoji="1" lang="en-US" altLang="zh-CN" sz="2400" dirty="0">
              <a:latin typeface="Times New Roman" panose="02020603050405020304" pitchFamily="18" charset="0"/>
              <a:cs typeface="Times New Roman" panose="02020603050405020304" pitchFamily="18" charset="0"/>
            </a:endParaRPr>
          </a:p>
        </p:txBody>
      </p:sp>
      <p:sp>
        <p:nvSpPr>
          <p:cNvPr id="18710" name="Text Box 278"/>
          <p:cNvSpPr txBox="1">
            <a:spLocks noChangeArrowheads="1"/>
          </p:cNvSpPr>
          <p:nvPr/>
        </p:nvSpPr>
        <p:spPr bwMode="auto">
          <a:xfrm>
            <a:off x="4817348" y="3400426"/>
            <a:ext cx="33655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18711" name="Text Box 279"/>
          <p:cNvSpPr txBox="1">
            <a:spLocks noChangeArrowheads="1"/>
          </p:cNvSpPr>
          <p:nvPr/>
        </p:nvSpPr>
        <p:spPr bwMode="auto">
          <a:xfrm>
            <a:off x="4817348" y="380047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18712" name="Text Box 280"/>
          <p:cNvSpPr txBox="1">
            <a:spLocks noChangeArrowheads="1"/>
          </p:cNvSpPr>
          <p:nvPr/>
        </p:nvSpPr>
        <p:spPr bwMode="auto">
          <a:xfrm>
            <a:off x="4817348" y="420687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grpSp>
        <p:nvGrpSpPr>
          <p:cNvPr id="18770" name="Group 338"/>
          <p:cNvGrpSpPr/>
          <p:nvPr/>
        </p:nvGrpSpPr>
        <p:grpSpPr bwMode="auto">
          <a:xfrm>
            <a:off x="1160230" y="2924810"/>
            <a:ext cx="2400300" cy="2535238"/>
            <a:chOff x="2124" y="754"/>
            <a:chExt cx="1512" cy="1597"/>
          </a:xfrm>
        </p:grpSpPr>
        <p:grpSp>
          <p:nvGrpSpPr>
            <p:cNvPr id="18753" name="Group 321"/>
            <p:cNvGrpSpPr/>
            <p:nvPr/>
          </p:nvGrpSpPr>
          <p:grpSpPr bwMode="auto">
            <a:xfrm>
              <a:off x="2232" y="754"/>
              <a:ext cx="1296" cy="1200"/>
              <a:chOff x="4176" y="2016"/>
              <a:chExt cx="1296" cy="1200"/>
            </a:xfrm>
          </p:grpSpPr>
          <p:sp>
            <p:nvSpPr>
              <p:cNvPr id="18754" name="Oval 322"/>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18755" name="Oval 323"/>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anose="02020603050405020304" pitchFamily="18" charset="0"/>
                    <a:cs typeface="Times New Roman" panose="02020603050405020304" pitchFamily="18" charset="0"/>
                  </a:rPr>
                  <a:t>V</a:t>
                </a:r>
                <a:r>
                  <a:rPr kumimoji="1" lang="en-US" altLang="zh-CN" sz="2400" baseline="-25000" dirty="0">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18756" name="Oval 324"/>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sp>
            <p:nvSpPr>
              <p:cNvPr id="18757" name="Oval 325"/>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cxnSp>
            <p:nvCxnSpPr>
              <p:cNvPr id="18758" name="AutoShape 326"/>
              <p:cNvCxnSpPr>
                <a:cxnSpLocks noChangeShapeType="1"/>
                <a:stCxn id="18754" idx="6"/>
                <a:endCxn id="18755"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59" name="AutoShape 327"/>
              <p:cNvCxnSpPr>
                <a:cxnSpLocks noChangeShapeType="1"/>
                <a:stCxn id="18754" idx="4"/>
                <a:endCxn id="18756"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0" name="AutoShape 328"/>
              <p:cNvCxnSpPr>
                <a:cxnSpLocks noChangeShapeType="1"/>
                <a:stCxn id="18756" idx="6"/>
                <a:endCxn id="18757"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1" name="AutoShape 329"/>
              <p:cNvCxnSpPr>
                <a:cxnSpLocks noChangeShapeType="1"/>
                <a:stCxn id="18757" idx="1"/>
                <a:endCxn id="18754"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762" name="Text Box 330"/>
            <p:cNvSpPr txBox="1">
              <a:spLocks noChangeArrowheads="1"/>
            </p:cNvSpPr>
            <p:nvPr/>
          </p:nvSpPr>
          <p:spPr bwMode="auto">
            <a:xfrm>
              <a:off x="2124" y="2063"/>
              <a:ext cx="1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Directed graph </a:t>
              </a:r>
              <a:r>
                <a:rPr kumimoji="1" lang="en-US" altLang="zh-CN" sz="2400" dirty="0" err="1">
                  <a:solidFill>
                    <a:srgbClr val="FFFF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1</a:t>
              </a:r>
              <a:endParaRPr kumimoji="1" lang="en-US" altLang="zh-CN" sz="2400" baseline="-25000" dirty="0">
                <a:solidFill>
                  <a:srgbClr val="FFFF00"/>
                </a:solidFill>
                <a:latin typeface="Times New Roman" panose="02020603050405020304" pitchFamily="18" charset="0"/>
                <a:cs typeface="Times New Roman" panose="02020603050405020304" pitchFamily="18" charset="0"/>
              </a:endParaRPr>
            </a:p>
          </p:txBody>
        </p:sp>
      </p:grpSp>
      <p:sp>
        <p:nvSpPr>
          <p:cNvPr id="18769" name="Rectangle 337"/>
          <p:cNvSpPr>
            <a:spLocks noChangeArrowheads="1"/>
          </p:cNvSpPr>
          <p:nvPr/>
        </p:nvSpPr>
        <p:spPr bwMode="auto">
          <a:xfrm>
            <a:off x="323850" y="279400"/>
            <a:ext cx="353568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zh-CN" altLang="en-US" sz="2400" dirty="0" smtClean="0">
                <a:solidFill>
                  <a:srgbClr val="FFFF00"/>
                </a:solidFill>
                <a:latin typeface="宋体" panose="02010600030101010101" pitchFamily="2" charset="-122"/>
                <a:ea typeface="宋体" panose="02010600030101010101" pitchFamily="2" charset="-122"/>
              </a:rPr>
              <a:t>逆邻接表存储（有向图）</a:t>
            </a:r>
            <a:endParaRPr kumimoji="1" lang="zh-CN" altLang="en-US" sz="2400" dirty="0">
              <a:solidFill>
                <a:srgbClr val="FFFF00"/>
              </a:solidFill>
              <a:latin typeface="宋体" panose="02010600030101010101" pitchFamily="2" charset="-122"/>
              <a:ea typeface="宋体" panose="02010600030101010101" pitchFamily="2" charset="-122"/>
            </a:endParaRPr>
          </a:p>
        </p:txBody>
      </p:sp>
      <p:sp>
        <p:nvSpPr>
          <p:cNvPr id="73" name="文本框 72"/>
          <p:cNvSpPr txBox="1"/>
          <p:nvPr/>
        </p:nvSpPr>
        <p:spPr>
          <a:xfrm>
            <a:off x="1488114" y="2852579"/>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74" name="文本框 73"/>
          <p:cNvSpPr txBox="1"/>
          <p:nvPr/>
        </p:nvSpPr>
        <p:spPr>
          <a:xfrm>
            <a:off x="2928274" y="2852579"/>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75" name="文本框 74"/>
          <p:cNvSpPr txBox="1"/>
          <p:nvPr/>
        </p:nvSpPr>
        <p:spPr>
          <a:xfrm>
            <a:off x="1488114" y="4148723"/>
            <a:ext cx="284052" cy="307777"/>
          </a:xfrm>
          <a:prstGeom prst="rect">
            <a:avLst/>
          </a:prstGeom>
          <a:noFill/>
        </p:spPr>
        <p:txBody>
          <a:bodyPr wrap="none" rtlCol="0">
            <a:spAutoFit/>
          </a:bodyPr>
          <a:lstStyle/>
          <a:p>
            <a:r>
              <a:rPr lang="en-US" altLang="zh-CN" sz="1400" b="1" smtClean="0">
                <a:solidFill>
                  <a:srgbClr val="FFFF00"/>
                </a:solidFill>
              </a:rPr>
              <a:t>2</a:t>
            </a:r>
            <a:endParaRPr lang="zh-CN" altLang="en-US" sz="1400" b="1" dirty="0">
              <a:solidFill>
                <a:srgbClr val="FFFF00"/>
              </a:solidFill>
            </a:endParaRPr>
          </a:p>
        </p:txBody>
      </p:sp>
      <p:sp>
        <p:nvSpPr>
          <p:cNvPr id="76" name="文本框 75"/>
          <p:cNvSpPr txBox="1"/>
          <p:nvPr/>
        </p:nvSpPr>
        <p:spPr>
          <a:xfrm>
            <a:off x="2924294" y="4148723"/>
            <a:ext cx="284052" cy="307777"/>
          </a:xfrm>
          <a:prstGeom prst="rect">
            <a:avLst/>
          </a:prstGeom>
          <a:noFill/>
        </p:spPr>
        <p:txBody>
          <a:bodyPr wrap="none" rtlCol="0">
            <a:spAutoFit/>
          </a:bodyPr>
          <a:lstStyle/>
          <a:p>
            <a:r>
              <a:rPr lang="en-US" altLang="zh-CN" sz="1400" b="1" dirty="0" smtClean="0">
                <a:solidFill>
                  <a:srgbClr val="FFFF00"/>
                </a:solidFill>
              </a:rPr>
              <a:t>3</a:t>
            </a:r>
            <a:endParaRPr lang="zh-CN" altLang="en-US" sz="1400" b="1" dirty="0">
              <a:solidFill>
                <a:srgbClr val="FFFF00"/>
              </a:solidFill>
            </a:endParaRPr>
          </a:p>
        </p:txBody>
      </p:sp>
      <p:sp>
        <p:nvSpPr>
          <p:cNvPr id="2" name="文本框 1"/>
          <p:cNvSpPr txBox="1"/>
          <p:nvPr/>
        </p:nvSpPr>
        <p:spPr>
          <a:xfrm>
            <a:off x="251460" y="1052830"/>
            <a:ext cx="8441690" cy="1198880"/>
          </a:xfrm>
          <a:prstGeom prst="rect">
            <a:avLst/>
          </a:prstGeom>
          <a:noFill/>
        </p:spPr>
        <p:txBody>
          <a:bodyPr wrap="square" rtlCol="0" anchor="t">
            <a:spAutoFit/>
          </a:bodyPr>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由于求邻接表中某个顶点的入度不方便，所以有时为了确定顶点的入度，就建立一个有向图的</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逆邻接表</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，即对图中每个顶点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建立一个以</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i</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为头的弧的表。</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63538" y="1484313"/>
            <a:ext cx="8475662"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可以看成是有向图的邻接表和逆邻接表结合起来形成的一种链表。</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在邻接表的弧（或边）结点中增加一个指针指向弧头相同的下一条弧，再增加一个该弧依附的弧尾顶点，即可以方便地求某个顶点的入度。</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_</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ArcNode</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tailVex</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headVex</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弧的头尾顶点的位置*</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_</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hLink</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弧头相同的弧的链域*</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_</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tLink</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弧尾相同的弧的链域*</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AdjType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weight;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78" name="Rectangle 22"/>
          <p:cNvSpPr>
            <a:spLocks noGrp="1" noChangeArrowheads="1"/>
          </p:cNvSpPr>
          <p:nvPr>
            <p:ph type="title"/>
          </p:nvPr>
        </p:nvSpPr>
        <p:spPr/>
        <p:txBody>
          <a:bodyPr/>
          <a:lstStyle/>
          <a:p>
            <a:r>
              <a:rPr lang="en-US" altLang="zh-CN" dirty="0"/>
              <a:t>7.2.3 </a:t>
            </a:r>
            <a:r>
              <a:rPr lang="en-US" altLang="zh-CN" dirty="0" smtClean="0"/>
              <a:t>Orthogonal List (for DG)</a:t>
            </a:r>
            <a:endParaRPr lang="en-US" altLang="zh-CN" dirty="0"/>
          </a:p>
        </p:txBody>
      </p:sp>
      <p:sp>
        <p:nvSpPr>
          <p:cNvPr id="19481" name="Rectangle 25"/>
          <p:cNvSpPr>
            <a:spLocks noChangeArrowheads="1"/>
          </p:cNvSpPr>
          <p:nvPr/>
        </p:nvSpPr>
        <p:spPr bwMode="auto">
          <a:xfrm>
            <a:off x="395288" y="3568700"/>
            <a:ext cx="3263266"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arc node</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85775" y="115888"/>
            <a:ext cx="8334375"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        对于</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邻接表的顶点结点，需要增加一个指针指向第一条以该顶点为弧头的弧的指针。</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_</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VexNode</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VexType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vertex;</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firstIn</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指向该顶点的第一条入弧*</a:t>
            </a:r>
            <a:r>
              <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firstOut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指向该顶点的第一条出弧*</a:t>
            </a:r>
            <a:r>
              <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VexNode</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struct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VexNode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xList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Max_Vert_Num</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表头向量*</a:t>
            </a:r>
            <a:r>
              <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vexNum</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arcNum</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OLGraph</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443" name="Rectangle 3"/>
          <p:cNvSpPr>
            <a:spLocks noChangeArrowheads="1"/>
          </p:cNvSpPr>
          <p:nvPr/>
        </p:nvSpPr>
        <p:spPr bwMode="auto">
          <a:xfrm>
            <a:off x="514350" y="1047750"/>
            <a:ext cx="3627438"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vertex node</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61444" name="Rectangle 4"/>
          <p:cNvSpPr>
            <a:spLocks noChangeArrowheads="1"/>
          </p:cNvSpPr>
          <p:nvPr/>
        </p:nvSpPr>
        <p:spPr bwMode="auto">
          <a:xfrm>
            <a:off x="514350" y="4077335"/>
            <a:ext cx="6382709"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a:t>
            </a:r>
            <a:r>
              <a:rPr kumimoji="1" lang="en-US" altLang="zh-CN" sz="2400" b="1" dirty="0" smtClean="0">
                <a:solidFill>
                  <a:srgbClr val="FFFF00"/>
                </a:solidFill>
                <a:latin typeface="Times New Roman" panose="02020603050405020304" pitchFamily="18" charset="0"/>
                <a:cs typeface="Times New Roman" panose="02020603050405020304" pitchFamily="18" charset="0"/>
              </a:rPr>
              <a:t>orthogonal </a:t>
            </a:r>
            <a:r>
              <a:rPr kumimoji="1" lang="en-US" altLang="zh-CN" sz="2400" b="1" dirty="0">
                <a:solidFill>
                  <a:srgbClr val="FFFF00"/>
                </a:solidFill>
                <a:latin typeface="Times New Roman" panose="02020603050405020304" pitchFamily="18" charset="0"/>
                <a:cs typeface="Times New Roman" panose="02020603050405020304" pitchFamily="18" charset="0"/>
              </a:rPr>
              <a:t>list of directed graph</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9" name="Group 29"/>
          <p:cNvGrpSpPr/>
          <p:nvPr/>
        </p:nvGrpSpPr>
        <p:grpSpPr bwMode="auto">
          <a:xfrm rot="0">
            <a:off x="520700" y="3357245"/>
            <a:ext cx="1280160" cy="457200"/>
            <a:chOff x="816" y="1056"/>
            <a:chExt cx="864" cy="312"/>
          </a:xfrm>
        </p:grpSpPr>
        <p:grpSp>
          <p:nvGrpSpPr>
            <p:cNvPr id="20489" name="Group 9"/>
            <p:cNvGrpSpPr/>
            <p:nvPr/>
          </p:nvGrpSpPr>
          <p:grpSpPr bwMode="auto">
            <a:xfrm>
              <a:off x="816" y="1056"/>
              <a:ext cx="864" cy="288"/>
              <a:chOff x="816" y="1056"/>
              <a:chExt cx="864" cy="288"/>
            </a:xfrm>
          </p:grpSpPr>
          <p:sp>
            <p:nvSpPr>
              <p:cNvPr id="20482" name="Rectangle 2"/>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 name="Line 3"/>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Line 4"/>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91" name="Text Box 11"/>
            <p:cNvSpPr txBox="1">
              <a:spLocks noChangeArrowheads="1"/>
            </p:cNvSpPr>
            <p:nvPr/>
          </p:nvSpPr>
          <p:spPr bwMode="auto">
            <a:xfrm>
              <a:off x="816" y="1056"/>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20510" name="Group 30"/>
          <p:cNvGrpSpPr/>
          <p:nvPr/>
        </p:nvGrpSpPr>
        <p:grpSpPr bwMode="auto">
          <a:xfrm rot="0">
            <a:off x="520700" y="4904740"/>
            <a:ext cx="1280160" cy="457200"/>
            <a:chOff x="816" y="2112"/>
            <a:chExt cx="864" cy="312"/>
          </a:xfrm>
        </p:grpSpPr>
        <p:grpSp>
          <p:nvGrpSpPr>
            <p:cNvPr id="20496" name="Group 16"/>
            <p:cNvGrpSpPr/>
            <p:nvPr/>
          </p:nvGrpSpPr>
          <p:grpSpPr bwMode="auto">
            <a:xfrm>
              <a:off x="816" y="2112"/>
              <a:ext cx="864" cy="288"/>
              <a:chOff x="816" y="1056"/>
              <a:chExt cx="864" cy="288"/>
            </a:xfrm>
          </p:grpSpPr>
          <p:sp>
            <p:nvSpPr>
              <p:cNvPr id="20497" name="Rectangle 17"/>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18"/>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19"/>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05" name="Text Box 25"/>
            <p:cNvSpPr txBox="1">
              <a:spLocks noChangeArrowheads="1"/>
            </p:cNvSpPr>
            <p:nvPr/>
          </p:nvSpPr>
          <p:spPr bwMode="auto">
            <a:xfrm>
              <a:off x="816" y="2112"/>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grpSp>
      <p:grpSp>
        <p:nvGrpSpPr>
          <p:cNvPr id="20511" name="Group 31"/>
          <p:cNvGrpSpPr/>
          <p:nvPr/>
        </p:nvGrpSpPr>
        <p:grpSpPr bwMode="auto">
          <a:xfrm rot="0">
            <a:off x="520700" y="5678170"/>
            <a:ext cx="1280160" cy="457200"/>
            <a:chOff x="816" y="2640"/>
            <a:chExt cx="864" cy="312"/>
          </a:xfrm>
        </p:grpSpPr>
        <p:grpSp>
          <p:nvGrpSpPr>
            <p:cNvPr id="20500" name="Group 20"/>
            <p:cNvGrpSpPr/>
            <p:nvPr/>
          </p:nvGrpSpPr>
          <p:grpSpPr bwMode="auto">
            <a:xfrm>
              <a:off x="816" y="2640"/>
              <a:ext cx="864" cy="288"/>
              <a:chOff x="816" y="1056"/>
              <a:chExt cx="864" cy="288"/>
            </a:xfrm>
          </p:grpSpPr>
          <p:sp>
            <p:nvSpPr>
              <p:cNvPr id="20501" name="Rectangle 21"/>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22"/>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23"/>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06" name="Text Box 26"/>
            <p:cNvSpPr txBox="1">
              <a:spLocks noChangeArrowheads="1"/>
            </p:cNvSpPr>
            <p:nvPr/>
          </p:nvSpPr>
          <p:spPr bwMode="auto">
            <a:xfrm>
              <a:off x="816" y="2640"/>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grpSp>
      <p:grpSp>
        <p:nvGrpSpPr>
          <p:cNvPr id="20508" name="Group 28"/>
          <p:cNvGrpSpPr/>
          <p:nvPr/>
        </p:nvGrpSpPr>
        <p:grpSpPr bwMode="auto">
          <a:xfrm rot="0">
            <a:off x="520700" y="4130675"/>
            <a:ext cx="1280160" cy="457200"/>
            <a:chOff x="816" y="1584"/>
            <a:chExt cx="864" cy="312"/>
          </a:xfrm>
        </p:grpSpPr>
        <p:grpSp>
          <p:nvGrpSpPr>
            <p:cNvPr id="20492" name="Group 12"/>
            <p:cNvGrpSpPr/>
            <p:nvPr/>
          </p:nvGrpSpPr>
          <p:grpSpPr bwMode="auto">
            <a:xfrm>
              <a:off x="816" y="1584"/>
              <a:ext cx="864" cy="288"/>
              <a:chOff x="816" y="1056"/>
              <a:chExt cx="864" cy="288"/>
            </a:xfrm>
          </p:grpSpPr>
          <p:sp>
            <p:nvSpPr>
              <p:cNvPr id="20493" name="Rectangle 13"/>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Line 14"/>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5"/>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04" name="Text Box 24"/>
            <p:cNvSpPr txBox="1">
              <a:spLocks noChangeArrowheads="1"/>
            </p:cNvSpPr>
            <p:nvPr/>
          </p:nvSpPr>
          <p:spPr bwMode="auto">
            <a:xfrm>
              <a:off x="816" y="1584"/>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20507" name="Text Box 27"/>
            <p:cNvSpPr txBox="1">
              <a:spLocks noChangeArrowheads="1"/>
            </p:cNvSpPr>
            <p:nvPr/>
          </p:nvSpPr>
          <p:spPr bwMode="auto">
            <a:xfrm>
              <a:off x="1391" y="1584"/>
              <a:ext cx="22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20515" name="Group 35"/>
          <p:cNvGrpSpPr/>
          <p:nvPr/>
        </p:nvGrpSpPr>
        <p:grpSpPr bwMode="auto">
          <a:xfrm rot="0">
            <a:off x="2682875" y="3358515"/>
            <a:ext cx="1706880" cy="460131"/>
            <a:chOff x="2064" y="1056"/>
            <a:chExt cx="1152" cy="314"/>
          </a:xfrm>
        </p:grpSpPr>
        <p:grpSp>
          <p:nvGrpSpPr>
            <p:cNvPr id="20490" name="Group 10"/>
            <p:cNvGrpSpPr/>
            <p:nvPr/>
          </p:nvGrpSpPr>
          <p:grpSpPr bwMode="auto">
            <a:xfrm>
              <a:off x="2064" y="1056"/>
              <a:ext cx="1152" cy="288"/>
              <a:chOff x="2544" y="1056"/>
              <a:chExt cx="1152" cy="288"/>
            </a:xfrm>
          </p:grpSpPr>
          <p:sp>
            <p:nvSpPr>
              <p:cNvPr id="20485" name="Rectangle 5"/>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6" name="Line 6"/>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Line 7"/>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Line 8"/>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12" name="Text Box 32"/>
            <p:cNvSpPr txBox="1">
              <a:spLocks noChangeArrowheads="1"/>
            </p:cNvSpPr>
            <p:nvPr/>
          </p:nvSpPr>
          <p:spPr bwMode="auto">
            <a:xfrm>
              <a:off x="2092"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ea typeface="宋体" panose="02010600030101010101" pitchFamily="2" charset="-122"/>
                </a:rPr>
                <a:t>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513" name="Text Box 33"/>
            <p:cNvSpPr txBox="1">
              <a:spLocks noChangeArrowheads="1"/>
            </p:cNvSpPr>
            <p:nvPr/>
          </p:nvSpPr>
          <p:spPr bwMode="auto">
            <a:xfrm>
              <a:off x="2669" y="1058"/>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20524" name="Group 44"/>
          <p:cNvGrpSpPr/>
          <p:nvPr/>
        </p:nvGrpSpPr>
        <p:grpSpPr bwMode="auto">
          <a:xfrm rot="0">
            <a:off x="2348865" y="5643001"/>
            <a:ext cx="1707515" cy="492369"/>
            <a:chOff x="2064" y="1032"/>
            <a:chExt cx="1152" cy="336"/>
          </a:xfrm>
        </p:grpSpPr>
        <p:grpSp>
          <p:nvGrpSpPr>
            <p:cNvPr id="20525" name="Group 45"/>
            <p:cNvGrpSpPr/>
            <p:nvPr/>
          </p:nvGrpSpPr>
          <p:grpSpPr bwMode="auto">
            <a:xfrm>
              <a:off x="2064" y="1056"/>
              <a:ext cx="1152" cy="288"/>
              <a:chOff x="2544" y="1056"/>
              <a:chExt cx="1152" cy="288"/>
            </a:xfrm>
          </p:grpSpPr>
          <p:sp>
            <p:nvSpPr>
              <p:cNvPr id="20526" name="Rectangle 46"/>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7" name="Line 47"/>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8" name="Line 48"/>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9" name="Line 49"/>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30" name="Text Box 50"/>
            <p:cNvSpPr txBox="1">
              <a:spLocks noChangeArrowheads="1"/>
            </p:cNvSpPr>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ea typeface="宋体" panose="02010600030101010101" pitchFamily="2" charset="-122"/>
                </a:rPr>
                <a:t>3</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531" name="Text Box 51"/>
            <p:cNvSpPr txBox="1">
              <a:spLocks noChangeArrowheads="1"/>
            </p:cNvSpPr>
            <p:nvPr/>
          </p:nvSpPr>
          <p:spPr bwMode="auto">
            <a:xfrm>
              <a:off x="2667" y="1032"/>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grpSp>
      <p:grpSp>
        <p:nvGrpSpPr>
          <p:cNvPr id="20548" name="Group 68"/>
          <p:cNvGrpSpPr/>
          <p:nvPr/>
        </p:nvGrpSpPr>
        <p:grpSpPr bwMode="auto">
          <a:xfrm rot="0">
            <a:off x="5394325" y="4869180"/>
            <a:ext cx="1706880" cy="457200"/>
            <a:chOff x="2064" y="1056"/>
            <a:chExt cx="1152" cy="312"/>
          </a:xfrm>
        </p:grpSpPr>
        <p:grpSp>
          <p:nvGrpSpPr>
            <p:cNvPr id="20549" name="Group 69"/>
            <p:cNvGrpSpPr/>
            <p:nvPr/>
          </p:nvGrpSpPr>
          <p:grpSpPr bwMode="auto">
            <a:xfrm>
              <a:off x="2064" y="1056"/>
              <a:ext cx="1152" cy="288"/>
              <a:chOff x="2544" y="1056"/>
              <a:chExt cx="1152" cy="288"/>
            </a:xfrm>
          </p:grpSpPr>
          <p:sp>
            <p:nvSpPr>
              <p:cNvPr id="20550" name="Rectangle 70"/>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1" name="Line 71"/>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2" name="Line 72"/>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3" name="Line 73"/>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54" name="Text Box 74"/>
            <p:cNvSpPr txBox="1">
              <a:spLocks noChangeArrowheads="1"/>
            </p:cNvSpPr>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ea typeface="宋体" panose="02010600030101010101" pitchFamily="2" charset="-122"/>
                </a:rPr>
                <a:t>2</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555" name="Text Box 75"/>
            <p:cNvSpPr txBox="1">
              <a:spLocks noChangeArrowheads="1"/>
            </p:cNvSpPr>
            <p:nvPr/>
          </p:nvSpPr>
          <p:spPr bwMode="auto">
            <a:xfrm>
              <a:off x="2668"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宋体" panose="02010600030101010101" pitchFamily="2" charset="-122"/>
                </a:rPr>
                <a:t>3</a:t>
              </a:r>
              <a:endParaRPr kumimoji="1" lang="en-US" altLang="zh-CN" sz="2400" dirty="0">
                <a:latin typeface="Times New Roman" panose="02020603050405020304" pitchFamily="18" charset="0"/>
                <a:ea typeface="宋体" panose="02010600030101010101" pitchFamily="2" charset="-122"/>
              </a:endParaRPr>
            </a:p>
          </p:txBody>
        </p:sp>
      </p:grpSp>
      <p:grpSp>
        <p:nvGrpSpPr>
          <p:cNvPr id="20556" name="Group 76"/>
          <p:cNvGrpSpPr/>
          <p:nvPr/>
        </p:nvGrpSpPr>
        <p:grpSpPr bwMode="auto">
          <a:xfrm rot="0">
            <a:off x="4918710" y="3358515"/>
            <a:ext cx="1706880" cy="463062"/>
            <a:chOff x="2064" y="1056"/>
            <a:chExt cx="1152" cy="316"/>
          </a:xfrm>
        </p:grpSpPr>
        <p:grpSp>
          <p:nvGrpSpPr>
            <p:cNvPr id="20557" name="Group 77"/>
            <p:cNvGrpSpPr/>
            <p:nvPr/>
          </p:nvGrpSpPr>
          <p:grpSpPr bwMode="auto">
            <a:xfrm>
              <a:off x="2064" y="1056"/>
              <a:ext cx="1152" cy="288"/>
              <a:chOff x="2544" y="1056"/>
              <a:chExt cx="1152" cy="288"/>
            </a:xfrm>
          </p:grpSpPr>
          <p:sp>
            <p:nvSpPr>
              <p:cNvPr id="20558" name="Rectangle 78"/>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9" name="Line 79"/>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0" name="Line 80"/>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1" name="Line 81"/>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62" name="Text Box 82"/>
            <p:cNvSpPr txBox="1">
              <a:spLocks noChangeArrowheads="1"/>
            </p:cNvSpPr>
            <p:nvPr/>
          </p:nvSpPr>
          <p:spPr bwMode="auto">
            <a:xfrm>
              <a:off x="2091"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ea typeface="宋体" panose="02010600030101010101" pitchFamily="2" charset="-122"/>
                </a:rPr>
                <a:t>0</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563" name="Text Box 83"/>
            <p:cNvSpPr txBox="1">
              <a:spLocks noChangeArrowheads="1"/>
            </p:cNvSpPr>
            <p:nvPr/>
          </p:nvSpPr>
          <p:spPr bwMode="auto">
            <a:xfrm>
              <a:off x="2673" y="1060"/>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grpSp>
      <p:sp>
        <p:nvSpPr>
          <p:cNvPr id="20564" name="Line 84"/>
          <p:cNvSpPr>
            <a:spLocks noChangeShapeType="1"/>
          </p:cNvSpPr>
          <p:nvPr/>
        </p:nvSpPr>
        <p:spPr bwMode="auto">
          <a:xfrm>
            <a:off x="1587500" y="3568065"/>
            <a:ext cx="1095375"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5" name="Line 85"/>
          <p:cNvSpPr>
            <a:spLocks noChangeShapeType="1"/>
          </p:cNvSpPr>
          <p:nvPr/>
        </p:nvSpPr>
        <p:spPr bwMode="auto">
          <a:xfrm flipV="1">
            <a:off x="4176395" y="3568065"/>
            <a:ext cx="742950"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7" name="Line 87"/>
          <p:cNvSpPr>
            <a:spLocks noChangeShapeType="1"/>
          </p:cNvSpPr>
          <p:nvPr/>
        </p:nvSpPr>
        <p:spPr bwMode="auto">
          <a:xfrm>
            <a:off x="1587500" y="5115560"/>
            <a:ext cx="3797300"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68" name="Line 88"/>
          <p:cNvSpPr>
            <a:spLocks noChangeShapeType="1"/>
          </p:cNvSpPr>
          <p:nvPr/>
        </p:nvSpPr>
        <p:spPr bwMode="auto">
          <a:xfrm>
            <a:off x="1587500" y="5888990"/>
            <a:ext cx="760730" cy="63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4" name="Line 94"/>
          <p:cNvSpPr>
            <a:spLocks noChangeShapeType="1"/>
          </p:cNvSpPr>
          <p:nvPr/>
        </p:nvSpPr>
        <p:spPr bwMode="auto">
          <a:xfrm>
            <a:off x="1160780" y="3568065"/>
            <a:ext cx="0" cy="35179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6" name="Line 96"/>
          <p:cNvSpPr>
            <a:spLocks noChangeShapeType="1"/>
          </p:cNvSpPr>
          <p:nvPr/>
        </p:nvSpPr>
        <p:spPr bwMode="auto">
          <a:xfrm>
            <a:off x="1160780" y="3919855"/>
            <a:ext cx="1394460" cy="635"/>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77" name="Line 97"/>
          <p:cNvSpPr>
            <a:spLocks noChangeShapeType="1"/>
          </p:cNvSpPr>
          <p:nvPr/>
        </p:nvSpPr>
        <p:spPr bwMode="auto">
          <a:xfrm>
            <a:off x="2555875" y="3919855"/>
            <a:ext cx="5080" cy="1758315"/>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578" name="AutoShape 98"/>
          <p:cNvCxnSpPr>
            <a:cxnSpLocks noChangeShapeType="1"/>
            <a:stCxn id="20493" idx="2"/>
            <a:endCxn id="20512" idx="2"/>
          </p:cNvCxnSpPr>
          <p:nvPr/>
        </p:nvCxnSpPr>
        <p:spPr bwMode="auto">
          <a:xfrm rot="5400000" flipH="1" flipV="1">
            <a:off x="1657985" y="3318510"/>
            <a:ext cx="737235" cy="1731645"/>
          </a:xfrm>
          <a:prstGeom prst="bentConnector3">
            <a:avLst>
              <a:gd name="adj1" fmla="val -32300"/>
            </a:avLst>
          </a:prstGeom>
          <a:noFill/>
          <a:ln w="9525">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79" name="AutoShape 99"/>
          <p:cNvCxnSpPr>
            <a:cxnSpLocks noChangeShapeType="1"/>
            <a:stCxn id="20497" idx="2"/>
            <a:endCxn id="20562" idx="2"/>
          </p:cNvCxnSpPr>
          <p:nvPr/>
        </p:nvCxnSpPr>
        <p:spPr bwMode="auto">
          <a:xfrm rot="5400000" flipH="1" flipV="1">
            <a:off x="2388235" y="2588260"/>
            <a:ext cx="1511300" cy="3966210"/>
          </a:xfrm>
          <a:prstGeom prst="bentConnector3">
            <a:avLst>
              <a:gd name="adj1" fmla="val -15756"/>
            </a:avLst>
          </a:prstGeom>
          <a:noFill/>
          <a:ln w="9525">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0" name="AutoShape 100"/>
          <p:cNvCxnSpPr>
            <a:cxnSpLocks noChangeShapeType="1"/>
            <a:stCxn id="20501" idx="2"/>
            <a:endCxn id="20554" idx="2"/>
          </p:cNvCxnSpPr>
          <p:nvPr/>
        </p:nvCxnSpPr>
        <p:spPr bwMode="auto">
          <a:xfrm rot="5400000" flipH="1" flipV="1">
            <a:off x="2994025" y="3493135"/>
            <a:ext cx="774065" cy="4440555"/>
          </a:xfrm>
          <a:prstGeom prst="bentConnector3">
            <a:avLst>
              <a:gd name="adj1" fmla="val -30763"/>
            </a:avLst>
          </a:prstGeom>
          <a:noFill/>
          <a:ln w="9525">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1" name="Line 101"/>
          <p:cNvSpPr>
            <a:spLocks noChangeShapeType="1"/>
          </p:cNvSpPr>
          <p:nvPr/>
        </p:nvSpPr>
        <p:spPr bwMode="auto">
          <a:xfrm flipV="1">
            <a:off x="1160780" y="4342130"/>
            <a:ext cx="0" cy="21082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 name="Line 102"/>
          <p:cNvSpPr>
            <a:spLocks noChangeShapeType="1"/>
          </p:cNvSpPr>
          <p:nvPr/>
        </p:nvSpPr>
        <p:spPr bwMode="auto">
          <a:xfrm flipV="1">
            <a:off x="1160780" y="5115560"/>
            <a:ext cx="0" cy="21082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 name="Line 103"/>
          <p:cNvSpPr>
            <a:spLocks noChangeShapeType="1"/>
          </p:cNvSpPr>
          <p:nvPr/>
        </p:nvSpPr>
        <p:spPr bwMode="auto">
          <a:xfrm flipV="1">
            <a:off x="1160780" y="5888990"/>
            <a:ext cx="0" cy="211455"/>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 name="Text Box 104"/>
          <p:cNvSpPr txBox="1">
            <a:spLocks noChangeArrowheads="1"/>
          </p:cNvSpPr>
          <p:nvPr/>
        </p:nvSpPr>
        <p:spPr bwMode="auto">
          <a:xfrm>
            <a:off x="6198235" y="3358515"/>
            <a:ext cx="4057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dirty="0">
                <a:latin typeface="Times New Roman" panose="02020603050405020304" pitchFamily="18" charset="0"/>
                <a:ea typeface="宋体" panose="02010600030101010101" pitchFamily="2" charset="-122"/>
              </a:rPr>
              <a:t>^</a:t>
            </a:r>
            <a:endParaRPr kumimoji="1" lang="en-US" altLang="zh-CN" sz="2400" dirty="0">
              <a:latin typeface="Times New Roman" panose="02020603050405020304" pitchFamily="18" charset="0"/>
              <a:ea typeface="宋体" panose="02010600030101010101" pitchFamily="2" charset="-122"/>
            </a:endParaRPr>
          </a:p>
        </p:txBody>
      </p:sp>
      <p:sp>
        <p:nvSpPr>
          <p:cNvPr id="20585" name="Text Box 105"/>
          <p:cNvSpPr txBox="1">
            <a:spLocks noChangeArrowheads="1"/>
          </p:cNvSpPr>
          <p:nvPr/>
        </p:nvSpPr>
        <p:spPr bwMode="auto">
          <a:xfrm>
            <a:off x="5871210" y="4852035"/>
            <a:ext cx="3276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ea typeface="宋体" panose="02010600030101010101" pitchFamily="2" charset="-122"/>
              </a:rPr>
              <a:t>^</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20586" name="Text Box 106"/>
          <p:cNvSpPr txBox="1">
            <a:spLocks noChangeArrowheads="1"/>
          </p:cNvSpPr>
          <p:nvPr/>
        </p:nvSpPr>
        <p:spPr bwMode="auto">
          <a:xfrm>
            <a:off x="6674485" y="4869180"/>
            <a:ext cx="4495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20598" name="Text Box 118"/>
          <p:cNvSpPr txBox="1">
            <a:spLocks noChangeArrowheads="1"/>
          </p:cNvSpPr>
          <p:nvPr/>
        </p:nvSpPr>
        <p:spPr bwMode="auto">
          <a:xfrm>
            <a:off x="2777490" y="5657215"/>
            <a:ext cx="425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a:solidFill>
                  <a:srgbClr val="FFFF00"/>
                </a:solidFill>
                <a:latin typeface="Times New Roman" panose="02020603050405020304" pitchFamily="18" charset="0"/>
                <a:ea typeface="宋体" panose="02010600030101010101" pitchFamily="2" charset="-122"/>
              </a:rPr>
              <a:t>^</a:t>
            </a:r>
            <a:endParaRPr kumimoji="1" lang="en-US" altLang="zh-CN" sz="2400">
              <a:solidFill>
                <a:srgbClr val="FFFF00"/>
              </a:solidFill>
              <a:latin typeface="Times New Roman" panose="02020603050405020304" pitchFamily="18" charset="0"/>
              <a:ea typeface="宋体" panose="02010600030101010101" pitchFamily="2" charset="-122"/>
            </a:endParaRPr>
          </a:p>
        </p:txBody>
      </p:sp>
      <p:grpSp>
        <p:nvGrpSpPr>
          <p:cNvPr id="20601" name="Group 121"/>
          <p:cNvGrpSpPr/>
          <p:nvPr/>
        </p:nvGrpSpPr>
        <p:grpSpPr bwMode="auto">
          <a:xfrm>
            <a:off x="3910330" y="1256349"/>
            <a:ext cx="3506788" cy="1568450"/>
            <a:chOff x="1536" y="1920"/>
            <a:chExt cx="2209" cy="988"/>
          </a:xfrm>
        </p:grpSpPr>
        <p:sp>
          <p:nvSpPr>
            <p:cNvPr id="20602" name="Text Box 122"/>
            <p:cNvSpPr txBox="1">
              <a:spLocks noChangeArrowheads="1"/>
            </p:cNvSpPr>
            <p:nvPr/>
          </p:nvSpPr>
          <p:spPr bwMode="auto">
            <a:xfrm>
              <a:off x="2557" y="1920"/>
              <a:ext cx="1172"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latin typeface="宋体" panose="02010600030101010101" pitchFamily="2" charset="-122"/>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1    1   </a:t>
              </a:r>
              <a:r>
                <a:rPr kumimoji="1" lang="en-US" altLang="zh-CN" sz="2400" b="1" dirty="0">
                  <a:latin typeface="宋体" panose="02010600030101010101" pitchFamily="2" charset="-122"/>
                  <a:ea typeface="宋体" panose="02010600030101010101" pitchFamily="2" charset="-122"/>
                </a:rPr>
                <a:t>∞</a:t>
              </a:r>
              <a:endParaRPr kumimoji="1" lang="en-US" altLang="zh-CN" sz="2400" b="1" dirty="0">
                <a:latin typeface="Times New Roman" panose="02020603050405020304" pitchFamily="18" charset="0"/>
                <a:ea typeface="宋体" panose="02010600030101010101" pitchFamily="2" charset="-122"/>
              </a:endParaRPr>
            </a:p>
            <a:p>
              <a:pPr algn="l"/>
              <a:r>
                <a:rPr kumimoji="1" lang="en-US" altLang="zh-CN" sz="2400" b="1" dirty="0">
                  <a:latin typeface="宋体" panose="02010600030101010101" pitchFamily="2" charset="-122"/>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a:t>
              </a:r>
              <a:r>
                <a:rPr kumimoji="1" lang="en-US" altLang="zh-CN" sz="2400" b="1" dirty="0">
                  <a:latin typeface="宋体" panose="02010600030101010101" pitchFamily="2" charset="-122"/>
                  <a:ea typeface="宋体" panose="02010600030101010101" pitchFamily="2" charset="-122"/>
                </a:rPr>
                <a:t>∞  ∞  </a:t>
              </a:r>
              <a:r>
                <a:rPr kumimoji="1" lang="en-US" altLang="zh-CN" sz="2400" b="1" dirty="0" smtClean="0">
                  <a:latin typeface="宋体" panose="02010600030101010101" pitchFamily="2" charset="-122"/>
                  <a:ea typeface="宋体" panose="02010600030101010101" pitchFamily="2" charset="-122"/>
                </a:rPr>
                <a:t>∞</a:t>
              </a:r>
              <a:endParaRPr kumimoji="1" lang="en-US" altLang="zh-CN" sz="2400" b="1" dirty="0" smtClean="0">
                <a:latin typeface="Times New Roman" panose="02020603050405020304" pitchFamily="18" charset="0"/>
                <a:ea typeface="宋体" panose="02010600030101010101" pitchFamily="2" charset="-122"/>
              </a:endParaRPr>
            </a:p>
            <a:p>
              <a:pPr algn="l"/>
              <a:r>
                <a:rPr kumimoji="1" lang="en-US" altLang="zh-CN" sz="2400" b="1" dirty="0" smtClean="0">
                  <a:latin typeface="宋体" panose="02010600030101010101" pitchFamily="2" charset="-122"/>
                  <a:ea typeface="宋体" panose="02010600030101010101" pitchFamily="2" charset="-122"/>
                  <a:sym typeface="+mn-ea"/>
                </a:rPr>
                <a:t>∞</a:t>
              </a:r>
              <a:r>
                <a:rPr kumimoji="1" lang="en-US" altLang="zh-CN" sz="2400" b="1" dirty="0" smtClean="0">
                  <a:latin typeface="Times New Roman" panose="02020603050405020304" pitchFamily="18" charset="0"/>
                  <a:ea typeface="宋体" panose="02010600030101010101" pitchFamily="2" charset="-122"/>
                </a:rPr>
                <a:t>  </a:t>
              </a:r>
              <a:r>
                <a:rPr kumimoji="1" lang="en-US" altLang="zh-CN" sz="2400" b="1" dirty="0" smtClean="0">
                  <a:latin typeface="宋体" panose="02010600030101010101" pitchFamily="2" charset="-122"/>
                  <a:ea typeface="宋体" panose="02010600030101010101" pitchFamily="2" charset="-122"/>
                </a:rPr>
                <a:t>∞  ∞</a:t>
              </a:r>
              <a:r>
                <a:rPr kumimoji="1" lang="en-US" altLang="zh-CN" sz="2400" b="1" dirty="0" smtClean="0">
                  <a:latin typeface="Times New Roman" panose="02020603050405020304" pitchFamily="18" charset="0"/>
                  <a:ea typeface="宋体" panose="02010600030101010101" pitchFamily="2" charset="-122"/>
                </a:rPr>
                <a:t>   1</a:t>
              </a:r>
              <a:endParaRPr kumimoji="1" lang="en-US" altLang="zh-CN" sz="2400" b="1" dirty="0" smtClean="0">
                <a:latin typeface="Times New Roman" panose="02020603050405020304" pitchFamily="18" charset="0"/>
                <a:ea typeface="宋体" panose="02010600030101010101" pitchFamily="2" charset="-122"/>
              </a:endParaRPr>
            </a:p>
            <a:p>
              <a:pPr algn="l"/>
              <a:r>
                <a:rPr kumimoji="1" lang="en-US" altLang="zh-CN" sz="2400" b="1" dirty="0" smtClean="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sz="2400" b="1" dirty="0" smtClean="0">
                  <a:latin typeface="宋体" panose="02010600030101010101" pitchFamily="2" charset="-122"/>
                  <a:ea typeface="宋体" panose="02010600030101010101" pitchFamily="2" charset="-122"/>
                  <a:sym typeface="+mn-ea"/>
                </a:rPr>
                <a:t>∞</a:t>
              </a:r>
              <a:r>
                <a:rPr kumimoji="1"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宋体" panose="02010600030101010101" pitchFamily="2" charset="-122"/>
                  <a:ea typeface="宋体" panose="02010600030101010101" pitchFamily="2" charset="-122"/>
                  <a:sym typeface="+mn-ea"/>
                </a:rPr>
                <a:t>∞</a:t>
              </a:r>
              <a:r>
                <a:rPr kumimoji="1"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smtClean="0">
                  <a:latin typeface="宋体" panose="02010600030101010101" pitchFamily="2" charset="-122"/>
                  <a:ea typeface="宋体" panose="02010600030101010101" pitchFamily="2" charset="-122"/>
                </a:rPr>
                <a:t>∞</a:t>
              </a:r>
              <a:endParaRPr kumimoji="1" lang="en-US" altLang="zh-CN" sz="2400" b="1" dirty="0">
                <a:latin typeface="宋体" panose="02010600030101010101" pitchFamily="2" charset="-122"/>
                <a:ea typeface="宋体" panose="02010600030101010101" pitchFamily="2" charset="-122"/>
              </a:endParaRPr>
            </a:p>
          </p:txBody>
        </p:sp>
        <p:sp>
          <p:nvSpPr>
            <p:cNvPr id="20603" name="Text Box 123"/>
            <p:cNvSpPr txBox="1">
              <a:spLocks noChangeArrowheads="1"/>
            </p:cNvSpPr>
            <p:nvPr/>
          </p:nvSpPr>
          <p:spPr bwMode="auto">
            <a:xfrm>
              <a:off x="1536" y="226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pG.arcs =</a:t>
              </a:r>
              <a:endParaRPr kumimoji="1" lang="en-US" altLang="zh-CN" sz="2400">
                <a:latin typeface="Times New Roman" panose="02020603050405020304" pitchFamily="18" charset="0"/>
                <a:ea typeface="宋体" panose="02010600030101010101" pitchFamily="2" charset="-122"/>
              </a:endParaRPr>
            </a:p>
          </p:txBody>
        </p:sp>
        <p:sp>
          <p:nvSpPr>
            <p:cNvPr id="20604" name="AutoShape 124"/>
            <p:cNvSpPr/>
            <p:nvPr/>
          </p:nvSpPr>
          <p:spPr bwMode="auto">
            <a:xfrm>
              <a:off x="2508" y="2068"/>
              <a:ext cx="49" cy="742"/>
            </a:xfrm>
            <a:prstGeom prst="leftBracket">
              <a:avLst>
                <a:gd name="adj" fmla="val 12619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05" name="AutoShape 125"/>
            <p:cNvSpPr/>
            <p:nvPr/>
          </p:nvSpPr>
          <p:spPr bwMode="auto">
            <a:xfrm>
              <a:off x="3696" y="2064"/>
              <a:ext cx="49" cy="742"/>
            </a:xfrm>
            <a:prstGeom prst="rightBracket">
              <a:avLst>
                <a:gd name="adj" fmla="val 12619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07" name="Group 127"/>
          <p:cNvGrpSpPr/>
          <p:nvPr/>
        </p:nvGrpSpPr>
        <p:grpSpPr bwMode="auto">
          <a:xfrm rot="0">
            <a:off x="1772285" y="1196975"/>
            <a:ext cx="1625600" cy="1648460"/>
            <a:chOff x="4176" y="2016"/>
            <a:chExt cx="1296" cy="1200"/>
          </a:xfrm>
        </p:grpSpPr>
        <p:sp>
          <p:nvSpPr>
            <p:cNvPr id="20608" name="Oval 128"/>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20609" name="Oval 129"/>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20610" name="Oval 130"/>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20611" name="Oval 131"/>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cxnSp>
          <p:nvCxnSpPr>
            <p:cNvPr id="20612" name="AutoShape 132"/>
            <p:cNvCxnSpPr>
              <a:cxnSpLocks noChangeShapeType="1"/>
              <a:stCxn id="20608" idx="6"/>
              <a:endCxn id="20609"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3" name="AutoShape 133"/>
            <p:cNvCxnSpPr>
              <a:cxnSpLocks noChangeShapeType="1"/>
              <a:stCxn id="20608" idx="4"/>
              <a:endCxn id="20610"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4" name="AutoShape 134"/>
            <p:cNvCxnSpPr>
              <a:cxnSpLocks noChangeShapeType="1"/>
              <a:stCxn id="20610" idx="6"/>
              <a:endCxn id="20611"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5" name="AutoShape 135"/>
            <p:cNvCxnSpPr>
              <a:cxnSpLocks noChangeShapeType="1"/>
              <a:stCxn id="20611" idx="1"/>
              <a:endCxn id="20608"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619" name="Text Box 139"/>
          <p:cNvSpPr txBox="1">
            <a:spLocks noChangeArrowheads="1"/>
          </p:cNvSpPr>
          <p:nvPr/>
        </p:nvSpPr>
        <p:spPr bwMode="auto">
          <a:xfrm>
            <a:off x="2389505" y="6309360"/>
            <a:ext cx="4214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smtClean="0">
                <a:solidFill>
                  <a:srgbClr val="FFFF00"/>
                </a:solidFill>
                <a:latin typeface="Times New Roman" panose="02020603050405020304" pitchFamily="18" charset="0"/>
              </a:rPr>
              <a:t>Orthogonal </a:t>
            </a:r>
            <a:r>
              <a:rPr kumimoji="1" lang="en-US" altLang="zh-CN" sz="2400" dirty="0">
                <a:solidFill>
                  <a:srgbClr val="FFFF00"/>
                </a:solidFill>
                <a:latin typeface="Times New Roman" panose="02020603050405020304" pitchFamily="18" charset="0"/>
              </a:rPr>
              <a:t>list of directed graph</a:t>
            </a:r>
            <a:endParaRPr kumimoji="1" lang="en-US" altLang="zh-CN" sz="2400" dirty="0">
              <a:solidFill>
                <a:srgbClr val="FFFF00"/>
              </a:solidFill>
              <a:latin typeface="Times New Roman" panose="02020603050405020304" pitchFamily="18" charset="0"/>
            </a:endParaRPr>
          </a:p>
        </p:txBody>
      </p:sp>
      <p:sp>
        <p:nvSpPr>
          <p:cNvPr id="20620" name="Text Box 140"/>
          <p:cNvSpPr txBox="1">
            <a:spLocks noChangeArrowheads="1"/>
          </p:cNvSpPr>
          <p:nvPr/>
        </p:nvSpPr>
        <p:spPr bwMode="auto">
          <a:xfrm>
            <a:off x="250825" y="280988"/>
            <a:ext cx="6419578"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smtClean="0">
                <a:solidFill>
                  <a:srgbClr val="FFFF00"/>
                </a:solidFill>
                <a:latin typeface="Times New Roman" panose="02020603050405020304" pitchFamily="18" charset="0"/>
                <a:cs typeface="Times New Roman" panose="02020603050405020304" pitchFamily="18" charset="0"/>
              </a:rPr>
              <a:t>Adjacency </a:t>
            </a:r>
            <a:r>
              <a:rPr kumimoji="1" lang="en-US" altLang="zh-CN" sz="2400" b="1" dirty="0">
                <a:solidFill>
                  <a:srgbClr val="FFFF00"/>
                </a:solidFill>
                <a:latin typeface="Times New Roman" panose="02020603050405020304" pitchFamily="18" charset="0"/>
                <a:cs typeface="Times New Roman" panose="02020603050405020304" pitchFamily="18" charset="0"/>
              </a:rPr>
              <a:t>matrix and </a:t>
            </a:r>
            <a:r>
              <a:rPr kumimoji="1" lang="en-US" altLang="zh-CN" sz="2400" b="1" dirty="0" smtClean="0">
                <a:solidFill>
                  <a:srgbClr val="FFFF00"/>
                </a:solidFill>
                <a:latin typeface="Times New Roman" panose="02020603050405020304" pitchFamily="18" charset="0"/>
                <a:cs typeface="Times New Roman" panose="02020603050405020304" pitchFamily="18" charset="0"/>
              </a:rPr>
              <a:t>orthogonal </a:t>
            </a:r>
            <a:r>
              <a:rPr kumimoji="1" lang="en-US" altLang="zh-CN" sz="2400" b="1" dirty="0">
                <a:solidFill>
                  <a:srgbClr val="FFFF00"/>
                </a:solidFill>
                <a:latin typeface="Times New Roman" panose="02020603050405020304" pitchFamily="18" charset="0"/>
                <a:cs typeface="Times New Roman" panose="02020603050405020304" pitchFamily="18" charset="0"/>
              </a:rPr>
              <a:t>list for graph</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133" name="文本框 132"/>
          <p:cNvSpPr txBox="1"/>
          <p:nvPr/>
        </p:nvSpPr>
        <p:spPr>
          <a:xfrm>
            <a:off x="1529215" y="1158304"/>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134" name="文本框 133"/>
          <p:cNvSpPr txBox="1"/>
          <p:nvPr/>
        </p:nvSpPr>
        <p:spPr>
          <a:xfrm>
            <a:off x="3294960" y="1197268"/>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135" name="文本框 134"/>
          <p:cNvSpPr txBox="1"/>
          <p:nvPr/>
        </p:nvSpPr>
        <p:spPr>
          <a:xfrm>
            <a:off x="1529215" y="2428007"/>
            <a:ext cx="284052" cy="307777"/>
          </a:xfrm>
          <a:prstGeom prst="rect">
            <a:avLst/>
          </a:prstGeom>
          <a:noFill/>
        </p:spPr>
        <p:txBody>
          <a:bodyPr wrap="none" rtlCol="0">
            <a:spAutoFit/>
          </a:bodyPr>
          <a:lstStyle/>
          <a:p>
            <a:r>
              <a:rPr lang="en-US" altLang="zh-CN" sz="1400" b="1" dirty="0" smtClean="0">
                <a:solidFill>
                  <a:srgbClr val="FFFF00"/>
                </a:solidFill>
              </a:rPr>
              <a:t>2</a:t>
            </a:r>
            <a:endParaRPr lang="zh-CN" altLang="en-US" sz="1400" b="1" dirty="0">
              <a:solidFill>
                <a:srgbClr val="FFFF00"/>
              </a:solidFill>
            </a:endParaRPr>
          </a:p>
        </p:txBody>
      </p:sp>
      <p:sp>
        <p:nvSpPr>
          <p:cNvPr id="136" name="文本框 135"/>
          <p:cNvSpPr txBox="1"/>
          <p:nvPr/>
        </p:nvSpPr>
        <p:spPr>
          <a:xfrm>
            <a:off x="3319260" y="2421022"/>
            <a:ext cx="284052" cy="307777"/>
          </a:xfrm>
          <a:prstGeom prst="rect">
            <a:avLst/>
          </a:prstGeom>
          <a:noFill/>
        </p:spPr>
        <p:txBody>
          <a:bodyPr wrap="none" rtlCol="0">
            <a:spAutoFit/>
          </a:bodyPr>
          <a:lstStyle/>
          <a:p>
            <a:r>
              <a:rPr lang="en-US" altLang="zh-CN" sz="1400" b="1" dirty="0" smtClean="0">
                <a:solidFill>
                  <a:srgbClr val="FFFF00"/>
                </a:solidFill>
              </a:rPr>
              <a:t>3</a:t>
            </a:r>
            <a:endParaRPr lang="zh-CN" altLang="en-US" sz="1400" b="1" dirty="0">
              <a:solidFill>
                <a:srgbClr val="FFFF00"/>
              </a:solidFill>
            </a:endParaRPr>
          </a:p>
        </p:txBody>
      </p:sp>
      <p:sp>
        <p:nvSpPr>
          <p:cNvPr id="2" name="文本框 1"/>
          <p:cNvSpPr txBox="1"/>
          <p:nvPr/>
        </p:nvSpPr>
        <p:spPr>
          <a:xfrm>
            <a:off x="6910705" y="5602605"/>
            <a:ext cx="2054225" cy="706755"/>
          </a:xfrm>
          <a:prstGeom prst="rect">
            <a:avLst/>
          </a:prstGeom>
          <a:noFill/>
        </p:spPr>
        <p:txBody>
          <a:bodyPr wrap="square" rtlCol="0">
            <a:spAutoFit/>
          </a:bodyPr>
          <a:p>
            <a:r>
              <a:rPr lang="zh-CN" altLang="en-US" sz="2000">
                <a:latin typeface="Times New Roman" panose="02020603050405020304" pitchFamily="18" charset="0"/>
                <a:ea typeface="宋体" panose="02010600030101010101" pitchFamily="2" charset="-122"/>
              </a:rPr>
              <a:t>白色：邻接表</a:t>
            </a:r>
            <a:endParaRPr lang="zh-CN" altLang="en-US" sz="2000">
              <a:latin typeface="Times New Roman" panose="02020603050405020304" pitchFamily="18" charset="0"/>
              <a:ea typeface="宋体" panose="02010600030101010101" pitchFamily="2" charset="-122"/>
            </a:endParaRPr>
          </a:p>
          <a:p>
            <a:r>
              <a:rPr lang="zh-CN" altLang="en-US" sz="2000">
                <a:solidFill>
                  <a:srgbClr val="FFFF00"/>
                </a:solidFill>
                <a:latin typeface="Times New Roman" panose="02020603050405020304" pitchFamily="18" charset="0"/>
                <a:ea typeface="宋体" panose="02010600030101010101" pitchFamily="2" charset="-122"/>
              </a:rPr>
              <a:t>黄色：逆邻接表</a:t>
            </a:r>
            <a:endParaRPr lang="zh-CN" altLang="en-US" sz="2000">
              <a:solidFill>
                <a:srgbClr val="FFFF00"/>
              </a:solidFill>
              <a:latin typeface="Times New Roman" panose="02020603050405020304" pitchFamily="18" charset="0"/>
              <a:ea typeface="宋体" panose="02010600030101010101" pitchFamily="2" charset="-122"/>
            </a:endParaRPr>
          </a:p>
        </p:txBody>
      </p:sp>
      <p:sp>
        <p:nvSpPr>
          <p:cNvPr id="3" name="Text Box 118"/>
          <p:cNvSpPr txBox="1">
            <a:spLocks noChangeArrowheads="1"/>
          </p:cNvSpPr>
          <p:nvPr/>
        </p:nvSpPr>
        <p:spPr bwMode="auto">
          <a:xfrm>
            <a:off x="3629660" y="5678170"/>
            <a:ext cx="4273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4" name="Text Box 118"/>
          <p:cNvSpPr txBox="1">
            <a:spLocks noChangeArrowheads="1"/>
          </p:cNvSpPr>
          <p:nvPr/>
        </p:nvSpPr>
        <p:spPr bwMode="auto">
          <a:xfrm>
            <a:off x="3110878" y="3358555"/>
            <a:ext cx="425317" cy="46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kumimoji="1" lang="en-US" altLang="zh-CN" sz="2400">
                <a:solidFill>
                  <a:srgbClr val="FFFF00"/>
                </a:solidFill>
                <a:latin typeface="Times New Roman" panose="02020603050405020304" pitchFamily="18" charset="0"/>
                <a:ea typeface="宋体" panose="02010600030101010101" pitchFamily="2" charset="-122"/>
              </a:rPr>
              <a:t>^</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6" name="Text Box 118"/>
          <p:cNvSpPr txBox="1">
            <a:spLocks noChangeArrowheads="1"/>
          </p:cNvSpPr>
          <p:nvPr/>
        </p:nvSpPr>
        <p:spPr bwMode="auto">
          <a:xfrm>
            <a:off x="5346713" y="3361730"/>
            <a:ext cx="425317" cy="46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kumimoji="1" lang="en-US" altLang="zh-CN" sz="2400">
                <a:solidFill>
                  <a:srgbClr val="FFFF00"/>
                </a:solidFill>
                <a:latin typeface="Times New Roman" panose="02020603050405020304" pitchFamily="18" charset="0"/>
                <a:ea typeface="宋体" panose="02010600030101010101" pitchFamily="2" charset="-122"/>
              </a:rPr>
              <a:t>^</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7" name="椭圆 6"/>
          <p:cNvSpPr/>
          <p:nvPr/>
        </p:nvSpPr>
        <p:spPr>
          <a:xfrm>
            <a:off x="4572000" y="2852420"/>
            <a:ext cx="2664460" cy="1440180"/>
          </a:xfrm>
          <a:prstGeom prst="ellipse">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646545" y="4130675"/>
            <a:ext cx="2477135" cy="398780"/>
          </a:xfrm>
          <a:prstGeom prst="rect">
            <a:avLst/>
          </a:prstGeom>
          <a:noFill/>
        </p:spPr>
        <p:txBody>
          <a:bodyPr wrap="square" rtlCol="0">
            <a:spAutoFit/>
          </a:bodyPr>
          <a:p>
            <a:r>
              <a:rPr lang="zh-CN" altLang="en-US" sz="2000">
                <a:solidFill>
                  <a:srgbClr val="FFFF00"/>
                </a:solidFill>
                <a:latin typeface="Times New Roman" panose="02020603050405020304" pitchFamily="18" charset="0"/>
                <a:ea typeface="宋体" panose="02010600030101010101" pitchFamily="2" charset="-122"/>
              </a:rPr>
              <a:t>表示了一条弧</a:t>
            </a:r>
            <a:r>
              <a:rPr lang="en-US" altLang="zh-CN" sz="2000">
                <a:solidFill>
                  <a:srgbClr val="FFFF00"/>
                </a:solidFill>
                <a:latin typeface="Times New Roman" panose="02020603050405020304" pitchFamily="18" charset="0"/>
                <a:ea typeface="宋体" panose="02010600030101010101" pitchFamily="2" charset="-122"/>
              </a:rPr>
              <a:t>&lt;0, 2&gt;</a:t>
            </a:r>
            <a:endParaRPr lang="en-US" altLang="zh-CN" sz="2000">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P spid="8" grpId="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23850" y="1878498"/>
            <a:ext cx="8569325" cy="486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输入</a:t>
            </a:r>
            <a:r>
              <a:rPr kumimoji="1"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n</a:t>
            </a:r>
            <a:r>
              <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个顶点和</a:t>
            </a:r>
            <a:r>
              <a:rPr kumimoji="1"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条弧的</a:t>
            </a:r>
            <a:r>
              <a:rPr kumimoji="1" lang="zh-CN" altLang="en-US" sz="24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信息</a:t>
            </a:r>
            <a:endPar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Status </a:t>
            </a:r>
            <a:r>
              <a:rPr kumimoji="1" lang="en-US" altLang="zh-CN" sz="22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CreateDG</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OLGraph</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*g) {</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AdjType</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weight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非</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则输入弧的其他信息*</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VexType</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v1,v2</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j, k;</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ArcNode</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scanf</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("%d %d %d", &amp;g-&gt;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vexNum</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&amp;g-&gt;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arcNum</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构造表头向量，即输入顶点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b="1" dirty="0" smtClean="0">
                <a:latin typeface="Times New Roman" panose="02020603050405020304" pitchFamily="18" charset="0"/>
                <a:ea typeface="宋体" panose="02010600030101010101" pitchFamily="2" charset="-122"/>
                <a:cs typeface="Times New Roman" panose="02020603050405020304" pitchFamily="18" charset="0"/>
              </a:rPr>
              <a:t>for</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(i=0; i&lt;g-&gt;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vexNum</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i++) { </a:t>
            </a:r>
            <a:endPar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输入所有顶点并初始化指针成员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err="1" smtClean="0">
                <a:latin typeface="Times New Roman" panose="02020603050405020304" pitchFamily="18" charset="0"/>
                <a:ea typeface="宋体" panose="02010600030101010101" pitchFamily="2" charset="-122"/>
                <a:cs typeface="Times New Roman" panose="02020603050405020304" pitchFamily="18" charset="0"/>
              </a:rPr>
              <a:t>scanf</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(“%d”, &amp;g-&gt;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xlist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[i].vertex);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输入顶点值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g-</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xlist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firstIn</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NULL;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初始化指针*</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g-</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xlist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200" dirty="0" err="1">
                <a:latin typeface="Times New Roman" panose="02020603050405020304" pitchFamily="18" charset="0"/>
                <a:ea typeface="宋体" panose="02010600030101010101" pitchFamily="2" charset="-122"/>
                <a:cs typeface="Times New Roman" panose="02020603050405020304" pitchFamily="18" charset="0"/>
              </a:rPr>
              <a:t>firstOut</a:t>
            </a:r>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 NULL;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初始化指针*</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2" name="Text Box 4"/>
          <p:cNvSpPr txBox="1">
            <a:spLocks noChangeArrowheads="1"/>
          </p:cNvSpPr>
          <p:nvPr/>
        </p:nvSpPr>
        <p:spPr bwMode="auto">
          <a:xfrm>
            <a:off x="316230" y="404922"/>
            <a:ext cx="8510588"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十字链表可以看成是邻接矩阵的链表存储结构，只不过</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把邻接矩阵的矩阵当成稀疏矩阵用十字链表的方式来存储</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3" name="Rectangle 5"/>
          <p:cNvSpPr>
            <a:spLocks noChangeArrowheads="1"/>
          </p:cNvSpPr>
          <p:nvPr/>
        </p:nvSpPr>
        <p:spPr bwMode="auto">
          <a:xfrm>
            <a:off x="258763" y="1412776"/>
            <a:ext cx="701040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The initialization of </a:t>
            </a:r>
            <a:r>
              <a:rPr kumimoji="1" lang="en-US" altLang="zh-CN" sz="2400" dirty="0" smtClean="0">
                <a:solidFill>
                  <a:srgbClr val="FFFF00"/>
                </a:solidFill>
                <a:latin typeface="Times New Roman" panose="02020603050405020304" pitchFamily="18" charset="0"/>
                <a:cs typeface="Times New Roman" panose="02020603050405020304" pitchFamily="18" charset="0"/>
              </a:rPr>
              <a:t>orthogonal </a:t>
            </a:r>
            <a:r>
              <a:rPr kumimoji="1" lang="en-US" altLang="zh-CN" sz="2400" dirty="0">
                <a:solidFill>
                  <a:srgbClr val="FFFF00"/>
                </a:solidFill>
                <a:latin typeface="Times New Roman" panose="02020603050405020304" pitchFamily="18" charset="0"/>
                <a:cs typeface="Times New Roman" panose="02020603050405020304" pitchFamily="18" charset="0"/>
              </a:rPr>
              <a:t>list for directed network</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80975" y="268288"/>
            <a:ext cx="8783638"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solidFill>
                  <a:srgbClr val="009900"/>
                </a:solidFill>
                <a:latin typeface="Times New Roman" panose="02020603050405020304" pitchFamily="18" charset="0"/>
                <a:cs typeface="Times New Roman" panose="02020603050405020304" pitchFamily="18" charset="0"/>
              </a:rPr>
              <a:t>    /* </a:t>
            </a:r>
            <a:r>
              <a:rPr kumimoji="1" lang="zh-CN" altLang="en-US" sz="2200" dirty="0">
                <a:solidFill>
                  <a:srgbClr val="009900"/>
                </a:solidFill>
                <a:latin typeface="Times New Roman" panose="02020603050405020304" pitchFamily="18" charset="0"/>
                <a:cs typeface="Times New Roman" panose="02020603050405020304" pitchFamily="18" charset="0"/>
              </a:rPr>
              <a:t>输入各弧并构造十字链表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for</a:t>
            </a:r>
            <a:r>
              <a:rPr kumimoji="1" lang="en-US" altLang="zh-CN" sz="2200" dirty="0">
                <a:latin typeface="Times New Roman" panose="02020603050405020304" pitchFamily="18" charset="0"/>
                <a:cs typeface="Times New Roman" panose="02020603050405020304" pitchFamily="18" charset="0"/>
              </a:rPr>
              <a:t> (k=0; k&lt;g-&gt;</a:t>
            </a:r>
            <a:r>
              <a:rPr kumimoji="1" lang="en-US" altLang="zh-CN" sz="2200" dirty="0" err="1">
                <a:latin typeface="Times New Roman" panose="02020603050405020304" pitchFamily="18" charset="0"/>
                <a:cs typeface="Times New Roman" panose="02020603050405020304" pitchFamily="18" charset="0"/>
              </a:rPr>
              <a:t>arcNum</a:t>
            </a:r>
            <a:r>
              <a:rPr kumimoji="1" lang="en-US" altLang="zh-CN" sz="2200" dirty="0">
                <a:latin typeface="Times New Roman" panose="02020603050405020304" pitchFamily="18" charset="0"/>
                <a:cs typeface="Times New Roman" panose="02020603050405020304" pitchFamily="18" charset="0"/>
              </a:rPr>
              <a:t>; k++)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scanf</a:t>
            </a:r>
            <a:r>
              <a:rPr kumimoji="1" lang="en-US" altLang="zh-CN" sz="2200" dirty="0">
                <a:latin typeface="Times New Roman" panose="02020603050405020304" pitchFamily="18" charset="0"/>
                <a:cs typeface="Times New Roman" panose="02020603050405020304" pitchFamily="18" charset="0"/>
              </a:rPr>
              <a:t>(“%d %d”, &amp;</a:t>
            </a:r>
            <a:r>
              <a:rPr kumimoji="1" lang="en-US" altLang="zh-CN" sz="2200" dirty="0" err="1">
                <a:latin typeface="Times New Roman" panose="02020603050405020304" pitchFamily="18" charset="0"/>
                <a:cs typeface="Times New Roman" panose="02020603050405020304" pitchFamily="18" charset="0"/>
              </a:rPr>
              <a:t>v1</a:t>
            </a:r>
            <a:r>
              <a:rPr kumimoji="1" lang="en-US" altLang="zh-CN" sz="2200" dirty="0">
                <a:latin typeface="Times New Roman" panose="02020603050405020304" pitchFamily="18" charset="0"/>
                <a:cs typeface="Times New Roman" panose="02020603050405020304" pitchFamily="18" charset="0"/>
              </a:rPr>
              <a:t>, &amp;</a:t>
            </a:r>
            <a:r>
              <a:rPr kumimoji="1" lang="en-US" altLang="zh-CN" sz="2200" dirty="0" err="1">
                <a:latin typeface="Times New Roman" panose="02020603050405020304" pitchFamily="18" charset="0"/>
                <a:cs typeface="Times New Roman" panose="02020603050405020304" pitchFamily="18" charset="0"/>
              </a:rPr>
              <a:t>v2</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输入每条弧的始点和终点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(*g, </a:t>
            </a:r>
            <a:r>
              <a:rPr kumimoji="1" lang="en-US" altLang="zh-CN" sz="2200" dirty="0" err="1">
                <a:latin typeface="Times New Roman" panose="02020603050405020304" pitchFamily="18" charset="0"/>
                <a:cs typeface="Times New Roman" panose="02020603050405020304" pitchFamily="18" charset="0"/>
              </a:rPr>
              <a:t>v1</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确定</a:t>
            </a:r>
            <a:r>
              <a:rPr kumimoji="1" lang="en-US" altLang="zh-CN" sz="2200" dirty="0" err="1">
                <a:solidFill>
                  <a:srgbClr val="009900"/>
                </a:solidFill>
                <a:latin typeface="Times New Roman" panose="02020603050405020304" pitchFamily="18" charset="0"/>
                <a:cs typeface="Times New Roman" panose="02020603050405020304" pitchFamily="18" charset="0"/>
              </a:rPr>
              <a:t>v1</a:t>
            </a:r>
            <a:r>
              <a:rPr kumimoji="1" lang="zh-CN" altLang="en-US" sz="2200" dirty="0">
                <a:solidFill>
                  <a:srgbClr val="009900"/>
                </a:solidFill>
                <a:latin typeface="Times New Roman" panose="02020603050405020304" pitchFamily="18" charset="0"/>
                <a:cs typeface="Times New Roman" panose="02020603050405020304" pitchFamily="18" charset="0"/>
              </a:rPr>
              <a:t>和</a:t>
            </a:r>
            <a:r>
              <a:rPr kumimoji="1" lang="en-US" altLang="zh-CN" sz="2200" dirty="0" err="1">
                <a:solidFill>
                  <a:srgbClr val="009900"/>
                </a:solidFill>
                <a:latin typeface="Times New Roman" panose="02020603050405020304" pitchFamily="18" charset="0"/>
                <a:cs typeface="Times New Roman" panose="02020603050405020304" pitchFamily="18" charset="0"/>
              </a:rPr>
              <a:t>v2</a:t>
            </a:r>
            <a:r>
              <a:rPr kumimoji="1" lang="zh-CN" altLang="en-US" sz="2200" dirty="0">
                <a:solidFill>
                  <a:srgbClr val="009900"/>
                </a:solidFill>
                <a:latin typeface="Times New Roman" panose="02020603050405020304" pitchFamily="18" charset="0"/>
                <a:cs typeface="Times New Roman" panose="02020603050405020304" pitchFamily="18" charset="0"/>
              </a:rPr>
              <a:t>在图中的位置 *</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j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LocateVex</a:t>
            </a:r>
            <a:r>
              <a:rPr kumimoji="1" lang="en-US" altLang="zh-CN" sz="2200" dirty="0">
                <a:latin typeface="Times New Roman" panose="02020603050405020304" pitchFamily="18" charset="0"/>
                <a:cs typeface="Times New Roman" panose="02020603050405020304" pitchFamily="18" charset="0"/>
              </a:rPr>
              <a:t>(*g, </a:t>
            </a:r>
            <a:r>
              <a:rPr kumimoji="1" lang="en-US" altLang="zh-CN" sz="2200" dirty="0" err="1">
                <a:latin typeface="Times New Roman" panose="02020603050405020304" pitchFamily="18" charset="0"/>
                <a:cs typeface="Times New Roman" panose="02020603050405020304" pitchFamily="18" charset="0"/>
              </a:rPr>
              <a:t>v2</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ArcNode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malloc</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sizeof</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ArcNode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创建弧结点*</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assert(p</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tailVex</a:t>
            </a:r>
            <a:r>
              <a:rPr kumimoji="1" lang="en-US" altLang="zh-CN" sz="2200" dirty="0">
                <a:latin typeface="Times New Roman" panose="02020603050405020304" pitchFamily="18" charset="0"/>
                <a:cs typeface="Times New Roman" panose="02020603050405020304" pitchFamily="18" charset="0"/>
              </a:rPr>
              <a:t> = i;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弧的始点是弧的弧尾*</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headVex</a:t>
            </a:r>
            <a:r>
              <a:rPr kumimoji="1" lang="en-US" altLang="zh-CN" sz="2200" dirty="0">
                <a:latin typeface="Times New Roman" panose="02020603050405020304" pitchFamily="18" charset="0"/>
                <a:cs typeface="Times New Roman" panose="02020603050405020304" pitchFamily="18" charset="0"/>
              </a:rPr>
              <a:t> = j;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弧的终点是弧的弧头*</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solidFill>
                  <a:srgbClr val="00FF00"/>
                </a:solidFill>
                <a:latin typeface="Times New Roman" panose="02020603050405020304" pitchFamily="18" charset="0"/>
                <a:cs typeface="Times New Roman" panose="02020603050405020304" pitchFamily="18" charset="0"/>
              </a:rPr>
              <a:t> </a:t>
            </a:r>
            <a:r>
              <a:rPr kumimoji="1" lang="en-US" altLang="zh-CN" sz="2200" dirty="0" smtClean="0">
                <a:solidFill>
                  <a:srgbClr val="00FF00"/>
                </a:solidFill>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当前结点插入到十字链表第一个的位置*</a:t>
            </a:r>
            <a:r>
              <a:rPr kumimoji="1" lang="en-US" altLang="zh-CN" sz="2200" dirty="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hLink</a:t>
            </a:r>
            <a:r>
              <a:rPr kumimoji="1" lang="en-US" altLang="zh-CN" sz="2200" dirty="0">
                <a:latin typeface="Times New Roman" panose="02020603050405020304" pitchFamily="18" charset="0"/>
                <a:cs typeface="Times New Roman" panose="02020603050405020304" pitchFamily="18" charset="0"/>
              </a:rPr>
              <a:t> = g-&gt;</a:t>
            </a:r>
            <a:r>
              <a:rPr kumimoji="1" lang="en-US" altLang="zh-CN" sz="2200" dirty="0" err="1">
                <a:latin typeface="Times New Roman" panose="02020603050405020304" pitchFamily="18" charset="0"/>
                <a:cs typeface="Times New Roman" panose="02020603050405020304" pitchFamily="18" charset="0"/>
              </a:rPr>
              <a:t>xlist</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firstIn</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作为第</a:t>
            </a:r>
            <a:r>
              <a:rPr kumimoji="1" lang="en-US" altLang="zh-CN" sz="2200" dirty="0">
                <a:solidFill>
                  <a:srgbClr val="009900"/>
                </a:solidFill>
                <a:latin typeface="Times New Roman" panose="02020603050405020304" pitchFamily="18" charset="0"/>
                <a:cs typeface="Times New Roman" panose="02020603050405020304" pitchFamily="18" charset="0"/>
              </a:rPr>
              <a:t>j</a:t>
            </a:r>
            <a:r>
              <a:rPr kumimoji="1" lang="zh-CN" altLang="en-US" sz="2200" dirty="0">
                <a:solidFill>
                  <a:srgbClr val="009900"/>
                </a:solidFill>
                <a:latin typeface="Times New Roman" panose="02020603050405020304" pitchFamily="18" charset="0"/>
                <a:cs typeface="Times New Roman" panose="02020603050405020304" pitchFamily="18" charset="0"/>
              </a:rPr>
              <a:t>个顶点的第一条入弧 *</a:t>
            </a:r>
            <a:r>
              <a:rPr kumimoji="1" lang="en-US" altLang="zh-CN" sz="2200" dirty="0" smtClean="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tLink</a:t>
            </a:r>
            <a:r>
              <a:rPr kumimoji="1" lang="en-US" altLang="zh-CN" sz="2200" dirty="0">
                <a:latin typeface="Times New Roman" panose="02020603050405020304" pitchFamily="18" charset="0"/>
                <a:cs typeface="Times New Roman" panose="02020603050405020304" pitchFamily="18" charset="0"/>
              </a:rPr>
              <a:t> = g-&gt;</a:t>
            </a:r>
            <a:r>
              <a:rPr kumimoji="1" lang="en-US" altLang="zh-CN" sz="2200" dirty="0" err="1">
                <a:latin typeface="Times New Roman" panose="02020603050405020304" pitchFamily="18" charset="0"/>
                <a:cs typeface="Times New Roman" panose="02020603050405020304" pitchFamily="18" charset="0"/>
              </a:rPr>
              <a:t>xlist</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firstOut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作为第</a:t>
            </a:r>
            <a:r>
              <a:rPr kumimoji="1" lang="en-US" altLang="zh-CN" sz="2200" dirty="0">
                <a:solidFill>
                  <a:srgbClr val="009900"/>
                </a:solidFill>
                <a:latin typeface="Times New Roman" panose="02020603050405020304" pitchFamily="18" charset="0"/>
                <a:cs typeface="Times New Roman" panose="02020603050405020304" pitchFamily="18" charset="0"/>
              </a:rPr>
              <a:t>i</a:t>
            </a:r>
            <a:r>
              <a:rPr kumimoji="1" lang="zh-CN" altLang="en-US" sz="2200" dirty="0">
                <a:solidFill>
                  <a:srgbClr val="009900"/>
                </a:solidFill>
                <a:latin typeface="Times New Roman" panose="02020603050405020304" pitchFamily="18" charset="0"/>
                <a:cs typeface="Times New Roman" panose="02020603050405020304" pitchFamily="18" charset="0"/>
              </a:rPr>
              <a:t>个顶点的第一条出</a:t>
            </a:r>
            <a:r>
              <a:rPr kumimoji="1" lang="zh-CN" altLang="en-US" sz="2200" dirty="0" smtClean="0">
                <a:solidFill>
                  <a:srgbClr val="009900"/>
                </a:solidFill>
                <a:latin typeface="Times New Roman" panose="02020603050405020304" pitchFamily="18" charset="0"/>
                <a:cs typeface="Times New Roman" panose="02020603050405020304" pitchFamily="18" charset="0"/>
              </a:rPr>
              <a:t>弧 *</a:t>
            </a:r>
            <a:r>
              <a:rPr kumimoji="1" lang="en-US" altLang="zh-CN" sz="2200" dirty="0" smtClean="0">
                <a:solidFill>
                  <a:srgbClr val="009900"/>
                </a:solidFill>
                <a:latin typeface="Times New Roman" panose="02020603050405020304" pitchFamily="18" charset="0"/>
                <a:cs typeface="Times New Roman" panose="02020603050405020304" pitchFamily="18" charset="0"/>
              </a:rPr>
              <a:t>/</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g-</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xlist</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firstIn</a:t>
            </a:r>
            <a:r>
              <a:rPr kumimoji="1" lang="en-US" altLang="zh-CN" sz="2200" dirty="0">
                <a:latin typeface="Times New Roman" panose="02020603050405020304" pitchFamily="18" charset="0"/>
                <a:cs typeface="Times New Roman" panose="02020603050405020304" pitchFamily="18" charset="0"/>
              </a:rPr>
              <a:t> = p;</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g-&gt;</a:t>
            </a:r>
            <a:r>
              <a:rPr kumimoji="1" lang="en-US" altLang="zh-CN" sz="2200" dirty="0" err="1">
                <a:latin typeface="Times New Roman" panose="02020603050405020304" pitchFamily="18" charset="0"/>
                <a:cs typeface="Times New Roman" panose="02020603050405020304" pitchFamily="18" charset="0"/>
              </a:rPr>
              <a:t>xlist</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firstOut</a:t>
            </a:r>
            <a:r>
              <a:rPr kumimoji="1" lang="en-US" altLang="zh-CN" sz="2200" dirty="0">
                <a:latin typeface="Times New Roman" panose="02020603050405020304" pitchFamily="18" charset="0"/>
                <a:cs typeface="Times New Roman" panose="02020603050405020304" pitchFamily="18" charset="0"/>
              </a:rPr>
              <a:t> = p;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a:latin typeface="Times New Roman" panose="02020603050405020304" pitchFamily="18" charset="0"/>
                <a:cs typeface="Times New Roman" panose="02020603050405020304" pitchFamily="18" charset="0"/>
              </a:rPr>
              <a:t>return</a:t>
            </a:r>
            <a:r>
              <a:rPr kumimoji="1" lang="en-US" altLang="zh-CN" sz="2200" dirty="0">
                <a:latin typeface="Times New Roman" panose="02020603050405020304" pitchFamily="18" charset="0"/>
                <a:cs typeface="Times New Roman" panose="02020603050405020304" pitchFamily="18" charset="0"/>
              </a:rPr>
              <a:t> OK;</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009900"/>
                </a:solidFill>
                <a:latin typeface="Times New Roman" panose="02020603050405020304" pitchFamily="18" charset="0"/>
                <a:cs typeface="Times New Roman" panose="02020603050405020304" pitchFamily="18" charset="0"/>
              </a:rPr>
              <a:t>/* End of </a:t>
            </a:r>
            <a:r>
              <a:rPr kumimoji="1" lang="en-US" altLang="zh-CN" sz="2200" dirty="0" err="1">
                <a:solidFill>
                  <a:srgbClr val="009900"/>
                </a:solidFill>
                <a:latin typeface="Times New Roman" panose="02020603050405020304" pitchFamily="18" charset="0"/>
                <a:cs typeface="Times New Roman" panose="02020603050405020304" pitchFamily="18" charset="0"/>
              </a:rPr>
              <a:t>CreateDG</a:t>
            </a:r>
            <a:r>
              <a:rPr kumimoji="1" lang="en-US" altLang="zh-CN" sz="2200" dirty="0">
                <a:solidFill>
                  <a:srgbClr val="009900"/>
                </a:solidFill>
                <a:latin typeface="Times New Roman" panose="02020603050405020304" pitchFamily="18" charset="0"/>
                <a:cs typeface="Times New Roman" panose="02020603050405020304" pitchFamily="18" charset="0"/>
              </a:rPr>
              <a:t>() */</a:t>
            </a:r>
            <a:endParaRPr kumimoji="1" lang="en-US" altLang="zh-CN" sz="2200" dirty="0">
              <a:solidFill>
                <a:srgbClr val="0099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179705" y="1557020"/>
            <a:ext cx="8897620"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latinLnBrk="0" hangingPunct="1">
              <a:spcAft>
                <a:spcPts val="1200"/>
              </a:spcAft>
              <a:buFont typeface="Arial" panose="020B0604020202020204" pitchFamily="34" charset="0"/>
              <a:buChar char="•"/>
            </a:pPr>
            <a:r>
              <a:rPr kumimoji="1"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图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Graph)</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是一种较线性结构和树更为复杂的数据结构</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Aft>
                <a:spcPts val="1200"/>
              </a:spcAft>
              <a:buFont typeface="Arial" panose="020B0604020202020204" pitchFamily="34" charset="0"/>
              <a:buChar char="•"/>
            </a:pP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在</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线性表中，一个元素只能和其直接前驱或直接后继相关</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；在</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树中，一个结点可以和其下一层的</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所有孩子</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结点相关，以及上一层的双亲结点相关，但不能和其他的任何结点直接相关</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Aft>
                <a:spcPts val="1200"/>
              </a:spcAft>
              <a:buFont typeface="Arial" panose="020B0604020202020204" pitchFamily="34" charset="0"/>
              <a:buChar char="•"/>
            </a:pP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而</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对于图来说，图中</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任意两个结点之间都可以直接相关</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，因此</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图形结构非常</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复杂</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Aft>
                <a:spcPts val="1200"/>
              </a:spcAft>
              <a:buFont typeface="Arial" panose="020B0604020202020204" pitchFamily="34" charset="0"/>
              <a:buChar char="•"/>
            </a:pP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但是</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图的用途也极其广泛，已渗入到语言学、逻辑学、物理、化学、电讯工程、计算机科学以及数学等其他分支学科当中。</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Aft>
                <a:spcPts val="1200"/>
              </a:spcAft>
              <a:buFont typeface="Arial" panose="020B0604020202020204" pitchFamily="34" charset="0"/>
              <a:buChar cha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在本</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课程，</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我们主要讨论</a:t>
            </a:r>
            <a:r>
              <a:rPr kumimoji="1" lang="zh-CN" altLang="en-US" sz="2400" b="1" u="sng"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如何在计算机上实现图的操作，因此主要学习图的存储结构以及图的若干操作的实现</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395605" y="621030"/>
            <a:ext cx="8438515" cy="645160"/>
          </a:xfrm>
          <a:prstGeom prst="rect">
            <a:avLst/>
          </a:prstGeom>
          <a:noFill/>
        </p:spPr>
        <p:txBody>
          <a:bodyPr wrap="square" rtlCol="0" anchor="t">
            <a:spAutoFit/>
          </a:bodyPr>
          <a:p>
            <a:pPr algn="ctr"/>
            <a:r>
              <a:rPr kumimoji="1" lang="en-US" altLang="zh-CN" sz="3600" dirty="0">
                <a:solidFill>
                  <a:srgbClr val="FFFF00"/>
                </a:solidFill>
                <a:latin typeface="Times New Roman" panose="02020603050405020304" pitchFamily="18" charset="0"/>
                <a:cs typeface="Times New Roman" panose="02020603050405020304" pitchFamily="18" charset="0"/>
                <a:sym typeface="+mn-ea"/>
              </a:rPr>
              <a:t>Graph</a:t>
            </a:r>
            <a:endParaRPr kumimoji="1" lang="en-US" altLang="zh-CN" sz="3600" dirty="0">
              <a:solidFill>
                <a:srgbClr val="FFFF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9750" y="1947863"/>
            <a:ext cx="8135938" cy="219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宋体" panose="02010600030101010101" pitchFamily="2" charset="-122"/>
                <a:ea typeface="宋体" panose="02010600030101010101" pitchFamily="2" charset="-122"/>
                <a:cs typeface="宋体" panose="02010600030101010101" pitchFamily="2" charset="-122"/>
              </a:rPr>
              <a:t>创建</a:t>
            </a:r>
            <a:r>
              <a:rPr kumimoji="1" lang="zh-CN" altLang="en-US" sz="2400" dirty="0">
                <a:latin typeface="宋体" panose="02010600030101010101" pitchFamily="2" charset="-122"/>
                <a:ea typeface="宋体" panose="02010600030101010101" pitchFamily="2" charset="-122"/>
                <a:cs typeface="宋体" panose="02010600030101010101" pitchFamily="2" charset="-122"/>
              </a:rPr>
              <a:t>十字链表的时间复杂度：跟邻接表表示法一样。</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r>
              <a:rPr kumimoji="1" lang="zh-CN" altLang="en-US" sz="2400" dirty="0" smtClean="0">
                <a:latin typeface="宋体" panose="02010600030101010101" pitchFamily="2" charset="-122"/>
                <a:ea typeface="宋体" panose="02010600030101010101" pitchFamily="2" charset="-122"/>
                <a:cs typeface="宋体" panose="02010600030101010101" pitchFamily="2" charset="-122"/>
              </a:rPr>
              <a:t>十字</a:t>
            </a:r>
            <a:r>
              <a:rPr kumimoji="1" lang="zh-CN" altLang="en-US" sz="2400" dirty="0">
                <a:latin typeface="宋体" panose="02010600030101010101" pitchFamily="2" charset="-122"/>
                <a:ea typeface="宋体" panose="02010600030101010101" pitchFamily="2" charset="-122"/>
                <a:cs typeface="宋体" panose="02010600030101010101" pitchFamily="2" charset="-122"/>
              </a:rPr>
              <a:t>链表的优缺点：</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pPr>
              <a:lnSpc>
                <a:spcPct val="170000"/>
              </a:lnSpc>
            </a:pPr>
            <a:r>
              <a:rPr kumimoji="1" lang="zh-CN" altLang="en-US" sz="24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优点</a:t>
            </a:r>
            <a:r>
              <a:rPr kumimoji="1" lang="zh-CN" altLang="en-US" sz="2400" dirty="0">
                <a:latin typeface="宋体" panose="02010600030101010101" pitchFamily="2" charset="-122"/>
                <a:ea typeface="宋体" panose="02010600030101010101" pitchFamily="2" charset="-122"/>
                <a:cs typeface="宋体" panose="02010600030101010101" pitchFamily="2" charset="-122"/>
              </a:rPr>
              <a:t>：容易求有向图的入度和出</a:t>
            </a:r>
            <a:r>
              <a:rPr kumimoji="1" lang="zh-CN" altLang="en-US" sz="2400" dirty="0" smtClean="0">
                <a:latin typeface="宋体" panose="02010600030101010101" pitchFamily="2" charset="-122"/>
                <a:ea typeface="宋体" panose="02010600030101010101" pitchFamily="2" charset="-122"/>
                <a:cs typeface="宋体" panose="02010600030101010101" pitchFamily="2" charset="-122"/>
              </a:rPr>
              <a:t>度</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r>
              <a:rPr kumimoji="1" lang="zh-CN" altLang="en-US" sz="2400" b="1" dirty="0">
                <a:solidFill>
                  <a:srgbClr val="FFFF00"/>
                </a:solidFill>
                <a:latin typeface="宋体" panose="02010600030101010101" pitchFamily="2" charset="-122"/>
                <a:ea typeface="宋体" panose="02010600030101010101" pitchFamily="2" charset="-122"/>
                <a:cs typeface="宋体" panose="02010600030101010101" pitchFamily="2" charset="-122"/>
              </a:rPr>
              <a:t>缺点</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：操作较复杂</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24594" name="Rectangle 18"/>
          <p:cNvSpPr>
            <a:spLocks noGrp="1" noChangeArrowheads="1"/>
          </p:cNvSpPr>
          <p:nvPr>
            <p:ph type="title"/>
          </p:nvPr>
        </p:nvSpPr>
        <p:spPr/>
        <p:txBody>
          <a:bodyPr/>
          <a:lstStyle/>
          <a:p>
            <a:r>
              <a:rPr lang="en-US" altLang="zh-CN" sz="4000" dirty="0"/>
              <a:t>Time complexity analysis (OL List)</a:t>
            </a:r>
            <a:endParaRPr lang="en-US" altLang="zh-CN" sz="4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63538" y="1484313"/>
            <a:ext cx="8475662" cy="486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邻接多重表是无向图另一种链式存储结构，它的结构与十字链表类似。</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        在</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邻接</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多重</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表中，每一条边用一个结点表示，有</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个属性。</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typedef</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_</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EdgeNode</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VisitIf</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mark;</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访问标记*</a:t>
            </a:r>
            <a:r>
              <a:rPr kumimoji="1" lang="en-US" altLang="zh-CN" sz="24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Vex</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Vex</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该边依附的两个顶点</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的位置*</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_</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EdgeNode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iLink</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jLink</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分别</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指向</a:t>
            </a:r>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依附这两</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个</a:t>
            </a:r>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顶</a:t>
            </a:r>
            <a:endPar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点的下一条边*</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AdjType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weight;		</a:t>
            </a:r>
            <a:r>
              <a:rPr kumimoji="1" lang="en-US" altLang="zh-CN"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smtClean="0">
                <a:solidFill>
                  <a:srgbClr val="009900"/>
                </a:solidFill>
                <a:latin typeface="Times New Roman" panose="02020603050405020304" pitchFamily="18" charset="0"/>
                <a:ea typeface="宋体" panose="02010600030101010101" pitchFamily="2" charset="-122"/>
                <a:cs typeface="Times New Roman" panose="02020603050405020304" pitchFamily="18" charset="0"/>
              </a:rPr>
              <a:t>边</a:t>
            </a:r>
            <a:r>
              <a:rPr kumimoji="1" lang="zh-CN" altLang="en-US"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的权 *</a:t>
            </a:r>
            <a:r>
              <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EdgeNode</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78" name="Rectangle 22"/>
          <p:cNvSpPr>
            <a:spLocks noGrp="1" noChangeArrowheads="1"/>
          </p:cNvSpPr>
          <p:nvPr>
            <p:ph type="title"/>
          </p:nvPr>
        </p:nvSpPr>
        <p:spPr/>
        <p:txBody>
          <a:bodyPr/>
          <a:lstStyle/>
          <a:p>
            <a:r>
              <a:rPr lang="en-US" altLang="zh-CN" dirty="0" smtClean="0"/>
              <a:t>7.2.4 Adjacency </a:t>
            </a:r>
            <a:r>
              <a:rPr lang="en-US" altLang="zh-CN" dirty="0" err="1" smtClean="0"/>
              <a:t>Multilist (for UG)</a:t>
            </a:r>
            <a:endParaRPr lang="en-US" altLang="zh-CN" dirty="0"/>
          </a:p>
        </p:txBody>
      </p:sp>
      <p:sp>
        <p:nvSpPr>
          <p:cNvPr id="19481" name="Rectangle 25"/>
          <p:cNvSpPr>
            <a:spLocks noChangeArrowheads="1"/>
          </p:cNvSpPr>
          <p:nvPr/>
        </p:nvSpPr>
        <p:spPr bwMode="auto">
          <a:xfrm>
            <a:off x="395288" y="2751311"/>
            <a:ext cx="3440365"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a:t>
            </a:r>
            <a:r>
              <a:rPr kumimoji="1" lang="en-US" altLang="zh-CN" sz="2400" b="1" dirty="0" smtClean="0">
                <a:solidFill>
                  <a:srgbClr val="FFFF00"/>
                </a:solidFill>
                <a:latin typeface="Times New Roman" panose="02020603050405020304" pitchFamily="18" charset="0"/>
                <a:cs typeface="Times New Roman" panose="02020603050405020304" pitchFamily="18" charset="0"/>
              </a:rPr>
              <a:t>edge node</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85775" y="115888"/>
            <a:ext cx="83343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CN" altLang="en-US" sz="2400" dirty="0">
              <a:latin typeface="Times New Roman" panose="02020603050405020304" pitchFamily="18" charset="0"/>
              <a:cs typeface="Times New Roman" panose="02020603050405020304" pitchFamily="18" charset="0"/>
            </a:endParaRPr>
          </a:p>
          <a:p>
            <a:endParaRPr kumimoji="1" lang="zh-CN" altLang="en-US" sz="2400" dirty="0">
              <a:latin typeface="Times New Roman" panose="02020603050405020304" pitchFamily="18" charset="0"/>
              <a:cs typeface="Times New Roman" panose="02020603050405020304" pitchFamily="18" charset="0"/>
            </a:endParaRP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a:solidFill>
                  <a:srgbClr val="FFFF00"/>
                </a:solidFill>
                <a:latin typeface="Times New Roman" panose="02020603050405020304" pitchFamily="18" charset="0"/>
                <a:cs typeface="Times New Roman" panose="02020603050405020304" pitchFamily="18" charset="0"/>
              </a:rPr>
              <a:t>_</a:t>
            </a:r>
            <a:r>
              <a:rPr kumimoji="1" lang="en-US" altLang="zh-CN" sz="2400" dirty="0" err="1">
                <a:solidFill>
                  <a:srgbClr val="FFFF00"/>
                </a:solidFill>
                <a:latin typeface="Times New Roman" panose="02020603050405020304" pitchFamily="18" charset="0"/>
                <a:cs typeface="Times New Roman" panose="02020603050405020304" pitchFamily="18" charset="0"/>
              </a:rPr>
              <a:t>VexNode</a:t>
            </a:r>
            <a:endParaRPr kumimoji="1" lang="en-US" altLang="zh-CN" sz="2400" dirty="0">
              <a:solidFill>
                <a:srgbClr val="FFFF00"/>
              </a:solidFill>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VexType</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vertex;</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EdgeNode</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err="1" smtClean="0">
                <a:latin typeface="Times New Roman" panose="02020603050405020304" pitchFamily="18" charset="0"/>
                <a:cs typeface="Times New Roman" panose="02020603050405020304" pitchFamily="18" charset="0"/>
              </a:rPr>
              <a:t>firstedge</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solidFill>
                  <a:srgbClr val="009900"/>
                </a:solidFill>
                <a:latin typeface="Times New Roman" panose="02020603050405020304" pitchFamily="18" charset="0"/>
                <a:cs typeface="Times New Roman" panose="02020603050405020304" pitchFamily="18" charset="0"/>
              </a:rPr>
              <a:t>/*</a:t>
            </a:r>
            <a:r>
              <a:rPr kumimoji="1" lang="zh-CN" altLang="en-US" sz="2400" dirty="0">
                <a:solidFill>
                  <a:srgbClr val="009900"/>
                </a:solidFill>
                <a:latin typeface="Times New Roman" panose="02020603050405020304" pitchFamily="18" charset="0"/>
                <a:cs typeface="Times New Roman" panose="02020603050405020304" pitchFamily="18" charset="0"/>
              </a:rPr>
              <a:t>指向第一</a:t>
            </a:r>
            <a:r>
              <a:rPr kumimoji="1" lang="zh-CN" altLang="en-US" sz="2400" dirty="0" smtClean="0">
                <a:solidFill>
                  <a:srgbClr val="009900"/>
                </a:solidFill>
                <a:latin typeface="Times New Roman" panose="02020603050405020304" pitchFamily="18" charset="0"/>
                <a:cs typeface="Times New Roman" panose="02020603050405020304" pitchFamily="18" charset="0"/>
              </a:rPr>
              <a:t>条</a:t>
            </a:r>
            <a:r>
              <a:rPr kumimoji="1" lang="zh-CN" altLang="en-US" sz="2400" dirty="0">
                <a:solidFill>
                  <a:srgbClr val="009900"/>
                </a:solidFill>
                <a:latin typeface="Times New Roman" panose="02020603050405020304" pitchFamily="18" charset="0"/>
                <a:cs typeface="Times New Roman" panose="02020603050405020304" pitchFamily="18" charset="0"/>
              </a:rPr>
              <a:t>依附</a:t>
            </a:r>
            <a:r>
              <a:rPr kumimoji="1" lang="zh-CN" altLang="en-US" sz="2400" dirty="0" smtClean="0">
                <a:solidFill>
                  <a:srgbClr val="009900"/>
                </a:solidFill>
                <a:latin typeface="Times New Roman" panose="02020603050405020304" pitchFamily="18" charset="0"/>
                <a:cs typeface="Times New Roman" panose="02020603050405020304" pitchFamily="18" charset="0"/>
              </a:rPr>
              <a:t>该</a:t>
            </a:r>
            <a:r>
              <a:rPr kumimoji="1" lang="zh-CN" altLang="en-US" sz="2400" dirty="0">
                <a:solidFill>
                  <a:srgbClr val="009900"/>
                </a:solidFill>
                <a:latin typeface="Times New Roman" panose="02020603050405020304" pitchFamily="18" charset="0"/>
                <a:cs typeface="Times New Roman" panose="02020603050405020304" pitchFamily="18" charset="0"/>
              </a:rPr>
              <a:t>顶点</a:t>
            </a:r>
            <a:r>
              <a:rPr kumimoji="1" lang="zh-CN" altLang="en-US" sz="2400" dirty="0" smtClean="0">
                <a:solidFill>
                  <a:srgbClr val="009900"/>
                </a:solidFill>
                <a:latin typeface="Times New Roman" panose="02020603050405020304" pitchFamily="18" charset="0"/>
                <a:cs typeface="Times New Roman" panose="02020603050405020304" pitchFamily="18" charset="0"/>
              </a:rPr>
              <a:t>的边*</a:t>
            </a:r>
            <a:r>
              <a:rPr kumimoji="1" lang="en-US" altLang="zh-CN" sz="2400" dirty="0" smtClean="0">
                <a:solidFill>
                  <a:srgbClr val="009900"/>
                </a:solidFill>
                <a:latin typeface="Times New Roman" panose="02020603050405020304" pitchFamily="18" charset="0"/>
                <a:cs typeface="Times New Roman" panose="02020603050405020304" pitchFamily="18" charset="0"/>
              </a:rPr>
              <a:t>/</a:t>
            </a:r>
            <a:endParaRPr kumimoji="1" lang="en-US" altLang="zh-CN" sz="2400" dirty="0">
              <a:solidFill>
                <a:srgbClr val="009900"/>
              </a:solidFill>
              <a:latin typeface="Times New Roman" panose="02020603050405020304" pitchFamily="18" charset="0"/>
              <a:cs typeface="Times New Roman" panose="02020603050405020304" pitchFamily="18" charset="0"/>
            </a:endParaRPr>
          </a:p>
          <a:p>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cs typeface="Times New Roman" panose="02020603050405020304" pitchFamily="18" charset="0"/>
              </a:rPr>
              <a:t>VexNode</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dirty="0">
              <a:latin typeface="Times New Roman" panose="02020603050405020304" pitchFamily="18" charset="0"/>
              <a:cs typeface="Times New Roman" panose="02020603050405020304" pitchFamily="18" charset="0"/>
            </a:endParaRPr>
          </a:p>
          <a:p>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err="1">
                <a:latin typeface="Times New Roman" panose="02020603050405020304" pitchFamily="18" charset="0"/>
                <a:cs typeface="Times New Roman" panose="02020603050405020304" pitchFamily="18" charset="0"/>
              </a:rPr>
              <a:t>typedef</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struct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VexNode</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adjMultiList</a:t>
            </a:r>
            <a:r>
              <a:rPr kumimoji="1" lang="en-US" altLang="zh-CN" sz="2400" dirty="0" smtClean="0">
                <a:latin typeface="Times New Roman" panose="02020603050405020304" pitchFamily="18" charset="0"/>
                <a:cs typeface="Times New Roman" panose="02020603050405020304" pitchFamily="18" charset="0"/>
              </a:rPr>
              <a:t>[</a:t>
            </a:r>
            <a:r>
              <a:rPr kumimoji="1" lang="en-US" altLang="zh-CN" sz="2400" dirty="0" err="1" smtClean="0">
                <a:latin typeface="Times New Roman" panose="02020603050405020304" pitchFamily="18" charset="0"/>
                <a:cs typeface="Times New Roman" panose="02020603050405020304" pitchFamily="18" charset="0"/>
              </a:rPr>
              <a:t>Max_Vert_Num</a:t>
            </a:r>
            <a:r>
              <a:rPr kumimoji="1" lang="en-US" altLang="zh-CN" sz="2400" dirty="0">
                <a:latin typeface="Times New Roman" panose="02020603050405020304" pitchFamily="18" charset="0"/>
                <a:cs typeface="Times New Roman" panose="02020603050405020304" pitchFamily="18" charset="0"/>
              </a:rPr>
              <a:t>];</a:t>
            </a:r>
            <a:r>
              <a:rPr kumimoji="1" lang="en-US" altLang="zh-CN" sz="2400" dirty="0">
                <a:solidFill>
                  <a:srgbClr val="00FF00"/>
                </a:solidFill>
                <a:latin typeface="Times New Roman" panose="02020603050405020304" pitchFamily="18" charset="0"/>
                <a:cs typeface="Times New Roman" panose="02020603050405020304" pitchFamily="18" charset="0"/>
              </a:rPr>
              <a:t>	</a:t>
            </a:r>
            <a:r>
              <a:rPr kumimoji="1" lang="en-US" altLang="zh-CN" sz="2400" dirty="0" smtClean="0">
                <a:solidFill>
                  <a:srgbClr val="009900"/>
                </a:solidFill>
                <a:latin typeface="Times New Roman" panose="02020603050405020304" pitchFamily="18" charset="0"/>
                <a:cs typeface="Times New Roman" panose="02020603050405020304" pitchFamily="18" charset="0"/>
              </a:rPr>
              <a:t>/* </a:t>
            </a:r>
            <a:r>
              <a:rPr kumimoji="1" lang="zh-CN" altLang="en-US" sz="2400" dirty="0">
                <a:solidFill>
                  <a:srgbClr val="009900"/>
                </a:solidFill>
                <a:latin typeface="Times New Roman" panose="02020603050405020304" pitchFamily="18" charset="0"/>
                <a:cs typeface="Times New Roman" panose="02020603050405020304" pitchFamily="18" charset="0"/>
              </a:rPr>
              <a:t>表头向量*</a:t>
            </a:r>
            <a:r>
              <a:rPr kumimoji="1" lang="en-US" altLang="zh-CN" sz="2400" dirty="0">
                <a:solidFill>
                  <a:srgbClr val="009900"/>
                </a:solidFill>
                <a:latin typeface="Times New Roman" panose="02020603050405020304" pitchFamily="18" charset="0"/>
                <a:cs typeface="Times New Roman" panose="02020603050405020304" pitchFamily="18" charset="0"/>
              </a:rPr>
              <a:t>/</a:t>
            </a:r>
            <a:endParaRPr kumimoji="1" lang="en-US" altLang="zh-CN" sz="2400" dirty="0">
              <a:solidFill>
                <a:srgbClr val="009900"/>
              </a:solidFill>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int</a:t>
            </a:r>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a:latin typeface="Times New Roman" panose="02020603050405020304" pitchFamily="18" charset="0"/>
                <a:cs typeface="Times New Roman" panose="02020603050405020304" pitchFamily="18" charset="0"/>
              </a:rPr>
              <a:t>vexNum</a:t>
            </a:r>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err="1" smtClean="0">
                <a:latin typeface="Times New Roman" panose="02020603050405020304" pitchFamily="18" charset="0"/>
                <a:cs typeface="Times New Roman" panose="02020603050405020304" pitchFamily="18" charset="0"/>
              </a:rPr>
              <a:t>edgeNum</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smtClean="0">
                <a:latin typeface="Times New Roman" panose="02020603050405020304" pitchFamily="18" charset="0"/>
                <a:cs typeface="Times New Roman" panose="02020603050405020304" pitchFamily="18" charset="0"/>
              </a:rPr>
              <a:t>} </a:t>
            </a:r>
            <a:r>
              <a:rPr kumimoji="1" lang="en-US" altLang="zh-CN" sz="2400" dirty="0" err="1" smtClean="0">
                <a:solidFill>
                  <a:srgbClr val="FFFF00"/>
                </a:solidFill>
                <a:latin typeface="Times New Roman" panose="02020603050405020304" pitchFamily="18" charset="0"/>
                <a:cs typeface="Times New Roman" panose="02020603050405020304" pitchFamily="18" charset="0"/>
              </a:rPr>
              <a:t>AMLGraph</a:t>
            </a:r>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61443" name="Rectangle 3"/>
          <p:cNvSpPr>
            <a:spLocks noChangeArrowheads="1"/>
          </p:cNvSpPr>
          <p:nvPr/>
        </p:nvSpPr>
        <p:spPr bwMode="auto">
          <a:xfrm>
            <a:off x="514350" y="332656"/>
            <a:ext cx="3627438"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vertex node</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61444" name="Rectangle 4"/>
          <p:cNvSpPr>
            <a:spLocks noChangeArrowheads="1"/>
          </p:cNvSpPr>
          <p:nvPr/>
        </p:nvSpPr>
        <p:spPr bwMode="auto">
          <a:xfrm>
            <a:off x="514350" y="2924944"/>
            <a:ext cx="7050200"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FFFF00"/>
                </a:solidFill>
                <a:latin typeface="Times New Roman" panose="02020603050405020304" pitchFamily="18" charset="0"/>
                <a:cs typeface="Times New Roman" panose="02020603050405020304" pitchFamily="18" charset="0"/>
              </a:rPr>
              <a:t>Declaration of </a:t>
            </a:r>
            <a:r>
              <a:rPr kumimoji="1" lang="en-US" altLang="zh-CN" sz="2400" b="1" dirty="0" smtClean="0">
                <a:solidFill>
                  <a:srgbClr val="FFFF00"/>
                </a:solidFill>
                <a:latin typeface="Times New Roman" panose="02020603050405020304" pitchFamily="18" charset="0"/>
                <a:cs typeface="Times New Roman" panose="02020603050405020304" pitchFamily="18" charset="0"/>
              </a:rPr>
              <a:t>Adjacency </a:t>
            </a:r>
            <a:r>
              <a:rPr kumimoji="1" lang="en-US" altLang="zh-CN" sz="2400" b="1" dirty="0" err="1" smtClean="0">
                <a:solidFill>
                  <a:srgbClr val="FFFF00"/>
                </a:solidFill>
                <a:latin typeface="Times New Roman" panose="02020603050405020304" pitchFamily="18" charset="0"/>
                <a:cs typeface="Times New Roman" panose="02020603050405020304" pitchFamily="18" charset="0"/>
              </a:rPr>
              <a:t>MList</a:t>
            </a:r>
            <a:r>
              <a:rPr kumimoji="1" lang="en-US" altLang="zh-CN" sz="2400" b="1" dirty="0" smtClean="0">
                <a:solidFill>
                  <a:srgbClr val="FFFF00"/>
                </a:solidFill>
                <a:latin typeface="Times New Roman" panose="02020603050405020304" pitchFamily="18" charset="0"/>
                <a:cs typeface="Times New Roman" panose="02020603050405020304" pitchFamily="18" charset="0"/>
              </a:rPr>
              <a:t> </a:t>
            </a:r>
            <a:r>
              <a:rPr kumimoji="1" lang="en-US" altLang="zh-CN" sz="2400" b="1" dirty="0">
                <a:solidFill>
                  <a:srgbClr val="FFFF00"/>
                </a:solidFill>
                <a:latin typeface="Times New Roman" panose="02020603050405020304" pitchFamily="18" charset="0"/>
                <a:cs typeface="Times New Roman" panose="02020603050405020304" pitchFamily="18" charset="0"/>
              </a:rPr>
              <a:t>of </a:t>
            </a:r>
            <a:r>
              <a:rPr kumimoji="1" lang="en-US" altLang="zh-CN" sz="2400" b="1" dirty="0" smtClean="0">
                <a:solidFill>
                  <a:srgbClr val="FFFF00"/>
                </a:solidFill>
                <a:latin typeface="Times New Roman" panose="02020603050405020304" pitchFamily="18" charset="0"/>
                <a:cs typeface="Times New Roman" panose="02020603050405020304" pitchFamily="18" charset="0"/>
              </a:rPr>
              <a:t>undirected </a:t>
            </a:r>
            <a:r>
              <a:rPr kumimoji="1" lang="en-US" altLang="zh-CN" sz="2400" b="1" dirty="0">
                <a:solidFill>
                  <a:srgbClr val="FFFF00"/>
                </a:solidFill>
                <a:latin typeface="Times New Roman" panose="02020603050405020304" pitchFamily="18" charset="0"/>
                <a:cs typeface="Times New Roman" panose="02020603050405020304" pitchFamily="18" charset="0"/>
              </a:rPr>
              <a:t>graph</a:t>
            </a:r>
            <a:endParaRPr kumimoji="1" lang="en-US" altLang="zh-CN" sz="24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530" name="Group 162"/>
          <p:cNvGrpSpPr/>
          <p:nvPr/>
        </p:nvGrpSpPr>
        <p:grpSpPr bwMode="auto">
          <a:xfrm>
            <a:off x="1376923" y="5084360"/>
            <a:ext cx="915987" cy="360363"/>
            <a:chOff x="1338" y="2834"/>
            <a:chExt cx="577" cy="227"/>
          </a:xfrm>
        </p:grpSpPr>
        <p:sp>
          <p:nvSpPr>
            <p:cNvPr id="58395" name="Rectangle 27"/>
            <p:cNvSpPr>
              <a:spLocks noChangeArrowheads="1"/>
            </p:cNvSpPr>
            <p:nvPr/>
          </p:nvSpPr>
          <p:spPr bwMode="auto">
            <a:xfrm>
              <a:off x="1338" y="2834"/>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baseline="-25000">
                <a:latin typeface="Times New Roman" panose="02020603050405020304" pitchFamily="18" charset="0"/>
                <a:cs typeface="Times New Roman" panose="02020603050405020304" pitchFamily="18" charset="0"/>
              </a:endParaRPr>
            </a:p>
          </p:txBody>
        </p:sp>
        <p:sp>
          <p:nvSpPr>
            <p:cNvPr id="58396" name="Line 28"/>
            <p:cNvSpPr>
              <a:spLocks noChangeShapeType="1"/>
            </p:cNvSpPr>
            <p:nvPr/>
          </p:nvSpPr>
          <p:spPr bwMode="auto">
            <a:xfrm>
              <a:off x="1672" y="2834"/>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80" name="Line 112"/>
          <p:cNvSpPr>
            <a:spLocks noChangeShapeType="1"/>
          </p:cNvSpPr>
          <p:nvPr/>
        </p:nvSpPr>
        <p:spPr bwMode="auto">
          <a:xfrm>
            <a:off x="2060094" y="5262160"/>
            <a:ext cx="708025" cy="0"/>
          </a:xfrm>
          <a:prstGeom prst="line">
            <a:avLst/>
          </a:prstGeom>
          <a:noFill/>
          <a:ln w="28575">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6" name="Rectangle 8"/>
          <p:cNvSpPr>
            <a:spLocks noChangeArrowheads="1"/>
          </p:cNvSpPr>
          <p:nvPr/>
        </p:nvSpPr>
        <p:spPr bwMode="auto">
          <a:xfrm>
            <a:off x="1376923" y="4327321"/>
            <a:ext cx="915987"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1</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377" name="Line 9"/>
          <p:cNvSpPr>
            <a:spLocks noChangeShapeType="1"/>
          </p:cNvSpPr>
          <p:nvPr/>
        </p:nvSpPr>
        <p:spPr bwMode="auto">
          <a:xfrm>
            <a:off x="1907148" y="4327321"/>
            <a:ext cx="0" cy="360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Rectangle 37"/>
          <p:cNvSpPr>
            <a:spLocks noChangeArrowheads="1"/>
          </p:cNvSpPr>
          <p:nvPr/>
        </p:nvSpPr>
        <p:spPr bwMode="auto">
          <a:xfrm>
            <a:off x="2768118" y="4327321"/>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0      1</a:t>
            </a:r>
            <a:endParaRPr kumimoji="1" lang="en-US" altLang="zh-CN" sz="2400" dirty="0">
              <a:latin typeface="Times New Roman" panose="02020603050405020304" pitchFamily="18" charset="0"/>
              <a:cs typeface="Times New Roman" panose="02020603050405020304" pitchFamily="18" charset="0"/>
            </a:endParaRPr>
          </a:p>
        </p:txBody>
      </p:sp>
      <p:sp>
        <p:nvSpPr>
          <p:cNvPr id="58406" name="Line 38"/>
          <p:cNvSpPr>
            <a:spLocks noChangeShapeType="1"/>
          </p:cNvSpPr>
          <p:nvPr/>
        </p:nvSpPr>
        <p:spPr bwMode="auto">
          <a:xfrm>
            <a:off x="3056151" y="4327321"/>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79" name="Line 111"/>
          <p:cNvSpPr>
            <a:spLocks noChangeShapeType="1"/>
          </p:cNvSpPr>
          <p:nvPr/>
        </p:nvSpPr>
        <p:spPr bwMode="auto">
          <a:xfrm>
            <a:off x="2060094" y="4503533"/>
            <a:ext cx="708025"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529" name="Group 161"/>
          <p:cNvGrpSpPr/>
          <p:nvPr/>
        </p:nvGrpSpPr>
        <p:grpSpPr bwMode="auto">
          <a:xfrm>
            <a:off x="1376923" y="5462086"/>
            <a:ext cx="915987" cy="360363"/>
            <a:chOff x="1338" y="3103"/>
            <a:chExt cx="577" cy="227"/>
          </a:xfrm>
        </p:grpSpPr>
        <p:sp>
          <p:nvSpPr>
            <p:cNvPr id="58400" name="Rectangle 32"/>
            <p:cNvSpPr>
              <a:spLocks noChangeArrowheads="1"/>
            </p:cNvSpPr>
            <p:nvPr/>
          </p:nvSpPr>
          <p:spPr bwMode="auto">
            <a:xfrm>
              <a:off x="1338" y="3103"/>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4</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401" name="Line 33"/>
            <p:cNvSpPr>
              <a:spLocks noChangeShapeType="1"/>
            </p:cNvSpPr>
            <p:nvPr/>
          </p:nvSpPr>
          <p:spPr bwMode="auto">
            <a:xfrm>
              <a:off x="1672" y="3103"/>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528" name="Group 160"/>
          <p:cNvGrpSpPr/>
          <p:nvPr/>
        </p:nvGrpSpPr>
        <p:grpSpPr bwMode="auto">
          <a:xfrm>
            <a:off x="1376923" y="5839812"/>
            <a:ext cx="915987" cy="360363"/>
            <a:chOff x="1338" y="3398"/>
            <a:chExt cx="577" cy="227"/>
          </a:xfrm>
        </p:grpSpPr>
        <p:sp>
          <p:nvSpPr>
            <p:cNvPr id="58424" name="Rectangle 56"/>
            <p:cNvSpPr>
              <a:spLocks noChangeArrowheads="1"/>
            </p:cNvSpPr>
            <p:nvPr/>
          </p:nvSpPr>
          <p:spPr bwMode="auto">
            <a:xfrm>
              <a:off x="1338" y="3398"/>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baseline="-25000">
                <a:latin typeface="Times New Roman" panose="02020603050405020304" pitchFamily="18" charset="0"/>
                <a:cs typeface="Times New Roman" panose="02020603050405020304" pitchFamily="18" charset="0"/>
              </a:endParaRPr>
            </a:p>
          </p:txBody>
        </p:sp>
        <p:sp>
          <p:nvSpPr>
            <p:cNvPr id="58425" name="Line 57"/>
            <p:cNvSpPr>
              <a:spLocks noChangeShapeType="1"/>
            </p:cNvSpPr>
            <p:nvPr/>
          </p:nvSpPr>
          <p:spPr bwMode="auto">
            <a:xfrm>
              <a:off x="1672" y="3398"/>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83" name="Line 115"/>
          <p:cNvSpPr>
            <a:spLocks noChangeShapeType="1"/>
          </p:cNvSpPr>
          <p:nvPr/>
        </p:nvSpPr>
        <p:spPr bwMode="auto">
          <a:xfrm>
            <a:off x="2060094" y="6022375"/>
            <a:ext cx="708025" cy="0"/>
          </a:xfrm>
          <a:prstGeom prst="line">
            <a:avLst/>
          </a:prstGeom>
          <a:noFill/>
          <a:ln w="28575">
            <a:solidFill>
              <a:srgbClr val="CC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531" name="Group 163"/>
          <p:cNvGrpSpPr/>
          <p:nvPr/>
        </p:nvGrpSpPr>
        <p:grpSpPr bwMode="auto">
          <a:xfrm>
            <a:off x="1376923" y="4705047"/>
            <a:ext cx="915987" cy="360363"/>
            <a:chOff x="1338" y="2574"/>
            <a:chExt cx="577" cy="227"/>
          </a:xfrm>
        </p:grpSpPr>
        <p:sp>
          <p:nvSpPr>
            <p:cNvPr id="58389" name="Rectangle 21"/>
            <p:cNvSpPr>
              <a:spLocks noChangeArrowheads="1"/>
            </p:cNvSpPr>
            <p:nvPr/>
          </p:nvSpPr>
          <p:spPr bwMode="auto">
            <a:xfrm>
              <a:off x="1338" y="2574"/>
              <a:ext cx="577" cy="22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err="1">
                  <a:latin typeface="Times New Roman" panose="02020603050405020304" pitchFamily="18" charset="0"/>
                  <a:cs typeface="Times New Roman" panose="02020603050405020304" pitchFamily="18" charset="0"/>
                </a:rPr>
                <a:t>V</a:t>
              </a:r>
              <a:r>
                <a:rPr kumimoji="1" lang="en-US" altLang="zh-CN" sz="2400" baseline="-25000" dirty="0" err="1">
                  <a:latin typeface="Times New Roman" panose="02020603050405020304" pitchFamily="18" charset="0"/>
                  <a:cs typeface="Times New Roman" panose="02020603050405020304" pitchFamily="18" charset="0"/>
                </a:rPr>
                <a:t>2</a:t>
              </a:r>
              <a:endParaRPr kumimoji="1" lang="en-US" altLang="zh-CN" sz="2400" baseline="-25000" dirty="0">
                <a:latin typeface="Times New Roman" panose="02020603050405020304" pitchFamily="18" charset="0"/>
                <a:cs typeface="Times New Roman" panose="02020603050405020304" pitchFamily="18" charset="0"/>
              </a:endParaRPr>
            </a:p>
          </p:txBody>
        </p:sp>
        <p:sp>
          <p:nvSpPr>
            <p:cNvPr id="58390" name="Line 22"/>
            <p:cNvSpPr>
              <a:spLocks noChangeShapeType="1"/>
            </p:cNvSpPr>
            <p:nvPr/>
          </p:nvSpPr>
          <p:spPr bwMode="auto">
            <a:xfrm>
              <a:off x="1672" y="2574"/>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497" name="Text Box 129"/>
          <p:cNvSpPr txBox="1">
            <a:spLocks noChangeArrowheads="1"/>
          </p:cNvSpPr>
          <p:nvPr/>
        </p:nvSpPr>
        <p:spPr bwMode="auto">
          <a:xfrm>
            <a:off x="895911" y="4327684"/>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0</a:t>
            </a:r>
            <a:endParaRPr kumimoji="1" lang="en-US" altLang="zh-CN" sz="2400" dirty="0">
              <a:latin typeface="Times New Roman" panose="02020603050405020304" pitchFamily="18" charset="0"/>
              <a:cs typeface="Times New Roman" panose="02020603050405020304" pitchFamily="18" charset="0"/>
            </a:endParaRPr>
          </a:p>
        </p:txBody>
      </p:sp>
      <p:sp>
        <p:nvSpPr>
          <p:cNvPr id="58498" name="Text Box 130"/>
          <p:cNvSpPr txBox="1">
            <a:spLocks noChangeArrowheads="1"/>
          </p:cNvSpPr>
          <p:nvPr/>
        </p:nvSpPr>
        <p:spPr bwMode="auto">
          <a:xfrm>
            <a:off x="895911" y="4706998"/>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1</a:t>
            </a:r>
            <a:endParaRPr kumimoji="1" lang="en-US" altLang="zh-CN" sz="2400" dirty="0">
              <a:latin typeface="Times New Roman" panose="02020603050405020304" pitchFamily="18" charset="0"/>
              <a:cs typeface="Times New Roman" panose="02020603050405020304" pitchFamily="18" charset="0"/>
            </a:endParaRPr>
          </a:p>
        </p:txBody>
      </p:sp>
      <p:sp>
        <p:nvSpPr>
          <p:cNvPr id="58499" name="Text Box 131"/>
          <p:cNvSpPr txBox="1">
            <a:spLocks noChangeArrowheads="1"/>
          </p:cNvSpPr>
          <p:nvPr/>
        </p:nvSpPr>
        <p:spPr bwMode="auto">
          <a:xfrm>
            <a:off x="895911" y="5086312"/>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2</a:t>
            </a:r>
            <a:endParaRPr kumimoji="1" lang="en-US" altLang="zh-CN" sz="2400" dirty="0">
              <a:latin typeface="Times New Roman" panose="02020603050405020304" pitchFamily="18" charset="0"/>
              <a:cs typeface="Times New Roman" panose="02020603050405020304" pitchFamily="18" charset="0"/>
            </a:endParaRPr>
          </a:p>
        </p:txBody>
      </p:sp>
      <p:sp>
        <p:nvSpPr>
          <p:cNvPr id="58500" name="Text Box 132"/>
          <p:cNvSpPr txBox="1">
            <a:spLocks noChangeArrowheads="1"/>
          </p:cNvSpPr>
          <p:nvPr/>
        </p:nvSpPr>
        <p:spPr bwMode="auto">
          <a:xfrm>
            <a:off x="895911" y="5465625"/>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3</a:t>
            </a:r>
            <a:endParaRPr kumimoji="1" lang="en-US" altLang="zh-CN" sz="2400" dirty="0">
              <a:latin typeface="Times New Roman" panose="02020603050405020304" pitchFamily="18" charset="0"/>
              <a:cs typeface="Times New Roman" panose="02020603050405020304" pitchFamily="18" charset="0"/>
            </a:endParaRPr>
          </a:p>
        </p:txBody>
      </p:sp>
      <p:sp>
        <p:nvSpPr>
          <p:cNvPr id="58505" name="Text Box 137"/>
          <p:cNvSpPr txBox="1">
            <a:spLocks noChangeArrowheads="1"/>
          </p:cNvSpPr>
          <p:nvPr/>
        </p:nvSpPr>
        <p:spPr bwMode="auto">
          <a:xfrm>
            <a:off x="895911" y="5844938"/>
            <a:ext cx="33655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4</a:t>
            </a:r>
            <a:endParaRPr kumimoji="1" lang="en-US" altLang="zh-CN" sz="2400" dirty="0">
              <a:latin typeface="Times New Roman" panose="02020603050405020304" pitchFamily="18" charset="0"/>
              <a:cs typeface="Times New Roman" panose="02020603050405020304" pitchFamily="18" charset="0"/>
            </a:endParaRPr>
          </a:p>
        </p:txBody>
      </p:sp>
      <p:sp>
        <p:nvSpPr>
          <p:cNvPr id="58520" name="Rectangle 152"/>
          <p:cNvSpPr>
            <a:spLocks noChangeArrowheads="1"/>
          </p:cNvSpPr>
          <p:nvPr/>
        </p:nvSpPr>
        <p:spPr bwMode="auto">
          <a:xfrm>
            <a:off x="324000" y="280800"/>
            <a:ext cx="5543505" cy="46166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smtClean="0">
                <a:solidFill>
                  <a:srgbClr val="FFFF00"/>
                </a:solidFill>
              </a:rPr>
              <a:t>Adjacency </a:t>
            </a:r>
            <a:r>
              <a:rPr kumimoji="1" lang="en-US" altLang="zh-CN" sz="2400" dirty="0" err="1" smtClean="0">
                <a:solidFill>
                  <a:srgbClr val="FFFF00"/>
                </a:solidFill>
              </a:rPr>
              <a:t>Multilist</a:t>
            </a:r>
            <a:r>
              <a:rPr kumimoji="1" lang="en-US" altLang="zh-CN" sz="2400" dirty="0" smtClean="0">
                <a:solidFill>
                  <a:srgbClr val="FFFF00"/>
                </a:solidFill>
              </a:rPr>
              <a:t> </a:t>
            </a:r>
            <a:r>
              <a:rPr kumimoji="1" lang="en-US" altLang="zh-CN" sz="2400" dirty="0">
                <a:solidFill>
                  <a:srgbClr val="FFFF00"/>
                </a:solidFill>
              </a:rPr>
              <a:t>of undirected graph</a:t>
            </a:r>
            <a:endParaRPr kumimoji="1" lang="en-US" altLang="zh-CN" sz="2400" b="1" dirty="0">
              <a:solidFill>
                <a:srgbClr val="FFFF00"/>
              </a:solidFill>
            </a:endParaRPr>
          </a:p>
        </p:txBody>
      </p:sp>
      <p:sp>
        <p:nvSpPr>
          <p:cNvPr id="84" name="Line 38"/>
          <p:cNvSpPr>
            <a:spLocks noChangeShapeType="1"/>
          </p:cNvSpPr>
          <p:nvPr/>
        </p:nvSpPr>
        <p:spPr bwMode="auto">
          <a:xfrm>
            <a:off x="3362185" y="4327321"/>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38"/>
          <p:cNvSpPr>
            <a:spLocks noChangeShapeType="1"/>
          </p:cNvSpPr>
          <p:nvPr/>
        </p:nvSpPr>
        <p:spPr bwMode="auto">
          <a:xfrm>
            <a:off x="3668219" y="4327321"/>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8"/>
          <p:cNvSpPr>
            <a:spLocks noChangeShapeType="1"/>
          </p:cNvSpPr>
          <p:nvPr/>
        </p:nvSpPr>
        <p:spPr bwMode="auto">
          <a:xfrm>
            <a:off x="3974253" y="4327321"/>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38"/>
          <p:cNvSpPr>
            <a:spLocks noChangeShapeType="1"/>
          </p:cNvSpPr>
          <p:nvPr/>
        </p:nvSpPr>
        <p:spPr bwMode="auto">
          <a:xfrm>
            <a:off x="4280287" y="4327321"/>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Rectangle 37"/>
          <p:cNvSpPr>
            <a:spLocks noChangeArrowheads="1"/>
          </p:cNvSpPr>
          <p:nvPr/>
        </p:nvSpPr>
        <p:spPr bwMode="auto">
          <a:xfrm>
            <a:off x="5396607" y="4327644"/>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0      3</a:t>
            </a:r>
            <a:endParaRPr kumimoji="1" lang="en-US" altLang="zh-CN" sz="2400" dirty="0">
              <a:latin typeface="Times New Roman" panose="02020603050405020304" pitchFamily="18" charset="0"/>
              <a:cs typeface="Times New Roman" panose="02020603050405020304" pitchFamily="18" charset="0"/>
            </a:endParaRPr>
          </a:p>
        </p:txBody>
      </p:sp>
      <p:sp>
        <p:nvSpPr>
          <p:cNvPr id="89" name="Line 38"/>
          <p:cNvSpPr>
            <a:spLocks noChangeShapeType="1"/>
          </p:cNvSpPr>
          <p:nvPr/>
        </p:nvSpPr>
        <p:spPr bwMode="auto">
          <a:xfrm>
            <a:off x="5684640" y="4327644"/>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8"/>
          <p:cNvSpPr>
            <a:spLocks noChangeShapeType="1"/>
          </p:cNvSpPr>
          <p:nvPr/>
        </p:nvSpPr>
        <p:spPr bwMode="auto">
          <a:xfrm>
            <a:off x="5990674" y="4327644"/>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8"/>
          <p:cNvSpPr>
            <a:spLocks noChangeShapeType="1"/>
          </p:cNvSpPr>
          <p:nvPr/>
        </p:nvSpPr>
        <p:spPr bwMode="auto">
          <a:xfrm>
            <a:off x="6296708" y="4327644"/>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38"/>
          <p:cNvSpPr>
            <a:spLocks noChangeShapeType="1"/>
          </p:cNvSpPr>
          <p:nvPr/>
        </p:nvSpPr>
        <p:spPr bwMode="auto">
          <a:xfrm>
            <a:off x="6602742" y="4327644"/>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38"/>
          <p:cNvSpPr>
            <a:spLocks noChangeShapeType="1"/>
          </p:cNvSpPr>
          <p:nvPr/>
        </p:nvSpPr>
        <p:spPr bwMode="auto">
          <a:xfrm>
            <a:off x="6908776" y="4327644"/>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组合 12"/>
          <p:cNvGrpSpPr/>
          <p:nvPr/>
        </p:nvGrpSpPr>
        <p:grpSpPr>
          <a:xfrm>
            <a:off x="3497183" y="4111606"/>
            <a:ext cx="2628000" cy="330110"/>
            <a:chOff x="3419872" y="3717032"/>
            <a:chExt cx="2599928" cy="452962"/>
          </a:xfrm>
        </p:grpSpPr>
        <p:sp>
          <p:nvSpPr>
            <p:cNvPr id="98" name="Line 116"/>
            <p:cNvSpPr>
              <a:spLocks noChangeShapeType="1"/>
            </p:cNvSpPr>
            <p:nvPr/>
          </p:nvSpPr>
          <p:spPr bwMode="auto">
            <a:xfrm>
              <a:off x="3419872" y="3717036"/>
              <a:ext cx="2599928" cy="0"/>
            </a:xfrm>
            <a:prstGeom prst="line">
              <a:avLst/>
            </a:prstGeom>
            <a:noFill/>
            <a:ln w="28575">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116"/>
            <p:cNvSpPr>
              <a:spLocks noChangeShapeType="1"/>
            </p:cNvSpPr>
            <p:nvPr/>
          </p:nvSpPr>
          <p:spPr bwMode="auto">
            <a:xfrm>
              <a:off x="3419872" y="3725416"/>
              <a:ext cx="0" cy="444578"/>
            </a:xfrm>
            <a:prstGeom prst="line">
              <a:avLst/>
            </a:prstGeom>
            <a:noFill/>
            <a:ln w="28575">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16"/>
            <p:cNvSpPr>
              <a:spLocks noChangeShapeType="1"/>
            </p:cNvSpPr>
            <p:nvPr/>
          </p:nvSpPr>
          <p:spPr bwMode="auto">
            <a:xfrm>
              <a:off x="6012160" y="3717032"/>
              <a:ext cx="0" cy="288000"/>
            </a:xfrm>
            <a:prstGeom prst="line">
              <a:avLst/>
            </a:prstGeom>
            <a:noFill/>
            <a:ln w="28575">
              <a:solidFill>
                <a:srgbClr val="FF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 name="Rectangle 37"/>
          <p:cNvSpPr>
            <a:spLocks noChangeArrowheads="1"/>
          </p:cNvSpPr>
          <p:nvPr/>
        </p:nvSpPr>
        <p:spPr bwMode="auto">
          <a:xfrm>
            <a:off x="2768119" y="5081265"/>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2      1</a:t>
            </a:r>
            <a:endParaRPr kumimoji="1" lang="en-US" altLang="zh-CN" sz="2400" dirty="0">
              <a:latin typeface="Times New Roman" panose="02020603050405020304" pitchFamily="18" charset="0"/>
              <a:cs typeface="Times New Roman" panose="02020603050405020304" pitchFamily="18" charset="0"/>
            </a:endParaRPr>
          </a:p>
        </p:txBody>
      </p:sp>
      <p:sp>
        <p:nvSpPr>
          <p:cNvPr id="105" name="Line 38"/>
          <p:cNvSpPr>
            <a:spLocks noChangeShapeType="1"/>
          </p:cNvSpPr>
          <p:nvPr/>
        </p:nvSpPr>
        <p:spPr bwMode="auto">
          <a:xfrm>
            <a:off x="3056152" y="5081265"/>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38"/>
          <p:cNvSpPr>
            <a:spLocks noChangeShapeType="1"/>
          </p:cNvSpPr>
          <p:nvPr/>
        </p:nvSpPr>
        <p:spPr bwMode="auto">
          <a:xfrm>
            <a:off x="3362186" y="5081265"/>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38"/>
          <p:cNvSpPr>
            <a:spLocks noChangeShapeType="1"/>
          </p:cNvSpPr>
          <p:nvPr/>
        </p:nvSpPr>
        <p:spPr bwMode="auto">
          <a:xfrm>
            <a:off x="3668220" y="5081265"/>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Line 38"/>
          <p:cNvSpPr>
            <a:spLocks noChangeShapeType="1"/>
          </p:cNvSpPr>
          <p:nvPr/>
        </p:nvSpPr>
        <p:spPr bwMode="auto">
          <a:xfrm>
            <a:off x="3974254" y="5081265"/>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38"/>
          <p:cNvSpPr>
            <a:spLocks noChangeShapeType="1"/>
          </p:cNvSpPr>
          <p:nvPr/>
        </p:nvSpPr>
        <p:spPr bwMode="auto">
          <a:xfrm>
            <a:off x="4280288" y="5081265"/>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Rectangle 37"/>
          <p:cNvSpPr>
            <a:spLocks noChangeArrowheads="1"/>
          </p:cNvSpPr>
          <p:nvPr/>
        </p:nvSpPr>
        <p:spPr bwMode="auto">
          <a:xfrm>
            <a:off x="5396608" y="5081588"/>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2      3</a:t>
            </a:r>
            <a:endParaRPr kumimoji="1" lang="en-US" altLang="zh-CN" sz="2400" dirty="0">
              <a:latin typeface="Times New Roman" panose="02020603050405020304" pitchFamily="18" charset="0"/>
              <a:cs typeface="Times New Roman" panose="02020603050405020304" pitchFamily="18" charset="0"/>
            </a:endParaRPr>
          </a:p>
        </p:txBody>
      </p:sp>
      <p:sp>
        <p:nvSpPr>
          <p:cNvPr id="112" name="Line 38"/>
          <p:cNvSpPr>
            <a:spLocks noChangeShapeType="1"/>
          </p:cNvSpPr>
          <p:nvPr/>
        </p:nvSpPr>
        <p:spPr bwMode="auto">
          <a:xfrm>
            <a:off x="5684641" y="5081588"/>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38"/>
          <p:cNvSpPr>
            <a:spLocks noChangeShapeType="1"/>
          </p:cNvSpPr>
          <p:nvPr/>
        </p:nvSpPr>
        <p:spPr bwMode="auto">
          <a:xfrm>
            <a:off x="5990675" y="5081588"/>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38"/>
          <p:cNvSpPr>
            <a:spLocks noChangeShapeType="1"/>
          </p:cNvSpPr>
          <p:nvPr/>
        </p:nvSpPr>
        <p:spPr bwMode="auto">
          <a:xfrm>
            <a:off x="6296709" y="5081588"/>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38"/>
          <p:cNvSpPr>
            <a:spLocks noChangeShapeType="1"/>
          </p:cNvSpPr>
          <p:nvPr/>
        </p:nvSpPr>
        <p:spPr bwMode="auto">
          <a:xfrm>
            <a:off x="6602743" y="5081588"/>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38"/>
          <p:cNvSpPr>
            <a:spLocks noChangeShapeType="1"/>
          </p:cNvSpPr>
          <p:nvPr/>
        </p:nvSpPr>
        <p:spPr bwMode="auto">
          <a:xfrm>
            <a:off x="6908777" y="5081588"/>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37"/>
          <p:cNvSpPr>
            <a:spLocks noChangeArrowheads="1"/>
          </p:cNvSpPr>
          <p:nvPr/>
        </p:nvSpPr>
        <p:spPr bwMode="auto">
          <a:xfrm>
            <a:off x="2768119" y="5839166"/>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4      1</a:t>
            </a:r>
            <a:endParaRPr kumimoji="1" lang="en-US" altLang="zh-CN" sz="2400" dirty="0">
              <a:latin typeface="Times New Roman" panose="02020603050405020304" pitchFamily="18" charset="0"/>
              <a:cs typeface="Times New Roman" panose="02020603050405020304" pitchFamily="18" charset="0"/>
            </a:endParaRPr>
          </a:p>
        </p:txBody>
      </p:sp>
      <p:sp>
        <p:nvSpPr>
          <p:cNvPr id="122" name="Line 38"/>
          <p:cNvSpPr>
            <a:spLocks noChangeShapeType="1"/>
          </p:cNvSpPr>
          <p:nvPr/>
        </p:nvSpPr>
        <p:spPr bwMode="auto">
          <a:xfrm>
            <a:off x="3056152" y="5839166"/>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38"/>
          <p:cNvSpPr>
            <a:spLocks noChangeShapeType="1"/>
          </p:cNvSpPr>
          <p:nvPr/>
        </p:nvSpPr>
        <p:spPr bwMode="auto">
          <a:xfrm>
            <a:off x="3362186" y="5839166"/>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38"/>
          <p:cNvSpPr>
            <a:spLocks noChangeShapeType="1"/>
          </p:cNvSpPr>
          <p:nvPr/>
        </p:nvSpPr>
        <p:spPr bwMode="auto">
          <a:xfrm>
            <a:off x="3668220" y="5839166"/>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38"/>
          <p:cNvSpPr>
            <a:spLocks noChangeShapeType="1"/>
          </p:cNvSpPr>
          <p:nvPr/>
        </p:nvSpPr>
        <p:spPr bwMode="auto">
          <a:xfrm>
            <a:off x="3974254" y="5839166"/>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38"/>
          <p:cNvSpPr>
            <a:spLocks noChangeShapeType="1"/>
          </p:cNvSpPr>
          <p:nvPr/>
        </p:nvSpPr>
        <p:spPr bwMode="auto">
          <a:xfrm>
            <a:off x="4280288" y="5839166"/>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Rectangle 37"/>
          <p:cNvSpPr>
            <a:spLocks noChangeArrowheads="1"/>
          </p:cNvSpPr>
          <p:nvPr/>
        </p:nvSpPr>
        <p:spPr bwMode="auto">
          <a:xfrm>
            <a:off x="5396608" y="5839489"/>
            <a:ext cx="1764000" cy="3603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smtClean="0">
                <a:latin typeface="Times New Roman" panose="02020603050405020304" pitchFamily="18" charset="0"/>
                <a:cs typeface="Times New Roman" panose="02020603050405020304" pitchFamily="18" charset="0"/>
              </a:rPr>
              <a:t>    2      4</a:t>
            </a:r>
            <a:endParaRPr kumimoji="1" lang="en-US" altLang="zh-CN" sz="2400" dirty="0">
              <a:latin typeface="Times New Roman" panose="02020603050405020304" pitchFamily="18" charset="0"/>
              <a:cs typeface="Times New Roman" panose="02020603050405020304" pitchFamily="18" charset="0"/>
            </a:endParaRPr>
          </a:p>
        </p:txBody>
      </p:sp>
      <p:sp>
        <p:nvSpPr>
          <p:cNvPr id="129" name="Line 38"/>
          <p:cNvSpPr>
            <a:spLocks noChangeShapeType="1"/>
          </p:cNvSpPr>
          <p:nvPr/>
        </p:nvSpPr>
        <p:spPr bwMode="auto">
          <a:xfrm>
            <a:off x="5684641" y="583948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38"/>
          <p:cNvSpPr>
            <a:spLocks noChangeShapeType="1"/>
          </p:cNvSpPr>
          <p:nvPr/>
        </p:nvSpPr>
        <p:spPr bwMode="auto">
          <a:xfrm>
            <a:off x="5990675" y="583948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38"/>
          <p:cNvSpPr>
            <a:spLocks noChangeShapeType="1"/>
          </p:cNvSpPr>
          <p:nvPr/>
        </p:nvSpPr>
        <p:spPr bwMode="auto">
          <a:xfrm>
            <a:off x="6296709" y="583948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38"/>
          <p:cNvSpPr>
            <a:spLocks noChangeShapeType="1"/>
          </p:cNvSpPr>
          <p:nvPr/>
        </p:nvSpPr>
        <p:spPr bwMode="auto">
          <a:xfrm>
            <a:off x="6602743" y="583948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38"/>
          <p:cNvSpPr>
            <a:spLocks noChangeShapeType="1"/>
          </p:cNvSpPr>
          <p:nvPr/>
        </p:nvSpPr>
        <p:spPr bwMode="auto">
          <a:xfrm>
            <a:off x="6908777" y="583948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Text Box 126"/>
          <p:cNvSpPr txBox="1">
            <a:spLocks noChangeArrowheads="1"/>
          </p:cNvSpPr>
          <p:nvPr/>
        </p:nvSpPr>
        <p:spPr bwMode="auto">
          <a:xfrm>
            <a:off x="3953262" y="5839812"/>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39" name="Text Box 126"/>
          <p:cNvSpPr txBox="1">
            <a:spLocks noChangeArrowheads="1"/>
          </p:cNvSpPr>
          <p:nvPr/>
        </p:nvSpPr>
        <p:spPr bwMode="auto">
          <a:xfrm>
            <a:off x="5969486" y="4327644"/>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40" name="Text Box 126"/>
          <p:cNvSpPr txBox="1">
            <a:spLocks noChangeArrowheads="1"/>
          </p:cNvSpPr>
          <p:nvPr/>
        </p:nvSpPr>
        <p:spPr bwMode="auto">
          <a:xfrm>
            <a:off x="6584543" y="4327644"/>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41" name="Text Box 126"/>
          <p:cNvSpPr txBox="1">
            <a:spLocks noChangeArrowheads="1"/>
          </p:cNvSpPr>
          <p:nvPr/>
        </p:nvSpPr>
        <p:spPr bwMode="auto">
          <a:xfrm>
            <a:off x="5979925" y="5839852"/>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sp>
        <p:nvSpPr>
          <p:cNvPr id="142" name="Text Box 126"/>
          <p:cNvSpPr txBox="1">
            <a:spLocks noChangeArrowheads="1"/>
          </p:cNvSpPr>
          <p:nvPr/>
        </p:nvSpPr>
        <p:spPr bwMode="auto">
          <a:xfrm>
            <a:off x="6594982" y="5839852"/>
            <a:ext cx="32702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2059327" y="5463260"/>
            <a:ext cx="4680000" cy="217015"/>
            <a:chOff x="1979712" y="5140680"/>
            <a:chExt cx="4651872" cy="217015"/>
          </a:xfrm>
        </p:grpSpPr>
        <p:sp>
          <p:nvSpPr>
            <p:cNvPr id="143" name="Line 111"/>
            <p:cNvSpPr>
              <a:spLocks noChangeShapeType="1"/>
            </p:cNvSpPr>
            <p:nvPr/>
          </p:nvSpPr>
          <p:spPr bwMode="auto">
            <a:xfrm>
              <a:off x="1979712" y="5357695"/>
              <a:ext cx="4651872" cy="0"/>
            </a:xfrm>
            <a:prstGeom prst="line">
              <a:avLst/>
            </a:prstGeom>
            <a:noFill/>
            <a:ln w="2857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11"/>
            <p:cNvSpPr>
              <a:spLocks noChangeShapeType="1"/>
            </p:cNvSpPr>
            <p:nvPr/>
          </p:nvSpPr>
          <p:spPr bwMode="auto">
            <a:xfrm flipV="1">
              <a:off x="6631584" y="5140680"/>
              <a:ext cx="0" cy="216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 name="Line 111"/>
          <p:cNvSpPr>
            <a:spLocks noChangeShapeType="1"/>
          </p:cNvSpPr>
          <p:nvPr/>
        </p:nvSpPr>
        <p:spPr bwMode="auto">
          <a:xfrm flipV="1">
            <a:off x="6762423" y="4687684"/>
            <a:ext cx="0" cy="576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111"/>
          <p:cNvSpPr>
            <a:spLocks noChangeShapeType="1"/>
          </p:cNvSpPr>
          <p:nvPr/>
        </p:nvSpPr>
        <p:spPr bwMode="auto">
          <a:xfrm>
            <a:off x="4136271" y="4471660"/>
            <a:ext cx="0" cy="576000"/>
          </a:xfrm>
          <a:prstGeom prst="line">
            <a:avLst/>
          </a:prstGeom>
          <a:noFill/>
          <a:ln w="28575">
            <a:solidFill>
              <a:srgbClr val="FFC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111"/>
          <p:cNvSpPr>
            <a:spLocks noChangeShapeType="1"/>
          </p:cNvSpPr>
          <p:nvPr/>
        </p:nvSpPr>
        <p:spPr bwMode="auto">
          <a:xfrm>
            <a:off x="4136271" y="5263748"/>
            <a:ext cx="0" cy="576000"/>
          </a:xfrm>
          <a:prstGeom prst="line">
            <a:avLst/>
          </a:prstGeom>
          <a:noFill/>
          <a:ln w="28575">
            <a:solidFill>
              <a:srgbClr val="FFC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111"/>
          <p:cNvSpPr>
            <a:spLocks noChangeShapeType="1"/>
          </p:cNvSpPr>
          <p:nvPr/>
        </p:nvSpPr>
        <p:spPr bwMode="auto">
          <a:xfrm>
            <a:off x="6152495" y="5263748"/>
            <a:ext cx="0" cy="576000"/>
          </a:xfrm>
          <a:prstGeom prst="line">
            <a:avLst/>
          </a:prstGeom>
          <a:noFill/>
          <a:ln w="28575">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9" name="组合 148"/>
          <p:cNvGrpSpPr/>
          <p:nvPr/>
        </p:nvGrpSpPr>
        <p:grpSpPr>
          <a:xfrm>
            <a:off x="3488199" y="4861630"/>
            <a:ext cx="2628000" cy="330110"/>
            <a:chOff x="3419872" y="3717032"/>
            <a:chExt cx="2599928" cy="452962"/>
          </a:xfrm>
        </p:grpSpPr>
        <p:sp>
          <p:nvSpPr>
            <p:cNvPr id="150" name="Line 116"/>
            <p:cNvSpPr>
              <a:spLocks noChangeShapeType="1"/>
            </p:cNvSpPr>
            <p:nvPr/>
          </p:nvSpPr>
          <p:spPr bwMode="auto">
            <a:xfrm>
              <a:off x="3419872" y="3717036"/>
              <a:ext cx="2599928" cy="0"/>
            </a:xfrm>
            <a:prstGeom prst="line">
              <a:avLst/>
            </a:prstGeom>
            <a:noFill/>
            <a:ln w="28575">
              <a:solidFill>
                <a:srgbClr val="00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116"/>
            <p:cNvSpPr>
              <a:spLocks noChangeShapeType="1"/>
            </p:cNvSpPr>
            <p:nvPr/>
          </p:nvSpPr>
          <p:spPr bwMode="auto">
            <a:xfrm>
              <a:off x="3419872" y="3725416"/>
              <a:ext cx="0" cy="444578"/>
            </a:xfrm>
            <a:prstGeom prst="line">
              <a:avLst/>
            </a:prstGeom>
            <a:noFill/>
            <a:ln w="28575">
              <a:solidFill>
                <a:srgbClr val="00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116"/>
            <p:cNvSpPr>
              <a:spLocks noChangeShapeType="1"/>
            </p:cNvSpPr>
            <p:nvPr/>
          </p:nvSpPr>
          <p:spPr bwMode="auto">
            <a:xfrm>
              <a:off x="6012160" y="3717032"/>
              <a:ext cx="0" cy="288000"/>
            </a:xfrm>
            <a:prstGeom prst="line">
              <a:avLst/>
            </a:prstGeom>
            <a:noFill/>
            <a:ln w="28575">
              <a:solidFill>
                <a:srgbClr val="00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3" name="组合 152"/>
          <p:cNvGrpSpPr/>
          <p:nvPr/>
        </p:nvGrpSpPr>
        <p:grpSpPr>
          <a:xfrm flipV="1">
            <a:off x="3524495" y="6055836"/>
            <a:ext cx="3274782" cy="375289"/>
            <a:chOff x="3419872" y="3717032"/>
            <a:chExt cx="2599928" cy="452962"/>
          </a:xfrm>
        </p:grpSpPr>
        <p:sp>
          <p:nvSpPr>
            <p:cNvPr id="154" name="Line 116"/>
            <p:cNvSpPr>
              <a:spLocks noChangeShapeType="1"/>
            </p:cNvSpPr>
            <p:nvPr/>
          </p:nvSpPr>
          <p:spPr bwMode="auto">
            <a:xfrm>
              <a:off x="3419872" y="3717036"/>
              <a:ext cx="2599928" cy="0"/>
            </a:xfrm>
            <a:prstGeom prst="line">
              <a:avLst/>
            </a:prstGeom>
            <a:noFill/>
            <a:ln w="28575">
              <a:solidFill>
                <a:srgbClr val="CC00CC"/>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16"/>
            <p:cNvSpPr>
              <a:spLocks noChangeShapeType="1"/>
            </p:cNvSpPr>
            <p:nvPr/>
          </p:nvSpPr>
          <p:spPr bwMode="auto">
            <a:xfrm>
              <a:off x="3419872" y="3725416"/>
              <a:ext cx="0" cy="444578"/>
            </a:xfrm>
            <a:prstGeom prst="line">
              <a:avLst/>
            </a:prstGeom>
            <a:noFill/>
            <a:ln w="28575">
              <a:solidFill>
                <a:srgbClr val="CC00CC"/>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116"/>
            <p:cNvSpPr>
              <a:spLocks noChangeShapeType="1"/>
            </p:cNvSpPr>
            <p:nvPr/>
          </p:nvSpPr>
          <p:spPr bwMode="auto">
            <a:xfrm>
              <a:off x="6012160" y="3717032"/>
              <a:ext cx="0" cy="288000"/>
            </a:xfrm>
            <a:prstGeom prst="line">
              <a:avLst/>
            </a:prstGeom>
            <a:noFill/>
            <a:ln w="28575">
              <a:solidFill>
                <a:srgbClr val="CC00CC"/>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组合 15"/>
          <p:cNvGrpSpPr/>
          <p:nvPr/>
        </p:nvGrpSpPr>
        <p:grpSpPr>
          <a:xfrm>
            <a:off x="2059375" y="4005702"/>
            <a:ext cx="2072833" cy="864520"/>
            <a:chOff x="1907752" y="3683122"/>
            <a:chExt cx="2072833" cy="864520"/>
          </a:xfrm>
        </p:grpSpPr>
        <p:grpSp>
          <p:nvGrpSpPr>
            <p:cNvPr id="157" name="组合 156"/>
            <p:cNvGrpSpPr/>
            <p:nvPr/>
          </p:nvGrpSpPr>
          <p:grpSpPr>
            <a:xfrm>
              <a:off x="2333342" y="3683122"/>
              <a:ext cx="1647243" cy="864520"/>
              <a:chOff x="3419872" y="3638546"/>
              <a:chExt cx="2599928" cy="947279"/>
            </a:xfrm>
          </p:grpSpPr>
          <p:sp>
            <p:nvSpPr>
              <p:cNvPr id="158" name="Line 116"/>
              <p:cNvSpPr>
                <a:spLocks noChangeShapeType="1"/>
              </p:cNvSpPr>
              <p:nvPr/>
            </p:nvSpPr>
            <p:spPr bwMode="auto">
              <a:xfrm>
                <a:off x="3419872" y="3638552"/>
                <a:ext cx="2599928" cy="0"/>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16"/>
              <p:cNvSpPr>
                <a:spLocks noChangeShapeType="1"/>
              </p:cNvSpPr>
              <p:nvPr/>
            </p:nvSpPr>
            <p:spPr bwMode="auto">
              <a:xfrm>
                <a:off x="3419872" y="3639113"/>
                <a:ext cx="0" cy="946712"/>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Line 116"/>
              <p:cNvSpPr>
                <a:spLocks noChangeShapeType="1"/>
              </p:cNvSpPr>
              <p:nvPr/>
            </p:nvSpPr>
            <p:spPr bwMode="auto">
              <a:xfrm>
                <a:off x="6012161" y="3638546"/>
                <a:ext cx="0" cy="35501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1" name="Line 122"/>
            <p:cNvSpPr>
              <a:spLocks noChangeShapeType="1"/>
            </p:cNvSpPr>
            <p:nvPr/>
          </p:nvSpPr>
          <p:spPr bwMode="auto">
            <a:xfrm>
              <a:off x="1907752" y="4545160"/>
              <a:ext cx="432000" cy="0"/>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组合 14"/>
          <p:cNvGrpSpPr/>
          <p:nvPr/>
        </p:nvGrpSpPr>
        <p:grpSpPr>
          <a:xfrm>
            <a:off x="6336774" y="789369"/>
            <a:ext cx="2705100" cy="2493839"/>
            <a:chOff x="6030292" y="312911"/>
            <a:chExt cx="2705100" cy="2493839"/>
          </a:xfrm>
        </p:grpSpPr>
        <p:grpSp>
          <p:nvGrpSpPr>
            <p:cNvPr id="58521" name="Group 153"/>
            <p:cNvGrpSpPr/>
            <p:nvPr/>
          </p:nvGrpSpPr>
          <p:grpSpPr bwMode="auto">
            <a:xfrm>
              <a:off x="6030292" y="360412"/>
              <a:ext cx="2705100" cy="2446338"/>
              <a:chOff x="2028" y="371"/>
              <a:chExt cx="1704" cy="1541"/>
            </a:xfrm>
          </p:grpSpPr>
          <p:grpSp>
            <p:nvGrpSpPr>
              <p:cNvPr id="58507" name="Group 139"/>
              <p:cNvGrpSpPr/>
              <p:nvPr/>
            </p:nvGrpSpPr>
            <p:grpSpPr bwMode="auto">
              <a:xfrm>
                <a:off x="2232" y="371"/>
                <a:ext cx="1296" cy="1200"/>
                <a:chOff x="2592" y="1968"/>
                <a:chExt cx="1296" cy="1200"/>
              </a:xfrm>
            </p:grpSpPr>
            <p:sp>
              <p:nvSpPr>
                <p:cNvPr id="58508" name="Oval 140"/>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1</a:t>
                  </a:r>
                  <a:endParaRPr kumimoji="1" lang="en-US" altLang="zh-CN" sz="2400">
                    <a:latin typeface="Times New Roman" panose="02020603050405020304" pitchFamily="18" charset="0"/>
                    <a:cs typeface="Times New Roman" panose="02020603050405020304" pitchFamily="18" charset="0"/>
                  </a:endParaRPr>
                </a:p>
              </p:txBody>
            </p:sp>
            <p:sp>
              <p:nvSpPr>
                <p:cNvPr id="58509" name="Oval 141"/>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2</a:t>
                  </a:r>
                  <a:endParaRPr kumimoji="1" lang="en-US" altLang="zh-CN" sz="2400">
                    <a:latin typeface="Times New Roman" panose="02020603050405020304" pitchFamily="18" charset="0"/>
                    <a:cs typeface="Times New Roman" panose="02020603050405020304" pitchFamily="18" charset="0"/>
                  </a:endParaRPr>
                </a:p>
              </p:txBody>
            </p:sp>
            <p:sp>
              <p:nvSpPr>
                <p:cNvPr id="58510" name="Oval 142"/>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4</a:t>
                  </a:r>
                  <a:endParaRPr kumimoji="1" lang="en-US" altLang="zh-CN" sz="2400">
                    <a:latin typeface="Times New Roman" panose="02020603050405020304" pitchFamily="18" charset="0"/>
                    <a:cs typeface="Times New Roman" panose="02020603050405020304" pitchFamily="18" charset="0"/>
                  </a:endParaRPr>
                </a:p>
              </p:txBody>
            </p:sp>
            <p:sp>
              <p:nvSpPr>
                <p:cNvPr id="58511" name="Oval 143"/>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5</a:t>
                  </a:r>
                  <a:endParaRPr kumimoji="1" lang="en-US" altLang="zh-CN" sz="2400">
                    <a:latin typeface="Times New Roman" panose="02020603050405020304" pitchFamily="18" charset="0"/>
                    <a:cs typeface="Times New Roman" panose="02020603050405020304" pitchFamily="18" charset="0"/>
                  </a:endParaRPr>
                </a:p>
              </p:txBody>
            </p:sp>
            <p:cxnSp>
              <p:nvCxnSpPr>
                <p:cNvPr id="58512" name="AutoShape 144"/>
                <p:cNvCxnSpPr>
                  <a:cxnSpLocks noChangeShapeType="1"/>
                  <a:stCxn id="58508" idx="6"/>
                  <a:endCxn id="58509"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3" name="AutoShape 145"/>
                <p:cNvCxnSpPr>
                  <a:cxnSpLocks noChangeShapeType="1"/>
                  <a:stCxn id="58508" idx="4"/>
                  <a:endCxn id="58510"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514" name="Oval 146"/>
                <p:cNvSpPr>
                  <a:spLocks noChangeArrowheads="1"/>
                </p:cNvSpPr>
                <p:nvPr/>
              </p:nvSpPr>
              <p:spPr bwMode="auto">
                <a:xfrm>
                  <a:off x="3024" y="235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cs typeface="Times New Roman" panose="02020603050405020304" pitchFamily="18" charset="0"/>
                    </a:rPr>
                    <a:t>V</a:t>
                  </a:r>
                  <a:r>
                    <a:rPr kumimoji="1" lang="en-US" altLang="zh-CN" sz="2400" baseline="-25000">
                      <a:latin typeface="Times New Roman" panose="02020603050405020304" pitchFamily="18" charset="0"/>
                      <a:cs typeface="Times New Roman" panose="02020603050405020304" pitchFamily="18" charset="0"/>
                    </a:rPr>
                    <a:t>3</a:t>
                  </a:r>
                  <a:endParaRPr kumimoji="1" lang="en-US" altLang="zh-CN" sz="2400">
                    <a:latin typeface="Times New Roman" panose="02020603050405020304" pitchFamily="18" charset="0"/>
                    <a:cs typeface="Times New Roman" panose="02020603050405020304" pitchFamily="18" charset="0"/>
                  </a:endParaRPr>
                </a:p>
              </p:txBody>
            </p:sp>
            <p:cxnSp>
              <p:nvCxnSpPr>
                <p:cNvPr id="58515" name="AutoShape 147"/>
                <p:cNvCxnSpPr>
                  <a:cxnSpLocks noChangeShapeType="1"/>
                  <a:stCxn id="58509" idx="4"/>
                  <a:endCxn id="58511"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6" name="AutoShape 148"/>
                <p:cNvCxnSpPr>
                  <a:cxnSpLocks noChangeShapeType="1"/>
                  <a:stCxn id="58514" idx="5"/>
                  <a:endCxn id="58511" idx="1"/>
                </p:cNvCxnSpPr>
                <p:nvPr/>
              </p:nvCxnSpPr>
              <p:spPr bwMode="auto">
                <a:xfrm>
                  <a:off x="3352" y="2680"/>
                  <a:ext cx="208"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7" name="AutoShape 149"/>
                <p:cNvCxnSpPr>
                  <a:cxnSpLocks noChangeShapeType="1"/>
                  <a:stCxn id="58509" idx="3"/>
                  <a:endCxn id="58514" idx="7"/>
                </p:cNvCxnSpPr>
                <p:nvPr/>
              </p:nvCxnSpPr>
              <p:spPr bwMode="auto">
                <a:xfrm flipH="1">
                  <a:off x="3352" y="2296"/>
                  <a:ext cx="208" cy="1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8" name="AutoShape 150"/>
                <p:cNvCxnSpPr>
                  <a:cxnSpLocks noChangeShapeType="1"/>
                  <a:stCxn id="58514" idx="3"/>
                  <a:endCxn id="58510" idx="7"/>
                </p:cNvCxnSpPr>
                <p:nvPr/>
              </p:nvCxnSpPr>
              <p:spPr bwMode="auto">
                <a:xfrm flipH="1">
                  <a:off x="2920" y="2680"/>
                  <a:ext cx="160"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519" name="Text Box 151"/>
              <p:cNvSpPr txBox="1">
                <a:spLocks noChangeArrowheads="1"/>
              </p:cNvSpPr>
              <p:nvPr/>
            </p:nvSpPr>
            <p:spPr bwMode="auto">
              <a:xfrm>
                <a:off x="2028" y="1624"/>
                <a:ext cx="17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Undirected graph </a:t>
                </a:r>
                <a:r>
                  <a:rPr kumimoji="1" lang="en-US" altLang="zh-CN" sz="2400" dirty="0" err="1">
                    <a:solidFill>
                      <a:srgbClr val="FFFF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FFFF00"/>
                    </a:solidFill>
                    <a:latin typeface="Times New Roman" panose="02020603050405020304" pitchFamily="18" charset="0"/>
                    <a:cs typeface="Times New Roman" panose="02020603050405020304" pitchFamily="18" charset="0"/>
                  </a:rPr>
                  <a:t>2</a:t>
                </a:r>
                <a:endParaRPr kumimoji="1" lang="en-US" altLang="zh-CN" sz="2400" baseline="-25000" dirty="0">
                  <a:solidFill>
                    <a:srgbClr val="FFFF00"/>
                  </a:solidFill>
                  <a:latin typeface="Times New Roman" panose="02020603050405020304" pitchFamily="18" charset="0"/>
                  <a:cs typeface="Times New Roman" panose="02020603050405020304" pitchFamily="18" charset="0"/>
                </a:endParaRPr>
              </a:p>
            </p:txBody>
          </p:sp>
        </p:grpSp>
        <p:sp>
          <p:nvSpPr>
            <p:cNvPr id="14" name="文本框 13"/>
            <p:cNvSpPr txBox="1"/>
            <p:nvPr/>
          </p:nvSpPr>
          <p:spPr>
            <a:xfrm>
              <a:off x="6491342" y="312911"/>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167" name="文本框 166"/>
            <p:cNvSpPr txBox="1"/>
            <p:nvPr/>
          </p:nvSpPr>
          <p:spPr>
            <a:xfrm>
              <a:off x="7960356" y="312911"/>
              <a:ext cx="284052" cy="307777"/>
            </a:xfrm>
            <a:prstGeom prst="rect">
              <a:avLst/>
            </a:prstGeom>
            <a:noFill/>
          </p:spPr>
          <p:txBody>
            <a:bodyPr wrap="none" rtlCol="0">
              <a:spAutoFit/>
            </a:bodyPr>
            <a:lstStyle/>
            <a:p>
              <a:r>
                <a:rPr lang="en-US" altLang="zh-CN" sz="1400" b="1" dirty="0" smtClean="0">
                  <a:solidFill>
                    <a:srgbClr val="FFFF00"/>
                  </a:solidFill>
                </a:rPr>
                <a:t>1</a:t>
              </a:r>
              <a:endParaRPr lang="zh-CN" altLang="en-US" sz="1400" b="1" dirty="0">
                <a:solidFill>
                  <a:srgbClr val="FFFF00"/>
                </a:solidFill>
              </a:endParaRPr>
            </a:p>
          </p:txBody>
        </p:sp>
        <p:sp>
          <p:nvSpPr>
            <p:cNvPr id="168" name="文本框 167"/>
            <p:cNvSpPr txBox="1"/>
            <p:nvPr/>
          </p:nvSpPr>
          <p:spPr>
            <a:xfrm>
              <a:off x="7221226" y="895325"/>
              <a:ext cx="284052" cy="307777"/>
            </a:xfrm>
            <a:prstGeom prst="rect">
              <a:avLst/>
            </a:prstGeom>
            <a:noFill/>
          </p:spPr>
          <p:txBody>
            <a:bodyPr wrap="none" rtlCol="0">
              <a:spAutoFit/>
            </a:bodyPr>
            <a:lstStyle/>
            <a:p>
              <a:r>
                <a:rPr lang="en-US" altLang="zh-CN" sz="1400" b="1" smtClean="0">
                  <a:solidFill>
                    <a:srgbClr val="FFFF00"/>
                  </a:solidFill>
                </a:rPr>
                <a:t>2</a:t>
              </a:r>
              <a:endParaRPr lang="zh-CN" altLang="en-US" sz="1400" b="1" dirty="0">
                <a:solidFill>
                  <a:srgbClr val="FFFF00"/>
                </a:solidFill>
              </a:endParaRPr>
            </a:p>
          </p:txBody>
        </p:sp>
        <p:sp>
          <p:nvSpPr>
            <p:cNvPr id="169" name="文本框 168"/>
            <p:cNvSpPr txBox="1"/>
            <p:nvPr/>
          </p:nvSpPr>
          <p:spPr>
            <a:xfrm>
              <a:off x="6516216" y="1609055"/>
              <a:ext cx="284052" cy="307777"/>
            </a:xfrm>
            <a:prstGeom prst="rect">
              <a:avLst/>
            </a:prstGeom>
            <a:noFill/>
          </p:spPr>
          <p:txBody>
            <a:bodyPr wrap="none" rtlCol="0">
              <a:spAutoFit/>
            </a:bodyPr>
            <a:lstStyle/>
            <a:p>
              <a:r>
                <a:rPr lang="en-US" altLang="zh-CN" sz="1400" b="1">
                  <a:solidFill>
                    <a:srgbClr val="FFFF00"/>
                  </a:solidFill>
                </a:rPr>
                <a:t>3</a:t>
              </a:r>
              <a:endParaRPr lang="zh-CN" altLang="en-US" sz="1400" b="1" dirty="0">
                <a:solidFill>
                  <a:srgbClr val="FFFF00"/>
                </a:solidFill>
              </a:endParaRPr>
            </a:p>
          </p:txBody>
        </p:sp>
        <p:sp>
          <p:nvSpPr>
            <p:cNvPr id="170" name="文本框 169"/>
            <p:cNvSpPr txBox="1"/>
            <p:nvPr/>
          </p:nvSpPr>
          <p:spPr>
            <a:xfrm>
              <a:off x="7960356" y="1609055"/>
              <a:ext cx="284052" cy="307777"/>
            </a:xfrm>
            <a:prstGeom prst="rect">
              <a:avLst/>
            </a:prstGeom>
            <a:noFill/>
          </p:spPr>
          <p:txBody>
            <a:bodyPr wrap="none" rtlCol="0">
              <a:spAutoFit/>
            </a:bodyPr>
            <a:lstStyle/>
            <a:p>
              <a:r>
                <a:rPr lang="en-US" altLang="zh-CN" sz="1400" b="1" smtClean="0">
                  <a:solidFill>
                    <a:srgbClr val="FFFF00"/>
                  </a:solidFill>
                </a:rPr>
                <a:t>4</a:t>
              </a:r>
              <a:endParaRPr lang="zh-CN" altLang="en-US" sz="1400" b="1" dirty="0">
                <a:solidFill>
                  <a:srgbClr val="FFFF00"/>
                </a:solidFill>
              </a:endParaRPr>
            </a:p>
          </p:txBody>
        </p:sp>
      </p:grpSp>
      <p:sp>
        <p:nvSpPr>
          <p:cNvPr id="2" name="文本框 1"/>
          <p:cNvSpPr txBox="1"/>
          <p:nvPr/>
        </p:nvSpPr>
        <p:spPr>
          <a:xfrm>
            <a:off x="179705" y="1097280"/>
            <a:ext cx="6109970" cy="2984500"/>
          </a:xfrm>
          <a:prstGeom prst="rect">
            <a:avLst/>
          </a:prstGeom>
          <a:noFill/>
        </p:spPr>
        <p:txBody>
          <a:bodyPr wrap="square" rtlCol="0">
            <a:spAutoFit/>
          </a:bodyPr>
          <a:p>
            <a:r>
              <a:rPr lang="zh-CN" altLang="en-US" sz="2400">
                <a:latin typeface="Times New Roman" panose="02020603050405020304" pitchFamily="18" charset="0"/>
                <a:ea typeface="宋体" panose="02010600030101010101" pitchFamily="2" charset="-122"/>
                <a:cs typeface="Times New Roman" panose="02020603050405020304" pitchFamily="18" charset="0"/>
              </a:rPr>
              <a:t>与有向图</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十字链表</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表示的区别：</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Bef>
                <a:spcPts val="120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Orthogonal List</a:t>
            </a:r>
            <a:r>
              <a:rPr lang="en-US" altLang="zh-CN" sz="2400">
                <a:latin typeface="Times New Roman" panose="02020603050405020304" pitchFamily="18" charset="0"/>
                <a:ea typeface="宋体" panose="02010600030101010101" pitchFamily="2" charset="-122"/>
                <a:cs typeface="Times New Roman" panose="02020603050405020304" pitchFamily="18" charset="0"/>
              </a:rPr>
              <a:t>: arcnode: *hLink,</a:t>
            </a:r>
            <a:r>
              <a:rPr lang="zh-CN" altLang="en-US" sz="2400">
                <a:latin typeface="Times New Roman" panose="02020603050405020304" pitchFamily="18" charset="0"/>
                <a:ea typeface="宋体" panose="02010600030101010101" pitchFamily="2" charset="-122"/>
                <a:cs typeface="Times New Roman" panose="02020603050405020304" pitchFamily="18" charset="0"/>
              </a:rPr>
              <a:t> *tLink; </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Bef>
                <a:spcPts val="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不可互换</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Bef>
                <a:spcPts val="120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Adjacency Multilist</a:t>
            </a:r>
            <a:r>
              <a:rPr lang="en-US" altLang="zh-CN" sz="2400">
                <a:latin typeface="Times New Roman" panose="02020603050405020304" pitchFamily="18" charset="0"/>
                <a:ea typeface="宋体" panose="02010600030101010101" pitchFamily="2" charset="-122"/>
                <a:cs typeface="Times New Roman" panose="02020603050405020304" pitchFamily="18" charset="0"/>
              </a:rPr>
              <a:t>: edgenode: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*iLink,</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j</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mn-ea"/>
              </a:rPr>
              <a:t>Link;  </a:t>
            </a:r>
            <a:endParaRPr lang="zh-CN" altLang="en-US" sz="2400">
              <a:latin typeface="Times New Roman" panose="02020603050405020304" pitchFamily="18" charset="0"/>
              <a:ea typeface="宋体" panose="02010600030101010101" pitchFamily="2" charset="-122"/>
              <a:cs typeface="Times New Roman" panose="02020603050405020304" pitchFamily="18" charset="0"/>
              <a:sym typeface="+mn-ea"/>
            </a:endParaRPr>
          </a:p>
          <a:p>
            <a:pPr eaLnBrk="1" latinLnBrk="0" hangingPunct="1">
              <a:spcBef>
                <a:spcPts val="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mn-ea"/>
              </a:rPr>
              <a:t>可互换</a:t>
            </a:r>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Quick Review</a:t>
            </a:r>
            <a:endParaRPr lang="zh-CN" altLang="en-US" dirty="0"/>
          </a:p>
        </p:txBody>
      </p:sp>
      <p:sp>
        <p:nvSpPr>
          <p:cNvPr id="3" name="内容占位符 2"/>
          <p:cNvSpPr>
            <a:spLocks noGrp="1"/>
          </p:cNvSpPr>
          <p:nvPr>
            <p:ph idx="1"/>
          </p:nvPr>
        </p:nvSpPr>
        <p:spPr/>
        <p:txBody>
          <a:bodyPr/>
          <a:lstStyle/>
          <a:p>
            <a:r>
              <a:rPr lang="en-US" altLang="zh-CN" sz="2800" dirty="0" smtClean="0"/>
              <a:t>ADT of graph</a:t>
            </a:r>
            <a:endParaRPr lang="en-US" altLang="zh-CN" sz="2800" dirty="0" smtClean="0"/>
          </a:p>
          <a:p>
            <a:r>
              <a:rPr lang="en-US" altLang="zh-CN" sz="2800" dirty="0" smtClean="0"/>
              <a:t>Representation and storage</a:t>
            </a:r>
            <a:endParaRPr lang="en-US" altLang="zh-CN" sz="2800" dirty="0" smtClean="0"/>
          </a:p>
          <a:p>
            <a:pPr lvl="1"/>
            <a:r>
              <a:rPr lang="en-US" altLang="zh-CN" sz="2400" dirty="0" smtClean="0"/>
              <a:t>Matrix</a:t>
            </a:r>
            <a:endParaRPr lang="en-US" altLang="zh-CN" sz="2400" dirty="0" smtClean="0"/>
          </a:p>
          <a:p>
            <a:pPr lvl="1"/>
            <a:r>
              <a:rPr lang="en-US" altLang="zh-CN" sz="2400" dirty="0" smtClean="0"/>
              <a:t>Linked list</a:t>
            </a:r>
            <a:endParaRPr lang="en-US" altLang="zh-CN" sz="2400" dirty="0" smtClean="0"/>
          </a:p>
          <a:p>
            <a:pPr lvl="2"/>
            <a:r>
              <a:rPr lang="en-US" altLang="zh-CN" sz="2000" dirty="0" smtClean="0"/>
              <a:t>Adjacency list</a:t>
            </a:r>
            <a:endParaRPr lang="en-US" altLang="zh-CN" sz="2000" dirty="0" smtClean="0"/>
          </a:p>
          <a:p>
            <a:pPr lvl="2"/>
            <a:r>
              <a:rPr lang="en-US" altLang="zh-CN" sz="2000" dirty="0" smtClean="0"/>
              <a:t>Orthogonal list</a:t>
            </a:r>
            <a:endParaRPr lang="en-US" altLang="zh-CN" sz="2000" dirty="0" smtClean="0"/>
          </a:p>
          <a:p>
            <a:pPr lvl="2"/>
            <a:r>
              <a:rPr lang="en-US" altLang="zh-CN" sz="2000" dirty="0" smtClean="0"/>
              <a:t>Multiple adjacency list</a:t>
            </a:r>
            <a:endParaRPr lang="en-US" altLang="zh-CN" sz="2000" dirty="0" smtClean="0"/>
          </a:p>
          <a:p>
            <a:r>
              <a:rPr lang="en-US" altLang="zh-CN" sz="2800" dirty="0" smtClean="0"/>
              <a:t>Functions</a:t>
            </a:r>
            <a:endParaRPr lang="en-US" altLang="zh-CN" sz="2800" dirty="0" smtClean="0"/>
          </a:p>
          <a:p>
            <a:pPr lvl="1"/>
            <a:r>
              <a:rPr lang="en-US" altLang="zh-CN" sz="2400" dirty="0" smtClean="0"/>
              <a:t>w=</a:t>
            </a:r>
            <a:r>
              <a:rPr lang="en-US" altLang="zh-CN" sz="2400" dirty="0" err="1" smtClean="0"/>
              <a:t>FirstAdjVex</a:t>
            </a:r>
            <a:r>
              <a:rPr lang="en-US" altLang="zh-CN" sz="2400" dirty="0" smtClean="0"/>
              <a:t>(G, v</a:t>
            </a:r>
            <a:r>
              <a:rPr lang="en-US" altLang="zh-CN" sz="2400" dirty="0"/>
              <a:t>)</a:t>
            </a:r>
            <a:endParaRPr lang="en-US" altLang="zh-CN" sz="2400" dirty="0"/>
          </a:p>
          <a:p>
            <a:pPr lvl="1"/>
            <a:r>
              <a:rPr lang="en-US" altLang="zh-CN" sz="2400" dirty="0" smtClean="0"/>
              <a:t>w=</a:t>
            </a:r>
            <a:r>
              <a:rPr lang="en-US" altLang="zh-CN" sz="2400" dirty="0" err="1" smtClean="0"/>
              <a:t>NextAdjVex</a:t>
            </a:r>
            <a:r>
              <a:rPr lang="en-US" altLang="zh-CN" sz="2400" dirty="0" smtClean="0"/>
              <a:t>(G, v, w</a:t>
            </a:r>
            <a:r>
              <a:rPr lang="en-US" altLang="zh-CN" sz="2400" dirty="0"/>
              <a: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a:t>Contents</a:t>
            </a:r>
            <a:endParaRPr lang="en-US" altLang="zh-CN"/>
          </a:p>
        </p:txBody>
      </p:sp>
      <p:sp>
        <p:nvSpPr>
          <p:cNvPr id="245763" name="Rectangle 3"/>
          <p:cNvSpPr>
            <a:spLocks noGrp="1" noChangeArrowheads="1"/>
          </p:cNvSpPr>
          <p:nvPr>
            <p:ph type="body" idx="1"/>
          </p:nvPr>
        </p:nvSpPr>
        <p:spPr/>
        <p:txBody>
          <a:bodyPr/>
          <a:lstStyle/>
          <a:p>
            <a:r>
              <a:rPr kumimoji="1" lang="en-US" altLang="zh-CN">
                <a:solidFill>
                  <a:schemeClr val="tx1"/>
                </a:solidFill>
              </a:rPr>
              <a:t>Definition and notations of graph</a:t>
            </a:r>
            <a:endParaRPr kumimoji="1" lang="en-US" altLang="zh-CN">
              <a:solidFill>
                <a:schemeClr val="tx1"/>
              </a:solidFill>
            </a:endParaRPr>
          </a:p>
          <a:p>
            <a:r>
              <a:rPr kumimoji="1" lang="en-US" altLang="zh-CN">
                <a:solidFill>
                  <a:schemeClr val="tx1"/>
                </a:solidFill>
              </a:rPr>
              <a:t>Storage structure of graph</a:t>
            </a:r>
            <a:endParaRPr kumimoji="1" lang="en-US" altLang="zh-CN">
              <a:solidFill>
                <a:srgbClr val="777777"/>
              </a:solidFill>
            </a:endParaRPr>
          </a:p>
          <a:p>
            <a:r>
              <a:rPr kumimoji="1" lang="en-US" altLang="zh-CN" sz="3600">
                <a:solidFill>
                  <a:srgbClr val="FFFF00"/>
                </a:solidFill>
              </a:rPr>
              <a:t>Graph traversal</a:t>
            </a:r>
            <a:endParaRPr kumimoji="1" lang="en-US" altLang="zh-CN" sz="3600">
              <a:solidFill>
                <a:srgbClr val="FFFF00"/>
              </a:solidFill>
            </a:endParaRPr>
          </a:p>
          <a:p>
            <a:r>
              <a:rPr kumimoji="1" lang="en-US" altLang="zh-CN"/>
              <a:t>Connected component and spanning tree</a:t>
            </a:r>
            <a:endParaRPr kumimoji="1" lang="en-US" altLang="zh-CN"/>
          </a:p>
          <a:p>
            <a:r>
              <a:rPr kumimoji="1" lang="en-US" altLang="zh-CN"/>
              <a:t>Mini spanning tree</a:t>
            </a:r>
            <a:endParaRPr kumimoji="1" lang="en-US" altLang="zh-CN"/>
          </a:p>
          <a:p>
            <a:r>
              <a:rPr kumimoji="1" lang="en-US" altLang="zh-CN"/>
              <a:t>Shortest path</a:t>
            </a:r>
            <a:endParaRPr kumimoji="1" lang="en-US" altLang="zh-CN"/>
          </a:p>
          <a:p>
            <a:r>
              <a:rPr kumimoji="1" lang="en-US" altLang="zh-CN"/>
              <a:t>Topological sorting &amp; Critical path</a:t>
            </a:r>
            <a:endParaRPr kumimoji="1"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838200" y="763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a:latin typeface="Times New Roman" panose="02020603050405020304" pitchFamily="18" charset="0"/>
              <a:ea typeface="宋体" panose="02010600030101010101" pitchFamily="2" charset="-122"/>
            </a:endParaRPr>
          </a:p>
        </p:txBody>
      </p:sp>
      <p:sp>
        <p:nvSpPr>
          <p:cNvPr id="27651" name="Text Box 3"/>
          <p:cNvSpPr txBox="1">
            <a:spLocks noChangeArrowheads="1"/>
          </p:cNvSpPr>
          <p:nvPr/>
        </p:nvSpPr>
        <p:spPr bwMode="auto">
          <a:xfrm>
            <a:off x="323850" y="1392238"/>
            <a:ext cx="8378825"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Definition of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traversing graph (</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遍历</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图</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的</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定义</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        和树的遍历类似，从图中某一顶点出发访遍图中其余结点，且使</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每一个结点被访问且仅被访问一次</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smtClean="0">
                <a:solidFill>
                  <a:schemeClr val="tx1"/>
                </a:solidFill>
                <a:latin typeface="Times New Roman Regular" panose="02020503050405090304" charset="0"/>
                <a:ea typeface="Songti SC Regular" panose="02010800040101010101" charset="-122"/>
                <a:cs typeface="Times New Roman Regular" panose="02020503050405090304" charset="0"/>
              </a:rPr>
              <a:t>遍历图的算法</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是求解图的连通性问题、拓扑问题和求关键路径等算法的基础。</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遍历图比</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遍历树复杂得多，因为图中任一顶点都可能和其他顶点相邻接。所以可能在访问某个顶点后，沿着某条路径又回到该顶点上，即图中可能存在回路。为了避免一个顶点被访问多次，就</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需要记下每个</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已经被访问过的</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顶点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，为此需设立一个数组来存放。</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1.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Depth First Search (</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深度优先搜索</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smtClean="0">
                <a:solidFill>
                  <a:srgbClr val="FFFF00"/>
                </a:solidFill>
                <a:latin typeface="Times New Roman Regular" panose="02020503050405090304" charset="0"/>
                <a:ea typeface="Songti SC Regular" panose="02010800040101010101" charset="-122"/>
                <a:cs typeface="Times New Roman Regular" panose="02020503050405090304" charset="0"/>
              </a:rPr>
              <a:t>DFS</a:t>
            </a:r>
            <a:endPar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2.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Breadth First Search (</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广度优先搜索</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smtClean="0">
                <a:solidFill>
                  <a:srgbClr val="FFFF00"/>
                </a:solidFill>
                <a:latin typeface="Times New Roman Regular" panose="02020503050405090304" charset="0"/>
                <a:ea typeface="Songti SC Regular" panose="02010800040101010101" charset="-122"/>
                <a:cs typeface="Times New Roman Regular" panose="02020503050405090304" charset="0"/>
              </a:rPr>
              <a:t>BFS</a:t>
            </a:r>
            <a:endPar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
        <p:nvSpPr>
          <p:cNvPr id="27652" name="Rectangle 4"/>
          <p:cNvSpPr>
            <a:spLocks noGrp="1" noChangeArrowheads="1"/>
          </p:cNvSpPr>
          <p:nvPr>
            <p:ph type="title" idx="4294967295"/>
          </p:nvPr>
        </p:nvSpPr>
        <p:spPr/>
        <p:txBody>
          <a:bodyPr/>
          <a:lstStyle/>
          <a:p>
            <a:pPr algn="l"/>
            <a:r>
              <a:rPr lang="en-US" altLang="zh-CN" sz="4000" dirty="0"/>
              <a:t>7.3  </a:t>
            </a:r>
            <a:r>
              <a:rPr lang="en-US" altLang="zh-CN" sz="4000" dirty="0" smtClean="0"/>
              <a:t>Traversing </a:t>
            </a:r>
            <a:r>
              <a:rPr lang="en-US" altLang="zh-CN" sz="4000" dirty="0"/>
              <a:t>graph (</a:t>
            </a:r>
            <a:r>
              <a:rPr lang="zh-CN" altLang="en-US" sz="4000" dirty="0"/>
              <a:t>图的遍历</a:t>
            </a:r>
            <a:r>
              <a:rPr lang="en-US" altLang="zh-CN" sz="4000" dirty="0"/>
              <a:t>)</a:t>
            </a:r>
            <a:endParaRPr lang="en-US" altLang="zh-C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79388" y="1268413"/>
            <a:ext cx="8596312"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类似于树的先根遍历，是树的先根遍历的推广。</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        假设初始状态是图中所有顶点都未被访问，则可从图中某个顶点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出发，访问此顶点，然后依次从</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a:t>
            </a:r>
            <a:r>
              <a:rPr kumimoji="1" lang="zh-CN" altLang="en-US"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未被访问的邻接点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出发深度优先遍历图直至所有与</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有通路的顶点都被访问</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到。若</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此时图中还有顶点未被访问到，则另选图中未被访问的顶点</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作为起点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，重复上述过程，直到图中</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所有顶点都被访问到为止。</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a:latin typeface="Times New Roman Regular" panose="02020503050405090304" charset="0"/>
                <a:ea typeface="Songti SC Regular" panose="02010800040101010101" charset="-122"/>
                <a:cs typeface="Times New Roman Regular" panose="02020503050405090304" charset="0"/>
              </a:rPr>
              <a:t>如图所示：</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28676" name="Oval 4"/>
          <p:cNvSpPr>
            <a:spLocks noChangeArrowheads="1"/>
          </p:cNvSpPr>
          <p:nvPr/>
        </p:nvSpPr>
        <p:spPr bwMode="auto">
          <a:xfrm>
            <a:off x="6503988" y="3429000"/>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28677" name="Oval 5"/>
          <p:cNvSpPr>
            <a:spLocks noChangeArrowheads="1"/>
          </p:cNvSpPr>
          <p:nvPr/>
        </p:nvSpPr>
        <p:spPr bwMode="auto">
          <a:xfrm>
            <a:off x="5797550" y="4148138"/>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28678" name="Oval 6"/>
          <p:cNvSpPr>
            <a:spLocks noChangeArrowheads="1"/>
          </p:cNvSpPr>
          <p:nvPr/>
        </p:nvSpPr>
        <p:spPr bwMode="auto">
          <a:xfrm>
            <a:off x="7145338" y="4213225"/>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28679" name="Oval 7"/>
          <p:cNvSpPr>
            <a:spLocks noChangeArrowheads="1"/>
          </p:cNvSpPr>
          <p:nvPr/>
        </p:nvSpPr>
        <p:spPr bwMode="auto">
          <a:xfrm>
            <a:off x="5219700" y="4865688"/>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28680" name="Oval 8"/>
          <p:cNvSpPr>
            <a:spLocks noChangeArrowheads="1"/>
          </p:cNvSpPr>
          <p:nvPr/>
        </p:nvSpPr>
        <p:spPr bwMode="auto">
          <a:xfrm>
            <a:off x="6310313" y="5127625"/>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28681" name="Oval 9"/>
          <p:cNvSpPr>
            <a:spLocks noChangeArrowheads="1"/>
          </p:cNvSpPr>
          <p:nvPr/>
        </p:nvSpPr>
        <p:spPr bwMode="auto">
          <a:xfrm>
            <a:off x="6824663" y="6172200"/>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28682" name="Oval 10"/>
          <p:cNvSpPr>
            <a:spLocks noChangeArrowheads="1"/>
          </p:cNvSpPr>
          <p:nvPr/>
        </p:nvSpPr>
        <p:spPr bwMode="auto">
          <a:xfrm>
            <a:off x="7273925" y="5192713"/>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28683" name="Oval 11"/>
          <p:cNvSpPr>
            <a:spLocks noChangeArrowheads="1"/>
          </p:cNvSpPr>
          <p:nvPr/>
        </p:nvSpPr>
        <p:spPr bwMode="auto">
          <a:xfrm>
            <a:off x="8235950" y="4800600"/>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28684" name="AutoShape 12"/>
          <p:cNvCxnSpPr>
            <a:cxnSpLocks noChangeShapeType="1"/>
            <a:stCxn id="28676" idx="3"/>
            <a:endCxn id="28677" idx="7"/>
          </p:cNvCxnSpPr>
          <p:nvPr/>
        </p:nvCxnSpPr>
        <p:spPr bwMode="auto">
          <a:xfrm flipH="1">
            <a:off x="6181725" y="3819525"/>
            <a:ext cx="387350" cy="3952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13"/>
          <p:cNvCxnSpPr>
            <a:cxnSpLocks noChangeShapeType="1"/>
            <a:stCxn id="28677" idx="3"/>
            <a:endCxn id="28679" idx="7"/>
          </p:cNvCxnSpPr>
          <p:nvPr/>
        </p:nvCxnSpPr>
        <p:spPr bwMode="auto">
          <a:xfrm flipH="1">
            <a:off x="5603875" y="4538663"/>
            <a:ext cx="258763" cy="3937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14"/>
          <p:cNvCxnSpPr>
            <a:cxnSpLocks noChangeShapeType="1"/>
            <a:stCxn id="28676" idx="5"/>
            <a:endCxn id="28678" idx="1"/>
          </p:cNvCxnSpPr>
          <p:nvPr/>
        </p:nvCxnSpPr>
        <p:spPr bwMode="auto">
          <a:xfrm>
            <a:off x="6886575" y="3819525"/>
            <a:ext cx="323850" cy="4603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79" idx="5"/>
            <a:endCxn id="28681" idx="1"/>
          </p:cNvCxnSpPr>
          <p:nvPr/>
        </p:nvCxnSpPr>
        <p:spPr bwMode="auto">
          <a:xfrm>
            <a:off x="5603875" y="5256213"/>
            <a:ext cx="1285875" cy="9826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stCxn id="28677" idx="5"/>
            <a:endCxn id="28680" idx="0"/>
          </p:cNvCxnSpPr>
          <p:nvPr/>
        </p:nvCxnSpPr>
        <p:spPr bwMode="auto">
          <a:xfrm>
            <a:off x="6181725" y="4538663"/>
            <a:ext cx="354013" cy="5889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80" idx="5"/>
            <a:endCxn id="28681" idx="0"/>
          </p:cNvCxnSpPr>
          <p:nvPr/>
        </p:nvCxnSpPr>
        <p:spPr bwMode="auto">
          <a:xfrm>
            <a:off x="6694488" y="5518150"/>
            <a:ext cx="354012" cy="6540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78" idx="4"/>
            <a:endCxn id="28682" idx="0"/>
          </p:cNvCxnSpPr>
          <p:nvPr/>
        </p:nvCxnSpPr>
        <p:spPr bwMode="auto">
          <a:xfrm>
            <a:off x="7369175" y="4670425"/>
            <a:ext cx="128588" cy="5222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19"/>
          <p:cNvCxnSpPr>
            <a:cxnSpLocks noChangeShapeType="1"/>
            <a:stCxn id="28678" idx="5"/>
            <a:endCxn id="28683" idx="2"/>
          </p:cNvCxnSpPr>
          <p:nvPr/>
        </p:nvCxnSpPr>
        <p:spPr bwMode="auto">
          <a:xfrm>
            <a:off x="7527925" y="4603750"/>
            <a:ext cx="708025" cy="4254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2" name="AutoShape 20"/>
          <p:cNvCxnSpPr>
            <a:cxnSpLocks noChangeShapeType="1"/>
            <a:stCxn id="28682" idx="6"/>
            <a:endCxn id="28683" idx="3"/>
          </p:cNvCxnSpPr>
          <p:nvPr/>
        </p:nvCxnSpPr>
        <p:spPr bwMode="auto">
          <a:xfrm flipV="1">
            <a:off x="7723188" y="5191125"/>
            <a:ext cx="577850" cy="2301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4" name="Rectangle 22"/>
          <p:cNvSpPr>
            <a:spLocks noGrp="1" noChangeArrowheads="1"/>
          </p:cNvSpPr>
          <p:nvPr>
            <p:ph type="title"/>
          </p:nvPr>
        </p:nvSpPr>
        <p:spPr/>
        <p:txBody>
          <a:bodyPr/>
          <a:lstStyle/>
          <a:p>
            <a:r>
              <a:rPr lang="en-US" altLang="zh-CN" sz="3200" dirty="0"/>
              <a:t>7.3.1 Depth First </a:t>
            </a:r>
            <a:r>
              <a:rPr lang="en-US" altLang="zh-CN" sz="3200" dirty="0" smtClean="0"/>
              <a:t>Search (</a:t>
            </a:r>
            <a:r>
              <a:rPr lang="zh-CN" altLang="en-US" sz="3200" dirty="0"/>
              <a:t>深度优先搜索</a:t>
            </a:r>
            <a:r>
              <a:rPr lang="en-US" altLang="zh-CN" sz="3200" dirty="0"/>
              <a:t>)</a:t>
            </a:r>
            <a:endParaRPr lang="en-US" altLang="zh-CN" sz="3200" dirty="0"/>
          </a:p>
        </p:txBody>
      </p:sp>
      <p:sp>
        <p:nvSpPr>
          <p:cNvPr id="28697" name="Text Box 25"/>
          <p:cNvSpPr txBox="1">
            <a:spLocks noChangeArrowheads="1"/>
          </p:cNvSpPr>
          <p:nvPr/>
        </p:nvSpPr>
        <p:spPr bwMode="auto">
          <a:xfrm>
            <a:off x="454025" y="4926013"/>
            <a:ext cx="3686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1 </a:t>
            </a:r>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2 </a:t>
            </a:r>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4 </a:t>
            </a:r>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8</a:t>
            </a:r>
            <a:r>
              <a:rPr kumimoji="1" lang="en-US" altLang="zh-CN" sz="2800" dirty="0">
                <a:latin typeface="Times New Roman" panose="02020603050405020304" pitchFamily="18" charset="0"/>
                <a:ea typeface="宋体" panose="02010600030101010101" pitchFamily="2" charset="-122"/>
              </a:rPr>
              <a:t> V</a:t>
            </a:r>
            <a:r>
              <a:rPr kumimoji="1" lang="en-US" altLang="zh-CN" sz="2800" baseline="-25000" dirty="0">
                <a:latin typeface="Times New Roman" panose="02020603050405020304" pitchFamily="18" charset="0"/>
                <a:ea typeface="宋体" panose="02010600030101010101" pitchFamily="2" charset="-122"/>
              </a:rPr>
              <a:t>5</a:t>
            </a:r>
            <a:r>
              <a:rPr kumimoji="1" lang="en-US" altLang="zh-CN" sz="2800" dirty="0">
                <a:latin typeface="Times New Roman" panose="02020603050405020304" pitchFamily="18" charset="0"/>
                <a:ea typeface="宋体" panose="02010600030101010101" pitchFamily="2" charset="-122"/>
              </a:rPr>
              <a:t> V</a:t>
            </a:r>
            <a:r>
              <a:rPr kumimoji="1" lang="en-US" altLang="zh-CN" sz="2800" baseline="-25000" dirty="0">
                <a:latin typeface="Times New Roman" panose="02020603050405020304" pitchFamily="18" charset="0"/>
                <a:ea typeface="宋体" panose="02010600030101010101" pitchFamily="2" charset="-122"/>
              </a:rPr>
              <a:t>3 </a:t>
            </a:r>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6 </a:t>
            </a:r>
            <a:r>
              <a:rPr kumimoji="1" lang="en-US" altLang="zh-CN" sz="2800" dirty="0">
                <a:latin typeface="Times New Roman" panose="02020603050405020304" pitchFamily="18" charset="0"/>
                <a:ea typeface="宋体" panose="02010600030101010101" pitchFamily="2" charset="-122"/>
              </a:rPr>
              <a:t>V</a:t>
            </a:r>
            <a:r>
              <a:rPr kumimoji="1" lang="en-US" altLang="zh-CN" sz="2800" baseline="-25000" dirty="0">
                <a:latin typeface="Times New Roman" panose="02020603050405020304" pitchFamily="18" charset="0"/>
                <a:ea typeface="宋体" panose="02010600030101010101" pitchFamily="2" charset="-122"/>
              </a:rPr>
              <a:t>7</a:t>
            </a:r>
            <a:endParaRPr kumimoji="1" lang="en-US" altLang="zh-CN" sz="2800" baseline="-25000" dirty="0">
              <a:latin typeface="Times New Roman" panose="02020603050405020304" pitchFamily="18" charset="0"/>
              <a:ea typeface="宋体" panose="02010600030101010101" pitchFamily="2" charset="-122"/>
            </a:endParaRPr>
          </a:p>
        </p:txBody>
      </p:sp>
      <p:sp>
        <p:nvSpPr>
          <p:cNvPr id="28698" name="Line 26"/>
          <p:cNvSpPr>
            <a:spLocks noChangeShapeType="1"/>
          </p:cNvSpPr>
          <p:nvPr/>
        </p:nvSpPr>
        <p:spPr bwMode="auto">
          <a:xfrm flipH="1">
            <a:off x="6084888" y="3716338"/>
            <a:ext cx="358775" cy="360362"/>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9" name="Line 27"/>
          <p:cNvSpPr>
            <a:spLocks noChangeShapeType="1"/>
          </p:cNvSpPr>
          <p:nvPr/>
        </p:nvSpPr>
        <p:spPr bwMode="auto">
          <a:xfrm flipH="1">
            <a:off x="5457825" y="4414838"/>
            <a:ext cx="288925" cy="43180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0" name="Line 28"/>
          <p:cNvSpPr>
            <a:spLocks noChangeShapeType="1"/>
          </p:cNvSpPr>
          <p:nvPr/>
        </p:nvSpPr>
        <p:spPr bwMode="auto">
          <a:xfrm>
            <a:off x="5508625" y="5445125"/>
            <a:ext cx="1223963" cy="936625"/>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1" name="Line 29"/>
          <p:cNvSpPr>
            <a:spLocks noChangeShapeType="1"/>
          </p:cNvSpPr>
          <p:nvPr/>
        </p:nvSpPr>
        <p:spPr bwMode="auto">
          <a:xfrm flipH="1" flipV="1">
            <a:off x="6804025" y="5445125"/>
            <a:ext cx="360363" cy="64770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2" name="Line 30"/>
          <p:cNvSpPr>
            <a:spLocks noChangeShapeType="1"/>
          </p:cNvSpPr>
          <p:nvPr/>
        </p:nvSpPr>
        <p:spPr bwMode="auto">
          <a:xfrm>
            <a:off x="6661150" y="5661025"/>
            <a:ext cx="215900" cy="431800"/>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3" name="Line 31"/>
          <p:cNvSpPr>
            <a:spLocks noChangeShapeType="1"/>
          </p:cNvSpPr>
          <p:nvPr/>
        </p:nvSpPr>
        <p:spPr bwMode="auto">
          <a:xfrm flipH="1" flipV="1">
            <a:off x="5724525" y="5157788"/>
            <a:ext cx="1008063" cy="792162"/>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4" name="Line 32"/>
          <p:cNvSpPr>
            <a:spLocks noChangeShapeType="1"/>
          </p:cNvSpPr>
          <p:nvPr/>
        </p:nvSpPr>
        <p:spPr bwMode="auto">
          <a:xfrm flipV="1">
            <a:off x="5724525" y="4724400"/>
            <a:ext cx="215900" cy="28892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5" name="Line 33"/>
          <p:cNvSpPr>
            <a:spLocks noChangeShapeType="1"/>
          </p:cNvSpPr>
          <p:nvPr/>
        </p:nvSpPr>
        <p:spPr bwMode="auto">
          <a:xfrm flipV="1">
            <a:off x="6300788" y="3933825"/>
            <a:ext cx="431800" cy="360363"/>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6" name="Line 34"/>
          <p:cNvSpPr>
            <a:spLocks noChangeShapeType="1"/>
          </p:cNvSpPr>
          <p:nvPr/>
        </p:nvSpPr>
        <p:spPr bwMode="auto">
          <a:xfrm>
            <a:off x="6804025" y="3933825"/>
            <a:ext cx="288925" cy="43180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7" name="Line 35"/>
          <p:cNvSpPr>
            <a:spLocks noChangeShapeType="1"/>
          </p:cNvSpPr>
          <p:nvPr/>
        </p:nvSpPr>
        <p:spPr bwMode="auto">
          <a:xfrm>
            <a:off x="7235825" y="4724400"/>
            <a:ext cx="144463" cy="433388"/>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8" name="Line 36"/>
          <p:cNvSpPr>
            <a:spLocks noChangeShapeType="1"/>
          </p:cNvSpPr>
          <p:nvPr/>
        </p:nvSpPr>
        <p:spPr bwMode="auto">
          <a:xfrm flipV="1">
            <a:off x="7740650" y="5310188"/>
            <a:ext cx="644525" cy="27940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9" name="Line 37"/>
          <p:cNvSpPr>
            <a:spLocks noChangeShapeType="1"/>
          </p:cNvSpPr>
          <p:nvPr/>
        </p:nvSpPr>
        <p:spPr bwMode="auto">
          <a:xfrm flipH="1">
            <a:off x="7812088" y="5445125"/>
            <a:ext cx="720725" cy="28892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0" name="Line 38"/>
          <p:cNvSpPr>
            <a:spLocks noChangeShapeType="1"/>
          </p:cNvSpPr>
          <p:nvPr/>
        </p:nvSpPr>
        <p:spPr bwMode="auto">
          <a:xfrm flipH="1" flipV="1">
            <a:off x="7519988" y="4683125"/>
            <a:ext cx="147637" cy="474663"/>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1" name="Line 39"/>
          <p:cNvSpPr>
            <a:spLocks noChangeShapeType="1"/>
          </p:cNvSpPr>
          <p:nvPr/>
        </p:nvSpPr>
        <p:spPr bwMode="auto">
          <a:xfrm flipH="1" flipV="1">
            <a:off x="7019925" y="3716338"/>
            <a:ext cx="250825" cy="387350"/>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8676">
                                            <p:txEl>
                                              <p:charRg st="4294967295" end="4294967295"/>
                                            </p:txEl>
                                          </p:spTgt>
                                        </p:tgtEl>
                                        <p:attrNameLst>
                                          <p:attrName>style.color</p:attrName>
                                        </p:attrNameLst>
                                      </p:cBhvr>
                                      <p:to>
                                        <a:srgbClr val="FFFF00"/>
                                      </p:to>
                                    </p:animClr>
                                  </p:childTnLst>
                                </p:cTn>
                              </p:par>
                              <p:par>
                                <p:cTn id="7" presetID="35" presetClass="emph" presetSubtype="0" repeatCount="2000" fill="hold" grpId="1" nodeType="withEffect">
                                  <p:stCondLst>
                                    <p:cond delay="0"/>
                                  </p:stCondLst>
                                  <p:childTnLst>
                                    <p:anim calcmode="discrete" valueType="str">
                                      <p:cBhvr>
                                        <p:cTn id="8" dur="1000" fill="hold"/>
                                        <p:tgtEl>
                                          <p:spTgt spid="28676"/>
                                        </p:tgtEl>
                                        <p:attrNameLst>
                                          <p:attrName>style.visibility</p:attrName>
                                        </p:attrNameLst>
                                      </p:cBhvr>
                                      <p:tavLst>
                                        <p:tav tm="0">
                                          <p:val>
                                            <p:strVal val="hidden"/>
                                          </p:val>
                                        </p:tav>
                                        <p:tav tm="50000">
                                          <p:val>
                                            <p:strVal val="visible"/>
                                          </p:val>
                                        </p:tav>
                                      </p:tavLst>
                                    </p:anim>
                                  </p:childTnLst>
                                </p:cTn>
                              </p:par>
                            </p:childTnLst>
                          </p:cTn>
                        </p:par>
                        <p:par>
                          <p:cTn id="9" fill="hold">
                            <p:stCondLst>
                              <p:cond delay="2000"/>
                            </p:stCondLst>
                            <p:childTnLst>
                              <p:par>
                                <p:cTn id="10" presetID="1" presetClass="entr" presetSubtype="0" fill="hold" grpId="0" nodeType="afterEffect">
                                  <p:stCondLst>
                                    <p:cond delay="500"/>
                                  </p:stCondLst>
                                  <p:childTnLst>
                                    <p:set>
                                      <p:cBhvr>
                                        <p:cTn id="11" dur="1" fill="hold">
                                          <p:stCondLst>
                                            <p:cond delay="0"/>
                                          </p:stCondLst>
                                        </p:cTn>
                                        <p:tgtEl>
                                          <p:spTgt spid="28698"/>
                                        </p:tgtEl>
                                        <p:attrNameLst>
                                          <p:attrName>style.visibility</p:attrName>
                                        </p:attrNameLst>
                                      </p:cBhvr>
                                      <p:to>
                                        <p:strVal val="visible"/>
                                      </p:to>
                                    </p:set>
                                  </p:childTnLst>
                                </p:cTn>
                              </p:par>
                            </p:childTnLst>
                          </p:cTn>
                        </p:par>
                        <p:par>
                          <p:cTn id="12" fill="hold">
                            <p:stCondLst>
                              <p:cond delay="2500"/>
                            </p:stCondLst>
                            <p:childTnLst>
                              <p:par>
                                <p:cTn id="13" presetID="3" presetClass="emph" presetSubtype="2" fill="hold" grpId="0" nodeType="afterEffect">
                                  <p:stCondLst>
                                    <p:cond delay="0"/>
                                  </p:stCondLst>
                                  <p:childTnLst>
                                    <p:animClr clrSpc="rgb" dir="cw">
                                      <p:cBhvr override="childStyle">
                                        <p:cTn id="14" dur="2000" fill="hold"/>
                                        <p:tgtEl>
                                          <p:spTgt spid="28677">
                                            <p:txEl>
                                              <p:charRg st="4294967295" end="4294967295"/>
                                            </p:txEl>
                                          </p:spTgt>
                                        </p:tgtEl>
                                        <p:attrNameLst>
                                          <p:attrName>style.color</p:attrName>
                                        </p:attrNameLst>
                                      </p:cBhvr>
                                      <p:to>
                                        <a:srgbClr val="FFFF00"/>
                                      </p:to>
                                    </p:animClr>
                                  </p:childTnLst>
                                </p:cTn>
                              </p:par>
                              <p:par>
                                <p:cTn id="15" presetID="35" presetClass="emph" presetSubtype="0" repeatCount="2000" fill="hold" grpId="1" nodeType="withEffect">
                                  <p:stCondLst>
                                    <p:cond delay="0"/>
                                  </p:stCondLst>
                                  <p:childTnLst>
                                    <p:anim calcmode="discrete" valueType="str">
                                      <p:cBhvr>
                                        <p:cTn id="16" dur="1000" fill="hold"/>
                                        <p:tgtEl>
                                          <p:spTgt spid="28677"/>
                                        </p:tgtEl>
                                        <p:attrNameLst>
                                          <p:attrName>style.visibility</p:attrName>
                                        </p:attrNameLst>
                                      </p:cBhvr>
                                      <p:tavLst>
                                        <p:tav tm="0">
                                          <p:val>
                                            <p:strVal val="hidden"/>
                                          </p:val>
                                        </p:tav>
                                        <p:tav tm="50000">
                                          <p:val>
                                            <p:strVal val="visible"/>
                                          </p:val>
                                        </p:tav>
                                      </p:tavLst>
                                    </p:anim>
                                  </p:childTnLst>
                                </p:cTn>
                              </p:par>
                            </p:childTnLst>
                          </p:cTn>
                        </p:par>
                        <p:par>
                          <p:cTn id="17" fill="hold">
                            <p:stCondLst>
                              <p:cond delay="4500"/>
                            </p:stCondLst>
                            <p:childTnLst>
                              <p:par>
                                <p:cTn id="18" presetID="1" presetClass="entr" presetSubtype="0" fill="hold" grpId="0" nodeType="afterEffect">
                                  <p:stCondLst>
                                    <p:cond delay="500"/>
                                  </p:stCondLst>
                                  <p:childTnLst>
                                    <p:set>
                                      <p:cBhvr>
                                        <p:cTn id="19" dur="1" fill="hold">
                                          <p:stCondLst>
                                            <p:cond delay="0"/>
                                          </p:stCondLst>
                                        </p:cTn>
                                        <p:tgtEl>
                                          <p:spTgt spid="28699"/>
                                        </p:tgtEl>
                                        <p:attrNameLst>
                                          <p:attrName>style.visibility</p:attrName>
                                        </p:attrNameLst>
                                      </p:cBhvr>
                                      <p:to>
                                        <p:strVal val="visible"/>
                                      </p:to>
                                    </p:set>
                                  </p:childTnLst>
                                </p:cTn>
                              </p:par>
                            </p:childTnLst>
                          </p:cTn>
                        </p:par>
                        <p:par>
                          <p:cTn id="20" fill="hold">
                            <p:stCondLst>
                              <p:cond delay="5000"/>
                            </p:stCondLst>
                            <p:childTnLst>
                              <p:par>
                                <p:cTn id="21" presetID="3" presetClass="emph" presetSubtype="2" fill="hold" grpId="0" nodeType="afterEffect">
                                  <p:stCondLst>
                                    <p:cond delay="0"/>
                                  </p:stCondLst>
                                  <p:childTnLst>
                                    <p:animClr clrSpc="rgb" dir="cw">
                                      <p:cBhvr override="childStyle">
                                        <p:cTn id="22" dur="2000" fill="hold"/>
                                        <p:tgtEl>
                                          <p:spTgt spid="28679">
                                            <p:txEl>
                                              <p:charRg st="4294967295" end="4294967295"/>
                                            </p:txEl>
                                          </p:spTgt>
                                        </p:tgtEl>
                                        <p:attrNameLst>
                                          <p:attrName>style.color</p:attrName>
                                        </p:attrNameLst>
                                      </p:cBhvr>
                                      <p:to>
                                        <a:srgbClr val="FFFF00"/>
                                      </p:to>
                                    </p:animClr>
                                  </p:childTnLst>
                                </p:cTn>
                              </p:par>
                              <p:par>
                                <p:cTn id="23" presetID="35" presetClass="emph" presetSubtype="0" repeatCount="2000" fill="hold" grpId="2" nodeType="withEffect">
                                  <p:stCondLst>
                                    <p:cond delay="0"/>
                                  </p:stCondLst>
                                  <p:childTnLst>
                                    <p:anim calcmode="discrete" valueType="str">
                                      <p:cBhvr>
                                        <p:cTn id="24" dur="1000" fill="hold"/>
                                        <p:tgtEl>
                                          <p:spTgt spid="28679"/>
                                        </p:tgtEl>
                                        <p:attrNameLst>
                                          <p:attrName>style.visibility</p:attrName>
                                        </p:attrNameLst>
                                      </p:cBhvr>
                                      <p:tavLst>
                                        <p:tav tm="0">
                                          <p:val>
                                            <p:strVal val="hidden"/>
                                          </p:val>
                                        </p:tav>
                                        <p:tav tm="50000">
                                          <p:val>
                                            <p:strVal val="visible"/>
                                          </p:val>
                                        </p:tav>
                                      </p:tavLst>
                                    </p:anim>
                                  </p:childTnLst>
                                </p:cTn>
                              </p:par>
                            </p:childTnLst>
                          </p:cTn>
                        </p:par>
                        <p:par>
                          <p:cTn id="25" fill="hold">
                            <p:stCondLst>
                              <p:cond delay="7000"/>
                            </p:stCondLst>
                            <p:childTnLst>
                              <p:par>
                                <p:cTn id="26" presetID="1" presetClass="entr" presetSubtype="0" fill="hold" grpId="0" nodeType="afterEffect">
                                  <p:stCondLst>
                                    <p:cond delay="500"/>
                                  </p:stCondLst>
                                  <p:childTnLst>
                                    <p:set>
                                      <p:cBhvr>
                                        <p:cTn id="27" dur="1" fill="hold">
                                          <p:stCondLst>
                                            <p:cond delay="0"/>
                                          </p:stCondLst>
                                        </p:cTn>
                                        <p:tgtEl>
                                          <p:spTgt spid="28700"/>
                                        </p:tgtEl>
                                        <p:attrNameLst>
                                          <p:attrName>style.visibility</p:attrName>
                                        </p:attrNameLst>
                                      </p:cBhvr>
                                      <p:to>
                                        <p:strVal val="visible"/>
                                      </p:to>
                                    </p:set>
                                  </p:childTnLst>
                                </p:cTn>
                              </p:par>
                            </p:childTnLst>
                          </p:cTn>
                        </p:par>
                        <p:par>
                          <p:cTn id="28" fill="hold">
                            <p:stCondLst>
                              <p:cond delay="7500"/>
                            </p:stCondLst>
                            <p:childTnLst>
                              <p:par>
                                <p:cTn id="29" presetID="3" presetClass="emph" presetSubtype="2" fill="hold" grpId="0" nodeType="afterEffect">
                                  <p:stCondLst>
                                    <p:cond delay="0"/>
                                  </p:stCondLst>
                                  <p:childTnLst>
                                    <p:animClr clrSpc="rgb" dir="cw">
                                      <p:cBhvr override="childStyle">
                                        <p:cTn id="30" dur="2000" fill="hold"/>
                                        <p:tgtEl>
                                          <p:spTgt spid="28681">
                                            <p:txEl>
                                              <p:charRg st="4294967295" end="4294967295"/>
                                            </p:txEl>
                                          </p:spTgt>
                                        </p:tgtEl>
                                        <p:attrNameLst>
                                          <p:attrName>style.color</p:attrName>
                                        </p:attrNameLst>
                                      </p:cBhvr>
                                      <p:to>
                                        <a:srgbClr val="FFFF00"/>
                                      </p:to>
                                    </p:animClr>
                                  </p:childTnLst>
                                </p:cTn>
                              </p:par>
                              <p:par>
                                <p:cTn id="31" presetID="35" presetClass="emph" presetSubtype="0" repeatCount="2000" fill="hold" grpId="1" nodeType="withEffect">
                                  <p:stCondLst>
                                    <p:cond delay="0"/>
                                  </p:stCondLst>
                                  <p:childTnLst>
                                    <p:anim calcmode="discrete" valueType="str">
                                      <p:cBhvr>
                                        <p:cTn id="32" dur="1000" fill="hold"/>
                                        <p:tgtEl>
                                          <p:spTgt spid="28681"/>
                                        </p:tgtEl>
                                        <p:attrNameLst>
                                          <p:attrName>style.visibility</p:attrName>
                                        </p:attrNameLst>
                                      </p:cBhvr>
                                      <p:tavLst>
                                        <p:tav tm="0">
                                          <p:val>
                                            <p:strVal val="hidden"/>
                                          </p:val>
                                        </p:tav>
                                        <p:tav tm="50000">
                                          <p:val>
                                            <p:strVal val="visible"/>
                                          </p:val>
                                        </p:tav>
                                      </p:tavLst>
                                    </p:anim>
                                  </p:childTnLst>
                                </p:cTn>
                              </p:par>
                            </p:childTnLst>
                          </p:cTn>
                        </p:par>
                        <p:par>
                          <p:cTn id="33" fill="hold">
                            <p:stCondLst>
                              <p:cond delay="9500"/>
                            </p:stCondLst>
                            <p:childTnLst>
                              <p:par>
                                <p:cTn id="34" presetID="1" presetClass="entr" presetSubtype="0" fill="hold" grpId="0" nodeType="afterEffect">
                                  <p:stCondLst>
                                    <p:cond delay="0"/>
                                  </p:stCondLst>
                                  <p:childTnLst>
                                    <p:set>
                                      <p:cBhvr>
                                        <p:cTn id="35" dur="1" fill="hold">
                                          <p:stCondLst>
                                            <p:cond delay="0"/>
                                          </p:stCondLst>
                                        </p:cTn>
                                        <p:tgtEl>
                                          <p:spTgt spid="28701"/>
                                        </p:tgtEl>
                                        <p:attrNameLst>
                                          <p:attrName>style.visibility</p:attrName>
                                        </p:attrNameLst>
                                      </p:cBhvr>
                                      <p:to>
                                        <p:strVal val="visible"/>
                                      </p:to>
                                    </p:set>
                                  </p:childTnLst>
                                </p:cTn>
                              </p:par>
                            </p:childTnLst>
                          </p:cTn>
                        </p:par>
                        <p:par>
                          <p:cTn id="36" fill="hold">
                            <p:stCondLst>
                              <p:cond delay="9500"/>
                            </p:stCondLst>
                            <p:childTnLst>
                              <p:par>
                                <p:cTn id="37" presetID="3" presetClass="emph" presetSubtype="2" fill="hold" grpId="0" nodeType="afterEffect">
                                  <p:stCondLst>
                                    <p:cond delay="0"/>
                                  </p:stCondLst>
                                  <p:childTnLst>
                                    <p:animClr clrSpc="rgb" dir="cw">
                                      <p:cBhvr override="childStyle">
                                        <p:cTn id="38" dur="2000" fill="hold"/>
                                        <p:tgtEl>
                                          <p:spTgt spid="28680">
                                            <p:txEl>
                                              <p:charRg st="4294967295" end="4294967295"/>
                                            </p:txEl>
                                          </p:spTgt>
                                        </p:tgtEl>
                                        <p:attrNameLst>
                                          <p:attrName>style.color</p:attrName>
                                        </p:attrNameLst>
                                      </p:cBhvr>
                                      <p:to>
                                        <a:srgbClr val="FFFF00"/>
                                      </p:to>
                                    </p:animClr>
                                  </p:childTnLst>
                                </p:cTn>
                              </p:par>
                              <p:par>
                                <p:cTn id="39" presetID="35" presetClass="emph" presetSubtype="0" repeatCount="2000" fill="hold" grpId="1" nodeType="withEffect">
                                  <p:stCondLst>
                                    <p:cond delay="0"/>
                                  </p:stCondLst>
                                  <p:childTnLst>
                                    <p:anim calcmode="discrete" valueType="str">
                                      <p:cBhvr>
                                        <p:cTn id="40" dur="1000" fill="hold"/>
                                        <p:tgtEl>
                                          <p:spTgt spid="28680"/>
                                        </p:tgtEl>
                                        <p:attrNameLst>
                                          <p:attrName>style.visibility</p:attrName>
                                        </p:attrNameLst>
                                      </p:cBhvr>
                                      <p:tavLst>
                                        <p:tav tm="0">
                                          <p:val>
                                            <p:strVal val="hidden"/>
                                          </p:val>
                                        </p:tav>
                                        <p:tav tm="50000">
                                          <p:val>
                                            <p:strVal val="visible"/>
                                          </p:val>
                                        </p:tav>
                                      </p:tavLst>
                                    </p:anim>
                                  </p:childTnLst>
                                </p:cTn>
                              </p:par>
                            </p:childTnLst>
                          </p:cTn>
                        </p:par>
                        <p:par>
                          <p:cTn id="41" fill="hold">
                            <p:stCondLst>
                              <p:cond delay="11500"/>
                            </p:stCondLst>
                            <p:childTnLst>
                              <p:par>
                                <p:cTn id="42" presetID="1" presetClass="entr" presetSubtype="0" fill="hold" grpId="0" nodeType="afterEffect">
                                  <p:stCondLst>
                                    <p:cond delay="0"/>
                                  </p:stCondLst>
                                  <p:childTnLst>
                                    <p:set>
                                      <p:cBhvr>
                                        <p:cTn id="43" dur="1" fill="hold">
                                          <p:stCondLst>
                                            <p:cond delay="0"/>
                                          </p:stCondLst>
                                        </p:cTn>
                                        <p:tgtEl>
                                          <p:spTgt spid="28702"/>
                                        </p:tgtEl>
                                        <p:attrNameLst>
                                          <p:attrName>style.visibility</p:attrName>
                                        </p:attrNameLst>
                                      </p:cBhvr>
                                      <p:to>
                                        <p:strVal val="visible"/>
                                      </p:to>
                                    </p:set>
                                  </p:childTnLst>
                                </p:cTn>
                              </p:par>
                            </p:childTnLst>
                          </p:cTn>
                        </p:par>
                        <p:par>
                          <p:cTn id="44" fill="hold">
                            <p:stCondLst>
                              <p:cond delay="11500"/>
                            </p:stCondLst>
                            <p:childTnLst>
                              <p:par>
                                <p:cTn id="45" presetID="1" presetClass="entr" presetSubtype="0" fill="hold" grpId="0" nodeType="afterEffect">
                                  <p:stCondLst>
                                    <p:cond delay="500"/>
                                  </p:stCondLst>
                                  <p:childTnLst>
                                    <p:set>
                                      <p:cBhvr>
                                        <p:cTn id="46" dur="1" fill="hold">
                                          <p:stCondLst>
                                            <p:cond delay="0"/>
                                          </p:stCondLst>
                                        </p:cTn>
                                        <p:tgtEl>
                                          <p:spTgt spid="28703"/>
                                        </p:tgtEl>
                                        <p:attrNameLst>
                                          <p:attrName>style.visibility</p:attrName>
                                        </p:attrNameLst>
                                      </p:cBhvr>
                                      <p:to>
                                        <p:strVal val="visible"/>
                                      </p:to>
                                    </p:set>
                                  </p:childTnLst>
                                </p:cTn>
                              </p:par>
                            </p:childTnLst>
                          </p:cTn>
                        </p:par>
                        <p:par>
                          <p:cTn id="47" fill="hold">
                            <p:stCondLst>
                              <p:cond delay="12000"/>
                            </p:stCondLst>
                            <p:childTnLst>
                              <p:par>
                                <p:cTn id="48" presetID="1" presetClass="entr" presetSubtype="0" fill="hold" grpId="0" nodeType="afterEffect">
                                  <p:stCondLst>
                                    <p:cond delay="500"/>
                                  </p:stCondLst>
                                  <p:childTnLst>
                                    <p:set>
                                      <p:cBhvr>
                                        <p:cTn id="49" dur="1" fill="hold">
                                          <p:stCondLst>
                                            <p:cond delay="0"/>
                                          </p:stCondLst>
                                        </p:cTn>
                                        <p:tgtEl>
                                          <p:spTgt spid="28704"/>
                                        </p:tgtEl>
                                        <p:attrNameLst>
                                          <p:attrName>style.visibility</p:attrName>
                                        </p:attrNameLst>
                                      </p:cBhvr>
                                      <p:to>
                                        <p:strVal val="visible"/>
                                      </p:to>
                                    </p:set>
                                  </p:childTnLst>
                                </p:cTn>
                              </p:par>
                            </p:childTnLst>
                          </p:cTn>
                        </p:par>
                        <p:par>
                          <p:cTn id="50" fill="hold">
                            <p:stCondLst>
                              <p:cond delay="12500"/>
                            </p:stCondLst>
                            <p:childTnLst>
                              <p:par>
                                <p:cTn id="51" presetID="1" presetClass="entr" presetSubtype="0" fill="hold" grpId="0" nodeType="afterEffect">
                                  <p:stCondLst>
                                    <p:cond delay="500"/>
                                  </p:stCondLst>
                                  <p:childTnLst>
                                    <p:set>
                                      <p:cBhvr>
                                        <p:cTn id="52" dur="1" fill="hold">
                                          <p:stCondLst>
                                            <p:cond delay="0"/>
                                          </p:stCondLst>
                                        </p:cTn>
                                        <p:tgtEl>
                                          <p:spTgt spid="28705"/>
                                        </p:tgtEl>
                                        <p:attrNameLst>
                                          <p:attrName>style.visibility</p:attrName>
                                        </p:attrNameLst>
                                      </p:cBhvr>
                                      <p:to>
                                        <p:strVal val="visible"/>
                                      </p:to>
                                    </p:set>
                                  </p:childTnLst>
                                </p:cTn>
                              </p:par>
                            </p:childTnLst>
                          </p:cTn>
                        </p:par>
                        <p:par>
                          <p:cTn id="53" fill="hold">
                            <p:stCondLst>
                              <p:cond delay="13000"/>
                            </p:stCondLst>
                            <p:childTnLst>
                              <p:par>
                                <p:cTn id="54" presetID="1" presetClass="entr" presetSubtype="0" fill="hold" grpId="0" nodeType="afterEffect">
                                  <p:stCondLst>
                                    <p:cond delay="500"/>
                                  </p:stCondLst>
                                  <p:childTnLst>
                                    <p:set>
                                      <p:cBhvr>
                                        <p:cTn id="55" dur="1" fill="hold">
                                          <p:stCondLst>
                                            <p:cond delay="0"/>
                                          </p:stCondLst>
                                        </p:cTn>
                                        <p:tgtEl>
                                          <p:spTgt spid="28706"/>
                                        </p:tgtEl>
                                        <p:attrNameLst>
                                          <p:attrName>style.visibility</p:attrName>
                                        </p:attrNameLst>
                                      </p:cBhvr>
                                      <p:to>
                                        <p:strVal val="visible"/>
                                      </p:to>
                                    </p:set>
                                  </p:childTnLst>
                                </p:cTn>
                              </p:par>
                            </p:childTnLst>
                          </p:cTn>
                        </p:par>
                        <p:par>
                          <p:cTn id="56" fill="hold">
                            <p:stCondLst>
                              <p:cond delay="13500"/>
                            </p:stCondLst>
                            <p:childTnLst>
                              <p:par>
                                <p:cTn id="57" presetID="3" presetClass="emph" presetSubtype="2" fill="hold" grpId="0" nodeType="afterEffect">
                                  <p:stCondLst>
                                    <p:cond delay="0"/>
                                  </p:stCondLst>
                                  <p:childTnLst>
                                    <p:animClr clrSpc="rgb" dir="cw">
                                      <p:cBhvr override="childStyle">
                                        <p:cTn id="58" dur="2000" fill="hold"/>
                                        <p:tgtEl>
                                          <p:spTgt spid="28678">
                                            <p:txEl>
                                              <p:charRg st="4294967295" end="4294967295"/>
                                            </p:txEl>
                                          </p:spTgt>
                                        </p:tgtEl>
                                        <p:attrNameLst>
                                          <p:attrName>style.color</p:attrName>
                                        </p:attrNameLst>
                                      </p:cBhvr>
                                      <p:to>
                                        <a:srgbClr val="FFFF00"/>
                                      </p:to>
                                    </p:animClr>
                                  </p:childTnLst>
                                </p:cTn>
                              </p:par>
                              <p:par>
                                <p:cTn id="59" presetID="35" presetClass="emph" presetSubtype="0" repeatCount="2000" fill="hold" grpId="1" nodeType="withEffect">
                                  <p:stCondLst>
                                    <p:cond delay="0"/>
                                  </p:stCondLst>
                                  <p:childTnLst>
                                    <p:anim calcmode="discrete" valueType="str">
                                      <p:cBhvr>
                                        <p:cTn id="60" dur="1000" fill="hold"/>
                                        <p:tgtEl>
                                          <p:spTgt spid="28678"/>
                                        </p:tgtEl>
                                        <p:attrNameLst>
                                          <p:attrName>style.visibility</p:attrName>
                                        </p:attrNameLst>
                                      </p:cBhvr>
                                      <p:tavLst>
                                        <p:tav tm="0">
                                          <p:val>
                                            <p:strVal val="hidden"/>
                                          </p:val>
                                        </p:tav>
                                        <p:tav tm="50000">
                                          <p:val>
                                            <p:strVal val="visible"/>
                                          </p:val>
                                        </p:tav>
                                      </p:tavLst>
                                    </p:anim>
                                  </p:childTnLst>
                                </p:cTn>
                              </p:par>
                            </p:childTnLst>
                          </p:cTn>
                        </p:par>
                        <p:par>
                          <p:cTn id="61" fill="hold">
                            <p:stCondLst>
                              <p:cond delay="15500"/>
                            </p:stCondLst>
                            <p:childTnLst>
                              <p:par>
                                <p:cTn id="62" presetID="1" presetClass="entr" presetSubtype="0" fill="hold" grpId="0" nodeType="afterEffect">
                                  <p:stCondLst>
                                    <p:cond delay="500"/>
                                  </p:stCondLst>
                                  <p:childTnLst>
                                    <p:set>
                                      <p:cBhvr>
                                        <p:cTn id="63" dur="1" fill="hold">
                                          <p:stCondLst>
                                            <p:cond delay="0"/>
                                          </p:stCondLst>
                                        </p:cTn>
                                        <p:tgtEl>
                                          <p:spTgt spid="28707"/>
                                        </p:tgtEl>
                                        <p:attrNameLst>
                                          <p:attrName>style.visibility</p:attrName>
                                        </p:attrNameLst>
                                      </p:cBhvr>
                                      <p:to>
                                        <p:strVal val="visible"/>
                                      </p:to>
                                    </p:set>
                                  </p:childTnLst>
                                </p:cTn>
                              </p:par>
                            </p:childTnLst>
                          </p:cTn>
                        </p:par>
                        <p:par>
                          <p:cTn id="64" fill="hold">
                            <p:stCondLst>
                              <p:cond delay="16000"/>
                            </p:stCondLst>
                            <p:childTnLst>
                              <p:par>
                                <p:cTn id="65" presetID="3" presetClass="emph" presetSubtype="2" fill="hold" grpId="0" nodeType="afterEffect">
                                  <p:stCondLst>
                                    <p:cond delay="0"/>
                                  </p:stCondLst>
                                  <p:childTnLst>
                                    <p:animClr clrSpc="rgb" dir="cw">
                                      <p:cBhvr override="childStyle">
                                        <p:cTn id="66" dur="2000" fill="hold"/>
                                        <p:tgtEl>
                                          <p:spTgt spid="28682">
                                            <p:txEl>
                                              <p:charRg st="4294967295" end="4294967295"/>
                                            </p:txEl>
                                          </p:spTgt>
                                        </p:tgtEl>
                                        <p:attrNameLst>
                                          <p:attrName>style.color</p:attrName>
                                        </p:attrNameLst>
                                      </p:cBhvr>
                                      <p:to>
                                        <a:srgbClr val="FFFF00"/>
                                      </p:to>
                                    </p:animClr>
                                  </p:childTnLst>
                                </p:cTn>
                              </p:par>
                              <p:par>
                                <p:cTn id="67" presetID="35" presetClass="emph" presetSubtype="0" repeatCount="2000" fill="hold" grpId="1" nodeType="withEffect">
                                  <p:stCondLst>
                                    <p:cond delay="0"/>
                                  </p:stCondLst>
                                  <p:childTnLst>
                                    <p:anim calcmode="discrete" valueType="str">
                                      <p:cBhvr>
                                        <p:cTn id="68" dur="1000" fill="hold"/>
                                        <p:tgtEl>
                                          <p:spTgt spid="28682"/>
                                        </p:tgtEl>
                                        <p:attrNameLst>
                                          <p:attrName>style.visibility</p:attrName>
                                        </p:attrNameLst>
                                      </p:cBhvr>
                                      <p:tavLst>
                                        <p:tav tm="0">
                                          <p:val>
                                            <p:strVal val="hidden"/>
                                          </p:val>
                                        </p:tav>
                                        <p:tav tm="50000">
                                          <p:val>
                                            <p:strVal val="visible"/>
                                          </p:val>
                                        </p:tav>
                                      </p:tavLst>
                                    </p:anim>
                                  </p:childTnLst>
                                </p:cTn>
                              </p:par>
                            </p:childTnLst>
                          </p:cTn>
                        </p:par>
                        <p:par>
                          <p:cTn id="69" fill="hold">
                            <p:stCondLst>
                              <p:cond delay="18000"/>
                            </p:stCondLst>
                            <p:childTnLst>
                              <p:par>
                                <p:cTn id="70" presetID="1" presetClass="entr" presetSubtype="0" fill="hold" grpId="0" nodeType="afterEffect">
                                  <p:stCondLst>
                                    <p:cond delay="500"/>
                                  </p:stCondLst>
                                  <p:childTnLst>
                                    <p:set>
                                      <p:cBhvr>
                                        <p:cTn id="71" dur="1" fill="hold">
                                          <p:stCondLst>
                                            <p:cond delay="0"/>
                                          </p:stCondLst>
                                        </p:cTn>
                                        <p:tgtEl>
                                          <p:spTgt spid="28708"/>
                                        </p:tgtEl>
                                        <p:attrNameLst>
                                          <p:attrName>style.visibility</p:attrName>
                                        </p:attrNameLst>
                                      </p:cBhvr>
                                      <p:to>
                                        <p:strVal val="visible"/>
                                      </p:to>
                                    </p:set>
                                  </p:childTnLst>
                                </p:cTn>
                              </p:par>
                              <p:par>
                                <p:cTn id="72" presetID="35" presetClass="emph" presetSubtype="0" repeatCount="2000" fill="hold" grpId="1" nodeType="withEffect">
                                  <p:stCondLst>
                                    <p:cond delay="0"/>
                                  </p:stCondLst>
                                  <p:childTnLst>
                                    <p:anim calcmode="discrete" valueType="str">
                                      <p:cBhvr>
                                        <p:cTn id="73" dur="1000" fill="hold"/>
                                        <p:tgtEl>
                                          <p:spTgt spid="28683"/>
                                        </p:tgtEl>
                                        <p:attrNameLst>
                                          <p:attrName>style.visibility</p:attrName>
                                        </p:attrNameLst>
                                      </p:cBhvr>
                                      <p:tavLst>
                                        <p:tav tm="0">
                                          <p:val>
                                            <p:strVal val="hidden"/>
                                          </p:val>
                                        </p:tav>
                                        <p:tav tm="50000">
                                          <p:val>
                                            <p:strVal val="visible"/>
                                          </p:val>
                                        </p:tav>
                                      </p:tavLst>
                                    </p:anim>
                                  </p:childTnLst>
                                </p:cTn>
                              </p:par>
                            </p:childTnLst>
                          </p:cTn>
                        </p:par>
                        <p:par>
                          <p:cTn id="74" fill="hold">
                            <p:stCondLst>
                              <p:cond delay="18500"/>
                            </p:stCondLst>
                            <p:childTnLst>
                              <p:par>
                                <p:cTn id="75" presetID="3" presetClass="emph" presetSubtype="2" fill="hold" grpId="0" nodeType="afterEffect">
                                  <p:stCondLst>
                                    <p:cond delay="0"/>
                                  </p:stCondLst>
                                  <p:childTnLst>
                                    <p:animClr clrSpc="rgb" dir="cw">
                                      <p:cBhvr override="childStyle">
                                        <p:cTn id="76" dur="2000" fill="hold"/>
                                        <p:tgtEl>
                                          <p:spTgt spid="28683">
                                            <p:txEl>
                                              <p:charRg st="4294967295" end="4294967295"/>
                                            </p:txEl>
                                          </p:spTgt>
                                        </p:tgtEl>
                                        <p:attrNameLst>
                                          <p:attrName>style.color</p:attrName>
                                        </p:attrNameLst>
                                      </p:cBhvr>
                                      <p:to>
                                        <a:srgbClr val="FFFF00"/>
                                      </p:to>
                                    </p:animClr>
                                  </p:childTnLst>
                                </p:cTn>
                              </p:par>
                            </p:childTnLst>
                          </p:cTn>
                        </p:par>
                        <p:par>
                          <p:cTn id="77" fill="hold">
                            <p:stCondLst>
                              <p:cond delay="20500"/>
                            </p:stCondLst>
                            <p:childTnLst>
                              <p:par>
                                <p:cTn id="78" presetID="1" presetClass="entr" presetSubtype="0" fill="hold" grpId="0" nodeType="afterEffect">
                                  <p:stCondLst>
                                    <p:cond delay="0"/>
                                  </p:stCondLst>
                                  <p:childTnLst>
                                    <p:set>
                                      <p:cBhvr>
                                        <p:cTn id="79" dur="1" fill="hold">
                                          <p:stCondLst>
                                            <p:cond delay="0"/>
                                          </p:stCondLst>
                                        </p:cTn>
                                        <p:tgtEl>
                                          <p:spTgt spid="28709"/>
                                        </p:tgtEl>
                                        <p:attrNameLst>
                                          <p:attrName>style.visibility</p:attrName>
                                        </p:attrNameLst>
                                      </p:cBhvr>
                                      <p:to>
                                        <p:strVal val="visible"/>
                                      </p:to>
                                    </p:set>
                                  </p:childTnLst>
                                </p:cTn>
                              </p:par>
                            </p:childTnLst>
                          </p:cTn>
                        </p:par>
                        <p:par>
                          <p:cTn id="80" fill="hold">
                            <p:stCondLst>
                              <p:cond delay="20500"/>
                            </p:stCondLst>
                            <p:childTnLst>
                              <p:par>
                                <p:cTn id="81" presetID="1" presetClass="entr" presetSubtype="0" fill="hold" grpId="0" nodeType="afterEffect">
                                  <p:stCondLst>
                                    <p:cond delay="500"/>
                                  </p:stCondLst>
                                  <p:childTnLst>
                                    <p:set>
                                      <p:cBhvr>
                                        <p:cTn id="82" dur="1" fill="hold">
                                          <p:stCondLst>
                                            <p:cond delay="0"/>
                                          </p:stCondLst>
                                        </p:cTn>
                                        <p:tgtEl>
                                          <p:spTgt spid="28710"/>
                                        </p:tgtEl>
                                        <p:attrNameLst>
                                          <p:attrName>style.visibility</p:attrName>
                                        </p:attrNameLst>
                                      </p:cBhvr>
                                      <p:to>
                                        <p:strVal val="visible"/>
                                      </p:to>
                                    </p:set>
                                  </p:childTnLst>
                                </p:cTn>
                              </p:par>
                            </p:childTnLst>
                          </p:cTn>
                        </p:par>
                        <p:par>
                          <p:cTn id="83" fill="hold">
                            <p:stCondLst>
                              <p:cond delay="21000"/>
                            </p:stCondLst>
                            <p:childTnLst>
                              <p:par>
                                <p:cTn id="84" presetID="1" presetClass="entr" presetSubtype="0" fill="hold" grpId="0" nodeType="afterEffect">
                                  <p:stCondLst>
                                    <p:cond delay="500"/>
                                  </p:stCondLst>
                                  <p:childTnLst>
                                    <p:set>
                                      <p:cBhvr>
                                        <p:cTn id="85" dur="1" fill="hold">
                                          <p:stCondLst>
                                            <p:cond delay="0"/>
                                          </p:stCondLst>
                                        </p:cTn>
                                        <p:tgtEl>
                                          <p:spTgt spid="28711"/>
                                        </p:tgtEl>
                                        <p:attrNameLst>
                                          <p:attrName>style.visibility</p:attrName>
                                        </p:attrNameLst>
                                      </p:cBhvr>
                                      <p:to>
                                        <p:strVal val="visible"/>
                                      </p:to>
                                    </p:set>
                                  </p:childTnLst>
                                </p:cTn>
                              </p:par>
                            </p:childTnLst>
                          </p:cTn>
                        </p:par>
                        <p:par>
                          <p:cTn id="86" fill="hold">
                            <p:stCondLst>
                              <p:cond delay="21500"/>
                            </p:stCondLst>
                            <p:childTnLst>
                              <p:par>
                                <p:cTn id="87" presetID="17" presetClass="entr" presetSubtype="8" fill="hold" grpId="0" nodeType="afterEffect">
                                  <p:stCondLst>
                                    <p:cond delay="500"/>
                                  </p:stCondLst>
                                  <p:iterate type="lt">
                                    <p:tmPct val="10000"/>
                                  </p:iterate>
                                  <p:childTnLst>
                                    <p:set>
                                      <p:cBhvr>
                                        <p:cTn id="88" dur="1" fill="hold">
                                          <p:stCondLst>
                                            <p:cond delay="0"/>
                                          </p:stCondLst>
                                        </p:cTn>
                                        <p:tgtEl>
                                          <p:spTgt spid="28697"/>
                                        </p:tgtEl>
                                        <p:attrNameLst>
                                          <p:attrName>style.visibility</p:attrName>
                                        </p:attrNameLst>
                                      </p:cBhvr>
                                      <p:to>
                                        <p:strVal val="visible"/>
                                      </p:to>
                                    </p:set>
                                    <p:anim calcmode="lin" valueType="num">
                                      <p:cBhvr>
                                        <p:cTn id="89" dur="500" fill="hold"/>
                                        <p:tgtEl>
                                          <p:spTgt spid="28697"/>
                                        </p:tgtEl>
                                        <p:attrNameLst>
                                          <p:attrName>ppt_x</p:attrName>
                                        </p:attrNameLst>
                                      </p:cBhvr>
                                      <p:tavLst>
                                        <p:tav tm="0">
                                          <p:val>
                                            <p:strVal val="#ppt_x-#ppt_w/2"/>
                                          </p:val>
                                        </p:tav>
                                        <p:tav tm="100000">
                                          <p:val>
                                            <p:strVal val="#ppt_x"/>
                                          </p:val>
                                        </p:tav>
                                      </p:tavLst>
                                    </p:anim>
                                    <p:anim calcmode="lin" valueType="num">
                                      <p:cBhvr>
                                        <p:cTn id="90" dur="500" fill="hold"/>
                                        <p:tgtEl>
                                          <p:spTgt spid="28697"/>
                                        </p:tgtEl>
                                        <p:attrNameLst>
                                          <p:attrName>ppt_y</p:attrName>
                                        </p:attrNameLst>
                                      </p:cBhvr>
                                      <p:tavLst>
                                        <p:tav tm="0">
                                          <p:val>
                                            <p:strVal val="#ppt_y"/>
                                          </p:val>
                                        </p:tav>
                                        <p:tav tm="100000">
                                          <p:val>
                                            <p:strVal val="#ppt_y"/>
                                          </p:val>
                                        </p:tav>
                                      </p:tavLst>
                                    </p:anim>
                                    <p:anim calcmode="lin" valueType="num">
                                      <p:cBhvr>
                                        <p:cTn id="91" dur="500" fill="hold"/>
                                        <p:tgtEl>
                                          <p:spTgt spid="28697"/>
                                        </p:tgtEl>
                                        <p:attrNameLst>
                                          <p:attrName>ppt_w</p:attrName>
                                        </p:attrNameLst>
                                      </p:cBhvr>
                                      <p:tavLst>
                                        <p:tav tm="0">
                                          <p:val>
                                            <p:fltVal val="0"/>
                                          </p:val>
                                        </p:tav>
                                        <p:tav tm="100000">
                                          <p:val>
                                            <p:strVal val="#ppt_w"/>
                                          </p:val>
                                        </p:tav>
                                      </p:tavLst>
                                    </p:anim>
                                    <p:anim calcmode="lin" valueType="num">
                                      <p:cBhvr>
                                        <p:cTn id="92" dur="500" fill="hold"/>
                                        <p:tgtEl>
                                          <p:spTgt spid="286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6" grpId="1" animBg="1"/>
      <p:bldP spid="28677" grpId="0"/>
      <p:bldP spid="28677" grpId="1" animBg="1"/>
      <p:bldP spid="28678" grpId="0"/>
      <p:bldP spid="28678" grpId="1" animBg="1"/>
      <p:bldP spid="28679" grpId="0"/>
      <p:bldP spid="28679" grpId="2" animBg="1"/>
      <p:bldP spid="28680" grpId="0"/>
      <p:bldP spid="28680" grpId="1" animBg="1"/>
      <p:bldP spid="28681" grpId="0"/>
      <p:bldP spid="28681" grpId="1" animBg="1"/>
      <p:bldP spid="28682" grpId="0"/>
      <p:bldP spid="28682" grpId="1" animBg="1"/>
      <p:bldP spid="28683" grpId="0"/>
      <p:bldP spid="28683" grpId="1" animBg="1"/>
      <p:bldP spid="28697" grpId="0"/>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3600" dirty="0"/>
              <a:t>Framework of depth-first </a:t>
            </a:r>
            <a:r>
              <a:rPr lang="en-US" altLang="zh-CN" sz="3600" dirty="0" smtClean="0"/>
              <a:t>search</a:t>
            </a:r>
            <a:endParaRPr lang="en-US" altLang="zh-CN" sz="3600" dirty="0"/>
          </a:p>
        </p:txBody>
      </p:sp>
      <p:sp>
        <p:nvSpPr>
          <p:cNvPr id="193540" name="Rectangle 4"/>
          <p:cNvSpPr>
            <a:spLocks noChangeArrowheads="1"/>
          </p:cNvSpPr>
          <p:nvPr/>
        </p:nvSpPr>
        <p:spPr bwMode="auto">
          <a:xfrm>
            <a:off x="360000" y="1268413"/>
            <a:ext cx="83808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traverseDFS</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visited[</a:t>
            </a:r>
            <a:r>
              <a:rPr kumimoji="1" lang="en-US" altLang="zh-CN" sz="2200" dirty="0" err="1" smtClean="0">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a:t>
            </a:r>
            <a:r>
              <a:rPr kumimoji="1" lang="en-US" altLang="zh-CN" sz="2200" dirty="0" smtClean="0">
                <a:latin typeface="Times New Roman" panose="02020603050405020304" pitchFamily="18" charset="0"/>
                <a:cs typeface="Times New Roman" panose="02020603050405020304" pitchFamily="18" charset="0"/>
              </a:rPr>
              <a:t>; i&lt;</a:t>
            </a:r>
            <a:r>
              <a:rPr kumimoji="1" lang="en-US" altLang="zh-CN" sz="2200" dirty="0" err="1" smtClean="0">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&gt;n</a:t>
            </a:r>
            <a:r>
              <a:rPr kumimoji="1" lang="en-US" altLang="zh-CN" sz="2200" dirty="0" smtClean="0">
                <a:latin typeface="Times New Roman" panose="02020603050405020304" pitchFamily="18" charset="0"/>
                <a:cs typeface="Times New Roman" panose="02020603050405020304" pitchFamily="18" charset="0"/>
              </a:rPr>
              <a:t>; i</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]=FALSE;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初始化数组</a:t>
            </a:r>
            <a:r>
              <a:rPr kumimoji="1" lang="en-US" altLang="zh-CN" sz="2200" dirty="0">
                <a:solidFill>
                  <a:srgbClr val="009900"/>
                </a:solidFill>
                <a:latin typeface="Times New Roman" panose="02020603050405020304" pitchFamily="18" charset="0"/>
                <a:cs typeface="Times New Roman" panose="02020603050405020304" pitchFamily="18" charset="0"/>
              </a:rPr>
              <a:t>visited */</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i&lt;n;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(!visited[i])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err="1">
                <a:solidFill>
                  <a:srgbClr val="FFFF00"/>
                </a:solidFill>
                <a:latin typeface="Times New Roman" panose="02020603050405020304" pitchFamily="18" charset="0"/>
                <a:cs typeface="Times New Roman" panose="02020603050405020304" pitchFamily="18" charset="0"/>
              </a:rPr>
              <a:t>pgraph</a:t>
            </a:r>
            <a:r>
              <a:rPr kumimoji="1" lang="en-US" altLang="zh-CN" sz="2200" dirty="0">
                <a:solidFill>
                  <a:srgbClr val="FFFF00"/>
                </a:solidFill>
                <a:latin typeface="Times New Roman" panose="02020603050405020304" pitchFamily="18" charset="0"/>
                <a:cs typeface="Times New Roman" panose="02020603050405020304" pitchFamily="18" charset="0"/>
              </a:rPr>
              <a:t>, visited, i);</a:t>
            </a:r>
            <a:endParaRPr kumimoji="1" lang="en-US" altLang="zh-CN" sz="2200" dirty="0">
              <a:solidFill>
                <a:srgbClr val="FFFF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193541" name="Text Box 5"/>
          <p:cNvSpPr txBox="1">
            <a:spLocks noChangeArrowheads="1"/>
          </p:cNvSpPr>
          <p:nvPr/>
        </p:nvSpPr>
        <p:spPr bwMode="auto">
          <a:xfrm>
            <a:off x="360000" y="4135139"/>
            <a:ext cx="815588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a:latin typeface="Times New Roman" panose="02020603050405020304" pitchFamily="18" charset="0"/>
                <a:cs typeface="Times New Roman" panose="02020603050405020304" pitchFamily="18" charset="0"/>
              </a:rPr>
              <a:t>(Graph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visited[],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]=TRUE;</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(“node: %c\n”,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	</a:t>
            </a:r>
            <a:r>
              <a:rPr kumimoji="1" lang="en-US" altLang="zh-CN" sz="2200" dirty="0">
                <a:solidFill>
                  <a:srgbClr val="009900"/>
                </a:solidFill>
                <a:latin typeface="Times New Roman" panose="02020603050405020304" pitchFamily="18" charset="0"/>
                <a:cs typeface="Times New Roman" panose="02020603050405020304" pitchFamily="18" charset="0"/>
              </a:rPr>
              <a:t>/* </a:t>
            </a:r>
            <a:r>
              <a:rPr kumimoji="1" lang="zh-CN" altLang="en-US" sz="2200" dirty="0">
                <a:solidFill>
                  <a:srgbClr val="009900"/>
                </a:solidFill>
                <a:latin typeface="Times New Roman" panose="02020603050405020304" pitchFamily="18" charset="0"/>
                <a:cs typeface="Times New Roman" panose="02020603050405020304" pitchFamily="18" charset="0"/>
              </a:rPr>
              <a:t>访问出发点</a:t>
            </a:r>
            <a:r>
              <a:rPr kumimoji="1" lang="en-US" altLang="zh-CN" sz="2200" dirty="0">
                <a:solidFill>
                  <a:srgbClr val="009900"/>
                </a:solidFill>
                <a:latin typeface="Times New Roman" panose="02020603050405020304" pitchFamily="18" charset="0"/>
                <a:cs typeface="Times New Roman" panose="02020603050405020304" pitchFamily="18" charset="0"/>
              </a:rPr>
              <a:t>vi */</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b="1" dirty="0" smtClean="0">
                <a:latin typeface="Times New Roman" panose="02020603050405020304" pitchFamily="18" charset="0"/>
                <a:cs typeface="Times New Roman" panose="02020603050405020304" pitchFamily="18" charset="0"/>
              </a:rPr>
              <a:t>    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b="1" dirty="0" err="1" smtClean="0">
                <a:solidFill>
                  <a:srgbClr val="FFFF00"/>
                </a:solidFill>
                <a:latin typeface="Times New Roman" panose="02020603050405020304" pitchFamily="18" charset="0"/>
                <a:cs typeface="Times New Roman" panose="02020603050405020304" pitchFamily="18" charset="0"/>
              </a:rPr>
              <a:t>FirstAdjVex</a:t>
            </a:r>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j&gt;=0; </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b="1" dirty="0" err="1" smtClean="0">
                <a:solidFill>
                  <a:srgbClr val="FFFF00"/>
                </a:solidFill>
                <a:latin typeface="Times New Roman" panose="02020603050405020304" pitchFamily="18" charset="0"/>
                <a:cs typeface="Times New Roman" panose="02020603050405020304" pitchFamily="18" charset="0"/>
              </a:rPr>
              <a:t>NextAdjVex</a:t>
            </a:r>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i,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!visited[j])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visited,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3" name="矩形 2"/>
          <p:cNvSpPr/>
          <p:nvPr/>
        </p:nvSpPr>
        <p:spPr>
          <a:xfrm>
            <a:off x="5220335" y="5517515"/>
            <a:ext cx="1511935" cy="347980"/>
          </a:xfrm>
          <a:prstGeom prst="rect">
            <a:avLst/>
          </a:prstGeom>
          <a:solidFill>
            <a:srgbClr val="FFFF00">
              <a:alpha val="24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475740" y="5517515"/>
            <a:ext cx="1511935" cy="347980"/>
          </a:xfrm>
          <a:prstGeom prst="rect">
            <a:avLst/>
          </a:prstGeom>
          <a:solidFill>
            <a:srgbClr val="FFFF00">
              <a:alpha val="24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019800" y="4437380"/>
            <a:ext cx="2578100" cy="706755"/>
          </a:xfrm>
          <a:prstGeom prst="rect">
            <a:avLst/>
          </a:prstGeom>
          <a:noFill/>
        </p:spPr>
        <p:txBody>
          <a:bodyPr wrap="square" rtlCol="0">
            <a:spAutoFit/>
          </a:bodyPr>
          <a:p>
            <a:r>
              <a:rPr lang="zh-CN" altLang="en-US" sz="2000" b="1">
                <a:solidFill>
                  <a:srgbClr val="FFFF00"/>
                </a:solidFill>
              </a:rPr>
              <a:t>具体实现？</a:t>
            </a:r>
            <a:endParaRPr lang="zh-CN" altLang="en-US" sz="2000" b="1">
              <a:solidFill>
                <a:srgbClr val="FFFF00"/>
              </a:solidFill>
            </a:endParaRPr>
          </a:p>
          <a:p>
            <a:r>
              <a:rPr lang="zh-CN" altLang="en-US" sz="2000" b="1">
                <a:solidFill>
                  <a:srgbClr val="FFFF00"/>
                </a:solidFill>
              </a:rPr>
              <a:t>取决于具体存储结构</a:t>
            </a:r>
            <a:endParaRPr lang="zh-CN" altLang="en-US" sz="2000"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 grpId="1" animBg="1"/>
      <p:bldP spid="4"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7" name="Text Box 31"/>
          <p:cNvSpPr txBox="1">
            <a:spLocks noChangeArrowheads="1"/>
          </p:cNvSpPr>
          <p:nvPr/>
        </p:nvSpPr>
        <p:spPr bwMode="auto">
          <a:xfrm>
            <a:off x="398735" y="1763078"/>
            <a:ext cx="785749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从</a:t>
            </a:r>
            <a:r>
              <a:rPr kumimoji="1" lang="en-US" altLang="zh-CN" sz="2200" dirty="0">
                <a:solidFill>
                  <a:srgbClr val="33CC33"/>
                </a:solidFill>
                <a:latin typeface="Times New Roman" panose="02020603050405020304" pitchFamily="18" charset="0"/>
                <a:cs typeface="Times New Roman" panose="02020603050405020304" pitchFamily="18" charset="0"/>
              </a:rPr>
              <a:t>vi</a:t>
            </a:r>
            <a:r>
              <a:rPr kumimoji="1" lang="zh-CN" altLang="en-US" sz="2200" dirty="0">
                <a:solidFill>
                  <a:srgbClr val="33CC33"/>
                </a:solidFill>
                <a:latin typeface="Times New Roman" panose="02020603050405020304" pitchFamily="18" charset="0"/>
                <a:cs typeface="Times New Roman" panose="02020603050405020304" pitchFamily="18" charset="0"/>
              </a:rPr>
              <a:t>出发进行深度优先搜索，图采用</a:t>
            </a:r>
            <a:r>
              <a:rPr kumimoji="1" lang="zh-CN" altLang="en-US" sz="2200" u="sng" dirty="0">
                <a:solidFill>
                  <a:srgbClr val="33CC33"/>
                </a:solidFill>
                <a:latin typeface="Times New Roman" panose="02020603050405020304" pitchFamily="18" charset="0"/>
                <a:cs typeface="Times New Roman" panose="02020603050405020304" pitchFamily="18" charset="0"/>
              </a:rPr>
              <a:t>邻接矩阵表示法</a:t>
            </a:r>
            <a:r>
              <a:rPr kumimoji="1" lang="zh-CN" altLang="en-US"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DFS</a:t>
            </a:r>
            <a:r>
              <a:rPr kumimoji="1" lang="en-US" altLang="zh-CN" sz="2200" dirty="0">
                <a:latin typeface="Times New Roman" panose="02020603050405020304" pitchFamily="18" charset="0"/>
                <a:cs typeface="Times New Roman" panose="02020603050405020304" pitchFamily="18" charset="0"/>
              </a:rPr>
              <a:t> (Graph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visited[],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(“node: %c\n”,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访问出发点</a:t>
            </a:r>
            <a:r>
              <a:rPr kumimoji="1" lang="en-US" altLang="zh-CN" sz="2200" dirty="0">
                <a:solidFill>
                  <a:srgbClr val="33CC33"/>
                </a:solidFill>
                <a:latin typeface="Times New Roman" panose="02020603050405020304" pitchFamily="18" charset="0"/>
                <a:cs typeface="Times New Roman" panose="02020603050405020304" pitchFamily="18" charset="0"/>
              </a:rPr>
              <a:t>vi */</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]=TRUE;</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(j=0; j&lt;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-&gt;n; 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-&gt;arcs[i][j]==1) &amp;&amp; (visited[j]==FALSE)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DFS</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visited, j);</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29728" name="Rectangle 32"/>
          <p:cNvSpPr>
            <a:spLocks noChangeArrowheads="1"/>
          </p:cNvSpPr>
          <p:nvPr/>
        </p:nvSpPr>
        <p:spPr bwMode="auto">
          <a:xfrm>
            <a:off x="398463" y="354013"/>
            <a:ext cx="3486150" cy="460375"/>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rgbClr val="FFFF00"/>
                </a:solidFill>
                <a:cs typeface="Times New Roman" panose="02020603050405020304" pitchFamily="18" charset="0"/>
              </a:rPr>
              <a:t>DFS</a:t>
            </a:r>
            <a:r>
              <a:rPr kumimoji="1" lang="en-US" altLang="zh-CN" sz="2400" dirty="0" smtClean="0">
                <a:solidFill>
                  <a:srgbClr val="FFFF00"/>
                </a:solidFill>
                <a:cs typeface="Times New Roman" panose="02020603050405020304" pitchFamily="18" charset="0"/>
              </a:rPr>
              <a:t> </a:t>
            </a:r>
            <a:r>
              <a:rPr kumimoji="1" lang="en-US" altLang="zh-CN" sz="2400" dirty="0">
                <a:solidFill>
                  <a:srgbClr val="FFFF00"/>
                </a:solidFill>
                <a:cs typeface="Times New Roman" panose="02020603050405020304" pitchFamily="18" charset="0"/>
              </a:rPr>
              <a:t>in </a:t>
            </a:r>
            <a:r>
              <a:rPr kumimoji="1" lang="en-US" altLang="zh-CN" sz="2400" u="sng" dirty="0" smtClean="0">
                <a:solidFill>
                  <a:srgbClr val="FFFF00"/>
                </a:solidFill>
                <a:cs typeface="Times New Roman" panose="02020603050405020304" pitchFamily="18" charset="0"/>
              </a:rPr>
              <a:t>adjacency </a:t>
            </a:r>
            <a:r>
              <a:rPr kumimoji="1" lang="en-US" altLang="zh-CN" sz="2400" u="sng" dirty="0">
                <a:solidFill>
                  <a:srgbClr val="FFFF00"/>
                </a:solidFill>
                <a:cs typeface="Times New Roman" panose="02020603050405020304" pitchFamily="18" charset="0"/>
              </a:rPr>
              <a:t>matrix</a:t>
            </a:r>
            <a:endParaRPr kumimoji="1" lang="en-US" altLang="zh-CN" sz="2400" u="sng" dirty="0">
              <a:solidFill>
                <a:srgbClr val="FFFF00"/>
              </a:solidFill>
              <a:cs typeface="Times New Roman" panose="02020603050405020304" pitchFamily="18" charset="0"/>
            </a:endParaRPr>
          </a:p>
        </p:txBody>
      </p:sp>
      <p:sp>
        <p:nvSpPr>
          <p:cNvPr id="2" name="文本框 1"/>
          <p:cNvSpPr txBox="1"/>
          <p:nvPr/>
        </p:nvSpPr>
        <p:spPr>
          <a:xfrm>
            <a:off x="398780" y="1070610"/>
            <a:ext cx="8718550" cy="460375"/>
          </a:xfrm>
          <a:prstGeom prst="rect">
            <a:avLst/>
          </a:prstGeom>
          <a:noFill/>
        </p:spPr>
        <p:txBody>
          <a:bodyPr wrap="square" rtlCol="0">
            <a:spAutoFit/>
          </a:bodyPr>
          <a:p>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邻接矩阵表示法中</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DFS(</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Graph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pgraph</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visited[],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i</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a:t>
            </a:r>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的实现</a:t>
            </a:r>
            <a:endPar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p:txBody>
          <a:bodyPr/>
          <a:lstStyle/>
          <a:p>
            <a:r>
              <a:rPr lang="en-US" altLang="zh-CN">
                <a:latin typeface="Times New Roman" panose="02020603050405020304" pitchFamily="18" charset="0"/>
                <a:cs typeface="Times New Roman" panose="02020603050405020304" pitchFamily="18" charset="0"/>
              </a:rPr>
              <a:t>Example</a:t>
            </a:r>
            <a:endParaRPr lang="en-US" altLang="zh-CN">
              <a:latin typeface="Times New Roman" panose="02020603050405020304" pitchFamily="18" charset="0"/>
              <a:cs typeface="Times New Roman" panose="02020603050405020304" pitchFamily="18" charset="0"/>
            </a:endParaRPr>
          </a:p>
        </p:txBody>
      </p:sp>
      <p:pic>
        <p:nvPicPr>
          <p:cNvPr id="133124"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78" y="1628458"/>
            <a:ext cx="3448050" cy="2973387"/>
          </a:xfrm>
          <a:prstGeom prst="rect">
            <a:avLst/>
          </a:prstGeom>
          <a:noFill/>
          <a:ln>
            <a:noFill/>
          </a:ln>
          <a:effectLst>
            <a:outerShdw dist="107763" dir="2700000"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Lst>
        </p:spPr>
      </p:pic>
      <p:pic>
        <p:nvPicPr>
          <p:cNvPr id="13312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35" y="1845310"/>
            <a:ext cx="2184400" cy="2611438"/>
          </a:xfrm>
          <a:prstGeom prst="rect">
            <a:avLst/>
          </a:prstGeom>
          <a:noFill/>
          <a:ln>
            <a:noFill/>
          </a:ln>
          <a:effectLst>
            <a:outerShdw dist="107763" dir="2700000"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26"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748" y="4869180"/>
            <a:ext cx="3573462" cy="1616075"/>
          </a:xfrm>
          <a:prstGeom prst="rect">
            <a:avLst/>
          </a:prstGeom>
          <a:noFill/>
          <a:ln>
            <a:noFill/>
          </a:ln>
          <a:effectLst>
            <a:outerShdw dist="107763" dir="2700000"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6" name="Text Box 6"/>
          <p:cNvSpPr txBox="1">
            <a:spLocks noChangeArrowheads="1"/>
          </p:cNvSpPr>
          <p:nvPr/>
        </p:nvSpPr>
        <p:spPr bwMode="auto">
          <a:xfrm>
            <a:off x="326980" y="1617028"/>
            <a:ext cx="8020800"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从</a:t>
            </a:r>
            <a:r>
              <a:rPr kumimoji="1" lang="en-US" altLang="zh-CN" sz="2200" dirty="0">
                <a:solidFill>
                  <a:srgbClr val="33CC33"/>
                </a:solidFill>
                <a:latin typeface="Times New Roman" panose="02020603050405020304" pitchFamily="18" charset="0"/>
                <a:cs typeface="Times New Roman" panose="02020603050405020304" pitchFamily="18" charset="0"/>
              </a:rPr>
              <a:t>vi</a:t>
            </a:r>
            <a:r>
              <a:rPr kumimoji="1" lang="zh-CN" altLang="en-US" sz="2200" dirty="0">
                <a:solidFill>
                  <a:srgbClr val="33CC33"/>
                </a:solidFill>
                <a:latin typeface="Times New Roman" panose="02020603050405020304" pitchFamily="18" charset="0"/>
                <a:cs typeface="Times New Roman" panose="02020603050405020304" pitchFamily="18" charset="0"/>
              </a:rPr>
              <a:t>出发进行深度优先搜索，图采用</a:t>
            </a:r>
            <a:r>
              <a:rPr kumimoji="1" lang="zh-CN" altLang="en-US" sz="2200" u="sng" dirty="0">
                <a:solidFill>
                  <a:srgbClr val="33CC33"/>
                </a:solidFill>
                <a:latin typeface="Times New Roman" panose="02020603050405020304" pitchFamily="18" charset="0"/>
                <a:cs typeface="Times New Roman" panose="02020603050405020304" pitchFamily="18" charset="0"/>
              </a:rPr>
              <a:t>邻接表表示法</a:t>
            </a:r>
            <a:r>
              <a:rPr kumimoji="1" lang="zh-CN" altLang="en-US"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a:solidFill>
                  <a:srgbClr val="FFFF00"/>
                </a:solidFill>
                <a:latin typeface="Times New Roman" panose="02020603050405020304" pitchFamily="18" charset="0"/>
                <a:cs typeface="Times New Roman" panose="02020603050405020304" pitchFamily="18" charset="0"/>
              </a:rPr>
              <a:t>DFS</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GraphList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pgraphlist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visited[],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PEdgeNode</a:t>
            </a:r>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(“node: %c\n”, </a:t>
            </a:r>
            <a:r>
              <a:rPr kumimoji="1" lang="en-US" altLang="zh-CN" sz="2200" dirty="0" err="1">
                <a:latin typeface="Times New Roman" panose="02020603050405020304" pitchFamily="18" charset="0"/>
                <a:cs typeface="Times New Roman" panose="02020603050405020304" pitchFamily="18" charset="0"/>
              </a:rPr>
              <a:t>pgraphlist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[i].vertex);</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]=TRUE;</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p=</a:t>
            </a:r>
            <a:r>
              <a:rPr kumimoji="1" lang="en-US" altLang="zh-CN" sz="2200" dirty="0" err="1" smtClean="0">
                <a:latin typeface="Times New Roman" panose="02020603050405020304" pitchFamily="18" charset="0"/>
                <a:cs typeface="Times New Roman" panose="02020603050405020304" pitchFamily="18" charset="0"/>
              </a:rPr>
              <a:t>pgraphlist</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edgelist</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取边表中的第一个边结点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while </a:t>
            </a:r>
            <a:r>
              <a:rPr kumimoji="1" lang="en-US" altLang="zh-CN" sz="2200" dirty="0">
                <a:latin typeface="Times New Roman" panose="02020603050405020304" pitchFamily="18" charset="0"/>
                <a:cs typeface="Times New Roman" panose="02020603050405020304" pitchFamily="18" charset="0"/>
              </a:rPr>
              <a:t>(p!=NULL</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该顶点的相邻顶点未被访问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if </a:t>
            </a:r>
            <a:r>
              <a:rPr kumimoji="1" lang="en-US" altLang="zh-CN" sz="2200" dirty="0">
                <a:latin typeface="Times New Roman" panose="02020603050405020304" pitchFamily="18" charset="0"/>
                <a:cs typeface="Times New Roman" panose="02020603050405020304" pitchFamily="18" charset="0"/>
              </a:rPr>
              <a:t>(visited[p-&gt;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]==FALSE)</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DFS</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pgraphlist</a:t>
            </a:r>
            <a:r>
              <a:rPr kumimoji="1" lang="en-US" altLang="zh-CN" sz="2200" dirty="0">
                <a:latin typeface="Times New Roman" panose="02020603050405020304" pitchFamily="18" charset="0"/>
                <a:cs typeface="Times New Roman" panose="02020603050405020304" pitchFamily="18" charset="0"/>
              </a:rPr>
              <a:t>, visited, p-&gt;</a:t>
            </a:r>
            <a:r>
              <a:rPr kumimoji="1" lang="en-US" altLang="zh-CN" sz="2200" dirty="0" err="1">
                <a:latin typeface="Times New Roman" panose="02020603050405020304" pitchFamily="18" charset="0"/>
                <a:cs typeface="Times New Roman" panose="02020603050405020304" pitchFamily="18" charset="0"/>
              </a:rPr>
              <a:t>endvex</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 </a:t>
            </a:r>
            <a:r>
              <a:rPr kumimoji="1" lang="zh-CN" altLang="en-US" sz="2200" dirty="0">
                <a:solidFill>
                  <a:srgbClr val="33CC33"/>
                </a:solidFill>
                <a:latin typeface="Times New Roman" panose="02020603050405020304" pitchFamily="18" charset="0"/>
                <a:cs typeface="Times New Roman" panose="02020603050405020304" pitchFamily="18" charset="0"/>
              </a:rPr>
              <a:t>继续进行深度优先搜索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p=p-</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nextedge</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rPr>
              <a:t>取边表中的下一个边结点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p:txBody>
      </p:sp>
      <p:sp>
        <p:nvSpPr>
          <p:cNvPr id="138247" name="Rectangle 7"/>
          <p:cNvSpPr>
            <a:spLocks noChangeArrowheads="1"/>
          </p:cNvSpPr>
          <p:nvPr/>
        </p:nvSpPr>
        <p:spPr bwMode="auto">
          <a:xfrm>
            <a:off x="398463" y="352425"/>
            <a:ext cx="3028950" cy="460375"/>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rgbClr val="FFFF00"/>
                </a:solidFill>
                <a:cs typeface="Times New Roman" panose="02020603050405020304" pitchFamily="18" charset="0"/>
              </a:rPr>
              <a:t>DFS</a:t>
            </a:r>
            <a:r>
              <a:rPr kumimoji="1" lang="en-US" altLang="zh-CN" sz="2400" dirty="0" smtClean="0">
                <a:solidFill>
                  <a:srgbClr val="FFFF00"/>
                </a:solidFill>
                <a:cs typeface="Times New Roman" panose="02020603050405020304" pitchFamily="18" charset="0"/>
              </a:rPr>
              <a:t> </a:t>
            </a:r>
            <a:r>
              <a:rPr kumimoji="1" lang="en-US" altLang="zh-CN" sz="2400" dirty="0">
                <a:solidFill>
                  <a:srgbClr val="FFFF00"/>
                </a:solidFill>
                <a:cs typeface="Times New Roman" panose="02020603050405020304" pitchFamily="18" charset="0"/>
              </a:rPr>
              <a:t>in </a:t>
            </a:r>
            <a:r>
              <a:rPr kumimoji="1" lang="en-US" altLang="zh-CN" sz="2400" u="sng" dirty="0" smtClean="0">
                <a:solidFill>
                  <a:srgbClr val="FFFF00"/>
                </a:solidFill>
                <a:cs typeface="Times New Roman" panose="02020603050405020304" pitchFamily="18" charset="0"/>
              </a:rPr>
              <a:t>adjacency </a:t>
            </a:r>
            <a:r>
              <a:rPr kumimoji="1" lang="en-US" altLang="zh-CN" sz="2400" u="sng" dirty="0">
                <a:solidFill>
                  <a:srgbClr val="FFFF00"/>
                </a:solidFill>
                <a:cs typeface="Times New Roman" panose="02020603050405020304" pitchFamily="18" charset="0"/>
              </a:rPr>
              <a:t>list</a:t>
            </a:r>
            <a:endParaRPr kumimoji="1" lang="en-US" altLang="zh-CN" sz="2400" u="sng" dirty="0">
              <a:solidFill>
                <a:srgbClr val="FFFF00"/>
              </a:solidFill>
              <a:cs typeface="Times New Roman" panose="02020603050405020304" pitchFamily="18" charset="0"/>
            </a:endParaRPr>
          </a:p>
        </p:txBody>
      </p:sp>
      <p:sp>
        <p:nvSpPr>
          <p:cNvPr id="2" name="文本框 1"/>
          <p:cNvSpPr txBox="1"/>
          <p:nvPr/>
        </p:nvSpPr>
        <p:spPr>
          <a:xfrm>
            <a:off x="398780" y="1070610"/>
            <a:ext cx="8718550" cy="460375"/>
          </a:xfrm>
          <a:prstGeom prst="rect">
            <a:avLst/>
          </a:prstGeom>
          <a:noFill/>
        </p:spPr>
        <p:txBody>
          <a:bodyPr wrap="square" rtlCol="0">
            <a:spAutoFit/>
          </a:bodyPr>
          <a:p>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邻接表表示法中</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DFS(</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Graph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pgraph</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visited[],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i</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a:t>
            </a:r>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的实现</a:t>
            </a:r>
            <a:endPar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323850" y="1057697"/>
            <a:ext cx="84963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从</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遍历算法来看，遍历图的过程实际上是一个</a:t>
            </a:r>
            <a:r>
              <a:rPr kumimoji="1" lang="zh-CN" altLang="en-US"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查找某个顶点的邻接点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的过程，因此算法的时间</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效率取决于</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所采取的存储结构。当用邻接矩阵作存储结构时，查找所有顶点的邻接点的时间效率为</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O(n</a:t>
            </a:r>
            <a:r>
              <a:rPr kumimoji="1" lang="en-US" altLang="zh-CN" sz="2400" baseline="30000" dirty="0">
                <a:solidFill>
                  <a:srgbClr val="FFFF00"/>
                </a:solidFill>
                <a:latin typeface="Times New Roman Regular" panose="02020503050405090304" charset="0"/>
                <a:ea typeface="Songti SC Regular" panose="02010800040101010101" charset="-122"/>
                <a:cs typeface="Times New Roman Regular" panose="02020503050405090304" charset="0"/>
              </a:rPr>
              <a:t>2</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，而用邻接表作存储结构时，时间效率为</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O(n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为无向图的边数或有向图的弧数。</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30726" name="Rectangle 6"/>
          <p:cNvSpPr>
            <a:spLocks noChangeArrowheads="1"/>
          </p:cNvSpPr>
          <p:nvPr/>
        </p:nvSpPr>
        <p:spPr bwMode="auto">
          <a:xfrm>
            <a:off x="323850" y="476672"/>
            <a:ext cx="3575050"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rgbClr val="FFFF00"/>
                </a:solidFill>
                <a:cs typeface="Times New Roman" panose="02020603050405020304" pitchFamily="18" charset="0"/>
              </a:rPr>
              <a:t>Time complexity analysis</a:t>
            </a:r>
            <a:endParaRPr kumimoji="1" lang="en-US" altLang="zh-CN" sz="2400" dirty="0">
              <a:solidFill>
                <a:srgbClr val="FFFF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7" name="Line 23"/>
          <p:cNvSpPr>
            <a:spLocks noChangeShapeType="1"/>
          </p:cNvSpPr>
          <p:nvPr/>
        </p:nvSpPr>
        <p:spPr bwMode="auto">
          <a:xfrm>
            <a:off x="6156325" y="3644900"/>
            <a:ext cx="1152525"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768" name="AutoShape 24"/>
          <p:cNvCxnSpPr>
            <a:cxnSpLocks noChangeShapeType="1"/>
            <a:stCxn id="31767" idx="1"/>
            <a:endCxn id="31750" idx="2"/>
          </p:cNvCxnSpPr>
          <p:nvPr/>
        </p:nvCxnSpPr>
        <p:spPr bwMode="auto">
          <a:xfrm rot="5400000">
            <a:off x="6182519" y="3250407"/>
            <a:ext cx="717550" cy="1535112"/>
          </a:xfrm>
          <a:prstGeom prst="curvedConnector4">
            <a:avLst>
              <a:gd name="adj1" fmla="val 48894"/>
              <a:gd name="adj2" fmla="val 145810"/>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0" name="Line 26"/>
          <p:cNvSpPr>
            <a:spLocks noChangeShapeType="1"/>
          </p:cNvSpPr>
          <p:nvPr/>
        </p:nvSpPr>
        <p:spPr bwMode="auto">
          <a:xfrm>
            <a:off x="6227763" y="4365625"/>
            <a:ext cx="1657350"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771" name="AutoShape 27"/>
          <p:cNvCxnSpPr>
            <a:cxnSpLocks noChangeShapeType="1"/>
            <a:stCxn id="31770" idx="1"/>
            <a:endCxn id="31752" idx="2"/>
          </p:cNvCxnSpPr>
          <p:nvPr/>
        </p:nvCxnSpPr>
        <p:spPr bwMode="auto">
          <a:xfrm rot="5400000">
            <a:off x="6183313" y="3392488"/>
            <a:ext cx="714375" cy="2689225"/>
          </a:xfrm>
          <a:prstGeom prst="curvedConnector4">
            <a:avLst>
              <a:gd name="adj1" fmla="val 45333"/>
              <a:gd name="adj2" fmla="val 11646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2" name="Line 28"/>
          <p:cNvSpPr>
            <a:spLocks noChangeShapeType="1"/>
          </p:cNvSpPr>
          <p:nvPr/>
        </p:nvSpPr>
        <p:spPr bwMode="auto">
          <a:xfrm>
            <a:off x="5695950" y="5168900"/>
            <a:ext cx="531813" cy="131763"/>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3" name="Line 29"/>
          <p:cNvSpPr>
            <a:spLocks noChangeShapeType="1"/>
          </p:cNvSpPr>
          <p:nvPr/>
        </p:nvSpPr>
        <p:spPr bwMode="auto">
          <a:xfrm>
            <a:off x="6300788" y="5300663"/>
            <a:ext cx="1511300"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4" name="Line 30"/>
          <p:cNvSpPr>
            <a:spLocks noChangeShapeType="1"/>
          </p:cNvSpPr>
          <p:nvPr/>
        </p:nvSpPr>
        <p:spPr bwMode="auto">
          <a:xfrm flipV="1">
            <a:off x="7812088" y="4868863"/>
            <a:ext cx="1008062" cy="43180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775" name="AutoShape 31"/>
          <p:cNvCxnSpPr>
            <a:cxnSpLocks noChangeShapeType="1"/>
            <a:stCxn id="31774" idx="1"/>
            <a:endCxn id="31754" idx="2"/>
          </p:cNvCxnSpPr>
          <p:nvPr/>
        </p:nvCxnSpPr>
        <p:spPr bwMode="auto">
          <a:xfrm rot="16200000" flipH="1" flipV="1">
            <a:off x="7037387" y="4618038"/>
            <a:ext cx="1546225" cy="2019300"/>
          </a:xfrm>
          <a:prstGeom prst="curvedConnector4">
            <a:avLst>
              <a:gd name="adj1" fmla="val 70944"/>
              <a:gd name="adj2" fmla="val 138597"/>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46" name="Text Box 2"/>
          <p:cNvSpPr txBox="1">
            <a:spLocks noChangeArrowheads="1"/>
          </p:cNvSpPr>
          <p:nvPr/>
        </p:nvSpPr>
        <p:spPr bwMode="auto">
          <a:xfrm>
            <a:off x="450850" y="1268413"/>
            <a:ext cx="815340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        类似于</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树的层次遍历。</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假设</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从图中某个顶点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出发，在访问了</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之后，依次访问</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的各个未曾访问过的邻接点，并保证</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a:t>
            </a:r>
            <a:r>
              <a:rPr kumimoji="1" lang="zh-CN" altLang="en-US" sz="2400" u="sng"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先</a:t>
            </a:r>
            <a:r>
              <a:rPr kumimoji="1" lang="zh-CN" altLang="en-US"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被访问的顶点的邻接点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”要先于</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a:t>
            </a:r>
            <a:r>
              <a:rPr kumimoji="1" lang="zh-CN" altLang="en-US" sz="2400" u="sng"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后被访问的顶点的邻接点</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”被</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访问。直至图中所有已被访问的顶点的邻接点都被访问到。若此时图中还有未被访问的顶点，则任选其</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中之一</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作</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为起点，重新开始</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上述过程，直至图中所有顶</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点都被访问到。</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31747" name="Rectangle 3"/>
          <p:cNvSpPr>
            <a:spLocks noGrp="1" noChangeArrowheads="1"/>
          </p:cNvSpPr>
          <p:nvPr>
            <p:ph type="title" idx="4294967295"/>
          </p:nvPr>
        </p:nvSpPr>
        <p:spPr/>
        <p:txBody>
          <a:bodyPr/>
          <a:lstStyle/>
          <a:p>
            <a:pPr algn="l"/>
            <a:r>
              <a:rPr lang="en-US" altLang="zh-CN" sz="3200" dirty="0"/>
              <a:t>7.3.2 Breadth First </a:t>
            </a:r>
            <a:r>
              <a:rPr lang="en-US" altLang="zh-CN" sz="3200" dirty="0" smtClean="0"/>
              <a:t>Search </a:t>
            </a:r>
            <a:r>
              <a:rPr lang="en-US" altLang="zh-CN" sz="3200" dirty="0"/>
              <a:t>(</a:t>
            </a:r>
            <a:r>
              <a:rPr lang="zh-CN" altLang="en-US" sz="3200" dirty="0"/>
              <a:t>广度优先搜索</a:t>
            </a:r>
            <a:r>
              <a:rPr lang="en-US" altLang="zh-CN" sz="3200" dirty="0"/>
              <a:t>)</a:t>
            </a:r>
            <a:endParaRPr lang="en-US" altLang="zh-CN" sz="3200" dirty="0"/>
          </a:p>
        </p:txBody>
      </p:sp>
      <p:sp>
        <p:nvSpPr>
          <p:cNvPr id="31766" name="Text Box 22"/>
          <p:cNvSpPr txBox="1">
            <a:spLocks noChangeArrowheads="1"/>
          </p:cNvSpPr>
          <p:nvPr/>
        </p:nvSpPr>
        <p:spPr bwMode="auto">
          <a:xfrm>
            <a:off x="528955" y="5127625"/>
            <a:ext cx="368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1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2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3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4</a:t>
            </a:r>
            <a:r>
              <a:rPr kumimoji="1" lang="en-US" altLang="zh-CN" sz="2800">
                <a:latin typeface="Times New Roman" panose="02020603050405020304" pitchFamily="18" charset="0"/>
                <a:ea typeface="宋体" panose="02010600030101010101" pitchFamily="2" charset="-122"/>
              </a:rPr>
              <a:t> V</a:t>
            </a:r>
            <a:r>
              <a:rPr kumimoji="1" lang="en-US" altLang="zh-CN" sz="2800" baseline="-25000">
                <a:latin typeface="Times New Roman" panose="02020603050405020304" pitchFamily="18" charset="0"/>
                <a:ea typeface="宋体" panose="02010600030101010101" pitchFamily="2" charset="-122"/>
              </a:rPr>
              <a:t>5</a:t>
            </a:r>
            <a:r>
              <a:rPr kumimoji="1" lang="en-US" altLang="zh-CN" sz="2800">
                <a:latin typeface="Times New Roman" panose="02020603050405020304" pitchFamily="18" charset="0"/>
                <a:ea typeface="宋体" panose="02010600030101010101" pitchFamily="2" charset="-122"/>
              </a:rPr>
              <a:t> V</a:t>
            </a:r>
            <a:r>
              <a:rPr kumimoji="1" lang="en-US" altLang="zh-CN" sz="2800" baseline="-25000">
                <a:latin typeface="Times New Roman" panose="02020603050405020304" pitchFamily="18" charset="0"/>
                <a:ea typeface="宋体" panose="02010600030101010101" pitchFamily="2" charset="-122"/>
              </a:rPr>
              <a:t>6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7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8</a:t>
            </a:r>
            <a:endParaRPr kumimoji="1" lang="en-US" altLang="zh-CN" sz="2800" baseline="-25000">
              <a:latin typeface="Times New Roman" panose="02020603050405020304" pitchFamily="18" charset="0"/>
              <a:ea typeface="宋体" panose="02010600030101010101" pitchFamily="2" charset="-122"/>
            </a:endParaRPr>
          </a:p>
        </p:txBody>
      </p:sp>
      <p:sp>
        <p:nvSpPr>
          <p:cNvPr id="31749" name="Oval 5"/>
          <p:cNvSpPr>
            <a:spLocks noChangeArrowheads="1"/>
          </p:cNvSpPr>
          <p:nvPr/>
        </p:nvSpPr>
        <p:spPr bwMode="auto">
          <a:xfrm>
            <a:off x="6494463" y="3429000"/>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31750" name="Oval 6"/>
          <p:cNvSpPr>
            <a:spLocks noChangeArrowheads="1"/>
          </p:cNvSpPr>
          <p:nvPr/>
        </p:nvSpPr>
        <p:spPr bwMode="auto">
          <a:xfrm>
            <a:off x="5788025" y="4148138"/>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31751" name="Oval 7"/>
          <p:cNvSpPr>
            <a:spLocks noChangeArrowheads="1"/>
          </p:cNvSpPr>
          <p:nvPr/>
        </p:nvSpPr>
        <p:spPr bwMode="auto">
          <a:xfrm>
            <a:off x="7135813" y="4213225"/>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31752" name="Oval 8"/>
          <p:cNvSpPr>
            <a:spLocks noChangeArrowheads="1"/>
          </p:cNvSpPr>
          <p:nvPr/>
        </p:nvSpPr>
        <p:spPr bwMode="auto">
          <a:xfrm>
            <a:off x="5210175" y="4865688"/>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31753" name="Oval 9"/>
          <p:cNvSpPr>
            <a:spLocks noChangeArrowheads="1"/>
          </p:cNvSpPr>
          <p:nvPr/>
        </p:nvSpPr>
        <p:spPr bwMode="auto">
          <a:xfrm>
            <a:off x="6300788" y="5127625"/>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31754" name="Oval 10"/>
          <p:cNvSpPr>
            <a:spLocks noChangeArrowheads="1"/>
          </p:cNvSpPr>
          <p:nvPr/>
        </p:nvSpPr>
        <p:spPr bwMode="auto">
          <a:xfrm>
            <a:off x="6815138" y="6172200"/>
            <a:ext cx="449262"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31755" name="Oval 11"/>
          <p:cNvSpPr>
            <a:spLocks noChangeArrowheads="1"/>
          </p:cNvSpPr>
          <p:nvPr/>
        </p:nvSpPr>
        <p:spPr bwMode="auto">
          <a:xfrm>
            <a:off x="7264400" y="5192713"/>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31756" name="Oval 12"/>
          <p:cNvSpPr>
            <a:spLocks noChangeArrowheads="1"/>
          </p:cNvSpPr>
          <p:nvPr/>
        </p:nvSpPr>
        <p:spPr bwMode="auto">
          <a:xfrm>
            <a:off x="8226425" y="4800600"/>
            <a:ext cx="449263" cy="4572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31757" name="AutoShape 13"/>
          <p:cNvCxnSpPr>
            <a:cxnSpLocks noChangeShapeType="1"/>
            <a:stCxn id="31749" idx="3"/>
            <a:endCxn id="31750" idx="7"/>
          </p:cNvCxnSpPr>
          <p:nvPr/>
        </p:nvCxnSpPr>
        <p:spPr bwMode="auto">
          <a:xfrm flipH="1">
            <a:off x="6172200" y="3819525"/>
            <a:ext cx="387350" cy="3952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0" idx="3"/>
            <a:endCxn id="31752" idx="7"/>
          </p:cNvCxnSpPr>
          <p:nvPr/>
        </p:nvCxnSpPr>
        <p:spPr bwMode="auto">
          <a:xfrm flipH="1">
            <a:off x="5594350" y="4538663"/>
            <a:ext cx="258763" cy="3937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49" idx="5"/>
            <a:endCxn id="31751" idx="1"/>
          </p:cNvCxnSpPr>
          <p:nvPr/>
        </p:nvCxnSpPr>
        <p:spPr bwMode="auto">
          <a:xfrm>
            <a:off x="6877050" y="3819525"/>
            <a:ext cx="323850" cy="4603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52" idx="5"/>
            <a:endCxn id="31754" idx="1"/>
          </p:cNvCxnSpPr>
          <p:nvPr/>
        </p:nvCxnSpPr>
        <p:spPr bwMode="auto">
          <a:xfrm>
            <a:off x="5594350" y="5256213"/>
            <a:ext cx="1285875" cy="9826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AutoShape 17"/>
          <p:cNvCxnSpPr>
            <a:cxnSpLocks noChangeShapeType="1"/>
            <a:stCxn id="31750" idx="5"/>
            <a:endCxn id="31753" idx="0"/>
          </p:cNvCxnSpPr>
          <p:nvPr/>
        </p:nvCxnSpPr>
        <p:spPr bwMode="auto">
          <a:xfrm>
            <a:off x="6172200" y="4538663"/>
            <a:ext cx="354013" cy="5889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AutoShape 18"/>
          <p:cNvCxnSpPr>
            <a:cxnSpLocks noChangeShapeType="1"/>
            <a:stCxn id="31753" idx="5"/>
            <a:endCxn id="31754" idx="0"/>
          </p:cNvCxnSpPr>
          <p:nvPr/>
        </p:nvCxnSpPr>
        <p:spPr bwMode="auto">
          <a:xfrm>
            <a:off x="6684963" y="5518150"/>
            <a:ext cx="354012" cy="6540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3" name="AutoShape 19"/>
          <p:cNvCxnSpPr>
            <a:cxnSpLocks noChangeShapeType="1"/>
            <a:stCxn id="31751" idx="4"/>
            <a:endCxn id="31755" idx="0"/>
          </p:cNvCxnSpPr>
          <p:nvPr/>
        </p:nvCxnSpPr>
        <p:spPr bwMode="auto">
          <a:xfrm>
            <a:off x="7361238" y="4684713"/>
            <a:ext cx="128587" cy="4937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4" name="AutoShape 20"/>
          <p:cNvCxnSpPr>
            <a:cxnSpLocks noChangeShapeType="1"/>
            <a:stCxn id="31751" idx="5"/>
            <a:endCxn id="31756" idx="2"/>
          </p:cNvCxnSpPr>
          <p:nvPr/>
        </p:nvCxnSpPr>
        <p:spPr bwMode="auto">
          <a:xfrm>
            <a:off x="7518400" y="4603750"/>
            <a:ext cx="708025" cy="4254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5" name="AutoShape 21"/>
          <p:cNvCxnSpPr>
            <a:cxnSpLocks noChangeShapeType="1"/>
            <a:stCxn id="31755" idx="6"/>
            <a:endCxn id="31756" idx="3"/>
          </p:cNvCxnSpPr>
          <p:nvPr/>
        </p:nvCxnSpPr>
        <p:spPr bwMode="auto">
          <a:xfrm flipV="1">
            <a:off x="7713663" y="5191125"/>
            <a:ext cx="577850" cy="23018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1" nodeType="clickEffect">
                                  <p:stCondLst>
                                    <p:cond delay="0"/>
                                  </p:stCondLst>
                                  <p:childTnLst>
                                    <p:animClr clrSpc="rgb" dir="cw">
                                      <p:cBhvr override="childStyle">
                                        <p:cTn id="6" dur="2000" fill="hold"/>
                                        <p:tgtEl>
                                          <p:spTgt spid="31749">
                                            <p:txEl>
                                              <p:charRg st="4294967295" end="4294967295"/>
                                            </p:txEl>
                                          </p:spTgt>
                                        </p:tgtEl>
                                        <p:attrNameLst>
                                          <p:attrName>style.color</p:attrName>
                                        </p:attrNameLst>
                                      </p:cBhvr>
                                      <p:to>
                                        <a:srgbClr val="FFFF00"/>
                                      </p:to>
                                    </p:animClr>
                                  </p:childTnLst>
                                </p:cTn>
                              </p:par>
                            </p:childTnLst>
                          </p:cTn>
                        </p:par>
                        <p:par>
                          <p:cTn id="7" fill="hold">
                            <p:stCondLst>
                              <p:cond delay="2000"/>
                            </p:stCondLst>
                            <p:childTnLst>
                              <p:par>
                                <p:cTn id="8" presetID="1" presetClass="entr" presetSubtype="0" fill="hold" grpId="0" nodeType="afterEffect">
                                  <p:stCondLst>
                                    <p:cond delay="500"/>
                                  </p:stCondLst>
                                  <p:childTnLst>
                                    <p:set>
                                      <p:cBhvr>
                                        <p:cTn id="9" dur="1" fill="hold">
                                          <p:stCondLst>
                                            <p:cond delay="0"/>
                                          </p:stCondLst>
                                        </p:cTn>
                                        <p:tgtEl>
                                          <p:spTgt spid="31767"/>
                                        </p:tgtEl>
                                        <p:attrNameLst>
                                          <p:attrName>style.visibility</p:attrName>
                                        </p:attrNameLst>
                                      </p:cBhvr>
                                      <p:to>
                                        <p:strVal val="visible"/>
                                      </p:to>
                                    </p:set>
                                  </p:childTnLst>
                                </p:cTn>
                              </p:par>
                              <p:par>
                                <p:cTn id="10" presetID="35" presetClass="emph" presetSubtype="0" repeatCount="3000" fill="hold" nodeType="withEffect">
                                  <p:stCondLst>
                                    <p:cond delay="500"/>
                                  </p:stCondLst>
                                  <p:childTnLst>
                                    <p:anim calcmode="discrete" valueType="str">
                                      <p:cBhvr>
                                        <p:cTn id="11" dur="1000" fill="hold"/>
                                        <p:tgtEl>
                                          <p:spTgt spid="31749"/>
                                        </p:tgtEl>
                                        <p:attrNameLst>
                                          <p:attrName>style.visibility</p:attrName>
                                        </p:attrNameLst>
                                      </p:cBhvr>
                                      <p:tavLst>
                                        <p:tav tm="0">
                                          <p:val>
                                            <p:strVal val="hidden"/>
                                          </p:val>
                                        </p:tav>
                                        <p:tav tm="50000">
                                          <p:val>
                                            <p:strVal val="visible"/>
                                          </p:val>
                                        </p:tav>
                                      </p:tavLst>
                                    </p:anim>
                                  </p:childTnLst>
                                </p:cTn>
                              </p:par>
                            </p:childTnLst>
                          </p:cTn>
                        </p:par>
                        <p:par>
                          <p:cTn id="12" fill="hold">
                            <p:stCondLst>
                              <p:cond delay="2500"/>
                            </p:stCondLst>
                            <p:childTnLst>
                              <p:par>
                                <p:cTn id="13" presetID="3" presetClass="emph" presetSubtype="2" fill="hold" nodeType="afterEffect">
                                  <p:stCondLst>
                                    <p:cond delay="0"/>
                                  </p:stCondLst>
                                  <p:childTnLst>
                                    <p:animClr clrSpc="rgb" dir="cw">
                                      <p:cBhvr override="childStyle">
                                        <p:cTn id="14" dur="2000" fill="hold"/>
                                        <p:tgtEl>
                                          <p:spTgt spid="31750">
                                            <p:txEl>
                                              <p:charRg st="0" end="0"/>
                                            </p:txEl>
                                          </p:spTgt>
                                        </p:tgtEl>
                                        <p:attrNameLst>
                                          <p:attrName>style.color</p:attrName>
                                        </p:attrNameLst>
                                      </p:cBhvr>
                                      <p:to>
                                        <a:srgbClr val="FFFF00"/>
                                      </p:to>
                                    </p:animClr>
                                  </p:childTnLst>
                                </p:cTn>
                              </p:par>
                            </p:childTnLst>
                          </p:cTn>
                        </p:par>
                        <p:par>
                          <p:cTn id="15" fill="hold">
                            <p:stCondLst>
                              <p:cond delay="4500"/>
                            </p:stCondLst>
                            <p:childTnLst>
                              <p:par>
                                <p:cTn id="16" presetID="1" presetClass="entr" presetSubtype="0" fill="hold" nodeType="afterEffect">
                                  <p:stCondLst>
                                    <p:cond delay="500"/>
                                  </p:stCondLst>
                                  <p:childTnLst>
                                    <p:set>
                                      <p:cBhvr>
                                        <p:cTn id="17" dur="1" fill="hold">
                                          <p:stCondLst>
                                            <p:cond delay="0"/>
                                          </p:stCondLst>
                                        </p:cTn>
                                        <p:tgtEl>
                                          <p:spTgt spid="31768"/>
                                        </p:tgtEl>
                                        <p:attrNameLst>
                                          <p:attrName>style.visibility</p:attrName>
                                        </p:attrNameLst>
                                      </p:cBhvr>
                                      <p:to>
                                        <p:strVal val="visible"/>
                                      </p:to>
                                    </p:set>
                                  </p:childTnLst>
                                </p:cTn>
                              </p:par>
                              <p:par>
                                <p:cTn id="18" presetID="35" presetClass="emph" presetSubtype="0" repeatCount="3000" fill="hold" nodeType="withEffect">
                                  <p:stCondLst>
                                    <p:cond delay="500"/>
                                  </p:stCondLst>
                                  <p:childTnLst>
                                    <p:anim calcmode="discrete" valueType="str">
                                      <p:cBhvr>
                                        <p:cTn id="19" dur="1000" fill="hold"/>
                                        <p:tgtEl>
                                          <p:spTgt spid="31750"/>
                                        </p:tgtEl>
                                        <p:attrNameLst>
                                          <p:attrName>style.visibility</p:attrName>
                                        </p:attrNameLst>
                                      </p:cBhvr>
                                      <p:tavLst>
                                        <p:tav tm="0">
                                          <p:val>
                                            <p:strVal val="hidden"/>
                                          </p:val>
                                        </p:tav>
                                        <p:tav tm="50000">
                                          <p:val>
                                            <p:strVal val="visible"/>
                                          </p:val>
                                        </p:tav>
                                      </p:tavLst>
                                    </p:anim>
                                  </p:childTnLst>
                                </p:cTn>
                              </p:par>
                            </p:childTnLst>
                          </p:cTn>
                        </p:par>
                        <p:par>
                          <p:cTn id="20" fill="hold">
                            <p:stCondLst>
                              <p:cond delay="5000"/>
                            </p:stCondLst>
                            <p:childTnLst>
                              <p:par>
                                <p:cTn id="21" presetID="3" presetClass="emph" presetSubtype="2" fill="hold" nodeType="afterEffect">
                                  <p:stCondLst>
                                    <p:cond delay="0"/>
                                  </p:stCondLst>
                                  <p:childTnLst>
                                    <p:animClr clrSpc="rgb" dir="cw">
                                      <p:cBhvr override="childStyle">
                                        <p:cTn id="22" dur="2000" fill="hold"/>
                                        <p:tgtEl>
                                          <p:spTgt spid="31751">
                                            <p:txEl>
                                              <p:charRg st="0" end="0"/>
                                            </p:txEl>
                                          </p:spTgt>
                                        </p:tgtEl>
                                        <p:attrNameLst>
                                          <p:attrName>style.color</p:attrName>
                                        </p:attrNameLst>
                                      </p:cBhvr>
                                      <p:to>
                                        <a:srgbClr val="FFFF00"/>
                                      </p:to>
                                    </p:animClr>
                                  </p:childTnLst>
                                </p:cTn>
                              </p:par>
                            </p:childTnLst>
                          </p:cTn>
                        </p:par>
                        <p:par>
                          <p:cTn id="23" fill="hold">
                            <p:stCondLst>
                              <p:cond delay="7000"/>
                            </p:stCondLst>
                            <p:childTnLst>
                              <p:par>
                                <p:cTn id="24" presetID="1" presetClass="entr" presetSubtype="0" fill="hold" grpId="0" nodeType="afterEffect">
                                  <p:stCondLst>
                                    <p:cond delay="500"/>
                                  </p:stCondLst>
                                  <p:childTnLst>
                                    <p:set>
                                      <p:cBhvr>
                                        <p:cTn id="25" dur="1" fill="hold">
                                          <p:stCondLst>
                                            <p:cond delay="0"/>
                                          </p:stCondLst>
                                        </p:cTn>
                                        <p:tgtEl>
                                          <p:spTgt spid="31770"/>
                                        </p:tgtEl>
                                        <p:attrNameLst>
                                          <p:attrName>style.visibility</p:attrName>
                                        </p:attrNameLst>
                                      </p:cBhvr>
                                      <p:to>
                                        <p:strVal val="visible"/>
                                      </p:to>
                                    </p:set>
                                  </p:childTnLst>
                                </p:cTn>
                              </p:par>
                              <p:par>
                                <p:cTn id="26" presetID="35" presetClass="emph" presetSubtype="0" repeatCount="3000" fill="hold" nodeType="withEffect">
                                  <p:stCondLst>
                                    <p:cond delay="500"/>
                                  </p:stCondLst>
                                  <p:childTnLst>
                                    <p:anim calcmode="discrete" valueType="str">
                                      <p:cBhvr>
                                        <p:cTn id="27" dur="1000" fill="hold"/>
                                        <p:tgtEl>
                                          <p:spTgt spid="31751"/>
                                        </p:tgtEl>
                                        <p:attrNameLst>
                                          <p:attrName>style.visibility</p:attrName>
                                        </p:attrNameLst>
                                      </p:cBhvr>
                                      <p:tavLst>
                                        <p:tav tm="0">
                                          <p:val>
                                            <p:strVal val="hidden"/>
                                          </p:val>
                                        </p:tav>
                                        <p:tav tm="50000">
                                          <p:val>
                                            <p:strVal val="visible"/>
                                          </p:val>
                                        </p:tav>
                                      </p:tavLst>
                                    </p:anim>
                                  </p:childTnLst>
                                </p:cTn>
                              </p:par>
                            </p:childTnLst>
                          </p:cTn>
                        </p:par>
                        <p:par>
                          <p:cTn id="28" fill="hold">
                            <p:stCondLst>
                              <p:cond delay="7500"/>
                            </p:stCondLst>
                            <p:childTnLst>
                              <p:par>
                                <p:cTn id="29" presetID="3" presetClass="emph" presetSubtype="2" fill="hold" grpId="1" nodeType="afterEffect">
                                  <p:stCondLst>
                                    <p:cond delay="0"/>
                                  </p:stCondLst>
                                  <p:childTnLst>
                                    <p:animClr clrSpc="rgb" dir="cw">
                                      <p:cBhvr override="childStyle">
                                        <p:cTn id="30" dur="2000" fill="hold"/>
                                        <p:tgtEl>
                                          <p:spTgt spid="31752">
                                            <p:txEl>
                                              <p:charRg st="4294967295" end="4294967295"/>
                                            </p:txEl>
                                          </p:spTgt>
                                        </p:tgtEl>
                                        <p:attrNameLst>
                                          <p:attrName>style.color</p:attrName>
                                        </p:attrNameLst>
                                      </p:cBhvr>
                                      <p:to>
                                        <a:srgbClr val="FFFF00"/>
                                      </p:to>
                                    </p:animClr>
                                  </p:childTnLst>
                                </p:cTn>
                              </p:par>
                            </p:childTnLst>
                          </p:cTn>
                        </p:par>
                        <p:par>
                          <p:cTn id="31" fill="hold">
                            <p:stCondLst>
                              <p:cond delay="9500"/>
                            </p:stCondLst>
                            <p:childTnLst>
                              <p:par>
                                <p:cTn id="32" presetID="1" presetClass="entr" presetSubtype="0" fill="hold" nodeType="afterEffect">
                                  <p:stCondLst>
                                    <p:cond delay="500"/>
                                  </p:stCondLst>
                                  <p:childTnLst>
                                    <p:set>
                                      <p:cBhvr>
                                        <p:cTn id="33" dur="1" fill="hold">
                                          <p:stCondLst>
                                            <p:cond delay="0"/>
                                          </p:stCondLst>
                                        </p:cTn>
                                        <p:tgtEl>
                                          <p:spTgt spid="31771"/>
                                        </p:tgtEl>
                                        <p:attrNameLst>
                                          <p:attrName>style.visibility</p:attrName>
                                        </p:attrNameLst>
                                      </p:cBhvr>
                                      <p:to>
                                        <p:strVal val="visible"/>
                                      </p:to>
                                    </p:set>
                                  </p:childTnLst>
                                </p:cTn>
                              </p:par>
                              <p:par>
                                <p:cTn id="34" presetID="35" presetClass="emph" presetSubtype="0" repeatCount="3000" fill="hold" grpId="0" nodeType="withEffect">
                                  <p:stCondLst>
                                    <p:cond delay="500"/>
                                  </p:stCondLst>
                                  <p:childTnLst>
                                    <p:anim calcmode="discrete" valueType="str">
                                      <p:cBhvr>
                                        <p:cTn id="35" dur="1000" fill="hold"/>
                                        <p:tgtEl>
                                          <p:spTgt spid="31752"/>
                                        </p:tgtEl>
                                        <p:attrNameLst>
                                          <p:attrName>style.visibility</p:attrName>
                                        </p:attrNameLst>
                                      </p:cBhvr>
                                      <p:tavLst>
                                        <p:tav tm="0">
                                          <p:val>
                                            <p:strVal val="hidden"/>
                                          </p:val>
                                        </p:tav>
                                        <p:tav tm="50000">
                                          <p:val>
                                            <p:strVal val="visible"/>
                                          </p:val>
                                        </p:tav>
                                      </p:tavLst>
                                    </p:anim>
                                  </p:childTnLst>
                                </p:cTn>
                              </p:par>
                            </p:childTnLst>
                          </p:cTn>
                        </p:par>
                        <p:par>
                          <p:cTn id="36" fill="hold">
                            <p:stCondLst>
                              <p:cond delay="10000"/>
                            </p:stCondLst>
                            <p:childTnLst>
                              <p:par>
                                <p:cTn id="37" presetID="3" presetClass="emph" presetSubtype="2" fill="hold" grpId="1" nodeType="afterEffect">
                                  <p:stCondLst>
                                    <p:cond delay="0"/>
                                  </p:stCondLst>
                                  <p:childTnLst>
                                    <p:animClr clrSpc="rgb" dir="cw">
                                      <p:cBhvr override="childStyle">
                                        <p:cTn id="38" dur="2000" fill="hold"/>
                                        <p:tgtEl>
                                          <p:spTgt spid="31753">
                                            <p:txEl>
                                              <p:charRg st="4294967295" end="4294967295"/>
                                            </p:txEl>
                                          </p:spTgt>
                                        </p:tgtEl>
                                        <p:attrNameLst>
                                          <p:attrName>style.color</p:attrName>
                                        </p:attrNameLst>
                                      </p:cBhvr>
                                      <p:to>
                                        <a:srgbClr val="FFFF00"/>
                                      </p:to>
                                    </p:animClr>
                                  </p:childTnLst>
                                </p:cTn>
                              </p:par>
                            </p:childTnLst>
                          </p:cTn>
                        </p:par>
                        <p:par>
                          <p:cTn id="39" fill="hold">
                            <p:stCondLst>
                              <p:cond delay="12000"/>
                            </p:stCondLst>
                            <p:childTnLst>
                              <p:par>
                                <p:cTn id="40" presetID="1" presetClass="entr" presetSubtype="0" fill="hold" grpId="0" nodeType="afterEffect">
                                  <p:stCondLst>
                                    <p:cond delay="500"/>
                                  </p:stCondLst>
                                  <p:childTnLst>
                                    <p:set>
                                      <p:cBhvr>
                                        <p:cTn id="41" dur="1" fill="hold">
                                          <p:stCondLst>
                                            <p:cond delay="0"/>
                                          </p:stCondLst>
                                        </p:cTn>
                                        <p:tgtEl>
                                          <p:spTgt spid="31772"/>
                                        </p:tgtEl>
                                        <p:attrNameLst>
                                          <p:attrName>style.visibility</p:attrName>
                                        </p:attrNameLst>
                                      </p:cBhvr>
                                      <p:to>
                                        <p:strVal val="visible"/>
                                      </p:to>
                                    </p:set>
                                  </p:childTnLst>
                                </p:cTn>
                              </p:par>
                              <p:par>
                                <p:cTn id="42" presetID="35" presetClass="emph" presetSubtype="0" repeatCount="3000" fill="hold" grpId="0" nodeType="withEffect">
                                  <p:stCondLst>
                                    <p:cond delay="500"/>
                                  </p:stCondLst>
                                  <p:childTnLst>
                                    <p:anim calcmode="discrete" valueType="str">
                                      <p:cBhvr>
                                        <p:cTn id="43" dur="1000" fill="hold"/>
                                        <p:tgtEl>
                                          <p:spTgt spid="31753"/>
                                        </p:tgtEl>
                                        <p:attrNameLst>
                                          <p:attrName>style.visibility</p:attrName>
                                        </p:attrNameLst>
                                      </p:cBhvr>
                                      <p:tavLst>
                                        <p:tav tm="0">
                                          <p:val>
                                            <p:strVal val="hidden"/>
                                          </p:val>
                                        </p:tav>
                                        <p:tav tm="50000">
                                          <p:val>
                                            <p:strVal val="visible"/>
                                          </p:val>
                                        </p:tav>
                                      </p:tavLst>
                                    </p:anim>
                                  </p:childTnLst>
                                </p:cTn>
                              </p:par>
                            </p:childTnLst>
                          </p:cTn>
                        </p:par>
                        <p:par>
                          <p:cTn id="44" fill="hold">
                            <p:stCondLst>
                              <p:cond delay="12500"/>
                            </p:stCondLst>
                            <p:childTnLst>
                              <p:par>
                                <p:cTn id="45" presetID="3" presetClass="emph" presetSubtype="2" fill="hold" grpId="1" nodeType="afterEffect">
                                  <p:stCondLst>
                                    <p:cond delay="0"/>
                                  </p:stCondLst>
                                  <p:childTnLst>
                                    <p:animClr clrSpc="rgb" dir="cw">
                                      <p:cBhvr override="childStyle">
                                        <p:cTn id="46" dur="2000" fill="hold"/>
                                        <p:tgtEl>
                                          <p:spTgt spid="31755">
                                            <p:txEl>
                                              <p:charRg st="4294967295" end="4294967295"/>
                                            </p:txEl>
                                          </p:spTgt>
                                        </p:tgtEl>
                                        <p:attrNameLst>
                                          <p:attrName>style.color</p:attrName>
                                        </p:attrNameLst>
                                      </p:cBhvr>
                                      <p:to>
                                        <a:srgbClr val="FFFF00"/>
                                      </p:to>
                                    </p:animClr>
                                  </p:childTnLst>
                                </p:cTn>
                              </p:par>
                            </p:childTnLst>
                          </p:cTn>
                        </p:par>
                        <p:par>
                          <p:cTn id="47" fill="hold">
                            <p:stCondLst>
                              <p:cond delay="14500"/>
                            </p:stCondLst>
                            <p:childTnLst>
                              <p:par>
                                <p:cTn id="48" presetID="1" presetClass="entr" presetSubtype="0" fill="hold" grpId="0" nodeType="afterEffect">
                                  <p:stCondLst>
                                    <p:cond delay="500"/>
                                  </p:stCondLst>
                                  <p:childTnLst>
                                    <p:set>
                                      <p:cBhvr>
                                        <p:cTn id="49" dur="1" fill="hold">
                                          <p:stCondLst>
                                            <p:cond delay="0"/>
                                          </p:stCondLst>
                                        </p:cTn>
                                        <p:tgtEl>
                                          <p:spTgt spid="31773"/>
                                        </p:tgtEl>
                                        <p:attrNameLst>
                                          <p:attrName>style.visibility</p:attrName>
                                        </p:attrNameLst>
                                      </p:cBhvr>
                                      <p:to>
                                        <p:strVal val="visible"/>
                                      </p:to>
                                    </p:set>
                                  </p:childTnLst>
                                </p:cTn>
                              </p:par>
                              <p:par>
                                <p:cTn id="50" presetID="35" presetClass="emph" presetSubtype="0" repeatCount="3000" fill="hold" grpId="0" nodeType="withEffect">
                                  <p:stCondLst>
                                    <p:cond delay="500"/>
                                  </p:stCondLst>
                                  <p:childTnLst>
                                    <p:anim calcmode="discrete" valueType="str">
                                      <p:cBhvr>
                                        <p:cTn id="51" dur="1000" fill="hold"/>
                                        <p:tgtEl>
                                          <p:spTgt spid="31755"/>
                                        </p:tgtEl>
                                        <p:attrNameLst>
                                          <p:attrName>style.visibility</p:attrName>
                                        </p:attrNameLst>
                                      </p:cBhvr>
                                      <p:tavLst>
                                        <p:tav tm="0">
                                          <p:val>
                                            <p:strVal val="hidden"/>
                                          </p:val>
                                        </p:tav>
                                        <p:tav tm="50000">
                                          <p:val>
                                            <p:strVal val="visible"/>
                                          </p:val>
                                        </p:tav>
                                      </p:tavLst>
                                    </p:anim>
                                  </p:childTnLst>
                                </p:cTn>
                              </p:par>
                            </p:childTnLst>
                          </p:cTn>
                        </p:par>
                        <p:par>
                          <p:cTn id="52" fill="hold">
                            <p:stCondLst>
                              <p:cond delay="15000"/>
                            </p:stCondLst>
                            <p:childTnLst>
                              <p:par>
                                <p:cTn id="53" presetID="3" presetClass="emph" presetSubtype="2" fill="hold" grpId="1" nodeType="afterEffect">
                                  <p:stCondLst>
                                    <p:cond delay="0"/>
                                  </p:stCondLst>
                                  <p:childTnLst>
                                    <p:animClr clrSpc="rgb" dir="cw">
                                      <p:cBhvr override="childStyle">
                                        <p:cTn id="54" dur="2000" fill="hold"/>
                                        <p:tgtEl>
                                          <p:spTgt spid="31756">
                                            <p:txEl>
                                              <p:charRg st="4294967295" end="4294967295"/>
                                            </p:txEl>
                                          </p:spTgt>
                                        </p:tgtEl>
                                        <p:attrNameLst>
                                          <p:attrName>style.color</p:attrName>
                                        </p:attrNameLst>
                                      </p:cBhvr>
                                      <p:to>
                                        <a:srgbClr val="FFFF00"/>
                                      </p:to>
                                    </p:animClr>
                                  </p:childTnLst>
                                </p:cTn>
                              </p:par>
                            </p:childTnLst>
                          </p:cTn>
                        </p:par>
                        <p:par>
                          <p:cTn id="55" fill="hold">
                            <p:stCondLst>
                              <p:cond delay="17000"/>
                            </p:stCondLst>
                            <p:childTnLst>
                              <p:par>
                                <p:cTn id="56" presetID="1" presetClass="entr" presetSubtype="0" fill="hold" grpId="0" nodeType="afterEffect">
                                  <p:stCondLst>
                                    <p:cond delay="500"/>
                                  </p:stCondLst>
                                  <p:childTnLst>
                                    <p:set>
                                      <p:cBhvr>
                                        <p:cTn id="57" dur="1" fill="hold">
                                          <p:stCondLst>
                                            <p:cond delay="0"/>
                                          </p:stCondLst>
                                        </p:cTn>
                                        <p:tgtEl>
                                          <p:spTgt spid="31774"/>
                                        </p:tgtEl>
                                        <p:attrNameLst>
                                          <p:attrName>style.visibility</p:attrName>
                                        </p:attrNameLst>
                                      </p:cBhvr>
                                      <p:to>
                                        <p:strVal val="visible"/>
                                      </p:to>
                                    </p:set>
                                  </p:childTnLst>
                                </p:cTn>
                              </p:par>
                              <p:par>
                                <p:cTn id="58" presetID="35" presetClass="emph" presetSubtype="0" repeatCount="3000" fill="hold" grpId="0" nodeType="withEffect">
                                  <p:stCondLst>
                                    <p:cond delay="500"/>
                                  </p:stCondLst>
                                  <p:childTnLst>
                                    <p:anim calcmode="discrete" valueType="str">
                                      <p:cBhvr>
                                        <p:cTn id="59" dur="1000" fill="hold"/>
                                        <p:tgtEl>
                                          <p:spTgt spid="31756"/>
                                        </p:tgtEl>
                                        <p:attrNameLst>
                                          <p:attrName>style.visibility</p:attrName>
                                        </p:attrNameLst>
                                      </p:cBhvr>
                                      <p:tavLst>
                                        <p:tav tm="0">
                                          <p:val>
                                            <p:strVal val="hidden"/>
                                          </p:val>
                                        </p:tav>
                                        <p:tav tm="50000">
                                          <p:val>
                                            <p:strVal val="visible"/>
                                          </p:val>
                                        </p:tav>
                                      </p:tavLst>
                                    </p:anim>
                                  </p:childTnLst>
                                </p:cTn>
                              </p:par>
                            </p:childTnLst>
                          </p:cTn>
                        </p:par>
                        <p:par>
                          <p:cTn id="60" fill="hold">
                            <p:stCondLst>
                              <p:cond delay="17500"/>
                            </p:stCondLst>
                            <p:childTnLst>
                              <p:par>
                                <p:cTn id="61" presetID="1" presetClass="entr" presetSubtype="0" fill="hold" nodeType="afterEffect">
                                  <p:stCondLst>
                                    <p:cond delay="500"/>
                                  </p:stCondLst>
                                  <p:childTnLst>
                                    <p:set>
                                      <p:cBhvr>
                                        <p:cTn id="62" dur="1" fill="hold">
                                          <p:stCondLst>
                                            <p:cond delay="0"/>
                                          </p:stCondLst>
                                        </p:cTn>
                                        <p:tgtEl>
                                          <p:spTgt spid="31775"/>
                                        </p:tgtEl>
                                        <p:attrNameLst>
                                          <p:attrName>style.visibility</p:attrName>
                                        </p:attrNameLst>
                                      </p:cBhvr>
                                      <p:to>
                                        <p:strVal val="visible"/>
                                      </p:to>
                                    </p:set>
                                  </p:childTnLst>
                                </p:cTn>
                              </p:par>
                            </p:childTnLst>
                          </p:cTn>
                        </p:par>
                        <p:par>
                          <p:cTn id="63" fill="hold">
                            <p:stCondLst>
                              <p:cond delay="18000"/>
                            </p:stCondLst>
                            <p:childTnLst>
                              <p:par>
                                <p:cTn id="64" presetID="3" presetClass="emph" presetSubtype="2" fill="hold" grpId="1" nodeType="afterEffect">
                                  <p:stCondLst>
                                    <p:cond delay="0"/>
                                  </p:stCondLst>
                                  <p:childTnLst>
                                    <p:animClr clrSpc="rgb" dir="cw">
                                      <p:cBhvr override="childStyle">
                                        <p:cTn id="65" dur="2000" fill="hold"/>
                                        <p:tgtEl>
                                          <p:spTgt spid="31754">
                                            <p:txEl>
                                              <p:charRg st="4294967295" end="4294967295"/>
                                            </p:txEl>
                                          </p:spTgt>
                                        </p:tgtEl>
                                        <p:attrNameLst>
                                          <p:attrName>style.color</p:attrName>
                                        </p:attrNameLst>
                                      </p:cBhvr>
                                      <p:to>
                                        <a:srgbClr val="FFFF00"/>
                                      </p:to>
                                    </p:animClr>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grpId="0" nodeType="clickEffect">
                                  <p:stCondLst>
                                    <p:cond delay="0"/>
                                  </p:stCondLst>
                                  <p:iterate type="wd">
                                    <p:tmPct val="10000"/>
                                  </p:iterate>
                                  <p:childTnLst>
                                    <p:set>
                                      <p:cBhvr>
                                        <p:cTn id="69" dur="1" fill="hold">
                                          <p:stCondLst>
                                            <p:cond delay="0"/>
                                          </p:stCondLst>
                                        </p:cTn>
                                        <p:tgtEl>
                                          <p:spTgt spid="31766"/>
                                        </p:tgtEl>
                                        <p:attrNameLst>
                                          <p:attrName>style.visibility</p:attrName>
                                        </p:attrNameLst>
                                      </p:cBhvr>
                                      <p:to>
                                        <p:strVal val="visible"/>
                                      </p:to>
                                    </p:set>
                                    <p:anim calcmode="lin" valueType="num">
                                      <p:cBhvr>
                                        <p:cTn id="70" dur="1000" fill="hold"/>
                                        <p:tgtEl>
                                          <p:spTgt spid="31766"/>
                                        </p:tgtEl>
                                        <p:attrNameLst>
                                          <p:attrName>ppt_x</p:attrName>
                                        </p:attrNameLst>
                                      </p:cBhvr>
                                      <p:tavLst>
                                        <p:tav tm="0">
                                          <p:val>
                                            <p:strVal val="#ppt_x-.2"/>
                                          </p:val>
                                        </p:tav>
                                        <p:tav tm="100000">
                                          <p:val>
                                            <p:strVal val="#ppt_x"/>
                                          </p:val>
                                        </p:tav>
                                      </p:tavLst>
                                    </p:anim>
                                    <p:anim calcmode="lin" valueType="num">
                                      <p:cBhvr>
                                        <p:cTn id="71" dur="1000" fill="hold"/>
                                        <p:tgtEl>
                                          <p:spTgt spid="31766"/>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1766"/>
                                        </p:tgtEl>
                                      </p:cBhvr>
                                    </p:animEffect>
                                  </p:childTnLst>
                                </p:cTn>
                              </p:par>
                              <p:par>
                                <p:cTn id="73" presetID="35" presetClass="emph" presetSubtype="0" repeatCount="3000" fill="hold" grpId="0" nodeType="withEffect">
                                  <p:stCondLst>
                                    <p:cond delay="0"/>
                                  </p:stCondLst>
                                  <p:childTnLst>
                                    <p:anim calcmode="discrete" valueType="str">
                                      <p:cBhvr>
                                        <p:cTn id="74" dur="1000" fill="hold"/>
                                        <p:tgtEl>
                                          <p:spTgt spid="3175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0" grpId="0" animBg="1"/>
      <p:bldP spid="31772" grpId="0" animBg="1"/>
      <p:bldP spid="31773" grpId="0" animBg="1"/>
      <p:bldP spid="31774" grpId="0" animBg="1"/>
      <p:bldP spid="31766" grpId="0" bldLvl="0" animBg="1"/>
      <p:bldP spid="31749" grpId="1"/>
      <p:bldP spid="31752" grpId="0" animBg="1"/>
      <p:bldP spid="31752" grpId="1"/>
      <p:bldP spid="31753" grpId="0" animBg="1"/>
      <p:bldP spid="31753" grpId="1"/>
      <p:bldP spid="31754" grpId="0" animBg="1"/>
      <p:bldP spid="31754" grpId="1"/>
      <p:bldP spid="31755" grpId="0" animBg="1"/>
      <p:bldP spid="31755" grpId="1"/>
      <p:bldP spid="31756" grpId="0" animBg="1"/>
      <p:bldP spid="3175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1029"/>
          <p:cNvSpPr>
            <a:spLocks noChangeArrowheads="1"/>
          </p:cNvSpPr>
          <p:nvPr/>
        </p:nvSpPr>
        <p:spPr bwMode="auto">
          <a:xfrm>
            <a:off x="410210" y="652780"/>
            <a:ext cx="831469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对于</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广度优先遍历，其关键之处在于怎么保证“</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先被访问的顶点的邻接点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要先于</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后被访问的顶点的邻接点</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”被访问。</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也就是</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先到先被访问，这正好是队列的特点，因此可以使用队列来实现．</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grpSp>
        <p:nvGrpSpPr>
          <p:cNvPr id="158726" name="Group 1030"/>
          <p:cNvGrpSpPr/>
          <p:nvPr/>
        </p:nvGrpSpPr>
        <p:grpSpPr bwMode="auto">
          <a:xfrm>
            <a:off x="395288" y="2852738"/>
            <a:ext cx="3697287" cy="3200400"/>
            <a:chOff x="3273" y="2160"/>
            <a:chExt cx="2329" cy="2016"/>
          </a:xfrm>
        </p:grpSpPr>
        <p:grpSp>
          <p:nvGrpSpPr>
            <p:cNvPr id="158727" name="Group 1031"/>
            <p:cNvGrpSpPr/>
            <p:nvPr/>
          </p:nvGrpSpPr>
          <p:grpSpPr bwMode="auto">
            <a:xfrm>
              <a:off x="3282" y="2160"/>
              <a:ext cx="2183" cy="2016"/>
              <a:chOff x="1296" y="240"/>
              <a:chExt cx="2592" cy="2352"/>
            </a:xfrm>
          </p:grpSpPr>
          <p:sp>
            <p:nvSpPr>
              <p:cNvPr id="158728" name="Oval 1032"/>
              <p:cNvSpPr>
                <a:spLocks noChangeArrowheads="1"/>
              </p:cNvSpPr>
              <p:nvPr/>
            </p:nvSpPr>
            <p:spPr bwMode="auto">
              <a:xfrm>
                <a:off x="2256" y="24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158729" name="Oval 1033"/>
              <p:cNvSpPr>
                <a:spLocks noChangeArrowheads="1"/>
              </p:cNvSpPr>
              <p:nvPr/>
            </p:nvSpPr>
            <p:spPr bwMode="auto">
              <a:xfrm>
                <a:off x="1728" y="76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158730" name="Oval 1034"/>
              <p:cNvSpPr>
                <a:spLocks noChangeArrowheads="1"/>
              </p:cNvSpPr>
              <p:nvPr/>
            </p:nvSpPr>
            <p:spPr bwMode="auto">
              <a:xfrm>
                <a:off x="2736" y="81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158731" name="Oval 1035"/>
              <p:cNvSpPr>
                <a:spLocks noChangeArrowheads="1"/>
              </p:cNvSpPr>
              <p:nvPr/>
            </p:nvSpPr>
            <p:spPr bwMode="auto">
              <a:xfrm>
                <a:off x="1296" y="129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158732" name="Oval 1036"/>
              <p:cNvSpPr>
                <a:spLocks noChangeArrowheads="1"/>
              </p:cNvSpPr>
              <p:nvPr/>
            </p:nvSpPr>
            <p:spPr bwMode="auto">
              <a:xfrm>
                <a:off x="2112" y="148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158733" name="Oval 1037"/>
              <p:cNvSpPr>
                <a:spLocks noChangeArrowheads="1"/>
              </p:cNvSpPr>
              <p:nvPr/>
            </p:nvSpPr>
            <p:spPr bwMode="auto">
              <a:xfrm>
                <a:off x="2496" y="225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158734" name="Oval 1038"/>
              <p:cNvSpPr>
                <a:spLocks noChangeArrowheads="1"/>
              </p:cNvSpPr>
              <p:nvPr/>
            </p:nvSpPr>
            <p:spPr bwMode="auto">
              <a:xfrm>
                <a:off x="2832" y="15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158735" name="Oval 1039"/>
              <p:cNvSpPr>
                <a:spLocks noChangeArrowheads="1"/>
              </p:cNvSpPr>
              <p:nvPr/>
            </p:nvSpPr>
            <p:spPr bwMode="auto">
              <a:xfrm>
                <a:off x="3552" y="124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158736" name="AutoShape 1040"/>
              <p:cNvCxnSpPr>
                <a:cxnSpLocks noChangeShapeType="1"/>
                <a:stCxn id="158728" idx="3"/>
                <a:endCxn id="158729" idx="7"/>
              </p:cNvCxnSpPr>
              <p:nvPr/>
            </p:nvCxnSpPr>
            <p:spPr bwMode="auto">
              <a:xfrm flipH="1">
                <a:off x="2015" y="527"/>
                <a:ext cx="290"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7" name="AutoShape 1041"/>
              <p:cNvCxnSpPr>
                <a:cxnSpLocks noChangeShapeType="1"/>
                <a:stCxn id="158729" idx="3"/>
                <a:endCxn id="158731" idx="7"/>
              </p:cNvCxnSpPr>
              <p:nvPr/>
            </p:nvCxnSpPr>
            <p:spPr bwMode="auto">
              <a:xfrm flipH="1">
                <a:off x="1583" y="1055"/>
                <a:ext cx="194"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8" name="AutoShape 1042"/>
              <p:cNvCxnSpPr>
                <a:cxnSpLocks noChangeShapeType="1"/>
                <a:stCxn id="158728" idx="5"/>
                <a:endCxn id="158730" idx="1"/>
              </p:cNvCxnSpPr>
              <p:nvPr/>
            </p:nvCxnSpPr>
            <p:spPr bwMode="auto">
              <a:xfrm>
                <a:off x="2543" y="527"/>
                <a:ext cx="242" cy="3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9" name="AutoShape 1043"/>
              <p:cNvCxnSpPr>
                <a:cxnSpLocks noChangeShapeType="1"/>
                <a:stCxn id="158731" idx="5"/>
                <a:endCxn id="158733" idx="1"/>
              </p:cNvCxnSpPr>
              <p:nvPr/>
            </p:nvCxnSpPr>
            <p:spPr bwMode="auto">
              <a:xfrm>
                <a:off x="1583" y="1583"/>
                <a:ext cx="962" cy="72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0" name="AutoShape 1044"/>
              <p:cNvCxnSpPr>
                <a:cxnSpLocks noChangeShapeType="1"/>
                <a:stCxn id="158729" idx="5"/>
                <a:endCxn id="158732" idx="0"/>
              </p:cNvCxnSpPr>
              <p:nvPr/>
            </p:nvCxnSpPr>
            <p:spPr bwMode="auto">
              <a:xfrm>
                <a:off x="2015" y="1055"/>
                <a:ext cx="265" cy="4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1" name="AutoShape 1045"/>
              <p:cNvCxnSpPr>
                <a:cxnSpLocks noChangeShapeType="1"/>
                <a:stCxn id="158732" idx="5"/>
                <a:endCxn id="158733" idx="0"/>
              </p:cNvCxnSpPr>
              <p:nvPr/>
            </p:nvCxnSpPr>
            <p:spPr bwMode="auto">
              <a:xfrm>
                <a:off x="2399" y="1775"/>
                <a:ext cx="265" cy="4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2" name="AutoShape 1046"/>
              <p:cNvCxnSpPr>
                <a:cxnSpLocks noChangeShapeType="1"/>
                <a:stCxn id="158730" idx="4"/>
                <a:endCxn id="158734" idx="0"/>
              </p:cNvCxnSpPr>
              <p:nvPr/>
            </p:nvCxnSpPr>
            <p:spPr bwMode="auto">
              <a:xfrm>
                <a:off x="2904" y="1152"/>
                <a:ext cx="96" cy="38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3" name="AutoShape 1047"/>
              <p:cNvCxnSpPr>
                <a:cxnSpLocks noChangeShapeType="1"/>
                <a:stCxn id="158730" idx="5"/>
                <a:endCxn id="158735" idx="2"/>
              </p:cNvCxnSpPr>
              <p:nvPr/>
            </p:nvCxnSpPr>
            <p:spPr bwMode="auto">
              <a:xfrm>
                <a:off x="3023" y="1103"/>
                <a:ext cx="529" cy="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4" name="AutoShape 1048"/>
              <p:cNvCxnSpPr>
                <a:cxnSpLocks noChangeShapeType="1"/>
                <a:stCxn id="158734" idx="6"/>
                <a:endCxn id="158735" idx="3"/>
              </p:cNvCxnSpPr>
              <p:nvPr/>
            </p:nvCxnSpPr>
            <p:spPr bwMode="auto">
              <a:xfrm flipV="1">
                <a:off x="3168" y="1535"/>
                <a:ext cx="433" cy="16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8745" name="Line 1049"/>
            <p:cNvSpPr>
              <a:spLocks noChangeShapeType="1"/>
            </p:cNvSpPr>
            <p:nvPr/>
          </p:nvSpPr>
          <p:spPr bwMode="auto">
            <a:xfrm>
              <a:off x="3878" y="2296"/>
              <a:ext cx="726"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8746" name="AutoShape 1050"/>
            <p:cNvCxnSpPr>
              <a:cxnSpLocks noChangeShapeType="1"/>
              <a:stCxn id="158745" idx="1"/>
              <a:endCxn id="158729" idx="2"/>
            </p:cNvCxnSpPr>
            <p:nvPr/>
          </p:nvCxnSpPr>
          <p:spPr bwMode="auto">
            <a:xfrm rot="5400000">
              <a:off x="3895" y="2047"/>
              <a:ext cx="452" cy="967"/>
            </a:xfrm>
            <a:prstGeom prst="curvedConnector4">
              <a:avLst>
                <a:gd name="adj1" fmla="val 48449"/>
                <a:gd name="adj2" fmla="val 113963"/>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47" name="Line 1051"/>
            <p:cNvSpPr>
              <a:spLocks noChangeShapeType="1"/>
            </p:cNvSpPr>
            <p:nvPr/>
          </p:nvSpPr>
          <p:spPr bwMode="auto">
            <a:xfrm>
              <a:off x="3923" y="2750"/>
              <a:ext cx="1044"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8748" name="AutoShape 1052"/>
            <p:cNvCxnSpPr>
              <a:cxnSpLocks noChangeShapeType="1"/>
              <a:stCxn id="158747" idx="1"/>
              <a:endCxn id="158731" idx="2"/>
            </p:cNvCxnSpPr>
            <p:nvPr/>
          </p:nvCxnSpPr>
          <p:spPr bwMode="auto">
            <a:xfrm rot="5400000">
              <a:off x="3895" y="2137"/>
              <a:ext cx="450" cy="1694"/>
            </a:xfrm>
            <a:prstGeom prst="curvedConnector4">
              <a:avLst>
                <a:gd name="adj1" fmla="val 50000"/>
                <a:gd name="adj2" fmla="val 10796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49" name="Line 1053"/>
            <p:cNvSpPr>
              <a:spLocks noChangeShapeType="1"/>
            </p:cNvSpPr>
            <p:nvPr/>
          </p:nvSpPr>
          <p:spPr bwMode="auto">
            <a:xfrm>
              <a:off x="3560" y="3203"/>
              <a:ext cx="363" cy="136"/>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0" name="Line 1054"/>
            <p:cNvSpPr>
              <a:spLocks noChangeShapeType="1"/>
            </p:cNvSpPr>
            <p:nvPr/>
          </p:nvSpPr>
          <p:spPr bwMode="auto">
            <a:xfrm>
              <a:off x="3969" y="3339"/>
              <a:ext cx="952" cy="0"/>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1" name="Line 1055"/>
            <p:cNvSpPr>
              <a:spLocks noChangeShapeType="1"/>
            </p:cNvSpPr>
            <p:nvPr/>
          </p:nvSpPr>
          <p:spPr bwMode="auto">
            <a:xfrm flipV="1">
              <a:off x="4921" y="2976"/>
              <a:ext cx="681" cy="363"/>
            </a:xfrm>
            <a:prstGeom prst="line">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8752" name="AutoShape 1056"/>
            <p:cNvCxnSpPr>
              <a:cxnSpLocks noChangeShapeType="1"/>
              <a:stCxn id="158751" idx="1"/>
              <a:endCxn id="158733" idx="2"/>
            </p:cNvCxnSpPr>
            <p:nvPr/>
          </p:nvCxnSpPr>
          <p:spPr bwMode="auto">
            <a:xfrm rot="16200000" flipH="1" flipV="1">
              <a:off x="4411" y="2841"/>
              <a:ext cx="1064" cy="1318"/>
            </a:xfrm>
            <a:prstGeom prst="curvedConnector4">
              <a:avLst>
                <a:gd name="adj1" fmla="val 70296"/>
                <a:gd name="adj2" fmla="val 110241"/>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8753" name="Line 1057"/>
          <p:cNvSpPr>
            <a:spLocks noChangeShapeType="1"/>
          </p:cNvSpPr>
          <p:nvPr/>
        </p:nvSpPr>
        <p:spPr bwMode="auto">
          <a:xfrm>
            <a:off x="3854450" y="5589588"/>
            <a:ext cx="50387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4" name="Line 1058"/>
          <p:cNvSpPr>
            <a:spLocks noChangeShapeType="1"/>
          </p:cNvSpPr>
          <p:nvPr/>
        </p:nvSpPr>
        <p:spPr bwMode="auto">
          <a:xfrm>
            <a:off x="3854450" y="6092825"/>
            <a:ext cx="50387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6" name="Rectangle 1060"/>
          <p:cNvSpPr>
            <a:spLocks noChangeArrowheads="1"/>
          </p:cNvSpPr>
          <p:nvPr/>
        </p:nvSpPr>
        <p:spPr bwMode="auto">
          <a:xfrm>
            <a:off x="3981450"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baseline="-25000">
              <a:latin typeface="Times New Roman" panose="02020603050405020304" pitchFamily="18" charset="0"/>
              <a:ea typeface="宋体" panose="02010600030101010101" pitchFamily="2" charset="-122"/>
            </a:endParaRPr>
          </a:p>
        </p:txBody>
      </p:sp>
      <p:sp>
        <p:nvSpPr>
          <p:cNvPr id="158757" name="Line 1061"/>
          <p:cNvSpPr>
            <a:spLocks noChangeShapeType="1"/>
          </p:cNvSpPr>
          <p:nvPr/>
        </p:nvSpPr>
        <p:spPr bwMode="auto">
          <a:xfrm>
            <a:off x="3998913"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8" name="Line 1062"/>
          <p:cNvSpPr>
            <a:spLocks noChangeShapeType="1"/>
          </p:cNvSpPr>
          <p:nvPr/>
        </p:nvSpPr>
        <p:spPr bwMode="auto">
          <a:xfrm>
            <a:off x="4413250"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59" name="Rectangle 1063"/>
          <p:cNvSpPr>
            <a:spLocks noChangeArrowheads="1"/>
          </p:cNvSpPr>
          <p:nvPr/>
        </p:nvSpPr>
        <p:spPr bwMode="auto">
          <a:xfrm>
            <a:off x="4395788"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baseline="-25000">
              <a:latin typeface="Times New Roman" panose="02020603050405020304" pitchFamily="18" charset="0"/>
              <a:ea typeface="宋体" panose="02010600030101010101" pitchFamily="2" charset="-122"/>
            </a:endParaRPr>
          </a:p>
        </p:txBody>
      </p:sp>
      <p:sp>
        <p:nvSpPr>
          <p:cNvPr id="158760" name="Rectangle 1064"/>
          <p:cNvSpPr>
            <a:spLocks noChangeArrowheads="1"/>
          </p:cNvSpPr>
          <p:nvPr/>
        </p:nvSpPr>
        <p:spPr bwMode="auto">
          <a:xfrm>
            <a:off x="4810125"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baseline="-25000">
              <a:latin typeface="Times New Roman" panose="02020603050405020304" pitchFamily="18" charset="0"/>
              <a:ea typeface="宋体" panose="02010600030101010101" pitchFamily="2" charset="-122"/>
            </a:endParaRPr>
          </a:p>
        </p:txBody>
      </p:sp>
      <p:sp>
        <p:nvSpPr>
          <p:cNvPr id="158761" name="Line 1065"/>
          <p:cNvSpPr>
            <a:spLocks noChangeShapeType="1"/>
          </p:cNvSpPr>
          <p:nvPr/>
        </p:nvSpPr>
        <p:spPr bwMode="auto">
          <a:xfrm>
            <a:off x="4827588"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2" name="Line 1066"/>
          <p:cNvSpPr>
            <a:spLocks noChangeShapeType="1"/>
          </p:cNvSpPr>
          <p:nvPr/>
        </p:nvSpPr>
        <p:spPr bwMode="auto">
          <a:xfrm>
            <a:off x="5241925"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3" name="Rectangle 1067"/>
          <p:cNvSpPr>
            <a:spLocks noChangeArrowheads="1"/>
          </p:cNvSpPr>
          <p:nvPr/>
        </p:nvSpPr>
        <p:spPr bwMode="auto">
          <a:xfrm>
            <a:off x="5224463"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baseline="-25000">
              <a:latin typeface="Times New Roman" panose="02020603050405020304" pitchFamily="18" charset="0"/>
              <a:ea typeface="宋体" panose="02010600030101010101" pitchFamily="2" charset="-122"/>
            </a:endParaRPr>
          </a:p>
        </p:txBody>
      </p:sp>
      <p:sp>
        <p:nvSpPr>
          <p:cNvPr id="158764" name="Rectangle 1068"/>
          <p:cNvSpPr>
            <a:spLocks noChangeArrowheads="1"/>
          </p:cNvSpPr>
          <p:nvPr/>
        </p:nvSpPr>
        <p:spPr bwMode="auto">
          <a:xfrm>
            <a:off x="5637213"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baseline="-25000">
              <a:latin typeface="Times New Roman" panose="02020603050405020304" pitchFamily="18" charset="0"/>
              <a:ea typeface="宋体" panose="02010600030101010101" pitchFamily="2" charset="-122"/>
            </a:endParaRPr>
          </a:p>
        </p:txBody>
      </p:sp>
      <p:sp>
        <p:nvSpPr>
          <p:cNvPr id="158765" name="Rectangle 1069"/>
          <p:cNvSpPr>
            <a:spLocks noChangeArrowheads="1"/>
          </p:cNvSpPr>
          <p:nvPr/>
        </p:nvSpPr>
        <p:spPr bwMode="auto">
          <a:xfrm>
            <a:off x="6051550"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baseline="-25000">
              <a:latin typeface="Times New Roman" panose="02020603050405020304" pitchFamily="18" charset="0"/>
              <a:ea typeface="宋体" panose="02010600030101010101" pitchFamily="2" charset="-122"/>
            </a:endParaRPr>
          </a:p>
        </p:txBody>
      </p:sp>
      <p:sp>
        <p:nvSpPr>
          <p:cNvPr id="158766" name="Rectangle 1070"/>
          <p:cNvSpPr>
            <a:spLocks noChangeArrowheads="1"/>
          </p:cNvSpPr>
          <p:nvPr/>
        </p:nvSpPr>
        <p:spPr bwMode="auto">
          <a:xfrm>
            <a:off x="6465888"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baseline="-25000">
              <a:latin typeface="Times New Roman" panose="02020603050405020304" pitchFamily="18" charset="0"/>
              <a:ea typeface="宋体" panose="02010600030101010101" pitchFamily="2" charset="-122"/>
            </a:endParaRPr>
          </a:p>
        </p:txBody>
      </p:sp>
      <p:sp>
        <p:nvSpPr>
          <p:cNvPr id="158767" name="Rectangle 1071"/>
          <p:cNvSpPr>
            <a:spLocks noChangeArrowheads="1"/>
          </p:cNvSpPr>
          <p:nvPr/>
        </p:nvSpPr>
        <p:spPr bwMode="auto">
          <a:xfrm>
            <a:off x="6880225" y="5624513"/>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baseline="-25000">
              <a:latin typeface="Times New Roman" panose="02020603050405020304" pitchFamily="18" charset="0"/>
              <a:ea typeface="宋体" panose="02010600030101010101" pitchFamily="2" charset="-122"/>
            </a:endParaRPr>
          </a:p>
        </p:txBody>
      </p:sp>
      <p:sp>
        <p:nvSpPr>
          <p:cNvPr id="158768" name="Line 1072"/>
          <p:cNvSpPr>
            <a:spLocks noChangeShapeType="1"/>
          </p:cNvSpPr>
          <p:nvPr/>
        </p:nvSpPr>
        <p:spPr bwMode="auto">
          <a:xfrm>
            <a:off x="5656263"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69" name="Line 1073"/>
          <p:cNvSpPr>
            <a:spLocks noChangeShapeType="1"/>
          </p:cNvSpPr>
          <p:nvPr/>
        </p:nvSpPr>
        <p:spPr bwMode="auto">
          <a:xfrm>
            <a:off x="6070600"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0" name="Line 1074"/>
          <p:cNvSpPr>
            <a:spLocks noChangeShapeType="1"/>
          </p:cNvSpPr>
          <p:nvPr/>
        </p:nvSpPr>
        <p:spPr bwMode="auto">
          <a:xfrm>
            <a:off x="6484938"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1" name="Line 1075"/>
          <p:cNvSpPr>
            <a:spLocks noChangeShapeType="1"/>
          </p:cNvSpPr>
          <p:nvPr/>
        </p:nvSpPr>
        <p:spPr bwMode="auto">
          <a:xfrm>
            <a:off x="6899275"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2" name="Line 1076"/>
          <p:cNvSpPr>
            <a:spLocks noChangeShapeType="1"/>
          </p:cNvSpPr>
          <p:nvPr/>
        </p:nvSpPr>
        <p:spPr bwMode="auto">
          <a:xfrm>
            <a:off x="7312025"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3" name="Line 1077"/>
          <p:cNvSpPr>
            <a:spLocks noChangeShapeType="1"/>
          </p:cNvSpPr>
          <p:nvPr/>
        </p:nvSpPr>
        <p:spPr bwMode="auto">
          <a:xfrm>
            <a:off x="7696200"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4" name="Line 1078"/>
          <p:cNvSpPr>
            <a:spLocks noChangeShapeType="1"/>
          </p:cNvSpPr>
          <p:nvPr/>
        </p:nvSpPr>
        <p:spPr bwMode="auto">
          <a:xfrm>
            <a:off x="8102600" y="5589588"/>
            <a:ext cx="0" cy="5032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8775" name="Text Box 1079"/>
          <p:cNvSpPr txBox="1">
            <a:spLocks noChangeArrowheads="1"/>
          </p:cNvSpPr>
          <p:nvPr/>
        </p:nvSpPr>
        <p:spPr bwMode="auto">
          <a:xfrm>
            <a:off x="4356100" y="3068638"/>
            <a:ext cx="3686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1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2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3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4</a:t>
            </a:r>
            <a:r>
              <a:rPr kumimoji="1" lang="en-US" altLang="zh-CN" sz="2800">
                <a:latin typeface="Times New Roman" panose="02020603050405020304" pitchFamily="18" charset="0"/>
                <a:ea typeface="宋体" panose="02010600030101010101" pitchFamily="2" charset="-122"/>
              </a:rPr>
              <a:t> V</a:t>
            </a:r>
            <a:r>
              <a:rPr kumimoji="1" lang="en-US" altLang="zh-CN" sz="2800" baseline="-25000">
                <a:latin typeface="Times New Roman" panose="02020603050405020304" pitchFamily="18" charset="0"/>
                <a:ea typeface="宋体" panose="02010600030101010101" pitchFamily="2" charset="-122"/>
              </a:rPr>
              <a:t>5</a:t>
            </a:r>
            <a:r>
              <a:rPr kumimoji="1" lang="en-US" altLang="zh-CN" sz="2800">
                <a:latin typeface="Times New Roman" panose="02020603050405020304" pitchFamily="18" charset="0"/>
                <a:ea typeface="宋体" panose="02010600030101010101" pitchFamily="2" charset="-122"/>
              </a:rPr>
              <a:t> V</a:t>
            </a:r>
            <a:r>
              <a:rPr kumimoji="1" lang="en-US" altLang="zh-CN" sz="2800" baseline="-25000">
                <a:latin typeface="Times New Roman" panose="02020603050405020304" pitchFamily="18" charset="0"/>
                <a:ea typeface="宋体" panose="02010600030101010101" pitchFamily="2" charset="-122"/>
              </a:rPr>
              <a:t>6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7 </a:t>
            </a:r>
            <a:r>
              <a:rPr kumimoji="1" lang="en-US" altLang="zh-CN" sz="2800">
                <a:latin typeface="Times New Roman" panose="02020603050405020304" pitchFamily="18" charset="0"/>
                <a:ea typeface="宋体" panose="02010600030101010101" pitchFamily="2" charset="-122"/>
              </a:rPr>
              <a:t>V</a:t>
            </a:r>
            <a:r>
              <a:rPr kumimoji="1" lang="en-US" altLang="zh-CN" sz="2800" baseline="-25000">
                <a:latin typeface="Times New Roman" panose="02020603050405020304" pitchFamily="18" charset="0"/>
                <a:ea typeface="宋体" panose="02010600030101010101" pitchFamily="2" charset="-122"/>
              </a:rPr>
              <a:t>8</a:t>
            </a:r>
            <a:endParaRPr kumimoji="1" lang="en-US" altLang="zh-CN" sz="2800" baseline="-250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756"/>
                                        </p:tgtEl>
                                        <p:attrNameLst>
                                          <p:attrName>style.visibility</p:attrName>
                                        </p:attrNameLst>
                                      </p:cBhvr>
                                      <p:to>
                                        <p:strVal val="visible"/>
                                      </p:to>
                                    </p:set>
                                    <p:anim calcmode="lin" valueType="num">
                                      <p:cBhvr additive="base">
                                        <p:cTn id="7" dur="500" fill="hold"/>
                                        <p:tgtEl>
                                          <p:spTgt spid="158756"/>
                                        </p:tgtEl>
                                        <p:attrNameLst>
                                          <p:attrName>ppt_x</p:attrName>
                                        </p:attrNameLst>
                                      </p:cBhvr>
                                      <p:tavLst>
                                        <p:tav tm="0">
                                          <p:val>
                                            <p:strVal val="1+#ppt_w/2"/>
                                          </p:val>
                                        </p:tav>
                                        <p:tav tm="100000">
                                          <p:val>
                                            <p:strVal val="#ppt_x"/>
                                          </p:val>
                                        </p:tav>
                                      </p:tavLst>
                                    </p:anim>
                                    <p:anim calcmode="lin" valueType="num">
                                      <p:cBhvr additive="base">
                                        <p:cTn id="8" dur="500" fill="hold"/>
                                        <p:tgtEl>
                                          <p:spTgt spid="158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8756"/>
                                        </p:tgtEl>
                                        <p:attrNameLst>
                                          <p:attrName>style.visibility</p:attrName>
                                        </p:attrNameLst>
                                      </p:cBhvr>
                                      <p:to>
                                        <p:strVal val="hidden"/>
                                      </p:to>
                                    </p:set>
                                  </p:childTnLst>
                                </p:cTn>
                              </p:par>
                            </p:childTnLst>
                          </p:cTn>
                        </p:par>
                        <p:par>
                          <p:cTn id="13" fill="hold">
                            <p:stCondLst>
                              <p:cond delay="0"/>
                            </p:stCondLst>
                            <p:childTnLst>
                              <p:par>
                                <p:cTn id="14" presetID="2" presetClass="entr" presetSubtype="2" fill="hold" grpId="0" nodeType="afterEffect">
                                  <p:stCondLst>
                                    <p:cond delay="0"/>
                                  </p:stCondLst>
                                  <p:childTnLst>
                                    <p:set>
                                      <p:cBhvr>
                                        <p:cTn id="15" dur="1" fill="hold">
                                          <p:stCondLst>
                                            <p:cond delay="0"/>
                                          </p:stCondLst>
                                        </p:cTn>
                                        <p:tgtEl>
                                          <p:spTgt spid="158759"/>
                                        </p:tgtEl>
                                        <p:attrNameLst>
                                          <p:attrName>style.visibility</p:attrName>
                                        </p:attrNameLst>
                                      </p:cBhvr>
                                      <p:to>
                                        <p:strVal val="visible"/>
                                      </p:to>
                                    </p:set>
                                    <p:anim calcmode="lin" valueType="num">
                                      <p:cBhvr additive="base">
                                        <p:cTn id="16" dur="500" fill="hold"/>
                                        <p:tgtEl>
                                          <p:spTgt spid="158759"/>
                                        </p:tgtEl>
                                        <p:attrNameLst>
                                          <p:attrName>ppt_x</p:attrName>
                                        </p:attrNameLst>
                                      </p:cBhvr>
                                      <p:tavLst>
                                        <p:tav tm="0">
                                          <p:val>
                                            <p:strVal val="1+#ppt_w/2"/>
                                          </p:val>
                                        </p:tav>
                                        <p:tav tm="100000">
                                          <p:val>
                                            <p:strVal val="#ppt_x"/>
                                          </p:val>
                                        </p:tav>
                                      </p:tavLst>
                                    </p:anim>
                                    <p:anim calcmode="lin" valueType="num">
                                      <p:cBhvr additive="base">
                                        <p:cTn id="17" dur="500" fill="hold"/>
                                        <p:tgtEl>
                                          <p:spTgt spid="158759"/>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158760"/>
                                        </p:tgtEl>
                                        <p:attrNameLst>
                                          <p:attrName>style.visibility</p:attrName>
                                        </p:attrNameLst>
                                      </p:cBhvr>
                                      <p:to>
                                        <p:strVal val="visible"/>
                                      </p:to>
                                    </p:set>
                                    <p:anim calcmode="lin" valueType="num">
                                      <p:cBhvr additive="base">
                                        <p:cTn id="21" dur="500" fill="hold"/>
                                        <p:tgtEl>
                                          <p:spTgt spid="158760"/>
                                        </p:tgtEl>
                                        <p:attrNameLst>
                                          <p:attrName>ppt_x</p:attrName>
                                        </p:attrNameLst>
                                      </p:cBhvr>
                                      <p:tavLst>
                                        <p:tav tm="0">
                                          <p:val>
                                            <p:strVal val="1+#ppt_w/2"/>
                                          </p:val>
                                        </p:tav>
                                        <p:tav tm="100000">
                                          <p:val>
                                            <p:strVal val="#ppt_x"/>
                                          </p:val>
                                        </p:tav>
                                      </p:tavLst>
                                    </p:anim>
                                    <p:anim calcmode="lin" valueType="num">
                                      <p:cBhvr additive="base">
                                        <p:cTn id="22" dur="500" fill="hold"/>
                                        <p:tgtEl>
                                          <p:spTgt spid="15876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58759"/>
                                        </p:tgtEl>
                                        <p:attrNameLst>
                                          <p:attrName>style.visibility</p:attrName>
                                        </p:attrNameLst>
                                      </p:cBhvr>
                                      <p:to>
                                        <p:strVal val="hidden"/>
                                      </p:to>
                                    </p:set>
                                  </p:childTnLst>
                                </p:cTn>
                              </p:par>
                            </p:childTnLst>
                          </p:cTn>
                        </p:par>
                        <p:par>
                          <p:cTn id="27" fill="hold">
                            <p:stCondLst>
                              <p:cond delay="0"/>
                            </p:stCondLst>
                            <p:childTnLst>
                              <p:par>
                                <p:cTn id="28" presetID="2" presetClass="entr" presetSubtype="2" fill="hold" grpId="0" nodeType="afterEffect">
                                  <p:stCondLst>
                                    <p:cond delay="0"/>
                                  </p:stCondLst>
                                  <p:childTnLst>
                                    <p:set>
                                      <p:cBhvr>
                                        <p:cTn id="29" dur="1" fill="hold">
                                          <p:stCondLst>
                                            <p:cond delay="0"/>
                                          </p:stCondLst>
                                        </p:cTn>
                                        <p:tgtEl>
                                          <p:spTgt spid="158763"/>
                                        </p:tgtEl>
                                        <p:attrNameLst>
                                          <p:attrName>style.visibility</p:attrName>
                                        </p:attrNameLst>
                                      </p:cBhvr>
                                      <p:to>
                                        <p:strVal val="visible"/>
                                      </p:to>
                                    </p:set>
                                    <p:anim calcmode="lin" valueType="num">
                                      <p:cBhvr additive="base">
                                        <p:cTn id="30" dur="500" fill="hold"/>
                                        <p:tgtEl>
                                          <p:spTgt spid="158763"/>
                                        </p:tgtEl>
                                        <p:attrNameLst>
                                          <p:attrName>ppt_x</p:attrName>
                                        </p:attrNameLst>
                                      </p:cBhvr>
                                      <p:tavLst>
                                        <p:tav tm="0">
                                          <p:val>
                                            <p:strVal val="1+#ppt_w/2"/>
                                          </p:val>
                                        </p:tav>
                                        <p:tav tm="100000">
                                          <p:val>
                                            <p:strVal val="#ppt_x"/>
                                          </p:val>
                                        </p:tav>
                                      </p:tavLst>
                                    </p:anim>
                                    <p:anim calcmode="lin" valueType="num">
                                      <p:cBhvr additive="base">
                                        <p:cTn id="31" dur="500" fill="hold"/>
                                        <p:tgtEl>
                                          <p:spTgt spid="15876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2" fill="hold" grpId="0" nodeType="afterEffect">
                                  <p:stCondLst>
                                    <p:cond delay="0"/>
                                  </p:stCondLst>
                                  <p:childTnLst>
                                    <p:set>
                                      <p:cBhvr>
                                        <p:cTn id="34" dur="1" fill="hold">
                                          <p:stCondLst>
                                            <p:cond delay="0"/>
                                          </p:stCondLst>
                                        </p:cTn>
                                        <p:tgtEl>
                                          <p:spTgt spid="158764"/>
                                        </p:tgtEl>
                                        <p:attrNameLst>
                                          <p:attrName>style.visibility</p:attrName>
                                        </p:attrNameLst>
                                      </p:cBhvr>
                                      <p:to>
                                        <p:strVal val="visible"/>
                                      </p:to>
                                    </p:set>
                                    <p:anim calcmode="lin" valueType="num">
                                      <p:cBhvr additive="base">
                                        <p:cTn id="35" dur="500" fill="hold"/>
                                        <p:tgtEl>
                                          <p:spTgt spid="158764"/>
                                        </p:tgtEl>
                                        <p:attrNameLst>
                                          <p:attrName>ppt_x</p:attrName>
                                        </p:attrNameLst>
                                      </p:cBhvr>
                                      <p:tavLst>
                                        <p:tav tm="0">
                                          <p:val>
                                            <p:strVal val="1+#ppt_w/2"/>
                                          </p:val>
                                        </p:tav>
                                        <p:tav tm="100000">
                                          <p:val>
                                            <p:strVal val="#ppt_x"/>
                                          </p:val>
                                        </p:tav>
                                      </p:tavLst>
                                    </p:anim>
                                    <p:anim calcmode="lin" valueType="num">
                                      <p:cBhvr additive="base">
                                        <p:cTn id="36" dur="500" fill="hold"/>
                                        <p:tgtEl>
                                          <p:spTgt spid="15876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58760"/>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grpId="0" nodeType="afterEffect">
                                  <p:stCondLst>
                                    <p:cond delay="0"/>
                                  </p:stCondLst>
                                  <p:childTnLst>
                                    <p:set>
                                      <p:cBhvr>
                                        <p:cTn id="43" dur="1" fill="hold">
                                          <p:stCondLst>
                                            <p:cond delay="0"/>
                                          </p:stCondLst>
                                        </p:cTn>
                                        <p:tgtEl>
                                          <p:spTgt spid="158765"/>
                                        </p:tgtEl>
                                        <p:attrNameLst>
                                          <p:attrName>style.visibility</p:attrName>
                                        </p:attrNameLst>
                                      </p:cBhvr>
                                      <p:to>
                                        <p:strVal val="visible"/>
                                      </p:to>
                                    </p:set>
                                    <p:anim calcmode="lin" valueType="num">
                                      <p:cBhvr additive="base">
                                        <p:cTn id="44" dur="500" fill="hold"/>
                                        <p:tgtEl>
                                          <p:spTgt spid="158765"/>
                                        </p:tgtEl>
                                        <p:attrNameLst>
                                          <p:attrName>ppt_x</p:attrName>
                                        </p:attrNameLst>
                                      </p:cBhvr>
                                      <p:tavLst>
                                        <p:tav tm="0">
                                          <p:val>
                                            <p:strVal val="1+#ppt_w/2"/>
                                          </p:val>
                                        </p:tav>
                                        <p:tav tm="100000">
                                          <p:val>
                                            <p:strVal val="#ppt_x"/>
                                          </p:val>
                                        </p:tav>
                                      </p:tavLst>
                                    </p:anim>
                                    <p:anim calcmode="lin" valueType="num">
                                      <p:cBhvr additive="base">
                                        <p:cTn id="45" dur="500" fill="hold"/>
                                        <p:tgtEl>
                                          <p:spTgt spid="158765"/>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 presetClass="entr" presetSubtype="2" fill="hold" grpId="0" nodeType="afterEffect">
                                  <p:stCondLst>
                                    <p:cond delay="0"/>
                                  </p:stCondLst>
                                  <p:childTnLst>
                                    <p:set>
                                      <p:cBhvr>
                                        <p:cTn id="48" dur="1" fill="hold">
                                          <p:stCondLst>
                                            <p:cond delay="0"/>
                                          </p:stCondLst>
                                        </p:cTn>
                                        <p:tgtEl>
                                          <p:spTgt spid="158766"/>
                                        </p:tgtEl>
                                        <p:attrNameLst>
                                          <p:attrName>style.visibility</p:attrName>
                                        </p:attrNameLst>
                                      </p:cBhvr>
                                      <p:to>
                                        <p:strVal val="visible"/>
                                      </p:to>
                                    </p:set>
                                    <p:anim calcmode="lin" valueType="num">
                                      <p:cBhvr additive="base">
                                        <p:cTn id="49" dur="500" fill="hold"/>
                                        <p:tgtEl>
                                          <p:spTgt spid="158766"/>
                                        </p:tgtEl>
                                        <p:attrNameLst>
                                          <p:attrName>ppt_x</p:attrName>
                                        </p:attrNameLst>
                                      </p:cBhvr>
                                      <p:tavLst>
                                        <p:tav tm="0">
                                          <p:val>
                                            <p:strVal val="1+#ppt_w/2"/>
                                          </p:val>
                                        </p:tav>
                                        <p:tav tm="100000">
                                          <p:val>
                                            <p:strVal val="#ppt_x"/>
                                          </p:val>
                                        </p:tav>
                                      </p:tavLst>
                                    </p:anim>
                                    <p:anim calcmode="lin" valueType="num">
                                      <p:cBhvr additive="base">
                                        <p:cTn id="50" dur="500" fill="hold"/>
                                        <p:tgtEl>
                                          <p:spTgt spid="1587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8763"/>
                                        </p:tgtEl>
                                        <p:attrNameLst>
                                          <p:attrName>style.visibility</p:attrName>
                                        </p:attrNameLst>
                                      </p:cBhvr>
                                      <p:to>
                                        <p:strVal val="hidden"/>
                                      </p:to>
                                    </p:set>
                                  </p:childTnLst>
                                </p:cTn>
                              </p:par>
                            </p:childTnLst>
                          </p:cTn>
                        </p:par>
                        <p:par>
                          <p:cTn id="55" fill="hold">
                            <p:stCondLst>
                              <p:cond delay="0"/>
                            </p:stCondLst>
                            <p:childTnLst>
                              <p:par>
                                <p:cTn id="56" presetID="2" presetClass="entr" presetSubtype="2" fill="hold" grpId="0" nodeType="afterEffect">
                                  <p:stCondLst>
                                    <p:cond delay="0"/>
                                  </p:stCondLst>
                                  <p:childTnLst>
                                    <p:set>
                                      <p:cBhvr>
                                        <p:cTn id="57" dur="1" fill="hold">
                                          <p:stCondLst>
                                            <p:cond delay="0"/>
                                          </p:stCondLst>
                                        </p:cTn>
                                        <p:tgtEl>
                                          <p:spTgt spid="158767"/>
                                        </p:tgtEl>
                                        <p:attrNameLst>
                                          <p:attrName>style.visibility</p:attrName>
                                        </p:attrNameLst>
                                      </p:cBhvr>
                                      <p:to>
                                        <p:strVal val="visible"/>
                                      </p:to>
                                    </p:set>
                                    <p:anim calcmode="lin" valueType="num">
                                      <p:cBhvr additive="base">
                                        <p:cTn id="58" dur="500" fill="hold"/>
                                        <p:tgtEl>
                                          <p:spTgt spid="158767"/>
                                        </p:tgtEl>
                                        <p:attrNameLst>
                                          <p:attrName>ppt_x</p:attrName>
                                        </p:attrNameLst>
                                      </p:cBhvr>
                                      <p:tavLst>
                                        <p:tav tm="0">
                                          <p:val>
                                            <p:strVal val="1+#ppt_w/2"/>
                                          </p:val>
                                        </p:tav>
                                        <p:tav tm="100000">
                                          <p:val>
                                            <p:strVal val="#ppt_x"/>
                                          </p:val>
                                        </p:tav>
                                      </p:tavLst>
                                    </p:anim>
                                    <p:anim calcmode="lin" valueType="num">
                                      <p:cBhvr additive="base">
                                        <p:cTn id="59" dur="500" fill="hold"/>
                                        <p:tgtEl>
                                          <p:spTgt spid="158767"/>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5876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5876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5876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15876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9" presetClass="entr" presetSubtype="0" fill="hold" grpId="0" nodeType="clickEffect">
                                  <p:stCondLst>
                                    <p:cond delay="0"/>
                                  </p:stCondLst>
                                  <p:iterate type="wd">
                                    <p:tmPct val="10000"/>
                                  </p:iterate>
                                  <p:childTnLst>
                                    <p:set>
                                      <p:cBhvr>
                                        <p:cTn id="79" dur="1" fill="hold">
                                          <p:stCondLst>
                                            <p:cond delay="0"/>
                                          </p:stCondLst>
                                        </p:cTn>
                                        <p:tgtEl>
                                          <p:spTgt spid="158775"/>
                                        </p:tgtEl>
                                        <p:attrNameLst>
                                          <p:attrName>style.visibility</p:attrName>
                                        </p:attrNameLst>
                                      </p:cBhvr>
                                      <p:to>
                                        <p:strVal val="visible"/>
                                      </p:to>
                                    </p:set>
                                    <p:anim calcmode="lin" valueType="num">
                                      <p:cBhvr>
                                        <p:cTn id="80" dur="1000" fill="hold"/>
                                        <p:tgtEl>
                                          <p:spTgt spid="158775"/>
                                        </p:tgtEl>
                                        <p:attrNameLst>
                                          <p:attrName>ppt_x</p:attrName>
                                        </p:attrNameLst>
                                      </p:cBhvr>
                                      <p:tavLst>
                                        <p:tav tm="0">
                                          <p:val>
                                            <p:strVal val="#ppt_x-.2"/>
                                          </p:val>
                                        </p:tav>
                                        <p:tav tm="100000">
                                          <p:val>
                                            <p:strVal val="#ppt_x"/>
                                          </p:val>
                                        </p:tav>
                                      </p:tavLst>
                                    </p:anim>
                                    <p:anim calcmode="lin" valueType="num">
                                      <p:cBhvr>
                                        <p:cTn id="81" dur="1000" fill="hold"/>
                                        <p:tgtEl>
                                          <p:spTgt spid="158775"/>
                                        </p:tgtEl>
                                        <p:attrNameLst>
                                          <p:attrName>ppt_y</p:attrName>
                                        </p:attrNameLst>
                                      </p:cBhvr>
                                      <p:tavLst>
                                        <p:tav tm="0">
                                          <p:val>
                                            <p:strVal val="#ppt_y"/>
                                          </p:val>
                                        </p:tav>
                                        <p:tav tm="100000">
                                          <p:val>
                                            <p:strVal val="#ppt_y"/>
                                          </p:val>
                                        </p:tav>
                                      </p:tavLst>
                                    </p:anim>
                                    <p:animEffect transition="in" filter="wipe(right)" prLst="gradientSize: 0.1">
                                      <p:cBhvr>
                                        <p:cTn id="82" dur="1000"/>
                                        <p:tgtEl>
                                          <p:spTgt spid="15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6" grpId="0"/>
      <p:bldP spid="158756" grpId="1"/>
      <p:bldP spid="158759" grpId="0"/>
      <p:bldP spid="158759" grpId="1"/>
      <p:bldP spid="158760" grpId="0"/>
      <p:bldP spid="158760" grpId="1"/>
      <p:bldP spid="158763" grpId="0"/>
      <p:bldP spid="158763" grpId="1"/>
      <p:bldP spid="158764" grpId="0"/>
      <p:bldP spid="158764" grpId="1"/>
      <p:bldP spid="158765" grpId="0"/>
      <p:bldP spid="158765" grpId="1"/>
      <p:bldP spid="158766" grpId="0"/>
      <p:bldP spid="158766" grpId="1"/>
      <p:bldP spid="158767" grpId="0"/>
      <p:bldP spid="158767" grpId="1"/>
      <p:bldP spid="15877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457200" y="1417638"/>
            <a:ext cx="83883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1" algn="just"/>
            <a:r>
              <a:rPr lang="en-US" altLang="zh-CN" sz="2200" dirty="0"/>
              <a:t>void </a:t>
            </a:r>
            <a:r>
              <a:rPr lang="en-US" altLang="zh-CN" sz="2200" dirty="0" err="1" smtClean="0">
                <a:solidFill>
                  <a:srgbClr val="FFFF00"/>
                </a:solidFill>
              </a:rPr>
              <a:t>traverseBFS</a:t>
            </a:r>
            <a:r>
              <a:rPr lang="en-US" altLang="zh-CN" sz="2200" dirty="0" smtClean="0"/>
              <a:t> </a:t>
            </a:r>
            <a:r>
              <a:rPr lang="en-US" altLang="zh-CN" sz="2200" dirty="0"/>
              <a:t>(Graph *</a:t>
            </a:r>
            <a:r>
              <a:rPr lang="en-US" altLang="zh-CN" sz="2200" dirty="0" err="1"/>
              <a:t>pgraph</a:t>
            </a:r>
            <a:r>
              <a:rPr lang="en-US" altLang="zh-CN" sz="2200" dirty="0"/>
              <a:t>) </a:t>
            </a:r>
            <a:endParaRPr lang="en-US" altLang="zh-CN" sz="2200" dirty="0"/>
          </a:p>
          <a:p>
            <a:pPr marL="0" lvl="1" algn="just"/>
            <a:r>
              <a:rPr lang="en-US" altLang="zh-CN" sz="2200" dirty="0" smtClean="0"/>
              <a:t>{</a:t>
            </a:r>
            <a:endParaRPr lang="en-US" altLang="zh-CN" sz="2200" dirty="0" smtClean="0"/>
          </a:p>
          <a:p>
            <a:pPr marL="0" lvl="1" algn="just"/>
            <a:r>
              <a:rPr lang="en-US" altLang="zh-CN" sz="2200" dirty="0"/>
              <a:t> </a:t>
            </a:r>
            <a:r>
              <a:rPr lang="en-US" altLang="zh-CN" sz="2200" dirty="0" smtClean="0"/>
              <a:t>   </a:t>
            </a:r>
            <a:r>
              <a:rPr lang="en-US" altLang="zh-CN" sz="2200" dirty="0" err="1" smtClean="0"/>
              <a:t>int</a:t>
            </a:r>
            <a:r>
              <a:rPr lang="en-US" altLang="zh-CN" sz="2200" dirty="0" smtClean="0"/>
              <a:t> visited[</a:t>
            </a:r>
            <a:r>
              <a:rPr lang="en-US" altLang="zh-CN" sz="2200" dirty="0" err="1" smtClean="0"/>
              <a:t>MAXVEX</a:t>
            </a:r>
            <a:r>
              <a:rPr lang="en-US" altLang="zh-CN" sz="2200" dirty="0"/>
              <a:t>];</a:t>
            </a:r>
            <a:endParaRPr lang="en-US" altLang="zh-CN" sz="2200" dirty="0"/>
          </a:p>
          <a:p>
            <a:pPr marL="0" lvl="1" algn="just"/>
            <a:r>
              <a:rPr lang="en-US" altLang="zh-CN" sz="2200" dirty="0"/>
              <a:t> </a:t>
            </a:r>
            <a:r>
              <a:rPr lang="en-US" altLang="zh-CN" sz="2200" dirty="0" smtClean="0"/>
              <a:t>   </a:t>
            </a:r>
            <a:r>
              <a:rPr lang="en-US" altLang="zh-CN" sz="2200" dirty="0" err="1" smtClean="0"/>
              <a:t>int</a:t>
            </a:r>
            <a:r>
              <a:rPr lang="en-US" altLang="zh-CN" sz="2200" dirty="0" smtClean="0"/>
              <a:t> </a:t>
            </a:r>
            <a:r>
              <a:rPr lang="en-US" altLang="zh-CN" sz="2200" dirty="0" err="1" smtClean="0"/>
              <a:t>i</a:t>
            </a:r>
            <a:r>
              <a:rPr lang="en-US" altLang="zh-CN" sz="2200" dirty="0" smtClean="0"/>
              <a:t>, n</a:t>
            </a:r>
            <a:r>
              <a:rPr lang="en-US" altLang="zh-CN" sz="2200" dirty="0"/>
              <a:t>;</a:t>
            </a:r>
            <a:endParaRPr lang="en-US" altLang="zh-CN" sz="2200" dirty="0"/>
          </a:p>
          <a:p>
            <a:pPr marL="0" lvl="1" algn="just"/>
            <a:r>
              <a:rPr lang="en-US" altLang="zh-CN" sz="2200" dirty="0" smtClean="0"/>
              <a:t>    n=</a:t>
            </a:r>
            <a:r>
              <a:rPr lang="en-US" altLang="zh-CN" sz="2200" dirty="0" err="1" smtClean="0"/>
              <a:t>pgraph</a:t>
            </a:r>
            <a:r>
              <a:rPr lang="en-US" altLang="zh-CN" sz="2200" dirty="0" smtClean="0"/>
              <a:t>-</a:t>
            </a:r>
            <a:r>
              <a:rPr lang="en-US" altLang="zh-CN" sz="2200" dirty="0"/>
              <a:t>&gt;n;				</a:t>
            </a:r>
            <a:endParaRPr lang="en-US" altLang="zh-CN" sz="2200" dirty="0"/>
          </a:p>
          <a:p>
            <a:pPr marL="0" lvl="1" algn="just"/>
            <a:r>
              <a:rPr lang="en-US" altLang="zh-CN" sz="2200" dirty="0"/>
              <a:t>    </a:t>
            </a:r>
            <a:r>
              <a:rPr lang="en-US" altLang="zh-CN" sz="2200" dirty="0" smtClean="0"/>
              <a:t>for </a:t>
            </a:r>
            <a:r>
              <a:rPr lang="en-US" altLang="zh-CN" sz="2200" dirty="0"/>
              <a:t>(</a:t>
            </a:r>
            <a:r>
              <a:rPr lang="en-US" altLang="zh-CN" sz="2200" dirty="0" err="1"/>
              <a:t>i</a:t>
            </a:r>
            <a:r>
              <a:rPr lang="en-US" altLang="zh-CN" sz="2200" dirty="0"/>
              <a:t>=0</a:t>
            </a:r>
            <a:r>
              <a:rPr lang="en-US" altLang="zh-CN" sz="2200" dirty="0" smtClean="0"/>
              <a:t>; </a:t>
            </a:r>
            <a:r>
              <a:rPr lang="en-US" altLang="zh-CN" sz="2200" dirty="0" err="1" smtClean="0"/>
              <a:t>i</a:t>
            </a:r>
            <a:r>
              <a:rPr lang="en-US" altLang="zh-CN" sz="2200" dirty="0" smtClean="0"/>
              <a:t>&lt;n; </a:t>
            </a:r>
            <a:r>
              <a:rPr lang="en-US" altLang="zh-CN" sz="2200" dirty="0" err="1" smtClean="0"/>
              <a:t>i</a:t>
            </a:r>
            <a:r>
              <a:rPr lang="en-US" altLang="zh-CN" sz="2200" dirty="0"/>
              <a:t>++)</a:t>
            </a:r>
            <a:endParaRPr lang="en-US" altLang="zh-CN" sz="2200" dirty="0"/>
          </a:p>
          <a:p>
            <a:pPr marL="0" lvl="1" algn="just"/>
            <a:r>
              <a:rPr lang="en-US" altLang="zh-CN" sz="2200" dirty="0" smtClean="0"/>
              <a:t>        visited[i</a:t>
            </a:r>
            <a:r>
              <a:rPr lang="en-US" altLang="zh-CN" sz="2200" dirty="0"/>
              <a:t>]=</a:t>
            </a:r>
            <a:r>
              <a:rPr lang="en-US" altLang="zh-CN" sz="2200" dirty="0" smtClean="0"/>
              <a:t>FALSE;</a:t>
            </a:r>
            <a:endParaRPr lang="en-US" altLang="zh-CN" sz="2200" dirty="0" smtClean="0"/>
          </a:p>
          <a:p>
            <a:pPr marL="0" lvl="1" algn="just"/>
            <a:r>
              <a:rPr lang="en-US" altLang="zh-CN" sz="2200" dirty="0"/>
              <a:t> </a:t>
            </a:r>
            <a:r>
              <a:rPr lang="en-US" altLang="zh-CN" sz="2200" dirty="0" smtClean="0"/>
              <a:t>   for </a:t>
            </a:r>
            <a:r>
              <a:rPr lang="en-US" altLang="zh-CN" sz="2200" dirty="0"/>
              <a:t>(i=0; i&lt;n; i++)</a:t>
            </a:r>
            <a:endParaRPr lang="en-US" altLang="zh-CN" sz="2200" dirty="0"/>
          </a:p>
          <a:p>
            <a:pPr marL="0" lvl="1" algn="just"/>
            <a:r>
              <a:rPr lang="en-US" altLang="zh-CN" sz="2200" dirty="0"/>
              <a:t> </a:t>
            </a:r>
            <a:r>
              <a:rPr lang="en-US" altLang="zh-CN" sz="2200" dirty="0" smtClean="0"/>
              <a:t>       if </a:t>
            </a:r>
            <a:r>
              <a:rPr lang="en-US" altLang="zh-CN" sz="2200" dirty="0"/>
              <a:t>(visited[i]==FALSE</a:t>
            </a:r>
            <a:r>
              <a:rPr lang="en-US" altLang="zh-CN" sz="2200" dirty="0" smtClean="0"/>
              <a:t>) </a:t>
            </a:r>
            <a:r>
              <a:rPr lang="en-US" altLang="zh-CN" sz="2200" dirty="0" err="1" smtClean="0">
                <a:solidFill>
                  <a:srgbClr val="FFFF00"/>
                </a:solidFill>
              </a:rPr>
              <a:t>BFS</a:t>
            </a:r>
            <a:r>
              <a:rPr lang="en-US" altLang="zh-CN" sz="2200" dirty="0" smtClean="0"/>
              <a:t> </a:t>
            </a:r>
            <a:r>
              <a:rPr lang="en-US" altLang="zh-CN" sz="2200" dirty="0"/>
              <a:t>(</a:t>
            </a:r>
            <a:r>
              <a:rPr lang="en-US" altLang="zh-CN" sz="2200" dirty="0" err="1"/>
              <a:t>pgraph</a:t>
            </a:r>
            <a:r>
              <a:rPr lang="en-US" altLang="zh-CN" sz="2200" dirty="0" smtClean="0"/>
              <a:t>, visited, </a:t>
            </a:r>
            <a:r>
              <a:rPr lang="en-US" altLang="zh-CN" sz="2200" dirty="0" err="1" smtClean="0"/>
              <a:t>i</a:t>
            </a:r>
            <a:r>
              <a:rPr lang="en-US" altLang="zh-CN" sz="2200" dirty="0"/>
              <a:t>);</a:t>
            </a:r>
            <a:endParaRPr lang="en-US" altLang="zh-CN" sz="2200" dirty="0"/>
          </a:p>
          <a:p>
            <a:pPr marL="0" lvl="1" algn="just"/>
            <a:r>
              <a:rPr lang="en-US" altLang="zh-CN" sz="2200" dirty="0"/>
              <a:t>}</a:t>
            </a:r>
            <a:endParaRPr lang="en-US" altLang="zh-CN" sz="2200" dirty="0"/>
          </a:p>
        </p:txBody>
      </p:sp>
      <p:sp>
        <p:nvSpPr>
          <p:cNvPr id="193538"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sz="3600" dirty="0"/>
              <a:t>Framework of breadth-first </a:t>
            </a:r>
            <a:r>
              <a:rPr lang="en-US" altLang="zh-CN" sz="3600" dirty="0" smtClean="0"/>
              <a:t>search</a:t>
            </a:r>
            <a:endParaRPr lang="en-US" altLang="zh-CN" sz="3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323805" y="1002375"/>
            <a:ext cx="8496300" cy="532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dirty="0">
                <a:latin typeface="Times New Roman" panose="02020603050405020304" pitchFamily="18" charset="0"/>
                <a:cs typeface="Times New Roman" panose="02020603050405020304" pitchFamily="18" charset="0"/>
              </a:rPr>
              <a:t>void </a:t>
            </a:r>
            <a:r>
              <a:rPr kumimoji="1" lang="en-US" altLang="zh-CN" sz="2000" dirty="0" err="1" smtClean="0">
                <a:solidFill>
                  <a:srgbClr val="FFFF00"/>
                </a:solidFill>
                <a:latin typeface="Times New Roman" panose="02020603050405020304" pitchFamily="18" charset="0"/>
                <a:cs typeface="Times New Roman" panose="02020603050405020304" pitchFamily="18" charset="0"/>
              </a:rPr>
              <a:t>BFS</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(Graph *</a:t>
            </a:r>
            <a:r>
              <a:rPr kumimoji="1" lang="en-US" altLang="zh-CN" sz="2000" dirty="0" err="1">
                <a:latin typeface="Times New Roman" panose="02020603050405020304" pitchFamily="18" charset="0"/>
                <a:cs typeface="Times New Roman" panose="02020603050405020304" pitchFamily="18" charset="0"/>
              </a:rPr>
              <a:t>pgraph</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visited[],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i)</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smtClean="0">
                <a:latin typeface="Times New Roman" panose="02020603050405020304" pitchFamily="18" charset="0"/>
                <a:cs typeface="Times New Roman" panose="02020603050405020304" pitchFamily="18" charset="0"/>
              </a:rPr>
              <a:t>{</a:t>
            </a:r>
            <a:endParaRPr kumimoji="1" lang="en-US" altLang="zh-CN" sz="2000" dirty="0" smtClean="0">
              <a:latin typeface="Times New Roman" panose="02020603050405020304" pitchFamily="18" charset="0"/>
              <a:cs typeface="Times New Roman" panose="02020603050405020304" pitchFamily="18" charset="0"/>
            </a:endParaRPr>
          </a:p>
          <a:p>
            <a:pPr algn="just"/>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PLinkQueue</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pq;   int</a:t>
            </a:r>
            <a:r>
              <a:rPr kumimoji="1" lang="en-US" altLang="zh-CN" sz="2000" dirty="0" smtClean="0">
                <a:latin typeface="Times New Roman" panose="02020603050405020304" pitchFamily="18" charset="0"/>
                <a:cs typeface="Times New Roman" panose="02020603050405020304" pitchFamily="18" charset="0"/>
              </a:rPr>
              <a:t> j</a:t>
            </a:r>
            <a:r>
              <a:rPr kumimoji="1" lang="en-US" altLang="zh-CN" sz="2000" dirty="0">
                <a:latin typeface="Times New Roman" panose="02020603050405020304" pitchFamily="18" charset="0"/>
                <a:cs typeface="Times New Roman" panose="02020603050405020304" pitchFamily="18" charset="0"/>
              </a:rPr>
              <a:t>, k</a:t>
            </a:r>
            <a:r>
              <a:rPr kumimoji="1" lang="en-US" altLang="zh-CN" sz="2000" dirty="0" smtClean="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pq</a:t>
            </a:r>
            <a:r>
              <a:rPr kumimoji="1" lang="en-US" altLang="zh-CN" sz="2000" dirty="0" smtClean="0">
                <a:latin typeface="Times New Roman" panose="02020603050405020304" pitchFamily="18" charset="0"/>
                <a:cs typeface="Times New Roman" panose="02020603050405020304" pitchFamily="18" charset="0"/>
              </a:rPr>
              <a:t> = </a:t>
            </a:r>
            <a:r>
              <a:rPr kumimoji="1" lang="en-US" altLang="zh-CN" sz="2000" dirty="0" err="1" smtClean="0">
                <a:latin typeface="Times New Roman" panose="02020603050405020304" pitchFamily="18" charset="0"/>
                <a:cs typeface="Times New Roman" panose="02020603050405020304" pitchFamily="18" charset="0"/>
              </a:rPr>
              <a:t>creatEmptyQueue_link</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置队列为空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printf</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(“node:%c\n”, </a:t>
            </a:r>
            <a:r>
              <a:rPr kumimoji="1" lang="en-US" altLang="zh-CN" sz="2000" dirty="0" err="1">
                <a:latin typeface="Times New Roman" panose="02020603050405020304" pitchFamily="18" charset="0"/>
                <a:cs typeface="Times New Roman" panose="02020603050405020304" pitchFamily="18" charset="0"/>
              </a:rPr>
              <a:t>pgraph</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vexs</a:t>
            </a:r>
            <a:r>
              <a:rPr kumimoji="1" lang="en-US" altLang="zh-CN" sz="2000" dirty="0">
                <a:latin typeface="Times New Roman" panose="02020603050405020304" pitchFamily="18" charset="0"/>
                <a:cs typeface="Times New Roman" panose="02020603050405020304" pitchFamily="18" charset="0"/>
              </a:rPr>
              <a:t>[i]);  </a:t>
            </a:r>
            <a:r>
              <a:rPr kumimoji="1" lang="en-US" altLang="zh-CN" sz="2000" dirty="0" smtClean="0">
                <a:latin typeface="Times New Roman" panose="02020603050405020304" pitchFamily="18" charset="0"/>
                <a:cs typeface="Times New Roman" panose="02020603050405020304" pitchFamily="18" charset="0"/>
              </a:rPr>
              <a:t>visited[i] = TRUE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enQueue_link</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pq,i</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将顶点序号进队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while</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isEmptyQueue_link</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a:t>
            </a:r>
            <a:r>
              <a:rPr kumimoji="1" lang="en-US" altLang="zh-CN" sz="2000" dirty="0">
                <a:latin typeface="Times New Roman" panose="02020603050405020304" pitchFamily="18" charset="0"/>
                <a:cs typeface="Times New Roman" panose="02020603050405020304" pitchFamily="18" charset="0"/>
              </a:rPr>
              <a:t>) ) {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队列非空时执行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k = </a:t>
            </a:r>
            <a:r>
              <a:rPr kumimoji="1" lang="en-US" altLang="zh-CN" sz="2000" dirty="0" err="1" smtClean="0">
                <a:latin typeface="Times New Roman" panose="02020603050405020304" pitchFamily="18" charset="0"/>
                <a:cs typeface="Times New Roman" panose="02020603050405020304" pitchFamily="18" charset="0"/>
              </a:rPr>
              <a:t>deQueue_link</a:t>
            </a:r>
            <a:r>
              <a:rPr kumimoji="1" lang="en-US" altLang="zh-CN" sz="2000" dirty="0" smtClean="0">
                <a:latin typeface="Times New Roman" panose="02020603050405020304" pitchFamily="18" charset="0"/>
                <a:cs typeface="Times New Roman" panose="02020603050405020304" pitchFamily="18" charset="0"/>
              </a:rPr>
              <a:t>(</a:t>
            </a:r>
            <a:r>
              <a:rPr kumimoji="1" lang="en-US" altLang="zh-CN" sz="2000" dirty="0" err="1" smtClean="0">
                <a:latin typeface="Times New Roman" panose="02020603050405020304" pitchFamily="18" charset="0"/>
                <a:cs typeface="Times New Roman" panose="02020603050405020304" pitchFamily="18" charset="0"/>
              </a:rPr>
              <a:t>pq</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队头顶点出队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for</a:t>
            </a:r>
            <a:r>
              <a:rPr kumimoji="1" lang="en-US" altLang="zh-CN" sz="2000" dirty="0" smtClean="0">
                <a:latin typeface="Times New Roman" panose="02020603050405020304" pitchFamily="18" charset="0"/>
                <a:cs typeface="Times New Roman" panose="02020603050405020304" pitchFamily="18" charset="0"/>
              </a:rPr>
              <a:t> (j=0</a:t>
            </a:r>
            <a:r>
              <a:rPr kumimoji="1" lang="en-US" altLang="zh-CN" sz="2000" dirty="0">
                <a:latin typeface="Times New Roman" panose="02020603050405020304" pitchFamily="18" charset="0"/>
                <a:cs typeface="Times New Roman" panose="02020603050405020304" pitchFamily="18" charset="0"/>
              </a:rPr>
              <a:t>; j&lt;</a:t>
            </a:r>
            <a:r>
              <a:rPr kumimoji="1" lang="en-US" altLang="zh-CN" sz="2000" dirty="0" err="1">
                <a:latin typeface="Times New Roman" panose="02020603050405020304" pitchFamily="18" charset="0"/>
                <a:cs typeface="Times New Roman" panose="02020603050405020304" pitchFamily="18" charset="0"/>
              </a:rPr>
              <a:t>pgraph</a:t>
            </a:r>
            <a:r>
              <a:rPr kumimoji="1" lang="en-US" altLang="zh-CN" sz="2000" dirty="0">
                <a:latin typeface="Times New Roman" panose="02020603050405020304" pitchFamily="18" charset="0"/>
                <a:cs typeface="Times New Roman" panose="02020603050405020304" pitchFamily="18" charset="0"/>
              </a:rPr>
              <a:t>-&gt;n; j++)</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if</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pgraph</a:t>
            </a:r>
            <a:r>
              <a:rPr kumimoji="1" lang="en-US" altLang="zh-CN" sz="2000" dirty="0">
                <a:latin typeface="Times New Roman" panose="02020603050405020304" pitchFamily="18" charset="0"/>
                <a:cs typeface="Times New Roman" panose="02020603050405020304" pitchFamily="18" charset="0"/>
              </a:rPr>
              <a:t>-&gt;arcs[k][j] == 1) &amp;&amp; (!visited[j]) </a:t>
            </a:r>
            <a:r>
              <a:rPr kumimoji="1" lang="en-US" altLang="zh-CN" sz="2000" dirty="0" smtClean="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访问相邻接的未被访问过的顶点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printf</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(“node:%c\n”, </a:t>
            </a:r>
            <a:r>
              <a:rPr kumimoji="1" lang="en-US" altLang="zh-CN" sz="2000" dirty="0" err="1">
                <a:latin typeface="Times New Roman" panose="02020603050405020304" pitchFamily="18" charset="0"/>
                <a:cs typeface="Times New Roman" panose="02020603050405020304" pitchFamily="18" charset="0"/>
              </a:rPr>
              <a:t>pgraph</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vexs</a:t>
            </a:r>
            <a:r>
              <a:rPr kumimoji="1" lang="en-US" altLang="zh-CN" sz="2000" dirty="0">
                <a:latin typeface="Times New Roman" panose="02020603050405020304" pitchFamily="18" charset="0"/>
                <a:cs typeface="Times New Roman" panose="02020603050405020304" pitchFamily="18" charset="0"/>
              </a:rPr>
              <a:t>[j]);</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visited[j] = TRUE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enQueue_link</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pq,j</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新访问的顶点入队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smtClean="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23850" y="276225"/>
            <a:ext cx="8718550" cy="460375"/>
          </a:xfrm>
          <a:prstGeom prst="rect">
            <a:avLst/>
          </a:prstGeom>
          <a:noFill/>
        </p:spPr>
        <p:txBody>
          <a:bodyPr wrap="square" rtlCol="0">
            <a:spAutoFit/>
          </a:bodyPr>
          <a:p>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邻接矩阵表示法中</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BFS(</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Graph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pgraph</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visited[],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i</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a:t>
            </a:r>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的实现</a:t>
            </a:r>
            <a:endPar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23805" y="893790"/>
            <a:ext cx="8567737" cy="593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000" dirty="0">
                <a:latin typeface="Times New Roman" panose="02020603050405020304" pitchFamily="18" charset="0"/>
                <a:cs typeface="Times New Roman" panose="02020603050405020304" pitchFamily="18" charset="0"/>
              </a:rPr>
              <a:t>void </a:t>
            </a:r>
            <a:r>
              <a:rPr kumimoji="1" lang="en-US" altLang="zh-CN" sz="2000" dirty="0" err="1" smtClean="0">
                <a:solidFill>
                  <a:srgbClr val="FFFF00"/>
                </a:solidFill>
                <a:latin typeface="Times New Roman" panose="02020603050405020304" pitchFamily="18" charset="0"/>
                <a:cs typeface="Times New Roman" panose="02020603050405020304" pitchFamily="18" charset="0"/>
              </a:rPr>
              <a:t>BFS</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GraphList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pgraphlist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visited[],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i)</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smtClean="0">
                <a:latin typeface="Times New Roman" panose="02020603050405020304" pitchFamily="18" charset="0"/>
                <a:cs typeface="Times New Roman" panose="02020603050405020304" pitchFamily="18" charset="0"/>
              </a:rPr>
              <a:t>{</a:t>
            </a:r>
            <a:endParaRPr kumimoji="1" lang="en-US" altLang="zh-CN" sz="2000" dirty="0" smtClean="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PLinkQueue</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pq</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PEdgeNode</a:t>
            </a:r>
            <a:r>
              <a:rPr kumimoji="1" lang="en-US" altLang="zh-CN" sz="2000" dirty="0">
                <a:latin typeface="Times New Roman" panose="02020603050405020304" pitchFamily="18" charset="0"/>
                <a:cs typeface="Times New Roman" panose="02020603050405020304" pitchFamily="18" charset="0"/>
              </a:rPr>
              <a:t> p;  </a:t>
            </a:r>
            <a:r>
              <a:rPr kumimoji="1" lang="en-US" altLang="zh-CN" sz="2000" dirty="0" err="1">
                <a:latin typeface="Times New Roman" panose="02020603050405020304" pitchFamily="18" charset="0"/>
                <a:cs typeface="Times New Roman" panose="02020603050405020304" pitchFamily="18" charset="0"/>
              </a:rPr>
              <a:t>int</a:t>
            </a:r>
            <a:r>
              <a:rPr kumimoji="1" lang="en-US" altLang="zh-CN" sz="2000" dirty="0">
                <a:latin typeface="Times New Roman" panose="02020603050405020304" pitchFamily="18" charset="0"/>
                <a:cs typeface="Times New Roman" panose="02020603050405020304" pitchFamily="18" charset="0"/>
              </a:rPr>
              <a:t>  j;</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pq</a:t>
            </a:r>
            <a:r>
              <a:rPr kumimoji="1" lang="en-US" altLang="zh-CN" sz="2000" dirty="0" smtClean="0">
                <a:latin typeface="Times New Roman" panose="02020603050405020304" pitchFamily="18" charset="0"/>
                <a:cs typeface="Times New Roman" panose="02020603050405020304" pitchFamily="18" charset="0"/>
              </a:rPr>
              <a:t> = </a:t>
            </a:r>
            <a:r>
              <a:rPr kumimoji="1" lang="en-US" altLang="zh-CN" sz="2000" dirty="0" err="1" smtClean="0">
                <a:latin typeface="Times New Roman" panose="02020603050405020304" pitchFamily="18" charset="0"/>
                <a:cs typeface="Times New Roman" panose="02020603050405020304" pitchFamily="18" charset="0"/>
              </a:rPr>
              <a:t>creatEmptyQueue_link</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置队列为空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printf</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(“node:%c\n”,</a:t>
            </a:r>
            <a:r>
              <a:rPr kumimoji="1" lang="en-US" altLang="zh-CN" sz="2000" dirty="0" err="1">
                <a:latin typeface="Times New Roman" panose="02020603050405020304" pitchFamily="18" charset="0"/>
                <a:cs typeface="Times New Roman" panose="02020603050405020304" pitchFamily="18" charset="0"/>
              </a:rPr>
              <a:t>pgraphlist</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vexs</a:t>
            </a:r>
            <a:r>
              <a:rPr kumimoji="1" lang="en-US" altLang="zh-CN" sz="2000" dirty="0">
                <a:latin typeface="Times New Roman" panose="02020603050405020304" pitchFamily="18" charset="0"/>
                <a:cs typeface="Times New Roman" panose="02020603050405020304" pitchFamily="18" charset="0"/>
              </a:rPr>
              <a:t>[i].vertex);  </a:t>
            </a:r>
            <a:r>
              <a:rPr kumimoji="1" lang="en-US" altLang="zh-CN" sz="2000" dirty="0" smtClean="0">
                <a:latin typeface="Times New Roman" panose="02020603050405020304" pitchFamily="18" charset="0"/>
                <a:cs typeface="Times New Roman" panose="02020603050405020304" pitchFamily="18" charset="0"/>
              </a:rPr>
              <a:t>visited[i] = TRUE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smtClean="0">
                <a:latin typeface="Times New Roman" panose="02020603050405020304" pitchFamily="18" charset="0"/>
                <a:cs typeface="Times New Roman" panose="02020603050405020304" pitchFamily="18" charset="0"/>
              </a:rPr>
              <a:t>enQueue_link</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a:t>
            </a:r>
            <a:r>
              <a:rPr kumimoji="1" lang="en-US" altLang="zh-CN" sz="2000" dirty="0">
                <a:latin typeface="Times New Roman" panose="02020603050405020304" pitchFamily="18" charset="0"/>
                <a:cs typeface="Times New Roman" panose="02020603050405020304" pitchFamily="18" charset="0"/>
              </a:rPr>
              <a:t>, i);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将顶点序号进队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while</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isEmptyQueue_link</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队列非空时执行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j = </a:t>
            </a:r>
            <a:r>
              <a:rPr kumimoji="1" lang="en-US" altLang="zh-CN" sz="2000" dirty="0" err="1" smtClean="0">
                <a:latin typeface="Times New Roman" panose="02020603050405020304" pitchFamily="18" charset="0"/>
                <a:cs typeface="Times New Roman" panose="02020603050405020304" pitchFamily="18" charset="0"/>
              </a:rPr>
              <a:t>deQueue_link</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队头顶点出队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p = </a:t>
            </a:r>
            <a:r>
              <a:rPr kumimoji="1" lang="en-US" altLang="zh-CN" sz="2000" dirty="0" err="1" smtClean="0">
                <a:latin typeface="Times New Roman" panose="02020603050405020304" pitchFamily="18" charset="0"/>
                <a:cs typeface="Times New Roman" panose="02020603050405020304" pitchFamily="18" charset="0"/>
              </a:rPr>
              <a:t>pgraphlist</a:t>
            </a:r>
            <a:r>
              <a:rPr kumimoji="1" lang="en-US" altLang="zh-CN" sz="2000" dirty="0" smtClean="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vexs</a:t>
            </a:r>
            <a:r>
              <a:rPr kumimoji="1" lang="en-US" altLang="zh-CN" sz="2000" dirty="0">
                <a:latin typeface="Times New Roman" panose="02020603050405020304" pitchFamily="18" charset="0"/>
                <a:cs typeface="Times New Roman" panose="02020603050405020304" pitchFamily="18" charset="0"/>
              </a:rPr>
              <a:t>[j].</a:t>
            </a:r>
            <a:r>
              <a:rPr kumimoji="1" lang="en-US" altLang="zh-CN" sz="2000" dirty="0" err="1">
                <a:latin typeface="Times New Roman" panose="02020603050405020304" pitchFamily="18" charset="0"/>
                <a:cs typeface="Times New Roman" panose="02020603050405020304" pitchFamily="18" charset="0"/>
              </a:rPr>
              <a:t>edgelist</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b="1" dirty="0" smtClean="0">
                <a:latin typeface="Times New Roman" panose="02020603050405020304" pitchFamily="18" charset="0"/>
                <a:cs typeface="Times New Roman" panose="02020603050405020304" pitchFamily="18" charset="0"/>
              </a:rPr>
              <a:t>while</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 p!=NULL) {</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if</a:t>
            </a:r>
            <a:r>
              <a:rPr kumimoji="1" lang="en-US" altLang="zh-CN" sz="2000" dirty="0">
                <a:latin typeface="Times New Roman" panose="02020603050405020304" pitchFamily="18" charset="0"/>
                <a:cs typeface="Times New Roman" panose="02020603050405020304" pitchFamily="18" charset="0"/>
              </a:rPr>
              <a:t> (!visited[p-&gt;</a:t>
            </a:r>
            <a:r>
              <a:rPr kumimoji="1" lang="en-US" altLang="zh-CN" sz="2000" dirty="0" err="1">
                <a:latin typeface="Times New Roman" panose="02020603050405020304" pitchFamily="18" charset="0"/>
                <a:cs typeface="Times New Roman" panose="02020603050405020304" pitchFamily="18" charset="0"/>
              </a:rPr>
              <a:t>endvex</a:t>
            </a:r>
            <a:r>
              <a:rPr kumimoji="1" lang="en-US" altLang="zh-CN" sz="2000" dirty="0">
                <a:latin typeface="Times New Roman" panose="02020603050405020304" pitchFamily="18" charset="0"/>
                <a:cs typeface="Times New Roman" panose="02020603050405020304" pitchFamily="18" charset="0"/>
              </a:rPr>
              <a:t>]) {   </a:t>
            </a:r>
            <a:r>
              <a:rPr kumimoji="1" lang="en-US" altLang="zh-CN" sz="2000" dirty="0" smtClean="0">
                <a:solidFill>
                  <a:srgbClr val="33CC33"/>
                </a:solidFill>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a:t>
            </a:r>
            <a:r>
              <a:rPr kumimoji="1" lang="zh-CN" altLang="en-US" sz="2000" dirty="0">
                <a:solidFill>
                  <a:srgbClr val="33CC33"/>
                </a:solidFill>
                <a:latin typeface="Times New Roman" panose="02020603050405020304" pitchFamily="18" charset="0"/>
                <a:cs typeface="Times New Roman" panose="02020603050405020304" pitchFamily="18" charset="0"/>
              </a:rPr>
              <a:t>访问相邻接的未被访问过的顶点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printf</a:t>
            </a:r>
            <a:r>
              <a:rPr kumimoji="1" lang="en-US" altLang="zh-CN" sz="2000" dirty="0">
                <a:latin typeface="Times New Roman" panose="02020603050405020304" pitchFamily="18" charset="0"/>
                <a:cs typeface="Times New Roman" panose="02020603050405020304" pitchFamily="18" charset="0"/>
              </a:rPr>
              <a:t> (“node:%c\n”,</a:t>
            </a:r>
            <a:r>
              <a:rPr kumimoji="1" lang="en-US" altLang="zh-CN" sz="2000" dirty="0" err="1">
                <a:latin typeface="Times New Roman" panose="02020603050405020304" pitchFamily="18" charset="0"/>
                <a:cs typeface="Times New Roman" panose="02020603050405020304" pitchFamily="18" charset="0"/>
              </a:rPr>
              <a:t>pgraphlist</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vexs</a:t>
            </a:r>
            <a:r>
              <a:rPr kumimoji="1" lang="en-US" altLang="zh-CN" sz="2000" dirty="0">
                <a:latin typeface="Times New Roman" panose="02020603050405020304" pitchFamily="18" charset="0"/>
                <a:cs typeface="Times New Roman" panose="02020603050405020304" pitchFamily="18" charset="0"/>
              </a:rPr>
              <a:t>[p-&gt;</a:t>
            </a:r>
            <a:r>
              <a:rPr kumimoji="1" lang="en-US" altLang="zh-CN" sz="2000" dirty="0" err="1">
                <a:latin typeface="Times New Roman" panose="02020603050405020304" pitchFamily="18" charset="0"/>
                <a:cs typeface="Times New Roman" panose="02020603050405020304" pitchFamily="18" charset="0"/>
              </a:rPr>
              <a:t>endvex</a:t>
            </a:r>
            <a:r>
              <a:rPr kumimoji="1" lang="en-US" altLang="zh-CN" sz="2000" dirty="0">
                <a:latin typeface="Times New Roman" panose="02020603050405020304" pitchFamily="18" charset="0"/>
                <a:cs typeface="Times New Roman" panose="02020603050405020304" pitchFamily="18" charset="0"/>
              </a:rPr>
              <a:t>].vertex);</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visited[p-&gt;</a:t>
            </a:r>
            <a:r>
              <a:rPr kumimoji="1" lang="en-US" altLang="zh-CN" sz="2000" dirty="0" err="1">
                <a:latin typeface="Times New Roman" panose="02020603050405020304" pitchFamily="18" charset="0"/>
                <a:cs typeface="Times New Roman" panose="02020603050405020304" pitchFamily="18" charset="0"/>
              </a:rPr>
              <a:t>endvex</a:t>
            </a:r>
            <a:r>
              <a:rPr kumimoji="1" lang="en-US" altLang="zh-CN" sz="2000" dirty="0" smtClean="0">
                <a:latin typeface="Times New Roman" panose="02020603050405020304" pitchFamily="18" charset="0"/>
                <a:cs typeface="Times New Roman" panose="02020603050405020304" pitchFamily="18" charset="0"/>
              </a:rPr>
              <a:t>] = TRUE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enQueue_link</a:t>
            </a: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latin typeface="Times New Roman" panose="02020603050405020304" pitchFamily="18" charset="0"/>
                <a:cs typeface="Times New Roman" panose="02020603050405020304" pitchFamily="18" charset="0"/>
              </a:rPr>
              <a:t>pq,p</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endvex</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a:solidFill>
                  <a:srgbClr val="33CC33"/>
                </a:solidFill>
                <a:latin typeface="Times New Roman" panose="02020603050405020304" pitchFamily="18" charset="0"/>
                <a:cs typeface="Times New Roman" panose="02020603050405020304" pitchFamily="18" charset="0"/>
              </a:rPr>
              <a:t>/* </a:t>
            </a:r>
            <a:r>
              <a:rPr kumimoji="1" lang="zh-CN" altLang="en-US" sz="2000" dirty="0">
                <a:solidFill>
                  <a:srgbClr val="33CC33"/>
                </a:solidFill>
                <a:latin typeface="Times New Roman" panose="02020603050405020304" pitchFamily="18" charset="0"/>
                <a:cs typeface="Times New Roman" panose="02020603050405020304" pitchFamily="18" charset="0"/>
              </a:rPr>
              <a:t>新访问的顶点入队 *</a:t>
            </a:r>
            <a:r>
              <a:rPr kumimoji="1" lang="en-US" altLang="zh-CN" sz="2000" dirty="0">
                <a:solidFill>
                  <a:srgbClr val="33CC33"/>
                </a:solidFill>
                <a:latin typeface="Times New Roman" panose="02020603050405020304" pitchFamily="18" charset="0"/>
                <a:cs typeface="Times New Roman" panose="02020603050405020304" pitchFamily="18" charset="0"/>
              </a:rPr>
              <a:t>/</a:t>
            </a:r>
            <a:endParaRPr kumimoji="1" lang="en-US" altLang="zh-CN" sz="2000" dirty="0">
              <a:solidFill>
                <a:srgbClr val="33CC33"/>
              </a:solidFill>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p = p-</a:t>
            </a:r>
            <a:r>
              <a:rPr kumimoji="1" lang="en-US" altLang="zh-CN" sz="2000" dirty="0">
                <a:latin typeface="Times New Roman" panose="02020603050405020304" pitchFamily="18" charset="0"/>
                <a:cs typeface="Times New Roman" panose="02020603050405020304" pitchFamily="18" charset="0"/>
              </a:rPr>
              <a:t>&gt;</a:t>
            </a:r>
            <a:r>
              <a:rPr kumimoji="1" lang="en-US" altLang="zh-CN" sz="2000" dirty="0" err="1">
                <a:latin typeface="Times New Roman" panose="02020603050405020304" pitchFamily="18" charset="0"/>
                <a:cs typeface="Times New Roman" panose="02020603050405020304" pitchFamily="18" charset="0"/>
              </a:rPr>
              <a:t>nextedge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smtClean="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algn="just"/>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23850" y="276225"/>
            <a:ext cx="8718550" cy="460375"/>
          </a:xfrm>
          <a:prstGeom prst="rect">
            <a:avLst/>
          </a:prstGeom>
          <a:noFill/>
        </p:spPr>
        <p:txBody>
          <a:bodyPr wrap="square" rtlCol="0">
            <a:spAutoFit/>
          </a:bodyPr>
          <a:p>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邻接表表示法中</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BFS(</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Graph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pgraph</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visited[],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int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i</a:t>
            </a:r>
            <a:r>
              <a:rPr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a:t>
            </a:r>
            <a:r>
              <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rPr>
              <a:t>的实现</a:t>
            </a:r>
            <a:endParaRPr lang="zh-CN" altLang="en-US" sz="240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5"/>
          <p:cNvSpPr>
            <a:spLocks noChangeArrowheads="1"/>
          </p:cNvSpPr>
          <p:nvPr/>
        </p:nvSpPr>
        <p:spPr bwMode="auto">
          <a:xfrm>
            <a:off x="323850" y="1351280"/>
            <a:ext cx="82804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400" dirty="0" smtClean="0">
                <a:latin typeface="Times New Roman Regular" panose="02020503050405090304" charset="0"/>
                <a:ea typeface="Songti SC Regular" panose="02010800040101010101" charset="-122"/>
                <a:cs typeface="Times New Roman Regular" panose="02020503050405090304" charset="0"/>
              </a:rPr>
              <a:t>        上述</a:t>
            </a:r>
            <a:r>
              <a:rPr lang="zh-CN" altLang="en-US" sz="2400" dirty="0">
                <a:latin typeface="Times New Roman Regular" panose="02020503050405090304" charset="0"/>
                <a:ea typeface="Songti SC Regular" panose="02010800040101010101" charset="-122"/>
                <a:cs typeface="Times New Roman Regular" panose="02020503050405090304" charset="0"/>
              </a:rPr>
              <a:t>算法实质上是通过边或弧找邻接点，同时</a:t>
            </a:r>
            <a:r>
              <a:rPr lang="zh-CN" altLang="en-US"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每个顶点至多进一次</a:t>
            </a:r>
            <a:r>
              <a:rPr lang="zh-CN" altLang="en-US" sz="2400" u="sng"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队列</a:t>
            </a:r>
            <a:r>
              <a:rPr lang="zh-CN" altLang="en-US" sz="2400" dirty="0" smtClean="0">
                <a:latin typeface="Times New Roman Regular" panose="02020503050405090304" charset="0"/>
                <a:ea typeface="Songti SC Regular" panose="02010800040101010101" charset="-122"/>
                <a:cs typeface="Times New Roman Regular" panose="02020503050405090304" charset="0"/>
              </a:rPr>
              <a:t>。因此</a:t>
            </a:r>
            <a:r>
              <a:rPr lang="zh-CN" altLang="en-US" sz="2400" dirty="0">
                <a:latin typeface="Times New Roman Regular" panose="02020503050405090304" charset="0"/>
                <a:ea typeface="Songti SC Regular" panose="02010800040101010101" charset="-122"/>
                <a:cs typeface="Times New Roman Regular" panose="02020503050405090304" charset="0"/>
              </a:rPr>
              <a:t>，广度优先搜索遍历图的时间复杂度与深度优先搜索遍历相同，也</a:t>
            </a:r>
            <a:r>
              <a:rPr lang="zh-CN" altLang="en-US" sz="2400" dirty="0" smtClean="0">
                <a:latin typeface="Times New Roman Regular" panose="02020503050405090304" charset="0"/>
                <a:ea typeface="Songti SC Regular" panose="02010800040101010101" charset="-122"/>
                <a:cs typeface="Times New Roman Regular" panose="02020503050405090304" charset="0"/>
              </a:rPr>
              <a:t>是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O(n</a:t>
            </a:r>
            <a:r>
              <a:rPr kumimoji="1" lang="en-US" altLang="zh-CN" sz="2400" baseline="300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2</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（用邻接矩阵作存储结构）</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或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O(n+</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（用邻接表作存储结构）</a:t>
            </a:r>
            <a:r>
              <a:rPr lang="zh-CN" altLang="en-US" sz="2400" dirty="0">
                <a:latin typeface="Times New Roman Regular" panose="02020503050405090304" charset="0"/>
                <a:ea typeface="Songti SC Regular" panose="02010800040101010101" charset="-122"/>
                <a:cs typeface="Times New Roman Regular" panose="02020503050405090304" charset="0"/>
              </a:rPr>
              <a:t>，两者</a:t>
            </a:r>
            <a:r>
              <a:rPr lang="zh-CN" altLang="en-US" sz="2400" dirty="0" smtClean="0">
                <a:latin typeface="Times New Roman Regular" panose="02020503050405090304" charset="0"/>
                <a:ea typeface="Songti SC Regular" panose="02010800040101010101" charset="-122"/>
                <a:cs typeface="Times New Roman Regular" panose="02020503050405090304" charset="0"/>
              </a:rPr>
              <a:t>的</a:t>
            </a:r>
            <a:r>
              <a:rPr lang="zh-CN" altLang="en-US" sz="2400" dirty="0">
                <a:latin typeface="Times New Roman Regular" panose="02020503050405090304" charset="0"/>
                <a:ea typeface="Songti SC Regular" panose="02010800040101010101" charset="-122"/>
                <a:cs typeface="Times New Roman Regular" panose="02020503050405090304" charset="0"/>
              </a:rPr>
              <a:t>差异</a:t>
            </a:r>
            <a:r>
              <a:rPr lang="zh-CN" altLang="en-US" sz="2400" dirty="0" smtClean="0">
                <a:latin typeface="Times New Roman Regular" panose="02020503050405090304" charset="0"/>
                <a:ea typeface="Songti SC Regular" panose="02010800040101010101" charset="-122"/>
                <a:cs typeface="Times New Roman Regular" panose="02020503050405090304" charset="0"/>
              </a:rPr>
              <a:t>是</a:t>
            </a:r>
            <a:r>
              <a:rPr lang="zh-CN" altLang="en-US" sz="2400" dirty="0">
                <a:latin typeface="Times New Roman Regular" panose="02020503050405090304" charset="0"/>
                <a:ea typeface="Songti SC Regular" panose="02010800040101010101" charset="-122"/>
                <a:cs typeface="Times New Roman Regular" panose="02020503050405090304" charset="0"/>
              </a:rPr>
              <a:t>顶点访问的次序不同。</a:t>
            </a:r>
            <a:endParaRPr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235520" name="Rectangle 0"/>
          <p:cNvSpPr>
            <a:spLocks noChangeArrowheads="1"/>
          </p:cNvSpPr>
          <p:nvPr/>
        </p:nvSpPr>
        <p:spPr bwMode="auto">
          <a:xfrm>
            <a:off x="323850" y="363855"/>
            <a:ext cx="3575050"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a:solidFill>
                  <a:srgbClr val="FFFF00"/>
                </a:solidFill>
                <a:cs typeface="Times New Roman" panose="02020603050405020304" pitchFamily="18" charset="0"/>
              </a:rPr>
              <a:t>Time complexity analysis</a:t>
            </a:r>
            <a:endParaRPr kumimoji="1" lang="en-US" altLang="zh-CN" sz="2400">
              <a:solidFill>
                <a:srgbClr val="FFFF0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t>Contents</a:t>
            </a:r>
            <a:endParaRPr lang="en-US" altLang="zh-CN"/>
          </a:p>
        </p:txBody>
      </p:sp>
      <p:sp>
        <p:nvSpPr>
          <p:cNvPr id="246787" name="Rectangle 3"/>
          <p:cNvSpPr>
            <a:spLocks noGrp="1" noChangeArrowheads="1"/>
          </p:cNvSpPr>
          <p:nvPr>
            <p:ph type="body" idx="1"/>
          </p:nvPr>
        </p:nvSpPr>
        <p:spPr/>
        <p:txBody>
          <a:bodyPr/>
          <a:lstStyle/>
          <a:p>
            <a:r>
              <a:rPr kumimoji="1" lang="en-US" altLang="zh-CN">
                <a:solidFill>
                  <a:schemeClr val="tx1"/>
                </a:solidFill>
              </a:rPr>
              <a:t>Definition and notations of graph</a:t>
            </a:r>
            <a:endParaRPr kumimoji="1" lang="en-US" altLang="zh-CN">
              <a:solidFill>
                <a:schemeClr val="tx1"/>
              </a:solidFill>
            </a:endParaRPr>
          </a:p>
          <a:p>
            <a:r>
              <a:rPr kumimoji="1" lang="en-US" altLang="zh-CN">
                <a:solidFill>
                  <a:schemeClr val="tx1"/>
                </a:solidFill>
              </a:rPr>
              <a:t>Storage structure of graph</a:t>
            </a:r>
            <a:endParaRPr kumimoji="1" lang="en-US" altLang="zh-CN">
              <a:solidFill>
                <a:schemeClr val="tx1"/>
              </a:solidFill>
            </a:endParaRPr>
          </a:p>
          <a:p>
            <a:r>
              <a:rPr kumimoji="1" lang="en-US" altLang="zh-CN">
                <a:solidFill>
                  <a:schemeClr val="tx1"/>
                </a:solidFill>
              </a:rPr>
              <a:t>Graph traversal</a:t>
            </a:r>
            <a:endParaRPr kumimoji="1" lang="en-US" altLang="zh-CN">
              <a:solidFill>
                <a:srgbClr val="777777"/>
              </a:solidFill>
            </a:endParaRPr>
          </a:p>
          <a:p>
            <a:r>
              <a:rPr kumimoji="1" lang="en-US" altLang="zh-CN">
                <a:solidFill>
                  <a:srgbClr val="FFFF00"/>
                </a:solidFill>
              </a:rPr>
              <a:t>Connectivity analysis</a:t>
            </a:r>
            <a:endParaRPr kumimoji="1" lang="en-US" altLang="zh-CN">
              <a:solidFill>
                <a:srgbClr val="FFFF00"/>
              </a:solidFill>
            </a:endParaRPr>
          </a:p>
          <a:p>
            <a:r>
              <a:rPr kumimoji="1" lang="en-US" altLang="zh-CN"/>
              <a:t>Mini spanning tree</a:t>
            </a:r>
            <a:endParaRPr kumimoji="1" lang="en-US" altLang="zh-CN"/>
          </a:p>
          <a:p>
            <a:r>
              <a:rPr kumimoji="1" lang="en-US" altLang="zh-CN"/>
              <a:t>Shortest path</a:t>
            </a:r>
            <a:endParaRPr kumimoji="1" lang="en-US" altLang="zh-CN"/>
          </a:p>
          <a:p>
            <a:r>
              <a:rPr kumimoji="1" lang="en-US" altLang="zh-CN"/>
              <a:t>Topological sorting &amp; Critical path</a:t>
            </a:r>
            <a:endParaRPr kumimoji="1"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280988" y="2420938"/>
            <a:ext cx="8612187"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Songti SC Regular" panose="02010800040101010101" charset="-122"/>
                <a:ea typeface="Songti SC Regular" panose="02010800040101010101" charset="-122"/>
                <a:cs typeface="Songti SC Regular" panose="02010800040101010101" charset="-122"/>
              </a:rPr>
              <a:t>        </a:t>
            </a:r>
            <a:r>
              <a:rPr kumimoji="1" lang="zh-CN" altLang="en-US" sz="2400">
                <a:latin typeface="Songti SC Regular" panose="02010800040101010101" charset="-122"/>
                <a:ea typeface="Songti SC Regular" panose="02010800040101010101" charset="-122"/>
                <a:cs typeface="Songti SC Regular" panose="02010800040101010101" charset="-122"/>
              </a:rPr>
              <a:t>在对</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无向图</a:t>
            </a:r>
            <a:r>
              <a:rPr kumimoji="1" lang="zh-CN" altLang="en-US" sz="2400">
                <a:latin typeface="Songti SC Regular" panose="02010800040101010101" charset="-122"/>
                <a:ea typeface="Songti SC Regular" panose="02010800040101010101" charset="-122"/>
                <a:cs typeface="Songti SC Regular" panose="02010800040101010101" charset="-122"/>
              </a:rPr>
              <a:t>进行遍历时，对于连通图，从图中任一顶点出发，进行深度优先搜索或广度优先搜索，便可访问到图中所有顶点；而</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对于非连通图，则需从多个顶点出发进行搜索</a:t>
            </a:r>
            <a:r>
              <a:rPr kumimoji="1" lang="zh-CN" altLang="en-US" sz="2400">
                <a:latin typeface="Songti SC Regular" panose="02010800040101010101" charset="-122"/>
                <a:ea typeface="Songti SC Regular" panose="02010800040101010101" charset="-122"/>
                <a:cs typeface="Songti SC Regular" panose="02010800040101010101" charset="-122"/>
              </a:rPr>
              <a:t>。而每一次从一个新顶点出发搜索得到的顶点序列就是图的各个连通分量中的顶点集。</a:t>
            </a:r>
            <a:endParaRPr kumimoji="1" lang="zh-CN" altLang="en-US" sz="2400">
              <a:latin typeface="Songti SC Regular" panose="02010800040101010101" charset="-122"/>
              <a:ea typeface="Songti SC Regular" panose="02010800040101010101" charset="-122"/>
              <a:cs typeface="Songti SC Regular" panose="02010800040101010101" charset="-122"/>
            </a:endParaRPr>
          </a:p>
          <a:p>
            <a:endParaRPr kumimoji="1" lang="zh-CN" altLang="en-US" sz="2400">
              <a:latin typeface="Songti SC Regular" panose="02010800040101010101" charset="-122"/>
              <a:ea typeface="Songti SC Regular" panose="02010800040101010101" charset="-122"/>
              <a:cs typeface="Songti SC Regular" panose="02010800040101010101" charset="-122"/>
            </a:endParaRPr>
          </a:p>
        </p:txBody>
      </p:sp>
      <p:sp>
        <p:nvSpPr>
          <p:cNvPr id="33799" name="Rectangle 7"/>
          <p:cNvSpPr>
            <a:spLocks noGrp="1" noChangeArrowheads="1"/>
          </p:cNvSpPr>
          <p:nvPr>
            <p:ph type="title"/>
          </p:nvPr>
        </p:nvSpPr>
        <p:spPr>
          <a:xfrm>
            <a:off x="457200" y="633413"/>
            <a:ext cx="8229600" cy="1139825"/>
          </a:xfrm>
        </p:spPr>
        <p:txBody>
          <a:bodyPr/>
          <a:lstStyle/>
          <a:p>
            <a:r>
              <a:rPr lang="en-US" altLang="zh-CN" sz="4000"/>
              <a:t>7.4 Connectivity analysis</a:t>
            </a:r>
            <a:endParaRPr lang="en-US" altLang="zh-CN" sz="2800"/>
          </a:p>
        </p:txBody>
      </p:sp>
      <p:sp>
        <p:nvSpPr>
          <p:cNvPr id="73821" name="Rectangle 1117"/>
          <p:cNvSpPr>
            <a:spLocks noChangeArrowheads="1"/>
          </p:cNvSpPr>
          <p:nvPr/>
        </p:nvSpPr>
        <p:spPr bwMode="auto">
          <a:xfrm>
            <a:off x="696913" y="1830388"/>
            <a:ext cx="7712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FF00"/>
                </a:solidFill>
                <a:cs typeface="Arial" panose="020B0604020202020204" pitchFamily="34" charset="0"/>
              </a:rPr>
              <a:t>7.4.1  Connected component and spanning tree</a:t>
            </a:r>
            <a:endParaRPr lang="en-US" altLang="zh-CN" sz="2800">
              <a:solidFill>
                <a:srgbClr val="FFFF00"/>
              </a:solidFill>
              <a:cs typeface="Arial" panose="020B0604020202020204" pitchFamily="34" charset="0"/>
            </a:endParaRPr>
          </a:p>
        </p:txBody>
      </p:sp>
      <p:grpSp>
        <p:nvGrpSpPr>
          <p:cNvPr id="3" name="组合 2"/>
          <p:cNvGrpSpPr/>
          <p:nvPr/>
        </p:nvGrpSpPr>
        <p:grpSpPr>
          <a:xfrm>
            <a:off x="4248150" y="4885690"/>
            <a:ext cx="1405890" cy="1444625"/>
            <a:chOff x="1555" y="4923"/>
            <a:chExt cx="2214" cy="2275"/>
          </a:xfrm>
        </p:grpSpPr>
        <p:grpSp>
          <p:nvGrpSpPr>
            <p:cNvPr id="265231" name="Group 15"/>
            <p:cNvGrpSpPr/>
            <p:nvPr/>
          </p:nvGrpSpPr>
          <p:grpSpPr bwMode="auto">
            <a:xfrm rot="0">
              <a:off x="1555" y="4923"/>
              <a:ext cx="2214" cy="227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AutoShape 20"/>
            <p:cNvCxnSpPr>
              <a:cxnSpLocks noChangeShapeType="1"/>
              <a:stCxn id="265234" idx="7"/>
            </p:cNvCxnSpPr>
            <p:nvPr/>
          </p:nvCxnSpPr>
          <p:spPr bwMode="auto">
            <a:xfrm flipV="1">
              <a:off x="2115" y="5513"/>
              <a:ext cx="1003" cy="106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Oval 16"/>
          <p:cNvSpPr>
            <a:spLocks noChangeArrowheads="1"/>
          </p:cNvSpPr>
          <p:nvPr/>
        </p:nvSpPr>
        <p:spPr bwMode="auto">
          <a:xfrm>
            <a:off x="3581400" y="4885690"/>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5</a:t>
            </a:r>
            <a:endParaRPr kumimoji="1" lang="en-US" altLang="zh-CN" sz="2000" baseline="-25000">
              <a:cs typeface="Times New Roman" panose="02020603050405020304" pitchFamily="18" charset="0"/>
            </a:endParaRPr>
          </a:p>
        </p:txBody>
      </p:sp>
      <p:sp>
        <p:nvSpPr>
          <p:cNvPr id="8" name="Oval 18"/>
          <p:cNvSpPr>
            <a:spLocks noChangeArrowheads="1"/>
          </p:cNvSpPr>
          <p:nvPr/>
        </p:nvSpPr>
        <p:spPr bwMode="auto">
          <a:xfrm>
            <a:off x="3581400" y="5868035"/>
            <a:ext cx="416560" cy="46228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6</a:t>
            </a:r>
            <a:endParaRPr kumimoji="1" lang="en-US" altLang="zh-CN" sz="2000">
              <a:cs typeface="Times New Roman" panose="02020603050405020304" pitchFamily="18" charset="0"/>
            </a:endParaRPr>
          </a:p>
        </p:txBody>
      </p:sp>
      <p:cxnSp>
        <p:nvCxnSpPr>
          <p:cNvPr id="9" name="AutoShape 21"/>
          <p:cNvCxnSpPr>
            <a:cxnSpLocks noChangeShapeType="1"/>
            <a:stCxn id="7" idx="4"/>
            <a:endCxn id="8" idx="0"/>
          </p:cNvCxnSpPr>
          <p:nvPr/>
        </p:nvCxnSpPr>
        <p:spPr bwMode="auto">
          <a:xfrm>
            <a:off x="3789680" y="5347970"/>
            <a:ext cx="0" cy="520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15900" y="1268730"/>
            <a:ext cx="8712200" cy="430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定义：</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是一种</a:t>
            </a:r>
            <a:r>
              <a:rPr kumimoji="1"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网状</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的数据结构</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，结点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之间的关系是任意的，即图中任何两个结点之间都可能直接相关。</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Bef>
                <a:spcPts val="1200"/>
              </a:spcBef>
              <a:buFont typeface="Arial" panose="020B0604020202020204" pitchFamily="34" charset="0"/>
              <a:buChar char="•"/>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Vertex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顶点</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：图中的数据元素。设它的集合用</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Bef>
                <a:spcPts val="0"/>
              </a:spcBef>
              <a:buFont typeface="Arial" panose="020B0604020202020204" pitchFamily="34" charset="0"/>
              <a:buChar char="•"/>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Arc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弧</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：设两个顶点</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之间关系</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的集合用</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VR (Vertex Relationship)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来表示，且</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w</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，若</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&lt;v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&gt;VR</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，则</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&lt;v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表示从</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的一条弧</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(Arc)</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。这里称</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为弧尾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Tail</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为弧头</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Head</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indent="-342900" eaLnBrk="1" latinLnBrk="0" hangingPunct="1">
              <a:spcBef>
                <a:spcPts val="0"/>
              </a:spcBef>
              <a:buFont typeface="Arial" panose="020B0604020202020204" pitchFamily="34" charset="0"/>
              <a:buChar cha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此时的图称为</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Directed graph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有向图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latinLnBrk="0" hangingPunct="1">
              <a:spcBef>
                <a:spcPts val="0"/>
              </a:spcBef>
              <a:buFont typeface="Arial" panose="020B0604020202020204" pitchFamily="34" charset="0"/>
              <a:buChar char="•"/>
            </a:pP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Undirected graph (</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无向图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：若</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&lt;v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w</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&gt; </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VR</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必能推导出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&lt;w</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v</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 VR</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，即</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VR</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是对称的，则用无序对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代替有序对，表示</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之间的一条边</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(Edge)</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。此时的图称为</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无向图</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3076" name="Rectangle 4"/>
          <p:cNvSpPr>
            <a:spLocks noGrp="1" noChangeArrowheads="1"/>
          </p:cNvSpPr>
          <p:nvPr>
            <p:ph type="title" idx="4294967295"/>
          </p:nvPr>
        </p:nvSpPr>
        <p:spPr/>
        <p:txBody>
          <a:bodyPr/>
          <a:lstStyle/>
          <a:p>
            <a:pPr algn="l"/>
            <a:r>
              <a:rPr lang="en-US" altLang="zh-CN" sz="3600">
                <a:latin typeface="Times New Roman" panose="02020603050405020304" pitchFamily="18" charset="0"/>
                <a:cs typeface="Times New Roman" panose="02020603050405020304" pitchFamily="18" charset="0"/>
              </a:rPr>
              <a:t>7.1 Definition and notations of graph</a:t>
            </a:r>
            <a:endParaRPr lang="en-US" altLang="zh-CN" sz="3600">
              <a:latin typeface="Times New Roman" panose="02020603050405020304" pitchFamily="18" charset="0"/>
              <a:cs typeface="Times New Roman" panose="02020603050405020304" pitchFamily="18" charset="0"/>
            </a:endParaRPr>
          </a:p>
        </p:txBody>
      </p:sp>
      <p:sp>
        <p:nvSpPr>
          <p:cNvPr id="4130" name="Rectangle 34"/>
          <p:cNvSpPr>
            <a:spLocks noChangeArrowheads="1"/>
          </p:cNvSpPr>
          <p:nvPr/>
        </p:nvSpPr>
        <p:spPr bwMode="auto">
          <a:xfrm>
            <a:off x="526415" y="5805805"/>
            <a:ext cx="8159750" cy="82994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zh-CN" altLang="en-US"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因此，图由顶点的有穷非空集合</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zh-CN" altLang="en-US"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kumimoji="1" 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关系集合</a:t>
            </a:r>
            <a:r>
              <a:rPr kumimoji="1" lang="en-US" altLang="zh-CN"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A/E</a:t>
            </a:r>
            <a:r>
              <a:rPr kumimoji="1" lang="zh-CN" altLang="en-US"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组成，记为</a:t>
            </a:r>
            <a:r>
              <a:rPr kumimoji="1" lang="en-US" altLang="zh-CN" sz="24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G=(V, A)/G=(V, E)</a:t>
            </a:r>
            <a:r>
              <a:rPr kumimoji="1" lang="zh-CN" altLang="en-US"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zh-CN" altLang="en-US" sz="24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wipe(left)">
                                      <p:cBhvr>
                                        <p:cTn id="7" dur="500"/>
                                        <p:tgtEl>
                                          <p:spTgt spid="3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wipe(left)">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wipe(left)">
                                      <p:cBhvr>
                                        <p:cTn id="17" dur="500"/>
                                        <p:tgtEl>
                                          <p:spTgt spid="3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wipe(left)">
                                      <p:cBhvr>
                                        <p:cTn id="22" dur="500"/>
                                        <p:tgtEl>
                                          <p:spTgt spid="30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0" grpId="0" bldLvl="0" animBg="1"/>
      <p:bldP spid="4130"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sz="3600"/>
              <a:t>Connected components in UG</a:t>
            </a:r>
            <a:endParaRPr lang="en-US" altLang="zh-CN" sz="3600"/>
          </a:p>
        </p:txBody>
      </p:sp>
      <p:sp>
        <p:nvSpPr>
          <p:cNvPr id="234500" name="Oval 4"/>
          <p:cNvSpPr>
            <a:spLocks noChangeArrowheads="1"/>
          </p:cNvSpPr>
          <p:nvPr/>
        </p:nvSpPr>
        <p:spPr bwMode="auto">
          <a:xfrm>
            <a:off x="259715" y="36572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234501" name="Oval 5"/>
          <p:cNvSpPr>
            <a:spLocks noChangeArrowheads="1"/>
          </p:cNvSpPr>
          <p:nvPr/>
        </p:nvSpPr>
        <p:spPr bwMode="auto">
          <a:xfrm>
            <a:off x="2752090" y="36572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234502" name="Oval 6"/>
          <p:cNvSpPr>
            <a:spLocks noChangeArrowheads="1"/>
          </p:cNvSpPr>
          <p:nvPr/>
        </p:nvSpPr>
        <p:spPr bwMode="auto">
          <a:xfrm>
            <a:off x="259715" y="603377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234503" name="Oval 7"/>
          <p:cNvSpPr>
            <a:spLocks noChangeArrowheads="1"/>
          </p:cNvSpPr>
          <p:nvPr/>
        </p:nvSpPr>
        <p:spPr bwMode="auto">
          <a:xfrm>
            <a:off x="2752090" y="603377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234504" name="Oval 8"/>
          <p:cNvSpPr>
            <a:spLocks noChangeArrowheads="1"/>
          </p:cNvSpPr>
          <p:nvPr/>
        </p:nvSpPr>
        <p:spPr bwMode="auto">
          <a:xfrm>
            <a:off x="909003" y="41906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234505" name="Oval 9"/>
          <p:cNvSpPr>
            <a:spLocks noChangeArrowheads="1"/>
          </p:cNvSpPr>
          <p:nvPr/>
        </p:nvSpPr>
        <p:spPr bwMode="auto">
          <a:xfrm>
            <a:off x="909003" y="47240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234506" name="Oval 10"/>
          <p:cNvSpPr>
            <a:spLocks noChangeArrowheads="1"/>
          </p:cNvSpPr>
          <p:nvPr/>
        </p:nvSpPr>
        <p:spPr bwMode="auto">
          <a:xfrm>
            <a:off x="909003" y="52574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234507" name="Oval 11"/>
          <p:cNvSpPr>
            <a:spLocks noChangeArrowheads="1"/>
          </p:cNvSpPr>
          <p:nvPr/>
        </p:nvSpPr>
        <p:spPr bwMode="auto">
          <a:xfrm>
            <a:off x="1505903" y="41906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234508" name="Oval 12"/>
          <p:cNvSpPr>
            <a:spLocks noChangeArrowheads="1"/>
          </p:cNvSpPr>
          <p:nvPr/>
        </p:nvSpPr>
        <p:spPr bwMode="auto">
          <a:xfrm>
            <a:off x="2294890" y="41906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234509" name="Oval 13"/>
          <p:cNvSpPr>
            <a:spLocks noChangeArrowheads="1"/>
          </p:cNvSpPr>
          <p:nvPr/>
        </p:nvSpPr>
        <p:spPr bwMode="auto">
          <a:xfrm>
            <a:off x="1505903" y="47240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G</a:t>
            </a:r>
            <a:endParaRPr kumimoji="1" lang="en-US" altLang="zh-CN" sz="2400">
              <a:latin typeface="Times New Roman" panose="02020603050405020304" pitchFamily="18" charset="0"/>
              <a:ea typeface="宋体" panose="02010600030101010101" pitchFamily="2" charset="-122"/>
            </a:endParaRPr>
          </a:p>
        </p:txBody>
      </p:sp>
      <p:sp>
        <p:nvSpPr>
          <p:cNvPr id="234510" name="Oval 14"/>
          <p:cNvSpPr>
            <a:spLocks noChangeArrowheads="1"/>
          </p:cNvSpPr>
          <p:nvPr/>
        </p:nvSpPr>
        <p:spPr bwMode="auto">
          <a:xfrm>
            <a:off x="2294890" y="47240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234511" name="Oval 15"/>
          <p:cNvSpPr>
            <a:spLocks noChangeArrowheads="1"/>
          </p:cNvSpPr>
          <p:nvPr/>
        </p:nvSpPr>
        <p:spPr bwMode="auto">
          <a:xfrm>
            <a:off x="1505903" y="531463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sp>
        <p:nvSpPr>
          <p:cNvPr id="234512" name="Oval 16"/>
          <p:cNvSpPr>
            <a:spLocks noChangeArrowheads="1"/>
          </p:cNvSpPr>
          <p:nvPr/>
        </p:nvSpPr>
        <p:spPr bwMode="auto">
          <a:xfrm>
            <a:off x="2294890" y="525748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cxnSp>
        <p:nvCxnSpPr>
          <p:cNvPr id="234513" name="AutoShape 17"/>
          <p:cNvCxnSpPr>
            <a:cxnSpLocks noChangeShapeType="1"/>
            <a:stCxn id="234500" idx="6"/>
            <a:endCxn id="234501" idx="2"/>
          </p:cNvCxnSpPr>
          <p:nvPr/>
        </p:nvCxnSpPr>
        <p:spPr bwMode="auto">
          <a:xfrm>
            <a:off x="640715" y="3847783"/>
            <a:ext cx="211137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4" name="AutoShape 18"/>
          <p:cNvCxnSpPr>
            <a:cxnSpLocks noChangeShapeType="1"/>
            <a:stCxn id="234500" idx="4"/>
            <a:endCxn id="234502" idx="0"/>
          </p:cNvCxnSpPr>
          <p:nvPr/>
        </p:nvCxnSpPr>
        <p:spPr bwMode="auto">
          <a:xfrm>
            <a:off x="450215" y="4038283"/>
            <a:ext cx="0" cy="199517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5" name="AutoShape 19"/>
          <p:cNvCxnSpPr>
            <a:cxnSpLocks noChangeShapeType="1"/>
            <a:stCxn id="234502" idx="6"/>
            <a:endCxn id="234503" idx="2"/>
          </p:cNvCxnSpPr>
          <p:nvPr/>
        </p:nvCxnSpPr>
        <p:spPr bwMode="auto">
          <a:xfrm>
            <a:off x="640715" y="6224270"/>
            <a:ext cx="211137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6" name="AutoShape 20"/>
          <p:cNvCxnSpPr>
            <a:cxnSpLocks noChangeShapeType="1"/>
            <a:stCxn id="234503" idx="0"/>
            <a:endCxn id="234501" idx="4"/>
          </p:cNvCxnSpPr>
          <p:nvPr/>
        </p:nvCxnSpPr>
        <p:spPr bwMode="auto">
          <a:xfrm flipV="1">
            <a:off x="2942590" y="4038600"/>
            <a:ext cx="0" cy="199517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7" name="AutoShape 21"/>
          <p:cNvCxnSpPr>
            <a:cxnSpLocks noChangeShapeType="1"/>
            <a:stCxn id="234502" idx="7"/>
            <a:endCxn id="234511" idx="2"/>
          </p:cNvCxnSpPr>
          <p:nvPr/>
        </p:nvCxnSpPr>
        <p:spPr bwMode="auto">
          <a:xfrm flipV="1">
            <a:off x="584518" y="5505133"/>
            <a:ext cx="921385" cy="5842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8" name="AutoShape 22"/>
          <p:cNvCxnSpPr>
            <a:cxnSpLocks noChangeShapeType="1"/>
            <a:stCxn id="234511" idx="6"/>
            <a:endCxn id="234503" idx="1"/>
          </p:cNvCxnSpPr>
          <p:nvPr/>
        </p:nvCxnSpPr>
        <p:spPr bwMode="auto">
          <a:xfrm>
            <a:off x="1886903" y="5505133"/>
            <a:ext cx="920750" cy="5842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9" name="AutoShape 23"/>
          <p:cNvCxnSpPr>
            <a:cxnSpLocks noChangeShapeType="1"/>
            <a:stCxn id="234506" idx="7"/>
            <a:endCxn id="234509" idx="2"/>
          </p:cNvCxnSpPr>
          <p:nvPr/>
        </p:nvCxnSpPr>
        <p:spPr bwMode="auto">
          <a:xfrm flipV="1">
            <a:off x="1234440" y="4914900"/>
            <a:ext cx="271780" cy="39878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0" name="AutoShape 24"/>
          <p:cNvCxnSpPr>
            <a:cxnSpLocks noChangeShapeType="1"/>
            <a:stCxn id="234500" idx="5"/>
            <a:endCxn id="234504" idx="1"/>
          </p:cNvCxnSpPr>
          <p:nvPr/>
        </p:nvCxnSpPr>
        <p:spPr bwMode="auto">
          <a:xfrm>
            <a:off x="584518" y="3982720"/>
            <a:ext cx="380365" cy="26416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1" name="AutoShape 25"/>
          <p:cNvCxnSpPr>
            <a:cxnSpLocks noChangeShapeType="1"/>
            <a:stCxn id="234500" idx="5"/>
            <a:endCxn id="234505" idx="2"/>
          </p:cNvCxnSpPr>
          <p:nvPr/>
        </p:nvCxnSpPr>
        <p:spPr bwMode="auto">
          <a:xfrm>
            <a:off x="584518" y="3982720"/>
            <a:ext cx="324485" cy="93218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2" name="AutoShape 26"/>
          <p:cNvCxnSpPr>
            <a:cxnSpLocks noChangeShapeType="1"/>
            <a:stCxn id="234507" idx="6"/>
            <a:endCxn id="234508" idx="2"/>
          </p:cNvCxnSpPr>
          <p:nvPr/>
        </p:nvCxnSpPr>
        <p:spPr bwMode="auto">
          <a:xfrm>
            <a:off x="1886903" y="4381183"/>
            <a:ext cx="407670"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3" name="AutoShape 27"/>
          <p:cNvCxnSpPr>
            <a:cxnSpLocks noChangeShapeType="1"/>
            <a:stCxn id="234509" idx="6"/>
            <a:endCxn id="234510" idx="2"/>
          </p:cNvCxnSpPr>
          <p:nvPr/>
        </p:nvCxnSpPr>
        <p:spPr bwMode="auto">
          <a:xfrm>
            <a:off x="1886903" y="4914583"/>
            <a:ext cx="407670"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4" name="AutoShape 28"/>
          <p:cNvCxnSpPr>
            <a:cxnSpLocks noChangeShapeType="1"/>
            <a:stCxn id="234510" idx="4"/>
            <a:endCxn id="234512" idx="0"/>
          </p:cNvCxnSpPr>
          <p:nvPr/>
        </p:nvCxnSpPr>
        <p:spPr bwMode="auto">
          <a:xfrm>
            <a:off x="2485390" y="5105083"/>
            <a:ext cx="0" cy="1524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5" name="AutoShape 29"/>
          <p:cNvCxnSpPr>
            <a:cxnSpLocks noChangeShapeType="1"/>
            <a:stCxn id="234509" idx="5"/>
            <a:endCxn id="234512" idx="1"/>
          </p:cNvCxnSpPr>
          <p:nvPr/>
        </p:nvCxnSpPr>
        <p:spPr bwMode="auto">
          <a:xfrm>
            <a:off x="1831340" y="5049520"/>
            <a:ext cx="519430" cy="26416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26" name="Oval 30"/>
          <p:cNvSpPr>
            <a:spLocks noChangeArrowheads="1"/>
          </p:cNvSpPr>
          <p:nvPr/>
        </p:nvSpPr>
        <p:spPr bwMode="auto">
          <a:xfrm>
            <a:off x="3514090" y="3657283"/>
            <a:ext cx="381000" cy="3810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234527" name="Oval 31"/>
          <p:cNvSpPr>
            <a:spLocks noChangeArrowheads="1"/>
          </p:cNvSpPr>
          <p:nvPr/>
        </p:nvSpPr>
        <p:spPr bwMode="auto">
          <a:xfrm>
            <a:off x="6000115" y="365728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234528" name="Oval 32"/>
          <p:cNvSpPr>
            <a:spLocks noChangeArrowheads="1"/>
          </p:cNvSpPr>
          <p:nvPr/>
        </p:nvSpPr>
        <p:spPr bwMode="auto">
          <a:xfrm>
            <a:off x="3514090" y="601313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234529" name="Oval 33"/>
          <p:cNvSpPr>
            <a:spLocks noChangeArrowheads="1"/>
          </p:cNvSpPr>
          <p:nvPr/>
        </p:nvSpPr>
        <p:spPr bwMode="auto">
          <a:xfrm>
            <a:off x="6000115" y="601313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234530" name="Oval 34"/>
          <p:cNvSpPr>
            <a:spLocks noChangeArrowheads="1"/>
          </p:cNvSpPr>
          <p:nvPr/>
        </p:nvSpPr>
        <p:spPr bwMode="auto">
          <a:xfrm>
            <a:off x="4199890" y="419068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234531" name="Oval 35"/>
          <p:cNvSpPr>
            <a:spLocks noChangeArrowheads="1"/>
          </p:cNvSpPr>
          <p:nvPr/>
        </p:nvSpPr>
        <p:spPr bwMode="auto">
          <a:xfrm>
            <a:off x="4199890" y="472408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234532" name="Oval 36"/>
          <p:cNvSpPr>
            <a:spLocks noChangeArrowheads="1"/>
          </p:cNvSpPr>
          <p:nvPr/>
        </p:nvSpPr>
        <p:spPr bwMode="auto">
          <a:xfrm>
            <a:off x="4757103" y="525748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cxnSp>
        <p:nvCxnSpPr>
          <p:cNvPr id="234533" name="AutoShape 37"/>
          <p:cNvCxnSpPr>
            <a:cxnSpLocks noChangeShapeType="1"/>
            <a:stCxn id="234526" idx="6"/>
            <a:endCxn id="234527" idx="2"/>
          </p:cNvCxnSpPr>
          <p:nvPr/>
        </p:nvCxnSpPr>
        <p:spPr bwMode="auto">
          <a:xfrm>
            <a:off x="3894773" y="3847783"/>
            <a:ext cx="2105025" cy="0"/>
          </a:xfrm>
          <a:prstGeom prst="straightConnector1">
            <a:avLst/>
          </a:prstGeom>
          <a:noFill/>
          <a:ln w="2857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4" name="AutoShape 38"/>
          <p:cNvCxnSpPr>
            <a:cxnSpLocks noChangeShapeType="1"/>
            <a:stCxn id="234526" idx="4"/>
            <a:endCxn id="234528" idx="0"/>
          </p:cNvCxnSpPr>
          <p:nvPr/>
        </p:nvCxnSpPr>
        <p:spPr bwMode="auto">
          <a:xfrm>
            <a:off x="3704590" y="4038600"/>
            <a:ext cx="0" cy="1974850"/>
          </a:xfrm>
          <a:prstGeom prst="straightConnector1">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5" name="AutoShape 39"/>
          <p:cNvCxnSpPr>
            <a:cxnSpLocks noChangeShapeType="1"/>
            <a:stCxn id="234528" idx="6"/>
            <a:endCxn id="234529" idx="2"/>
          </p:cNvCxnSpPr>
          <p:nvPr/>
        </p:nvCxnSpPr>
        <p:spPr bwMode="auto">
          <a:xfrm>
            <a:off x="3895090" y="6203633"/>
            <a:ext cx="2105025"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6" name="AutoShape 40"/>
          <p:cNvCxnSpPr>
            <a:cxnSpLocks noChangeShapeType="1"/>
            <a:stCxn id="234529" idx="0"/>
            <a:endCxn id="234527" idx="4"/>
          </p:cNvCxnSpPr>
          <p:nvPr/>
        </p:nvCxnSpPr>
        <p:spPr bwMode="auto">
          <a:xfrm flipV="1">
            <a:off x="6190615" y="4038283"/>
            <a:ext cx="0" cy="1974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7" name="AutoShape 41"/>
          <p:cNvCxnSpPr>
            <a:cxnSpLocks noChangeShapeType="1"/>
            <a:stCxn id="234528" idx="7"/>
            <a:endCxn id="234532" idx="2"/>
          </p:cNvCxnSpPr>
          <p:nvPr/>
        </p:nvCxnSpPr>
        <p:spPr bwMode="auto">
          <a:xfrm flipV="1">
            <a:off x="3838893" y="5448300"/>
            <a:ext cx="918210" cy="621030"/>
          </a:xfrm>
          <a:prstGeom prst="straightConnector1">
            <a:avLst/>
          </a:prstGeom>
          <a:noFill/>
          <a:ln w="2857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8" name="AutoShape 42"/>
          <p:cNvCxnSpPr>
            <a:cxnSpLocks noChangeShapeType="1"/>
            <a:stCxn id="234532" idx="6"/>
            <a:endCxn id="234529" idx="1"/>
          </p:cNvCxnSpPr>
          <p:nvPr/>
        </p:nvCxnSpPr>
        <p:spPr bwMode="auto">
          <a:xfrm>
            <a:off x="5138103" y="5447983"/>
            <a:ext cx="917575" cy="621030"/>
          </a:xfrm>
          <a:prstGeom prst="straightConnector1">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9" name="AutoShape 43"/>
          <p:cNvCxnSpPr>
            <a:cxnSpLocks noChangeShapeType="1"/>
            <a:stCxn id="234526" idx="5"/>
            <a:endCxn id="234530" idx="1"/>
          </p:cNvCxnSpPr>
          <p:nvPr/>
        </p:nvCxnSpPr>
        <p:spPr bwMode="auto">
          <a:xfrm>
            <a:off x="3838893" y="3982403"/>
            <a:ext cx="416560" cy="26416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40" name="AutoShape 44"/>
          <p:cNvCxnSpPr>
            <a:cxnSpLocks noChangeShapeType="1"/>
            <a:stCxn id="234526" idx="5"/>
            <a:endCxn id="234531" idx="2"/>
          </p:cNvCxnSpPr>
          <p:nvPr/>
        </p:nvCxnSpPr>
        <p:spPr bwMode="auto">
          <a:xfrm>
            <a:off x="3838893" y="3982403"/>
            <a:ext cx="360680" cy="93218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41" name="Oval 45"/>
          <p:cNvSpPr>
            <a:spLocks noChangeArrowheads="1"/>
          </p:cNvSpPr>
          <p:nvPr/>
        </p:nvSpPr>
        <p:spPr bwMode="auto">
          <a:xfrm>
            <a:off x="7062153" y="58594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234542" name="Oval 46"/>
          <p:cNvSpPr>
            <a:spLocks noChangeArrowheads="1"/>
          </p:cNvSpPr>
          <p:nvPr/>
        </p:nvSpPr>
        <p:spPr bwMode="auto">
          <a:xfrm>
            <a:off x="7278053" y="4139883"/>
            <a:ext cx="381000" cy="381000"/>
          </a:xfrm>
          <a:prstGeom prst="ellipse">
            <a:avLst/>
          </a:prstGeom>
          <a:noFill/>
          <a:ln w="2857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234543" name="Oval 47"/>
          <p:cNvSpPr>
            <a:spLocks noChangeArrowheads="1"/>
          </p:cNvSpPr>
          <p:nvPr/>
        </p:nvSpPr>
        <p:spPr bwMode="auto">
          <a:xfrm>
            <a:off x="8067040" y="413988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234544" name="Oval 48"/>
          <p:cNvSpPr>
            <a:spLocks noChangeArrowheads="1"/>
          </p:cNvSpPr>
          <p:nvPr/>
        </p:nvSpPr>
        <p:spPr bwMode="auto">
          <a:xfrm>
            <a:off x="7659053" y="5124450"/>
            <a:ext cx="381000" cy="381000"/>
          </a:xfrm>
          <a:prstGeom prst="ellipse">
            <a:avLst/>
          </a:prstGeom>
          <a:noFill/>
          <a:ln w="2857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G</a:t>
            </a:r>
            <a:endParaRPr kumimoji="1" lang="en-US" altLang="zh-CN" sz="2400">
              <a:latin typeface="Times New Roman" panose="02020603050405020304" pitchFamily="18" charset="0"/>
              <a:ea typeface="宋体" panose="02010600030101010101" pitchFamily="2" charset="-122"/>
            </a:endParaRPr>
          </a:p>
        </p:txBody>
      </p:sp>
      <p:sp>
        <p:nvSpPr>
          <p:cNvPr id="234545" name="Oval 49"/>
          <p:cNvSpPr>
            <a:spLocks noChangeArrowheads="1"/>
          </p:cNvSpPr>
          <p:nvPr/>
        </p:nvSpPr>
        <p:spPr bwMode="auto">
          <a:xfrm>
            <a:off x="8448040" y="512445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234546" name="Oval 50"/>
          <p:cNvSpPr>
            <a:spLocks noChangeArrowheads="1"/>
          </p:cNvSpPr>
          <p:nvPr/>
        </p:nvSpPr>
        <p:spPr bwMode="auto">
          <a:xfrm>
            <a:off x="8448040" y="58594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cxnSp>
        <p:nvCxnSpPr>
          <p:cNvPr id="234547" name="AutoShape 51"/>
          <p:cNvCxnSpPr>
            <a:cxnSpLocks noChangeShapeType="1"/>
            <a:stCxn id="234541" idx="0"/>
            <a:endCxn id="234544" idx="2"/>
          </p:cNvCxnSpPr>
          <p:nvPr/>
        </p:nvCxnSpPr>
        <p:spPr bwMode="auto">
          <a:xfrm flipV="1">
            <a:off x="7252653" y="5314633"/>
            <a:ext cx="406400" cy="54483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48" name="AutoShape 52"/>
          <p:cNvCxnSpPr>
            <a:cxnSpLocks noChangeShapeType="1"/>
            <a:stCxn id="234542" idx="6"/>
            <a:endCxn id="234543" idx="2"/>
          </p:cNvCxnSpPr>
          <p:nvPr/>
        </p:nvCxnSpPr>
        <p:spPr bwMode="auto">
          <a:xfrm>
            <a:off x="7659370" y="4330383"/>
            <a:ext cx="407670"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49" name="AutoShape 53"/>
          <p:cNvCxnSpPr>
            <a:cxnSpLocks noChangeShapeType="1"/>
            <a:stCxn id="234544" idx="5"/>
            <a:endCxn id="234546" idx="1"/>
          </p:cNvCxnSpPr>
          <p:nvPr/>
        </p:nvCxnSpPr>
        <p:spPr bwMode="auto">
          <a:xfrm>
            <a:off x="7984490" y="5449570"/>
            <a:ext cx="519430" cy="46609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50" name="AutoShape 54"/>
          <p:cNvCxnSpPr>
            <a:cxnSpLocks noChangeShapeType="1"/>
            <a:stCxn id="234545" idx="4"/>
            <a:endCxn id="234546" idx="0"/>
          </p:cNvCxnSpPr>
          <p:nvPr/>
        </p:nvCxnSpPr>
        <p:spPr bwMode="auto">
          <a:xfrm>
            <a:off x="8638540" y="5505450"/>
            <a:ext cx="0" cy="35433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51" name="AutoShape 55"/>
          <p:cNvCxnSpPr>
            <a:cxnSpLocks noChangeShapeType="1"/>
            <a:stCxn id="234544" idx="6"/>
            <a:endCxn id="234545" idx="2"/>
          </p:cNvCxnSpPr>
          <p:nvPr/>
        </p:nvCxnSpPr>
        <p:spPr bwMode="auto">
          <a:xfrm>
            <a:off x="8040370" y="5314950"/>
            <a:ext cx="407670" cy="0"/>
          </a:xfrm>
          <a:prstGeom prst="straightConnector1">
            <a:avLst/>
          </a:prstGeom>
          <a:noFill/>
          <a:ln w="2857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52" name="Text Box 56"/>
          <p:cNvSpPr txBox="1">
            <a:spLocks noChangeArrowheads="1"/>
          </p:cNvSpPr>
          <p:nvPr/>
        </p:nvSpPr>
        <p:spPr bwMode="auto">
          <a:xfrm>
            <a:off x="-51435" y="36718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234553" name="Text Box 57"/>
          <p:cNvSpPr txBox="1">
            <a:spLocks noChangeArrowheads="1"/>
          </p:cNvSpPr>
          <p:nvPr/>
        </p:nvSpPr>
        <p:spPr bwMode="auto">
          <a:xfrm>
            <a:off x="259715" y="646557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34554" name="Text Box 58"/>
          <p:cNvSpPr txBox="1">
            <a:spLocks noChangeArrowheads="1"/>
          </p:cNvSpPr>
          <p:nvPr/>
        </p:nvSpPr>
        <p:spPr bwMode="auto">
          <a:xfrm>
            <a:off x="2780665" y="646557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34555" name="Text Box 59"/>
          <p:cNvSpPr txBox="1">
            <a:spLocks noChangeArrowheads="1"/>
          </p:cNvSpPr>
          <p:nvPr/>
        </p:nvSpPr>
        <p:spPr bwMode="auto">
          <a:xfrm>
            <a:off x="1628140" y="5744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34556" name="Text Box 60"/>
          <p:cNvSpPr txBox="1">
            <a:spLocks noChangeArrowheads="1"/>
          </p:cNvSpPr>
          <p:nvPr/>
        </p:nvSpPr>
        <p:spPr bwMode="auto">
          <a:xfrm>
            <a:off x="3091815" y="366490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34557" name="Text Box 61"/>
          <p:cNvSpPr txBox="1">
            <a:spLocks noChangeArrowheads="1"/>
          </p:cNvSpPr>
          <p:nvPr/>
        </p:nvSpPr>
        <p:spPr bwMode="auto">
          <a:xfrm>
            <a:off x="620078" y="48812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34558" name="Text Box 62"/>
          <p:cNvSpPr txBox="1">
            <a:spLocks noChangeArrowheads="1"/>
          </p:cNvSpPr>
          <p:nvPr/>
        </p:nvSpPr>
        <p:spPr bwMode="auto">
          <a:xfrm>
            <a:off x="1124903" y="39446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7</a:t>
            </a:r>
            <a:endParaRPr lang="en-US" altLang="zh-CN"/>
          </a:p>
        </p:txBody>
      </p:sp>
      <p:sp>
        <p:nvSpPr>
          <p:cNvPr id="234559" name="Text Box 63"/>
          <p:cNvSpPr txBox="1">
            <a:spLocks noChangeArrowheads="1"/>
          </p:cNvSpPr>
          <p:nvPr/>
        </p:nvSpPr>
        <p:spPr bwMode="auto">
          <a:xfrm>
            <a:off x="1701165" y="39446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8</a:t>
            </a:r>
            <a:endParaRPr lang="en-US" altLang="zh-CN"/>
          </a:p>
        </p:txBody>
      </p:sp>
      <p:sp>
        <p:nvSpPr>
          <p:cNvPr id="234560" name="Text Box 64"/>
          <p:cNvSpPr txBox="1">
            <a:spLocks noChangeArrowheads="1"/>
          </p:cNvSpPr>
          <p:nvPr/>
        </p:nvSpPr>
        <p:spPr bwMode="auto">
          <a:xfrm>
            <a:off x="2564765" y="40176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a:t>
            </a:r>
            <a:endParaRPr lang="en-US" altLang="zh-CN"/>
          </a:p>
        </p:txBody>
      </p:sp>
      <p:sp>
        <p:nvSpPr>
          <p:cNvPr id="234561" name="Text Box 65"/>
          <p:cNvSpPr txBox="1">
            <a:spLocks noChangeArrowheads="1"/>
          </p:cNvSpPr>
          <p:nvPr/>
        </p:nvSpPr>
        <p:spPr bwMode="auto">
          <a:xfrm>
            <a:off x="1701165" y="452088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a:t>
            </a:r>
            <a:endParaRPr lang="en-US" altLang="zh-CN"/>
          </a:p>
        </p:txBody>
      </p:sp>
      <p:sp>
        <p:nvSpPr>
          <p:cNvPr id="234562" name="Text Box 66"/>
          <p:cNvSpPr txBox="1">
            <a:spLocks noChangeArrowheads="1"/>
          </p:cNvSpPr>
          <p:nvPr/>
        </p:nvSpPr>
        <p:spPr bwMode="auto">
          <a:xfrm>
            <a:off x="2564765" y="545750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a:t>
            </a:r>
            <a:endParaRPr lang="en-US" altLang="zh-CN"/>
          </a:p>
        </p:txBody>
      </p:sp>
      <p:sp>
        <p:nvSpPr>
          <p:cNvPr id="234563" name="Text Box 67"/>
          <p:cNvSpPr txBox="1">
            <a:spLocks noChangeArrowheads="1"/>
          </p:cNvSpPr>
          <p:nvPr/>
        </p:nvSpPr>
        <p:spPr bwMode="auto">
          <a:xfrm>
            <a:off x="2564765" y="452088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12</a:t>
            </a:r>
            <a:endParaRPr lang="en-US" altLang="zh-CN"/>
          </a:p>
        </p:txBody>
      </p:sp>
      <p:sp>
        <p:nvSpPr>
          <p:cNvPr id="234564" name="Text Box 68"/>
          <p:cNvSpPr txBox="1">
            <a:spLocks noChangeArrowheads="1"/>
          </p:cNvSpPr>
          <p:nvPr/>
        </p:nvSpPr>
        <p:spPr bwMode="auto">
          <a:xfrm>
            <a:off x="548640" y="538607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13</a:t>
            </a:r>
            <a:endParaRPr lang="en-US" altLang="zh-CN"/>
          </a:p>
        </p:txBody>
      </p:sp>
      <p:sp>
        <p:nvSpPr>
          <p:cNvPr id="2" name="文本框 1"/>
          <p:cNvSpPr txBox="1"/>
          <p:nvPr/>
        </p:nvSpPr>
        <p:spPr>
          <a:xfrm>
            <a:off x="259715" y="1589405"/>
            <a:ext cx="8795385" cy="1799590"/>
          </a:xfrm>
          <a:prstGeom prst="rect">
            <a:avLst/>
          </a:prstGeom>
          <a:noFill/>
        </p:spPr>
        <p:txBody>
          <a:bodyPr wrap="square" rtlCol="0" anchor="t">
            <a:spAutoFit/>
          </a:bodyPr>
          <a:p>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        例如，对下图进行深度优先搜索，三次调用</a:t>
            </a:r>
            <a:r>
              <a:rPr kumimoji="1" lang="en-US" altLang="zh-CN" sz="2400">
                <a:latin typeface="Times New Roman Regular" panose="02020503050405090304" charset="0"/>
                <a:ea typeface="Songti SC Regular" panose="02010800040101010101" charset="-122"/>
                <a:cs typeface="Times New Roman Regular" panose="02020503050405090304" charset="0"/>
                <a:sym typeface="+mn-ea"/>
              </a:rPr>
              <a:t>DFS</a:t>
            </a:r>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函数（分别从</a:t>
            </a:r>
            <a:r>
              <a:rPr kumimoji="1" lang="en-US" altLang="zh-CN" sz="2400">
                <a:latin typeface="Times New Roman Regular" panose="02020503050405090304" charset="0"/>
                <a:ea typeface="Songti SC Regular" panose="02010800040101010101" charset="-122"/>
                <a:cs typeface="Times New Roman Regular" panose="02020503050405090304" charset="0"/>
                <a:sym typeface="+mn-ea"/>
              </a:rPr>
              <a:t>A</a:t>
            </a:r>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a:t>
            </a:r>
            <a:r>
              <a:rPr kumimoji="1" lang="en-US" altLang="zh-CN" sz="2400">
                <a:latin typeface="Times New Roman Regular" panose="02020503050405090304" charset="0"/>
                <a:ea typeface="Songti SC Regular" panose="02010800040101010101" charset="-122"/>
                <a:cs typeface="Times New Roman Regular" panose="02020503050405090304" charset="0"/>
                <a:sym typeface="+mn-ea"/>
              </a:rPr>
              <a:t>D</a:t>
            </a:r>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a:t>
            </a:r>
            <a:r>
              <a:rPr kumimoji="1" lang="en-US" altLang="zh-CN" sz="2400">
                <a:latin typeface="Times New Roman Regular" panose="02020503050405090304" charset="0"/>
                <a:ea typeface="Songti SC Regular" panose="02010800040101010101" charset="-122"/>
                <a:cs typeface="Times New Roman Regular" panose="02020503050405090304" charset="0"/>
                <a:sym typeface="+mn-ea"/>
              </a:rPr>
              <a:t>G</a:t>
            </a:r>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出发）得到的顶点序列为：</a:t>
            </a:r>
            <a:endParaRPr kumimoji="1" lang="zh-CN" altLang="en-US" sz="2400">
              <a:latin typeface="Times New Roman Regular" panose="02020503050405090304" charset="0"/>
              <a:ea typeface="Songti SC Regular" panose="02010800040101010101" charset="-122"/>
              <a:cs typeface="Times New Roman Regular" panose="02020503050405090304" charset="0"/>
            </a:endParaRPr>
          </a:p>
          <a:p>
            <a:pPr algn="ctr" eaLnBrk="1" latinLnBrk="0" hangingPunct="1">
              <a:spcBef>
                <a:spcPts val="600"/>
              </a:spcBef>
              <a:spcAft>
                <a:spcPts val="600"/>
              </a:spcAft>
            </a:pPr>
            <a:r>
              <a:rPr kumimoji="1" lang="en-US" altLang="zh-CN" sz="2400">
                <a:latin typeface="Times New Roman Regular" panose="02020503050405090304" charset="0"/>
                <a:ea typeface="Songti SC Regular" panose="02010800040101010101" charset="-122"/>
                <a:cs typeface="Times New Roman Regular" panose="02020503050405090304" charset="0"/>
                <a:sym typeface="+mn-ea"/>
              </a:rPr>
              <a:t>ABMLJFC    DE    GHKI</a:t>
            </a:r>
            <a:endParaRPr kumimoji="1" lang="en-US" altLang="zh-CN" sz="2400">
              <a:latin typeface="Times New Roman Regular" panose="02020503050405090304" charset="0"/>
              <a:ea typeface="Songti SC Regular" panose="02010800040101010101" charset="-122"/>
              <a:cs typeface="Times New Roman Regular" panose="02020503050405090304" charset="0"/>
              <a:sym typeface="+mn-ea"/>
            </a:endParaRPr>
          </a:p>
          <a:p>
            <a:pPr algn="ctr" eaLnBrk="1" latinLnBrk="0" hangingPunct="1">
              <a:spcBef>
                <a:spcPts val="600"/>
              </a:spcBef>
              <a:spcAft>
                <a:spcPts val="600"/>
              </a:spcAft>
            </a:pPr>
            <a:r>
              <a:rPr kumimoji="1" lang="zh-CN" altLang="en-US" sz="2400">
                <a:latin typeface="Times New Roman Regular" panose="02020503050405090304" charset="0"/>
                <a:ea typeface="Songti SC Regular" panose="02010800040101010101" charset="-122"/>
                <a:cs typeface="Times New Roman Regular" panose="02020503050405090304" charset="0"/>
                <a:sym typeface="+mn-ea"/>
              </a:rPr>
              <a:t>这三个顶点集和依附于它们的边，构成了该图的三个连通分量。</a:t>
            </a:r>
            <a:endParaRPr kumimoji="1" lang="zh-CN" altLang="en-US" sz="2400">
              <a:latin typeface="Times New Roman Regular" panose="02020503050405090304" charset="0"/>
              <a:ea typeface="Songti SC Regular" panose="02010800040101010101" charset="-122"/>
              <a:cs typeface="Times New Roman Regular" panose="0202050305040509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34526"/>
                                        </p:tgtEl>
                                        <p:attrNameLst>
                                          <p:attrName>style.visibility</p:attrName>
                                        </p:attrNameLst>
                                      </p:cBhvr>
                                      <p:to>
                                        <p:strVal val="visible"/>
                                      </p:to>
                                    </p:set>
                                    <p:anim calcmode="lin" valueType="num">
                                      <p:cBhvr>
                                        <p:cTn id="7" dur="1000" fill="hold"/>
                                        <p:tgtEl>
                                          <p:spTgt spid="234526"/>
                                        </p:tgtEl>
                                        <p:attrNameLst>
                                          <p:attrName>ppt_x</p:attrName>
                                        </p:attrNameLst>
                                      </p:cBhvr>
                                      <p:tavLst>
                                        <p:tav tm="0">
                                          <p:val>
                                            <p:strVal val="#ppt_x-.2"/>
                                          </p:val>
                                        </p:tav>
                                        <p:tav tm="100000">
                                          <p:val>
                                            <p:strVal val="#ppt_x"/>
                                          </p:val>
                                        </p:tav>
                                      </p:tavLst>
                                    </p:anim>
                                    <p:anim calcmode="lin" valueType="num">
                                      <p:cBhvr>
                                        <p:cTn id="8" dur="1000" fill="hold"/>
                                        <p:tgtEl>
                                          <p:spTgt spid="2345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345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234527"/>
                                        </p:tgtEl>
                                        <p:attrNameLst>
                                          <p:attrName>style.visibility</p:attrName>
                                        </p:attrNameLst>
                                      </p:cBhvr>
                                      <p:to>
                                        <p:strVal val="visible"/>
                                      </p:to>
                                    </p:set>
                                    <p:anim calcmode="lin" valueType="num">
                                      <p:cBhvr>
                                        <p:cTn id="12" dur="1000" fill="hold"/>
                                        <p:tgtEl>
                                          <p:spTgt spid="234527"/>
                                        </p:tgtEl>
                                        <p:attrNameLst>
                                          <p:attrName>ppt_x</p:attrName>
                                        </p:attrNameLst>
                                      </p:cBhvr>
                                      <p:tavLst>
                                        <p:tav tm="0">
                                          <p:val>
                                            <p:strVal val="#ppt_x-.2"/>
                                          </p:val>
                                        </p:tav>
                                        <p:tav tm="100000">
                                          <p:val>
                                            <p:strVal val="#ppt_x"/>
                                          </p:val>
                                        </p:tav>
                                      </p:tavLst>
                                    </p:anim>
                                    <p:anim calcmode="lin" valueType="num">
                                      <p:cBhvr>
                                        <p:cTn id="13" dur="1000" fill="hold"/>
                                        <p:tgtEl>
                                          <p:spTgt spid="23452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34527"/>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234528"/>
                                        </p:tgtEl>
                                        <p:attrNameLst>
                                          <p:attrName>style.visibility</p:attrName>
                                        </p:attrNameLst>
                                      </p:cBhvr>
                                      <p:to>
                                        <p:strVal val="visible"/>
                                      </p:to>
                                    </p:set>
                                    <p:anim calcmode="lin" valueType="num">
                                      <p:cBhvr>
                                        <p:cTn id="17" dur="1000" fill="hold"/>
                                        <p:tgtEl>
                                          <p:spTgt spid="234528"/>
                                        </p:tgtEl>
                                        <p:attrNameLst>
                                          <p:attrName>ppt_x</p:attrName>
                                        </p:attrNameLst>
                                      </p:cBhvr>
                                      <p:tavLst>
                                        <p:tav tm="0">
                                          <p:val>
                                            <p:strVal val="#ppt_x-.2"/>
                                          </p:val>
                                        </p:tav>
                                        <p:tav tm="100000">
                                          <p:val>
                                            <p:strVal val="#ppt_x"/>
                                          </p:val>
                                        </p:tav>
                                      </p:tavLst>
                                    </p:anim>
                                    <p:anim calcmode="lin" valueType="num">
                                      <p:cBhvr>
                                        <p:cTn id="18" dur="1000" fill="hold"/>
                                        <p:tgtEl>
                                          <p:spTgt spid="234528"/>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34528"/>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234529"/>
                                        </p:tgtEl>
                                        <p:attrNameLst>
                                          <p:attrName>style.visibility</p:attrName>
                                        </p:attrNameLst>
                                      </p:cBhvr>
                                      <p:to>
                                        <p:strVal val="visible"/>
                                      </p:to>
                                    </p:set>
                                    <p:anim calcmode="lin" valueType="num">
                                      <p:cBhvr>
                                        <p:cTn id="22" dur="1000" fill="hold"/>
                                        <p:tgtEl>
                                          <p:spTgt spid="234529"/>
                                        </p:tgtEl>
                                        <p:attrNameLst>
                                          <p:attrName>ppt_x</p:attrName>
                                        </p:attrNameLst>
                                      </p:cBhvr>
                                      <p:tavLst>
                                        <p:tav tm="0">
                                          <p:val>
                                            <p:strVal val="#ppt_x-.2"/>
                                          </p:val>
                                        </p:tav>
                                        <p:tav tm="100000">
                                          <p:val>
                                            <p:strVal val="#ppt_x"/>
                                          </p:val>
                                        </p:tav>
                                      </p:tavLst>
                                    </p:anim>
                                    <p:anim calcmode="lin" valueType="num">
                                      <p:cBhvr>
                                        <p:cTn id="23" dur="1000" fill="hold"/>
                                        <p:tgtEl>
                                          <p:spTgt spid="234529"/>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34529"/>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234530"/>
                                        </p:tgtEl>
                                        <p:attrNameLst>
                                          <p:attrName>style.visibility</p:attrName>
                                        </p:attrNameLst>
                                      </p:cBhvr>
                                      <p:to>
                                        <p:strVal val="visible"/>
                                      </p:to>
                                    </p:set>
                                    <p:anim calcmode="lin" valueType="num">
                                      <p:cBhvr>
                                        <p:cTn id="27" dur="1000" fill="hold"/>
                                        <p:tgtEl>
                                          <p:spTgt spid="234530"/>
                                        </p:tgtEl>
                                        <p:attrNameLst>
                                          <p:attrName>ppt_x</p:attrName>
                                        </p:attrNameLst>
                                      </p:cBhvr>
                                      <p:tavLst>
                                        <p:tav tm="0">
                                          <p:val>
                                            <p:strVal val="#ppt_x-.2"/>
                                          </p:val>
                                        </p:tav>
                                        <p:tav tm="100000">
                                          <p:val>
                                            <p:strVal val="#ppt_x"/>
                                          </p:val>
                                        </p:tav>
                                      </p:tavLst>
                                    </p:anim>
                                    <p:anim calcmode="lin" valueType="num">
                                      <p:cBhvr>
                                        <p:cTn id="28" dur="1000" fill="hold"/>
                                        <p:tgtEl>
                                          <p:spTgt spid="234530"/>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34530"/>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234531"/>
                                        </p:tgtEl>
                                        <p:attrNameLst>
                                          <p:attrName>style.visibility</p:attrName>
                                        </p:attrNameLst>
                                      </p:cBhvr>
                                      <p:to>
                                        <p:strVal val="visible"/>
                                      </p:to>
                                    </p:set>
                                    <p:anim calcmode="lin" valueType="num">
                                      <p:cBhvr>
                                        <p:cTn id="32" dur="1000" fill="hold"/>
                                        <p:tgtEl>
                                          <p:spTgt spid="234531"/>
                                        </p:tgtEl>
                                        <p:attrNameLst>
                                          <p:attrName>ppt_x</p:attrName>
                                        </p:attrNameLst>
                                      </p:cBhvr>
                                      <p:tavLst>
                                        <p:tav tm="0">
                                          <p:val>
                                            <p:strVal val="#ppt_x-.2"/>
                                          </p:val>
                                        </p:tav>
                                        <p:tav tm="100000">
                                          <p:val>
                                            <p:strVal val="#ppt_x"/>
                                          </p:val>
                                        </p:tav>
                                      </p:tavLst>
                                    </p:anim>
                                    <p:anim calcmode="lin" valueType="num">
                                      <p:cBhvr>
                                        <p:cTn id="33" dur="1000" fill="hold"/>
                                        <p:tgtEl>
                                          <p:spTgt spid="23453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23453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234532"/>
                                        </p:tgtEl>
                                        <p:attrNameLst>
                                          <p:attrName>style.visibility</p:attrName>
                                        </p:attrNameLst>
                                      </p:cBhvr>
                                      <p:to>
                                        <p:strVal val="visible"/>
                                      </p:to>
                                    </p:set>
                                    <p:anim calcmode="lin" valueType="num">
                                      <p:cBhvr>
                                        <p:cTn id="37" dur="1000" fill="hold"/>
                                        <p:tgtEl>
                                          <p:spTgt spid="234532"/>
                                        </p:tgtEl>
                                        <p:attrNameLst>
                                          <p:attrName>ppt_x</p:attrName>
                                        </p:attrNameLst>
                                      </p:cBhvr>
                                      <p:tavLst>
                                        <p:tav tm="0">
                                          <p:val>
                                            <p:strVal val="#ppt_x-.2"/>
                                          </p:val>
                                        </p:tav>
                                        <p:tav tm="100000">
                                          <p:val>
                                            <p:strVal val="#ppt_x"/>
                                          </p:val>
                                        </p:tav>
                                      </p:tavLst>
                                    </p:anim>
                                    <p:anim calcmode="lin" valueType="num">
                                      <p:cBhvr>
                                        <p:cTn id="38" dur="1000" fill="hold"/>
                                        <p:tgtEl>
                                          <p:spTgt spid="234532"/>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34532"/>
                                        </p:tgtEl>
                                      </p:cBhvr>
                                    </p:animEffect>
                                  </p:childTnLst>
                                </p:cTn>
                              </p:par>
                              <p:par>
                                <p:cTn id="40" presetID="29" presetClass="entr" presetSubtype="0" fill="hold" nodeType="withEffect">
                                  <p:stCondLst>
                                    <p:cond delay="0"/>
                                  </p:stCondLst>
                                  <p:childTnLst>
                                    <p:set>
                                      <p:cBhvr>
                                        <p:cTn id="41" dur="1" fill="hold">
                                          <p:stCondLst>
                                            <p:cond delay="0"/>
                                          </p:stCondLst>
                                        </p:cTn>
                                        <p:tgtEl>
                                          <p:spTgt spid="234533"/>
                                        </p:tgtEl>
                                        <p:attrNameLst>
                                          <p:attrName>style.visibility</p:attrName>
                                        </p:attrNameLst>
                                      </p:cBhvr>
                                      <p:to>
                                        <p:strVal val="visible"/>
                                      </p:to>
                                    </p:set>
                                    <p:anim calcmode="lin" valueType="num">
                                      <p:cBhvr>
                                        <p:cTn id="42" dur="1000" fill="hold"/>
                                        <p:tgtEl>
                                          <p:spTgt spid="234533"/>
                                        </p:tgtEl>
                                        <p:attrNameLst>
                                          <p:attrName>ppt_x</p:attrName>
                                        </p:attrNameLst>
                                      </p:cBhvr>
                                      <p:tavLst>
                                        <p:tav tm="0">
                                          <p:val>
                                            <p:strVal val="#ppt_x-.2"/>
                                          </p:val>
                                        </p:tav>
                                        <p:tav tm="100000">
                                          <p:val>
                                            <p:strVal val="#ppt_x"/>
                                          </p:val>
                                        </p:tav>
                                      </p:tavLst>
                                    </p:anim>
                                    <p:anim calcmode="lin" valueType="num">
                                      <p:cBhvr>
                                        <p:cTn id="43" dur="1000" fill="hold"/>
                                        <p:tgtEl>
                                          <p:spTgt spid="23453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34533"/>
                                        </p:tgtEl>
                                      </p:cBhvr>
                                    </p:animEffect>
                                  </p:childTnLst>
                                </p:cTn>
                              </p:par>
                              <p:par>
                                <p:cTn id="45" presetID="29" presetClass="entr" presetSubtype="0" fill="hold" nodeType="withEffect">
                                  <p:stCondLst>
                                    <p:cond delay="0"/>
                                  </p:stCondLst>
                                  <p:childTnLst>
                                    <p:set>
                                      <p:cBhvr>
                                        <p:cTn id="46" dur="1" fill="hold">
                                          <p:stCondLst>
                                            <p:cond delay="0"/>
                                          </p:stCondLst>
                                        </p:cTn>
                                        <p:tgtEl>
                                          <p:spTgt spid="234534"/>
                                        </p:tgtEl>
                                        <p:attrNameLst>
                                          <p:attrName>style.visibility</p:attrName>
                                        </p:attrNameLst>
                                      </p:cBhvr>
                                      <p:to>
                                        <p:strVal val="visible"/>
                                      </p:to>
                                    </p:set>
                                    <p:anim calcmode="lin" valueType="num">
                                      <p:cBhvr>
                                        <p:cTn id="47" dur="1000" fill="hold"/>
                                        <p:tgtEl>
                                          <p:spTgt spid="234534"/>
                                        </p:tgtEl>
                                        <p:attrNameLst>
                                          <p:attrName>ppt_x</p:attrName>
                                        </p:attrNameLst>
                                      </p:cBhvr>
                                      <p:tavLst>
                                        <p:tav tm="0">
                                          <p:val>
                                            <p:strVal val="#ppt_x-.2"/>
                                          </p:val>
                                        </p:tav>
                                        <p:tav tm="100000">
                                          <p:val>
                                            <p:strVal val="#ppt_x"/>
                                          </p:val>
                                        </p:tav>
                                      </p:tavLst>
                                    </p:anim>
                                    <p:anim calcmode="lin" valueType="num">
                                      <p:cBhvr>
                                        <p:cTn id="48" dur="1000" fill="hold"/>
                                        <p:tgtEl>
                                          <p:spTgt spid="23453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34534"/>
                                        </p:tgtEl>
                                      </p:cBhvr>
                                    </p:animEffect>
                                  </p:childTnLst>
                                </p:cTn>
                              </p:par>
                              <p:par>
                                <p:cTn id="50" presetID="29" presetClass="entr" presetSubtype="0" fill="hold" nodeType="withEffect">
                                  <p:stCondLst>
                                    <p:cond delay="0"/>
                                  </p:stCondLst>
                                  <p:childTnLst>
                                    <p:set>
                                      <p:cBhvr>
                                        <p:cTn id="51" dur="1" fill="hold">
                                          <p:stCondLst>
                                            <p:cond delay="0"/>
                                          </p:stCondLst>
                                        </p:cTn>
                                        <p:tgtEl>
                                          <p:spTgt spid="234535"/>
                                        </p:tgtEl>
                                        <p:attrNameLst>
                                          <p:attrName>style.visibility</p:attrName>
                                        </p:attrNameLst>
                                      </p:cBhvr>
                                      <p:to>
                                        <p:strVal val="visible"/>
                                      </p:to>
                                    </p:set>
                                    <p:anim calcmode="lin" valueType="num">
                                      <p:cBhvr>
                                        <p:cTn id="52" dur="1000" fill="hold"/>
                                        <p:tgtEl>
                                          <p:spTgt spid="234535"/>
                                        </p:tgtEl>
                                        <p:attrNameLst>
                                          <p:attrName>ppt_x</p:attrName>
                                        </p:attrNameLst>
                                      </p:cBhvr>
                                      <p:tavLst>
                                        <p:tav tm="0">
                                          <p:val>
                                            <p:strVal val="#ppt_x-.2"/>
                                          </p:val>
                                        </p:tav>
                                        <p:tav tm="100000">
                                          <p:val>
                                            <p:strVal val="#ppt_x"/>
                                          </p:val>
                                        </p:tav>
                                      </p:tavLst>
                                    </p:anim>
                                    <p:anim calcmode="lin" valueType="num">
                                      <p:cBhvr>
                                        <p:cTn id="53" dur="1000" fill="hold"/>
                                        <p:tgtEl>
                                          <p:spTgt spid="234535"/>
                                        </p:tgtEl>
                                        <p:attrNameLst>
                                          <p:attrName>ppt_y</p:attrName>
                                        </p:attrNameLst>
                                      </p:cBhvr>
                                      <p:tavLst>
                                        <p:tav tm="0">
                                          <p:val>
                                            <p:strVal val="#ppt_y"/>
                                          </p:val>
                                        </p:tav>
                                        <p:tav tm="100000">
                                          <p:val>
                                            <p:strVal val="#ppt_y"/>
                                          </p:val>
                                        </p:tav>
                                      </p:tavLst>
                                    </p:anim>
                                    <p:animEffect transition="in" filter="wipe(right)" prLst="gradientSize: 0.1">
                                      <p:cBhvr>
                                        <p:cTn id="54" dur="1000"/>
                                        <p:tgtEl>
                                          <p:spTgt spid="234535"/>
                                        </p:tgtEl>
                                      </p:cBhvr>
                                    </p:animEffect>
                                  </p:childTnLst>
                                </p:cTn>
                              </p:par>
                              <p:par>
                                <p:cTn id="55" presetID="29" presetClass="entr" presetSubtype="0" fill="hold" nodeType="withEffect">
                                  <p:stCondLst>
                                    <p:cond delay="0"/>
                                  </p:stCondLst>
                                  <p:childTnLst>
                                    <p:set>
                                      <p:cBhvr>
                                        <p:cTn id="56" dur="1" fill="hold">
                                          <p:stCondLst>
                                            <p:cond delay="0"/>
                                          </p:stCondLst>
                                        </p:cTn>
                                        <p:tgtEl>
                                          <p:spTgt spid="234536"/>
                                        </p:tgtEl>
                                        <p:attrNameLst>
                                          <p:attrName>style.visibility</p:attrName>
                                        </p:attrNameLst>
                                      </p:cBhvr>
                                      <p:to>
                                        <p:strVal val="visible"/>
                                      </p:to>
                                    </p:set>
                                    <p:anim calcmode="lin" valueType="num">
                                      <p:cBhvr>
                                        <p:cTn id="57" dur="1000" fill="hold"/>
                                        <p:tgtEl>
                                          <p:spTgt spid="234536"/>
                                        </p:tgtEl>
                                        <p:attrNameLst>
                                          <p:attrName>ppt_x</p:attrName>
                                        </p:attrNameLst>
                                      </p:cBhvr>
                                      <p:tavLst>
                                        <p:tav tm="0">
                                          <p:val>
                                            <p:strVal val="#ppt_x-.2"/>
                                          </p:val>
                                        </p:tav>
                                        <p:tav tm="100000">
                                          <p:val>
                                            <p:strVal val="#ppt_x"/>
                                          </p:val>
                                        </p:tav>
                                      </p:tavLst>
                                    </p:anim>
                                    <p:anim calcmode="lin" valueType="num">
                                      <p:cBhvr>
                                        <p:cTn id="58" dur="1000" fill="hold"/>
                                        <p:tgtEl>
                                          <p:spTgt spid="23453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234536"/>
                                        </p:tgtEl>
                                      </p:cBhvr>
                                    </p:animEffect>
                                  </p:childTnLst>
                                </p:cTn>
                              </p:par>
                              <p:par>
                                <p:cTn id="60" presetID="29" presetClass="entr" presetSubtype="0" fill="hold" nodeType="withEffect">
                                  <p:stCondLst>
                                    <p:cond delay="0"/>
                                  </p:stCondLst>
                                  <p:childTnLst>
                                    <p:set>
                                      <p:cBhvr>
                                        <p:cTn id="61" dur="1" fill="hold">
                                          <p:stCondLst>
                                            <p:cond delay="0"/>
                                          </p:stCondLst>
                                        </p:cTn>
                                        <p:tgtEl>
                                          <p:spTgt spid="234537"/>
                                        </p:tgtEl>
                                        <p:attrNameLst>
                                          <p:attrName>style.visibility</p:attrName>
                                        </p:attrNameLst>
                                      </p:cBhvr>
                                      <p:to>
                                        <p:strVal val="visible"/>
                                      </p:to>
                                    </p:set>
                                    <p:anim calcmode="lin" valueType="num">
                                      <p:cBhvr>
                                        <p:cTn id="62" dur="1000" fill="hold"/>
                                        <p:tgtEl>
                                          <p:spTgt spid="234537"/>
                                        </p:tgtEl>
                                        <p:attrNameLst>
                                          <p:attrName>ppt_x</p:attrName>
                                        </p:attrNameLst>
                                      </p:cBhvr>
                                      <p:tavLst>
                                        <p:tav tm="0">
                                          <p:val>
                                            <p:strVal val="#ppt_x-.2"/>
                                          </p:val>
                                        </p:tav>
                                        <p:tav tm="100000">
                                          <p:val>
                                            <p:strVal val="#ppt_x"/>
                                          </p:val>
                                        </p:tav>
                                      </p:tavLst>
                                    </p:anim>
                                    <p:anim calcmode="lin" valueType="num">
                                      <p:cBhvr>
                                        <p:cTn id="63" dur="1000" fill="hold"/>
                                        <p:tgtEl>
                                          <p:spTgt spid="234537"/>
                                        </p:tgtEl>
                                        <p:attrNameLst>
                                          <p:attrName>ppt_y</p:attrName>
                                        </p:attrNameLst>
                                      </p:cBhvr>
                                      <p:tavLst>
                                        <p:tav tm="0">
                                          <p:val>
                                            <p:strVal val="#ppt_y"/>
                                          </p:val>
                                        </p:tav>
                                        <p:tav tm="100000">
                                          <p:val>
                                            <p:strVal val="#ppt_y"/>
                                          </p:val>
                                        </p:tav>
                                      </p:tavLst>
                                    </p:anim>
                                    <p:animEffect transition="in" filter="wipe(right)" prLst="gradientSize: 0.1">
                                      <p:cBhvr>
                                        <p:cTn id="64" dur="1000"/>
                                        <p:tgtEl>
                                          <p:spTgt spid="234537"/>
                                        </p:tgtEl>
                                      </p:cBhvr>
                                    </p:animEffect>
                                  </p:childTnLst>
                                </p:cTn>
                              </p:par>
                              <p:par>
                                <p:cTn id="65" presetID="29" presetClass="entr" presetSubtype="0" fill="hold" nodeType="withEffect">
                                  <p:stCondLst>
                                    <p:cond delay="0"/>
                                  </p:stCondLst>
                                  <p:childTnLst>
                                    <p:set>
                                      <p:cBhvr>
                                        <p:cTn id="66" dur="1" fill="hold">
                                          <p:stCondLst>
                                            <p:cond delay="0"/>
                                          </p:stCondLst>
                                        </p:cTn>
                                        <p:tgtEl>
                                          <p:spTgt spid="234538"/>
                                        </p:tgtEl>
                                        <p:attrNameLst>
                                          <p:attrName>style.visibility</p:attrName>
                                        </p:attrNameLst>
                                      </p:cBhvr>
                                      <p:to>
                                        <p:strVal val="visible"/>
                                      </p:to>
                                    </p:set>
                                    <p:anim calcmode="lin" valueType="num">
                                      <p:cBhvr>
                                        <p:cTn id="67" dur="1000" fill="hold"/>
                                        <p:tgtEl>
                                          <p:spTgt spid="234538"/>
                                        </p:tgtEl>
                                        <p:attrNameLst>
                                          <p:attrName>ppt_x</p:attrName>
                                        </p:attrNameLst>
                                      </p:cBhvr>
                                      <p:tavLst>
                                        <p:tav tm="0">
                                          <p:val>
                                            <p:strVal val="#ppt_x-.2"/>
                                          </p:val>
                                        </p:tav>
                                        <p:tav tm="100000">
                                          <p:val>
                                            <p:strVal val="#ppt_x"/>
                                          </p:val>
                                        </p:tav>
                                      </p:tavLst>
                                    </p:anim>
                                    <p:anim calcmode="lin" valueType="num">
                                      <p:cBhvr>
                                        <p:cTn id="68" dur="1000" fill="hold"/>
                                        <p:tgtEl>
                                          <p:spTgt spid="234538"/>
                                        </p:tgtEl>
                                        <p:attrNameLst>
                                          <p:attrName>ppt_y</p:attrName>
                                        </p:attrNameLst>
                                      </p:cBhvr>
                                      <p:tavLst>
                                        <p:tav tm="0">
                                          <p:val>
                                            <p:strVal val="#ppt_y"/>
                                          </p:val>
                                        </p:tav>
                                        <p:tav tm="100000">
                                          <p:val>
                                            <p:strVal val="#ppt_y"/>
                                          </p:val>
                                        </p:tav>
                                      </p:tavLst>
                                    </p:anim>
                                    <p:animEffect transition="in" filter="wipe(right)" prLst="gradientSize: 0.1">
                                      <p:cBhvr>
                                        <p:cTn id="69" dur="1000"/>
                                        <p:tgtEl>
                                          <p:spTgt spid="234538"/>
                                        </p:tgtEl>
                                      </p:cBhvr>
                                    </p:animEffect>
                                  </p:childTnLst>
                                </p:cTn>
                              </p:par>
                              <p:par>
                                <p:cTn id="70" presetID="29" presetClass="entr" presetSubtype="0" fill="hold" nodeType="withEffect">
                                  <p:stCondLst>
                                    <p:cond delay="0"/>
                                  </p:stCondLst>
                                  <p:childTnLst>
                                    <p:set>
                                      <p:cBhvr>
                                        <p:cTn id="71" dur="1" fill="hold">
                                          <p:stCondLst>
                                            <p:cond delay="0"/>
                                          </p:stCondLst>
                                        </p:cTn>
                                        <p:tgtEl>
                                          <p:spTgt spid="234539"/>
                                        </p:tgtEl>
                                        <p:attrNameLst>
                                          <p:attrName>style.visibility</p:attrName>
                                        </p:attrNameLst>
                                      </p:cBhvr>
                                      <p:to>
                                        <p:strVal val="visible"/>
                                      </p:to>
                                    </p:set>
                                    <p:anim calcmode="lin" valueType="num">
                                      <p:cBhvr>
                                        <p:cTn id="72" dur="1000" fill="hold"/>
                                        <p:tgtEl>
                                          <p:spTgt spid="234539"/>
                                        </p:tgtEl>
                                        <p:attrNameLst>
                                          <p:attrName>ppt_x</p:attrName>
                                        </p:attrNameLst>
                                      </p:cBhvr>
                                      <p:tavLst>
                                        <p:tav tm="0">
                                          <p:val>
                                            <p:strVal val="#ppt_x-.2"/>
                                          </p:val>
                                        </p:tav>
                                        <p:tav tm="100000">
                                          <p:val>
                                            <p:strVal val="#ppt_x"/>
                                          </p:val>
                                        </p:tav>
                                      </p:tavLst>
                                    </p:anim>
                                    <p:anim calcmode="lin" valueType="num">
                                      <p:cBhvr>
                                        <p:cTn id="73" dur="1000" fill="hold"/>
                                        <p:tgtEl>
                                          <p:spTgt spid="234539"/>
                                        </p:tgtEl>
                                        <p:attrNameLst>
                                          <p:attrName>ppt_y</p:attrName>
                                        </p:attrNameLst>
                                      </p:cBhvr>
                                      <p:tavLst>
                                        <p:tav tm="0">
                                          <p:val>
                                            <p:strVal val="#ppt_y"/>
                                          </p:val>
                                        </p:tav>
                                        <p:tav tm="100000">
                                          <p:val>
                                            <p:strVal val="#ppt_y"/>
                                          </p:val>
                                        </p:tav>
                                      </p:tavLst>
                                    </p:anim>
                                    <p:animEffect transition="in" filter="wipe(right)" prLst="gradientSize: 0.1">
                                      <p:cBhvr>
                                        <p:cTn id="74" dur="1000"/>
                                        <p:tgtEl>
                                          <p:spTgt spid="234539"/>
                                        </p:tgtEl>
                                      </p:cBhvr>
                                    </p:animEffect>
                                  </p:childTnLst>
                                </p:cTn>
                              </p:par>
                              <p:par>
                                <p:cTn id="75" presetID="29" presetClass="entr" presetSubtype="0" fill="hold" nodeType="withEffect">
                                  <p:stCondLst>
                                    <p:cond delay="0"/>
                                  </p:stCondLst>
                                  <p:childTnLst>
                                    <p:set>
                                      <p:cBhvr>
                                        <p:cTn id="76" dur="1" fill="hold">
                                          <p:stCondLst>
                                            <p:cond delay="0"/>
                                          </p:stCondLst>
                                        </p:cTn>
                                        <p:tgtEl>
                                          <p:spTgt spid="234540"/>
                                        </p:tgtEl>
                                        <p:attrNameLst>
                                          <p:attrName>style.visibility</p:attrName>
                                        </p:attrNameLst>
                                      </p:cBhvr>
                                      <p:to>
                                        <p:strVal val="visible"/>
                                      </p:to>
                                    </p:set>
                                    <p:anim calcmode="lin" valueType="num">
                                      <p:cBhvr>
                                        <p:cTn id="77" dur="1000" fill="hold"/>
                                        <p:tgtEl>
                                          <p:spTgt spid="234540"/>
                                        </p:tgtEl>
                                        <p:attrNameLst>
                                          <p:attrName>ppt_x</p:attrName>
                                        </p:attrNameLst>
                                      </p:cBhvr>
                                      <p:tavLst>
                                        <p:tav tm="0">
                                          <p:val>
                                            <p:strVal val="#ppt_x-.2"/>
                                          </p:val>
                                        </p:tav>
                                        <p:tav tm="100000">
                                          <p:val>
                                            <p:strVal val="#ppt_x"/>
                                          </p:val>
                                        </p:tav>
                                      </p:tavLst>
                                    </p:anim>
                                    <p:anim calcmode="lin" valueType="num">
                                      <p:cBhvr>
                                        <p:cTn id="78" dur="1000" fill="hold"/>
                                        <p:tgtEl>
                                          <p:spTgt spid="234540"/>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34540"/>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234542"/>
                                        </p:tgtEl>
                                        <p:attrNameLst>
                                          <p:attrName>style.visibility</p:attrName>
                                        </p:attrNameLst>
                                      </p:cBhvr>
                                      <p:to>
                                        <p:strVal val="visible"/>
                                      </p:to>
                                    </p:set>
                                    <p:anim calcmode="lin" valueType="num">
                                      <p:cBhvr>
                                        <p:cTn id="84" dur="1000" fill="hold"/>
                                        <p:tgtEl>
                                          <p:spTgt spid="234542"/>
                                        </p:tgtEl>
                                        <p:attrNameLst>
                                          <p:attrName>ppt_x</p:attrName>
                                        </p:attrNameLst>
                                      </p:cBhvr>
                                      <p:tavLst>
                                        <p:tav tm="0">
                                          <p:val>
                                            <p:strVal val="#ppt_x-.2"/>
                                          </p:val>
                                        </p:tav>
                                        <p:tav tm="100000">
                                          <p:val>
                                            <p:strVal val="#ppt_x"/>
                                          </p:val>
                                        </p:tav>
                                      </p:tavLst>
                                    </p:anim>
                                    <p:anim calcmode="lin" valueType="num">
                                      <p:cBhvr>
                                        <p:cTn id="85" dur="1000" fill="hold"/>
                                        <p:tgtEl>
                                          <p:spTgt spid="234542"/>
                                        </p:tgtEl>
                                        <p:attrNameLst>
                                          <p:attrName>ppt_y</p:attrName>
                                        </p:attrNameLst>
                                      </p:cBhvr>
                                      <p:tavLst>
                                        <p:tav tm="0">
                                          <p:val>
                                            <p:strVal val="#ppt_y"/>
                                          </p:val>
                                        </p:tav>
                                        <p:tav tm="100000">
                                          <p:val>
                                            <p:strVal val="#ppt_y"/>
                                          </p:val>
                                        </p:tav>
                                      </p:tavLst>
                                    </p:anim>
                                    <p:animEffect transition="in" filter="wipe(right)" prLst="gradientSize: 0.1">
                                      <p:cBhvr>
                                        <p:cTn id="86" dur="1000"/>
                                        <p:tgtEl>
                                          <p:spTgt spid="234542"/>
                                        </p:tgtEl>
                                      </p:cBhvr>
                                    </p:animEffect>
                                  </p:childTnLst>
                                </p:cTn>
                              </p:par>
                              <p:par>
                                <p:cTn id="87" presetID="29" presetClass="entr" presetSubtype="0" fill="hold" grpId="0" nodeType="withEffect">
                                  <p:stCondLst>
                                    <p:cond delay="0"/>
                                  </p:stCondLst>
                                  <p:childTnLst>
                                    <p:set>
                                      <p:cBhvr>
                                        <p:cTn id="88" dur="1" fill="hold">
                                          <p:stCondLst>
                                            <p:cond delay="0"/>
                                          </p:stCondLst>
                                        </p:cTn>
                                        <p:tgtEl>
                                          <p:spTgt spid="234543"/>
                                        </p:tgtEl>
                                        <p:attrNameLst>
                                          <p:attrName>style.visibility</p:attrName>
                                        </p:attrNameLst>
                                      </p:cBhvr>
                                      <p:to>
                                        <p:strVal val="visible"/>
                                      </p:to>
                                    </p:set>
                                    <p:anim calcmode="lin" valueType="num">
                                      <p:cBhvr>
                                        <p:cTn id="89" dur="1000" fill="hold"/>
                                        <p:tgtEl>
                                          <p:spTgt spid="234543"/>
                                        </p:tgtEl>
                                        <p:attrNameLst>
                                          <p:attrName>ppt_x</p:attrName>
                                        </p:attrNameLst>
                                      </p:cBhvr>
                                      <p:tavLst>
                                        <p:tav tm="0">
                                          <p:val>
                                            <p:strVal val="#ppt_x-.2"/>
                                          </p:val>
                                        </p:tav>
                                        <p:tav tm="100000">
                                          <p:val>
                                            <p:strVal val="#ppt_x"/>
                                          </p:val>
                                        </p:tav>
                                      </p:tavLst>
                                    </p:anim>
                                    <p:anim calcmode="lin" valueType="num">
                                      <p:cBhvr>
                                        <p:cTn id="90" dur="1000" fill="hold"/>
                                        <p:tgtEl>
                                          <p:spTgt spid="234543"/>
                                        </p:tgtEl>
                                        <p:attrNameLst>
                                          <p:attrName>ppt_y</p:attrName>
                                        </p:attrNameLst>
                                      </p:cBhvr>
                                      <p:tavLst>
                                        <p:tav tm="0">
                                          <p:val>
                                            <p:strVal val="#ppt_y"/>
                                          </p:val>
                                        </p:tav>
                                        <p:tav tm="100000">
                                          <p:val>
                                            <p:strVal val="#ppt_y"/>
                                          </p:val>
                                        </p:tav>
                                      </p:tavLst>
                                    </p:anim>
                                    <p:animEffect transition="in" filter="wipe(right)" prLst="gradientSize: 0.1">
                                      <p:cBhvr>
                                        <p:cTn id="91" dur="1000"/>
                                        <p:tgtEl>
                                          <p:spTgt spid="234543"/>
                                        </p:tgtEl>
                                      </p:cBhvr>
                                    </p:animEffect>
                                  </p:childTnLst>
                                </p:cTn>
                              </p:par>
                              <p:par>
                                <p:cTn id="92" presetID="29" presetClass="entr" presetSubtype="0" fill="hold" nodeType="withEffect">
                                  <p:stCondLst>
                                    <p:cond delay="0"/>
                                  </p:stCondLst>
                                  <p:childTnLst>
                                    <p:set>
                                      <p:cBhvr>
                                        <p:cTn id="93" dur="1" fill="hold">
                                          <p:stCondLst>
                                            <p:cond delay="0"/>
                                          </p:stCondLst>
                                        </p:cTn>
                                        <p:tgtEl>
                                          <p:spTgt spid="234548"/>
                                        </p:tgtEl>
                                        <p:attrNameLst>
                                          <p:attrName>style.visibility</p:attrName>
                                        </p:attrNameLst>
                                      </p:cBhvr>
                                      <p:to>
                                        <p:strVal val="visible"/>
                                      </p:to>
                                    </p:set>
                                    <p:anim calcmode="lin" valueType="num">
                                      <p:cBhvr>
                                        <p:cTn id="94" dur="1000" fill="hold"/>
                                        <p:tgtEl>
                                          <p:spTgt spid="234548"/>
                                        </p:tgtEl>
                                        <p:attrNameLst>
                                          <p:attrName>ppt_x</p:attrName>
                                        </p:attrNameLst>
                                      </p:cBhvr>
                                      <p:tavLst>
                                        <p:tav tm="0">
                                          <p:val>
                                            <p:strVal val="#ppt_x-.2"/>
                                          </p:val>
                                        </p:tav>
                                        <p:tav tm="100000">
                                          <p:val>
                                            <p:strVal val="#ppt_x"/>
                                          </p:val>
                                        </p:tav>
                                      </p:tavLst>
                                    </p:anim>
                                    <p:anim calcmode="lin" valueType="num">
                                      <p:cBhvr>
                                        <p:cTn id="95" dur="1000" fill="hold"/>
                                        <p:tgtEl>
                                          <p:spTgt spid="234548"/>
                                        </p:tgtEl>
                                        <p:attrNameLst>
                                          <p:attrName>ppt_y</p:attrName>
                                        </p:attrNameLst>
                                      </p:cBhvr>
                                      <p:tavLst>
                                        <p:tav tm="0">
                                          <p:val>
                                            <p:strVal val="#ppt_y"/>
                                          </p:val>
                                        </p:tav>
                                        <p:tav tm="100000">
                                          <p:val>
                                            <p:strVal val="#ppt_y"/>
                                          </p:val>
                                        </p:tav>
                                      </p:tavLst>
                                    </p:anim>
                                    <p:animEffect transition="in" filter="wipe(right)" prLst="gradientSize: 0.1">
                                      <p:cBhvr>
                                        <p:cTn id="96" dur="1000"/>
                                        <p:tgtEl>
                                          <p:spTgt spid="234548"/>
                                        </p:tgtEl>
                                      </p:cBhvr>
                                    </p:animEffect>
                                  </p:childTnLst>
                                </p:cTn>
                              </p:par>
                            </p:childTnLst>
                          </p:cTn>
                        </p:par>
                      </p:childTnLst>
                    </p:cTn>
                  </p:par>
                  <p:par>
                    <p:cTn id="97" fill="hold">
                      <p:stCondLst>
                        <p:cond delay="indefinite"/>
                      </p:stCondLst>
                      <p:childTnLst>
                        <p:par>
                          <p:cTn id="98" fill="hold">
                            <p:stCondLst>
                              <p:cond delay="0"/>
                            </p:stCondLst>
                            <p:childTnLst>
                              <p:par>
                                <p:cTn id="99" presetID="29" presetClass="entr" presetSubtype="0" fill="hold" grpId="0" nodeType="clickEffect">
                                  <p:stCondLst>
                                    <p:cond delay="0"/>
                                  </p:stCondLst>
                                  <p:childTnLst>
                                    <p:set>
                                      <p:cBhvr>
                                        <p:cTn id="100" dur="1" fill="hold">
                                          <p:stCondLst>
                                            <p:cond delay="0"/>
                                          </p:stCondLst>
                                        </p:cTn>
                                        <p:tgtEl>
                                          <p:spTgt spid="234541"/>
                                        </p:tgtEl>
                                        <p:attrNameLst>
                                          <p:attrName>style.visibility</p:attrName>
                                        </p:attrNameLst>
                                      </p:cBhvr>
                                      <p:to>
                                        <p:strVal val="visible"/>
                                      </p:to>
                                    </p:set>
                                    <p:anim calcmode="lin" valueType="num">
                                      <p:cBhvr>
                                        <p:cTn id="101" dur="1000" fill="hold"/>
                                        <p:tgtEl>
                                          <p:spTgt spid="234541"/>
                                        </p:tgtEl>
                                        <p:attrNameLst>
                                          <p:attrName>ppt_x</p:attrName>
                                        </p:attrNameLst>
                                      </p:cBhvr>
                                      <p:tavLst>
                                        <p:tav tm="0">
                                          <p:val>
                                            <p:strVal val="#ppt_x-.2"/>
                                          </p:val>
                                        </p:tav>
                                        <p:tav tm="100000">
                                          <p:val>
                                            <p:strVal val="#ppt_x"/>
                                          </p:val>
                                        </p:tav>
                                      </p:tavLst>
                                    </p:anim>
                                    <p:anim calcmode="lin" valueType="num">
                                      <p:cBhvr>
                                        <p:cTn id="102" dur="1000" fill="hold"/>
                                        <p:tgtEl>
                                          <p:spTgt spid="234541"/>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234541"/>
                                        </p:tgtEl>
                                      </p:cBhvr>
                                    </p:animEffect>
                                  </p:childTnLst>
                                </p:cTn>
                              </p:par>
                              <p:par>
                                <p:cTn id="104" presetID="29" presetClass="entr" presetSubtype="0" fill="hold" grpId="0" nodeType="withEffect">
                                  <p:stCondLst>
                                    <p:cond delay="0"/>
                                  </p:stCondLst>
                                  <p:childTnLst>
                                    <p:set>
                                      <p:cBhvr>
                                        <p:cTn id="105" dur="1" fill="hold">
                                          <p:stCondLst>
                                            <p:cond delay="0"/>
                                          </p:stCondLst>
                                        </p:cTn>
                                        <p:tgtEl>
                                          <p:spTgt spid="234544"/>
                                        </p:tgtEl>
                                        <p:attrNameLst>
                                          <p:attrName>style.visibility</p:attrName>
                                        </p:attrNameLst>
                                      </p:cBhvr>
                                      <p:to>
                                        <p:strVal val="visible"/>
                                      </p:to>
                                    </p:set>
                                    <p:anim calcmode="lin" valueType="num">
                                      <p:cBhvr>
                                        <p:cTn id="106" dur="1000" fill="hold"/>
                                        <p:tgtEl>
                                          <p:spTgt spid="234544"/>
                                        </p:tgtEl>
                                        <p:attrNameLst>
                                          <p:attrName>ppt_x</p:attrName>
                                        </p:attrNameLst>
                                      </p:cBhvr>
                                      <p:tavLst>
                                        <p:tav tm="0">
                                          <p:val>
                                            <p:strVal val="#ppt_x-.2"/>
                                          </p:val>
                                        </p:tav>
                                        <p:tav tm="100000">
                                          <p:val>
                                            <p:strVal val="#ppt_x"/>
                                          </p:val>
                                        </p:tav>
                                      </p:tavLst>
                                    </p:anim>
                                    <p:anim calcmode="lin" valueType="num">
                                      <p:cBhvr>
                                        <p:cTn id="107" dur="1000" fill="hold"/>
                                        <p:tgtEl>
                                          <p:spTgt spid="234544"/>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234544"/>
                                        </p:tgtEl>
                                      </p:cBhvr>
                                    </p:animEffect>
                                  </p:childTnLst>
                                </p:cTn>
                              </p:par>
                              <p:par>
                                <p:cTn id="109" presetID="29" presetClass="entr" presetSubtype="0" fill="hold" grpId="0" nodeType="withEffect">
                                  <p:stCondLst>
                                    <p:cond delay="0"/>
                                  </p:stCondLst>
                                  <p:childTnLst>
                                    <p:set>
                                      <p:cBhvr>
                                        <p:cTn id="110" dur="1" fill="hold">
                                          <p:stCondLst>
                                            <p:cond delay="0"/>
                                          </p:stCondLst>
                                        </p:cTn>
                                        <p:tgtEl>
                                          <p:spTgt spid="234545"/>
                                        </p:tgtEl>
                                        <p:attrNameLst>
                                          <p:attrName>style.visibility</p:attrName>
                                        </p:attrNameLst>
                                      </p:cBhvr>
                                      <p:to>
                                        <p:strVal val="visible"/>
                                      </p:to>
                                    </p:set>
                                    <p:anim calcmode="lin" valueType="num">
                                      <p:cBhvr>
                                        <p:cTn id="111" dur="1000" fill="hold"/>
                                        <p:tgtEl>
                                          <p:spTgt spid="234545"/>
                                        </p:tgtEl>
                                        <p:attrNameLst>
                                          <p:attrName>ppt_x</p:attrName>
                                        </p:attrNameLst>
                                      </p:cBhvr>
                                      <p:tavLst>
                                        <p:tav tm="0">
                                          <p:val>
                                            <p:strVal val="#ppt_x-.2"/>
                                          </p:val>
                                        </p:tav>
                                        <p:tav tm="100000">
                                          <p:val>
                                            <p:strVal val="#ppt_x"/>
                                          </p:val>
                                        </p:tav>
                                      </p:tavLst>
                                    </p:anim>
                                    <p:anim calcmode="lin" valueType="num">
                                      <p:cBhvr>
                                        <p:cTn id="112" dur="1000" fill="hold"/>
                                        <p:tgtEl>
                                          <p:spTgt spid="234545"/>
                                        </p:tgtEl>
                                        <p:attrNameLst>
                                          <p:attrName>ppt_y</p:attrName>
                                        </p:attrNameLst>
                                      </p:cBhvr>
                                      <p:tavLst>
                                        <p:tav tm="0">
                                          <p:val>
                                            <p:strVal val="#ppt_y"/>
                                          </p:val>
                                        </p:tav>
                                        <p:tav tm="100000">
                                          <p:val>
                                            <p:strVal val="#ppt_y"/>
                                          </p:val>
                                        </p:tav>
                                      </p:tavLst>
                                    </p:anim>
                                    <p:animEffect transition="in" filter="wipe(right)" prLst="gradientSize: 0.1">
                                      <p:cBhvr>
                                        <p:cTn id="113" dur="1000"/>
                                        <p:tgtEl>
                                          <p:spTgt spid="234545"/>
                                        </p:tgtEl>
                                      </p:cBhvr>
                                    </p:animEffect>
                                  </p:childTnLst>
                                </p:cTn>
                              </p:par>
                              <p:par>
                                <p:cTn id="114" presetID="29" presetClass="entr" presetSubtype="0" fill="hold" grpId="0" nodeType="withEffect">
                                  <p:stCondLst>
                                    <p:cond delay="0"/>
                                  </p:stCondLst>
                                  <p:childTnLst>
                                    <p:set>
                                      <p:cBhvr>
                                        <p:cTn id="115" dur="1" fill="hold">
                                          <p:stCondLst>
                                            <p:cond delay="0"/>
                                          </p:stCondLst>
                                        </p:cTn>
                                        <p:tgtEl>
                                          <p:spTgt spid="234546"/>
                                        </p:tgtEl>
                                        <p:attrNameLst>
                                          <p:attrName>style.visibility</p:attrName>
                                        </p:attrNameLst>
                                      </p:cBhvr>
                                      <p:to>
                                        <p:strVal val="visible"/>
                                      </p:to>
                                    </p:set>
                                    <p:anim calcmode="lin" valueType="num">
                                      <p:cBhvr>
                                        <p:cTn id="116" dur="1000" fill="hold"/>
                                        <p:tgtEl>
                                          <p:spTgt spid="234546"/>
                                        </p:tgtEl>
                                        <p:attrNameLst>
                                          <p:attrName>ppt_x</p:attrName>
                                        </p:attrNameLst>
                                      </p:cBhvr>
                                      <p:tavLst>
                                        <p:tav tm="0">
                                          <p:val>
                                            <p:strVal val="#ppt_x-.2"/>
                                          </p:val>
                                        </p:tav>
                                        <p:tav tm="100000">
                                          <p:val>
                                            <p:strVal val="#ppt_x"/>
                                          </p:val>
                                        </p:tav>
                                      </p:tavLst>
                                    </p:anim>
                                    <p:anim calcmode="lin" valueType="num">
                                      <p:cBhvr>
                                        <p:cTn id="117" dur="1000" fill="hold"/>
                                        <p:tgtEl>
                                          <p:spTgt spid="234546"/>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234546"/>
                                        </p:tgtEl>
                                      </p:cBhvr>
                                    </p:animEffect>
                                  </p:childTnLst>
                                </p:cTn>
                              </p:par>
                              <p:par>
                                <p:cTn id="119" presetID="29" presetClass="entr" presetSubtype="0" fill="hold" nodeType="withEffect">
                                  <p:stCondLst>
                                    <p:cond delay="0"/>
                                  </p:stCondLst>
                                  <p:childTnLst>
                                    <p:set>
                                      <p:cBhvr>
                                        <p:cTn id="120" dur="1" fill="hold">
                                          <p:stCondLst>
                                            <p:cond delay="0"/>
                                          </p:stCondLst>
                                        </p:cTn>
                                        <p:tgtEl>
                                          <p:spTgt spid="234547"/>
                                        </p:tgtEl>
                                        <p:attrNameLst>
                                          <p:attrName>style.visibility</p:attrName>
                                        </p:attrNameLst>
                                      </p:cBhvr>
                                      <p:to>
                                        <p:strVal val="visible"/>
                                      </p:to>
                                    </p:set>
                                    <p:anim calcmode="lin" valueType="num">
                                      <p:cBhvr>
                                        <p:cTn id="121" dur="1000" fill="hold"/>
                                        <p:tgtEl>
                                          <p:spTgt spid="234547"/>
                                        </p:tgtEl>
                                        <p:attrNameLst>
                                          <p:attrName>ppt_x</p:attrName>
                                        </p:attrNameLst>
                                      </p:cBhvr>
                                      <p:tavLst>
                                        <p:tav tm="0">
                                          <p:val>
                                            <p:strVal val="#ppt_x-.2"/>
                                          </p:val>
                                        </p:tav>
                                        <p:tav tm="100000">
                                          <p:val>
                                            <p:strVal val="#ppt_x"/>
                                          </p:val>
                                        </p:tav>
                                      </p:tavLst>
                                    </p:anim>
                                    <p:anim calcmode="lin" valueType="num">
                                      <p:cBhvr>
                                        <p:cTn id="122" dur="1000" fill="hold"/>
                                        <p:tgtEl>
                                          <p:spTgt spid="234547"/>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234547"/>
                                        </p:tgtEl>
                                      </p:cBhvr>
                                    </p:animEffect>
                                  </p:childTnLst>
                                </p:cTn>
                              </p:par>
                              <p:par>
                                <p:cTn id="124" presetID="29" presetClass="entr" presetSubtype="0" fill="hold" nodeType="withEffect">
                                  <p:stCondLst>
                                    <p:cond delay="0"/>
                                  </p:stCondLst>
                                  <p:childTnLst>
                                    <p:set>
                                      <p:cBhvr>
                                        <p:cTn id="125" dur="1" fill="hold">
                                          <p:stCondLst>
                                            <p:cond delay="0"/>
                                          </p:stCondLst>
                                        </p:cTn>
                                        <p:tgtEl>
                                          <p:spTgt spid="234549"/>
                                        </p:tgtEl>
                                        <p:attrNameLst>
                                          <p:attrName>style.visibility</p:attrName>
                                        </p:attrNameLst>
                                      </p:cBhvr>
                                      <p:to>
                                        <p:strVal val="visible"/>
                                      </p:to>
                                    </p:set>
                                    <p:anim calcmode="lin" valueType="num">
                                      <p:cBhvr>
                                        <p:cTn id="126" dur="1000" fill="hold"/>
                                        <p:tgtEl>
                                          <p:spTgt spid="234549"/>
                                        </p:tgtEl>
                                        <p:attrNameLst>
                                          <p:attrName>ppt_x</p:attrName>
                                        </p:attrNameLst>
                                      </p:cBhvr>
                                      <p:tavLst>
                                        <p:tav tm="0">
                                          <p:val>
                                            <p:strVal val="#ppt_x-.2"/>
                                          </p:val>
                                        </p:tav>
                                        <p:tav tm="100000">
                                          <p:val>
                                            <p:strVal val="#ppt_x"/>
                                          </p:val>
                                        </p:tav>
                                      </p:tavLst>
                                    </p:anim>
                                    <p:anim calcmode="lin" valueType="num">
                                      <p:cBhvr>
                                        <p:cTn id="127" dur="1000" fill="hold"/>
                                        <p:tgtEl>
                                          <p:spTgt spid="234549"/>
                                        </p:tgtEl>
                                        <p:attrNameLst>
                                          <p:attrName>ppt_y</p:attrName>
                                        </p:attrNameLst>
                                      </p:cBhvr>
                                      <p:tavLst>
                                        <p:tav tm="0">
                                          <p:val>
                                            <p:strVal val="#ppt_y"/>
                                          </p:val>
                                        </p:tav>
                                        <p:tav tm="100000">
                                          <p:val>
                                            <p:strVal val="#ppt_y"/>
                                          </p:val>
                                        </p:tav>
                                      </p:tavLst>
                                    </p:anim>
                                    <p:animEffect transition="in" filter="wipe(right)" prLst="gradientSize: 0.1">
                                      <p:cBhvr>
                                        <p:cTn id="128" dur="1000"/>
                                        <p:tgtEl>
                                          <p:spTgt spid="234549"/>
                                        </p:tgtEl>
                                      </p:cBhvr>
                                    </p:animEffect>
                                  </p:childTnLst>
                                </p:cTn>
                              </p:par>
                              <p:par>
                                <p:cTn id="129" presetID="29" presetClass="entr" presetSubtype="0" fill="hold" nodeType="withEffect">
                                  <p:stCondLst>
                                    <p:cond delay="0"/>
                                  </p:stCondLst>
                                  <p:childTnLst>
                                    <p:set>
                                      <p:cBhvr>
                                        <p:cTn id="130" dur="1" fill="hold">
                                          <p:stCondLst>
                                            <p:cond delay="0"/>
                                          </p:stCondLst>
                                        </p:cTn>
                                        <p:tgtEl>
                                          <p:spTgt spid="234550"/>
                                        </p:tgtEl>
                                        <p:attrNameLst>
                                          <p:attrName>style.visibility</p:attrName>
                                        </p:attrNameLst>
                                      </p:cBhvr>
                                      <p:to>
                                        <p:strVal val="visible"/>
                                      </p:to>
                                    </p:set>
                                    <p:anim calcmode="lin" valueType="num">
                                      <p:cBhvr>
                                        <p:cTn id="131" dur="1000" fill="hold"/>
                                        <p:tgtEl>
                                          <p:spTgt spid="234550"/>
                                        </p:tgtEl>
                                        <p:attrNameLst>
                                          <p:attrName>ppt_x</p:attrName>
                                        </p:attrNameLst>
                                      </p:cBhvr>
                                      <p:tavLst>
                                        <p:tav tm="0">
                                          <p:val>
                                            <p:strVal val="#ppt_x-.2"/>
                                          </p:val>
                                        </p:tav>
                                        <p:tav tm="100000">
                                          <p:val>
                                            <p:strVal val="#ppt_x"/>
                                          </p:val>
                                        </p:tav>
                                      </p:tavLst>
                                    </p:anim>
                                    <p:anim calcmode="lin" valueType="num">
                                      <p:cBhvr>
                                        <p:cTn id="132" dur="1000" fill="hold"/>
                                        <p:tgtEl>
                                          <p:spTgt spid="234550"/>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234550"/>
                                        </p:tgtEl>
                                      </p:cBhvr>
                                    </p:animEffect>
                                  </p:childTnLst>
                                </p:cTn>
                              </p:par>
                              <p:par>
                                <p:cTn id="134" presetID="29" presetClass="entr" presetSubtype="0" fill="hold" nodeType="withEffect">
                                  <p:stCondLst>
                                    <p:cond delay="0"/>
                                  </p:stCondLst>
                                  <p:childTnLst>
                                    <p:set>
                                      <p:cBhvr>
                                        <p:cTn id="135" dur="1" fill="hold">
                                          <p:stCondLst>
                                            <p:cond delay="0"/>
                                          </p:stCondLst>
                                        </p:cTn>
                                        <p:tgtEl>
                                          <p:spTgt spid="234551"/>
                                        </p:tgtEl>
                                        <p:attrNameLst>
                                          <p:attrName>style.visibility</p:attrName>
                                        </p:attrNameLst>
                                      </p:cBhvr>
                                      <p:to>
                                        <p:strVal val="visible"/>
                                      </p:to>
                                    </p:set>
                                    <p:anim calcmode="lin" valueType="num">
                                      <p:cBhvr>
                                        <p:cTn id="136" dur="1000" fill="hold"/>
                                        <p:tgtEl>
                                          <p:spTgt spid="234551"/>
                                        </p:tgtEl>
                                        <p:attrNameLst>
                                          <p:attrName>ppt_x</p:attrName>
                                        </p:attrNameLst>
                                      </p:cBhvr>
                                      <p:tavLst>
                                        <p:tav tm="0">
                                          <p:val>
                                            <p:strVal val="#ppt_x-.2"/>
                                          </p:val>
                                        </p:tav>
                                        <p:tav tm="100000">
                                          <p:val>
                                            <p:strVal val="#ppt_x"/>
                                          </p:val>
                                        </p:tav>
                                      </p:tavLst>
                                    </p:anim>
                                    <p:anim calcmode="lin" valueType="num">
                                      <p:cBhvr>
                                        <p:cTn id="137" dur="1000" fill="hold"/>
                                        <p:tgtEl>
                                          <p:spTgt spid="234551"/>
                                        </p:tgtEl>
                                        <p:attrNameLst>
                                          <p:attrName>ppt_y</p:attrName>
                                        </p:attrNameLst>
                                      </p:cBhvr>
                                      <p:tavLst>
                                        <p:tav tm="0">
                                          <p:val>
                                            <p:strVal val="#ppt_y"/>
                                          </p:val>
                                        </p:tav>
                                        <p:tav tm="100000">
                                          <p:val>
                                            <p:strVal val="#ppt_y"/>
                                          </p:val>
                                        </p:tav>
                                      </p:tavLst>
                                    </p:anim>
                                    <p:animEffect transition="in" filter="wipe(right)" prLst="gradientSize: 0.1">
                                      <p:cBhvr>
                                        <p:cTn id="138" dur="1000"/>
                                        <p:tgtEl>
                                          <p:spTgt spid="23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6" grpId="0" bldLvl="0" animBg="1"/>
      <p:bldP spid="234527" grpId="0" bldLvl="0" animBg="1"/>
      <p:bldP spid="234528" grpId="0" bldLvl="0" animBg="1"/>
      <p:bldP spid="234529" grpId="0" bldLvl="0" animBg="1"/>
      <p:bldP spid="234530" grpId="0" bldLvl="0" animBg="1"/>
      <p:bldP spid="234531" grpId="0" bldLvl="0" animBg="1"/>
      <p:bldP spid="234532" grpId="0" bldLvl="0" animBg="1"/>
      <p:bldP spid="234541" grpId="0" bldLvl="0" animBg="1"/>
      <p:bldP spid="234542" grpId="0" bldLvl="0" animBg="1"/>
      <p:bldP spid="234543" grpId="0" bldLvl="0" animBg="1"/>
      <p:bldP spid="234544" grpId="0" bldLvl="0" animBg="1"/>
      <p:bldP spid="234545" grpId="0" bldLvl="0" animBg="1"/>
      <p:bldP spid="234546"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57175" y="188640"/>
            <a:ext cx="86296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Songti SC Regular" panose="02010800040101010101" charset="-122"/>
                <a:ea typeface="Songti SC Regular" panose="02010800040101010101" charset="-122"/>
                <a:cs typeface="Songti SC Regular" panose="02010800040101010101" charset="-122"/>
              </a:rPr>
              <a:t>        在</a:t>
            </a:r>
            <a:r>
              <a:rPr kumimoji="1" lang="zh-CN" altLang="en-US" sz="2400" dirty="0">
                <a:latin typeface="Songti SC Regular" panose="02010800040101010101" charset="-122"/>
                <a:ea typeface="Songti SC Regular" panose="02010800040101010101" charset="-122"/>
                <a:cs typeface="Songti SC Regular" panose="02010800040101010101" charset="-122"/>
              </a:rPr>
              <a:t>我们对连通图进行搜索时，搜索过程中经历的所有边和图中所有的顶点构成了连通图的一个</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极小连通子图</a:t>
            </a:r>
            <a:r>
              <a:rPr kumimoji="1" lang="zh-CN" altLang="en-US" sz="2400" dirty="0">
                <a:latin typeface="Songti SC Regular" panose="02010800040101010101" charset="-122"/>
                <a:ea typeface="Songti SC Regular" panose="02010800040101010101" charset="-122"/>
                <a:cs typeface="Songti SC Regular" panose="02010800040101010101" charset="-122"/>
              </a:rPr>
              <a:t>，即连通图的生成树，称由深度优先搜索得到的生成树为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深度优先生成树</a:t>
            </a:r>
            <a:r>
              <a:rPr kumimoji="1" lang="zh-CN" altLang="en-US" sz="2400" dirty="0">
                <a:latin typeface="Songti SC Regular" panose="02010800040101010101" charset="-122"/>
                <a:ea typeface="Songti SC Regular" panose="02010800040101010101" charset="-122"/>
                <a:cs typeface="Songti SC Regular" panose="02010800040101010101" charset="-122"/>
              </a:rPr>
              <a:t>，而由广度优先搜索得到的生成树称</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广度优先生成树</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endParaRPr kumimoji="1" lang="zh-CN" altLang="en-US" sz="2400" dirty="0">
              <a:latin typeface="Songti SC Regular" panose="02010800040101010101" charset="-122"/>
              <a:ea typeface="Songti SC Regular" panose="02010800040101010101" charset="-122"/>
              <a:cs typeface="Songti SC Regular" panose="02010800040101010101" charset="-122"/>
            </a:endParaRPr>
          </a:p>
        </p:txBody>
      </p:sp>
      <p:grpSp>
        <p:nvGrpSpPr>
          <p:cNvPr id="35011" name="Group 195"/>
          <p:cNvGrpSpPr/>
          <p:nvPr/>
        </p:nvGrpSpPr>
        <p:grpSpPr bwMode="auto">
          <a:xfrm>
            <a:off x="2941638" y="1885529"/>
            <a:ext cx="3305175" cy="4537075"/>
            <a:chOff x="2018" y="1389"/>
            <a:chExt cx="2082" cy="2858"/>
          </a:xfrm>
        </p:grpSpPr>
        <p:grpSp>
          <p:nvGrpSpPr>
            <p:cNvPr id="35003" name="Group 187"/>
            <p:cNvGrpSpPr/>
            <p:nvPr/>
          </p:nvGrpSpPr>
          <p:grpSpPr bwMode="auto">
            <a:xfrm>
              <a:off x="2541" y="1389"/>
              <a:ext cx="1009" cy="2601"/>
              <a:chOff x="2687" y="1389"/>
              <a:chExt cx="1009" cy="2601"/>
            </a:xfrm>
          </p:grpSpPr>
          <p:sp>
            <p:nvSpPr>
              <p:cNvPr id="34966" name="Oval 150"/>
              <p:cNvSpPr>
                <a:spLocks noChangeArrowheads="1"/>
              </p:cNvSpPr>
              <p:nvPr/>
            </p:nvSpPr>
            <p:spPr bwMode="auto">
              <a:xfrm>
                <a:off x="3054" y="1389"/>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34967" name="Oval 151"/>
              <p:cNvSpPr>
                <a:spLocks noChangeArrowheads="1"/>
              </p:cNvSpPr>
              <p:nvPr/>
            </p:nvSpPr>
            <p:spPr bwMode="auto">
              <a:xfrm>
                <a:off x="2696" y="1842"/>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34968" name="Oval 152"/>
              <p:cNvSpPr>
                <a:spLocks noChangeArrowheads="1"/>
              </p:cNvSpPr>
              <p:nvPr/>
            </p:nvSpPr>
            <p:spPr bwMode="auto">
              <a:xfrm>
                <a:off x="3412" y="1883"/>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34969" name="Oval 153"/>
              <p:cNvSpPr>
                <a:spLocks noChangeArrowheads="1"/>
              </p:cNvSpPr>
              <p:nvPr/>
            </p:nvSpPr>
            <p:spPr bwMode="auto">
              <a:xfrm>
                <a:off x="2696" y="2462"/>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34970" name="Oval 154"/>
              <p:cNvSpPr>
                <a:spLocks noChangeArrowheads="1"/>
              </p:cNvSpPr>
              <p:nvPr/>
            </p:nvSpPr>
            <p:spPr bwMode="auto">
              <a:xfrm>
                <a:off x="2696" y="3702"/>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34971" name="Oval 155"/>
              <p:cNvSpPr>
                <a:spLocks noChangeArrowheads="1"/>
              </p:cNvSpPr>
              <p:nvPr/>
            </p:nvSpPr>
            <p:spPr bwMode="auto">
              <a:xfrm>
                <a:off x="2696" y="3082"/>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34972" name="Oval 156"/>
              <p:cNvSpPr>
                <a:spLocks noChangeArrowheads="1"/>
              </p:cNvSpPr>
              <p:nvPr/>
            </p:nvSpPr>
            <p:spPr bwMode="auto">
              <a:xfrm>
                <a:off x="3412" y="2566"/>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34973" name="Oval 157"/>
              <p:cNvSpPr>
                <a:spLocks noChangeArrowheads="1"/>
              </p:cNvSpPr>
              <p:nvPr/>
            </p:nvSpPr>
            <p:spPr bwMode="auto">
              <a:xfrm>
                <a:off x="3413" y="3249"/>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34974" name="AutoShape 158"/>
              <p:cNvCxnSpPr>
                <a:cxnSpLocks noChangeShapeType="1"/>
                <a:stCxn id="34966" idx="3"/>
                <a:endCxn id="34967" idx="0"/>
              </p:cNvCxnSpPr>
              <p:nvPr/>
            </p:nvCxnSpPr>
            <p:spPr bwMode="auto">
              <a:xfrm flipH="1">
                <a:off x="2838" y="1644"/>
                <a:ext cx="257" cy="18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5" name="AutoShape 159"/>
              <p:cNvCxnSpPr>
                <a:cxnSpLocks noChangeShapeType="1"/>
                <a:stCxn id="34967" idx="4"/>
                <a:endCxn id="34969" idx="0"/>
              </p:cNvCxnSpPr>
              <p:nvPr/>
            </p:nvCxnSpPr>
            <p:spPr bwMode="auto">
              <a:xfrm>
                <a:off x="2838" y="2139"/>
                <a:ext cx="0" cy="3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6" name="AutoShape 160"/>
              <p:cNvCxnSpPr>
                <a:cxnSpLocks noChangeShapeType="1"/>
                <a:stCxn id="34966" idx="5"/>
                <a:endCxn id="34968" idx="0"/>
              </p:cNvCxnSpPr>
              <p:nvPr/>
            </p:nvCxnSpPr>
            <p:spPr bwMode="auto">
              <a:xfrm>
                <a:off x="3296" y="1644"/>
                <a:ext cx="258" cy="23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7" name="AutoShape 161"/>
              <p:cNvCxnSpPr>
                <a:cxnSpLocks noChangeShapeType="1"/>
                <a:stCxn id="34969" idx="4"/>
                <a:endCxn id="34971" idx="0"/>
              </p:cNvCxnSpPr>
              <p:nvPr/>
            </p:nvCxnSpPr>
            <p:spPr bwMode="auto">
              <a:xfrm>
                <a:off x="2838" y="2759"/>
                <a:ext cx="0" cy="3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9" name="AutoShape 163"/>
              <p:cNvCxnSpPr>
                <a:cxnSpLocks noChangeShapeType="1"/>
                <a:stCxn id="34970" idx="0"/>
                <a:endCxn id="34971" idx="4"/>
              </p:cNvCxnSpPr>
              <p:nvPr/>
            </p:nvCxnSpPr>
            <p:spPr bwMode="auto">
              <a:xfrm flipV="1">
                <a:off x="2838" y="3379"/>
                <a:ext cx="0" cy="31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0" name="AutoShape 164"/>
              <p:cNvCxnSpPr>
                <a:cxnSpLocks noChangeShapeType="1"/>
                <a:stCxn id="34968" idx="4"/>
                <a:endCxn id="34972" idx="0"/>
              </p:cNvCxnSpPr>
              <p:nvPr/>
            </p:nvCxnSpPr>
            <p:spPr bwMode="auto">
              <a:xfrm>
                <a:off x="3554" y="2180"/>
                <a:ext cx="0" cy="37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2" name="AutoShape 166"/>
              <p:cNvCxnSpPr>
                <a:cxnSpLocks noChangeShapeType="1"/>
                <a:stCxn id="34972" idx="4"/>
                <a:endCxn id="34973" idx="0"/>
              </p:cNvCxnSpPr>
              <p:nvPr/>
            </p:nvCxnSpPr>
            <p:spPr bwMode="auto">
              <a:xfrm>
                <a:off x="3554" y="2863"/>
                <a:ext cx="1" cy="37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3" name="AutoShape 167"/>
              <p:cNvCxnSpPr>
                <a:cxnSpLocks noChangeShapeType="1"/>
                <a:stCxn id="34970" idx="2"/>
                <a:endCxn id="34967" idx="2"/>
              </p:cNvCxnSpPr>
              <p:nvPr/>
            </p:nvCxnSpPr>
            <p:spPr bwMode="auto">
              <a:xfrm rot="10800000" flipH="1">
                <a:off x="2687" y="1986"/>
                <a:ext cx="1" cy="1860"/>
              </a:xfrm>
              <a:prstGeom prst="curvedConnector3">
                <a:avLst>
                  <a:gd name="adj1" fmla="val -1350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4" name="AutoShape 168"/>
              <p:cNvCxnSpPr>
                <a:cxnSpLocks noChangeShapeType="1"/>
                <a:stCxn id="34973" idx="2"/>
                <a:endCxn id="34968" idx="2"/>
              </p:cNvCxnSpPr>
              <p:nvPr/>
            </p:nvCxnSpPr>
            <p:spPr bwMode="auto">
              <a:xfrm rot="10800000">
                <a:off x="3403" y="2027"/>
                <a:ext cx="1" cy="1366"/>
              </a:xfrm>
              <a:prstGeom prst="curvedConnector3">
                <a:avLst>
                  <a:gd name="adj1" fmla="val 1360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6" name="Rectangle 190"/>
            <p:cNvSpPr>
              <a:spLocks noChangeArrowheads="1"/>
            </p:cNvSpPr>
            <p:nvPr/>
          </p:nvSpPr>
          <p:spPr bwMode="auto">
            <a:xfrm>
              <a:off x="2018" y="3959"/>
              <a:ext cx="20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Times New Roman" panose="02020603050405020304" pitchFamily="18" charset="0"/>
                  <a:cs typeface="Times New Roman" panose="02020603050405020304" pitchFamily="18" charset="0"/>
                </a:rPr>
                <a:t>Depth-first spanning  tree</a:t>
              </a:r>
              <a:endParaRPr kumimoji="1" lang="en-US" altLang="zh-CN" sz="2400" dirty="0">
                <a:solidFill>
                  <a:srgbClr val="FFFF00"/>
                </a:solidFill>
                <a:latin typeface="Times New Roman" panose="02020603050405020304" pitchFamily="18" charset="0"/>
                <a:cs typeface="Times New Roman" panose="02020603050405020304" pitchFamily="18" charset="0"/>
              </a:endParaRPr>
            </a:p>
          </p:txBody>
        </p:sp>
      </p:grpSp>
      <p:grpSp>
        <p:nvGrpSpPr>
          <p:cNvPr id="35012" name="Group 196"/>
          <p:cNvGrpSpPr/>
          <p:nvPr/>
        </p:nvGrpSpPr>
        <p:grpSpPr bwMode="auto">
          <a:xfrm>
            <a:off x="5580063" y="1885529"/>
            <a:ext cx="3448050" cy="3790950"/>
            <a:chOff x="3967" y="1298"/>
            <a:chExt cx="2172" cy="2388"/>
          </a:xfrm>
        </p:grpSpPr>
        <p:grpSp>
          <p:nvGrpSpPr>
            <p:cNvPr id="35004" name="Group 188"/>
            <p:cNvGrpSpPr/>
            <p:nvPr/>
          </p:nvGrpSpPr>
          <p:grpSpPr bwMode="auto">
            <a:xfrm>
              <a:off x="4132" y="1298"/>
              <a:ext cx="1863" cy="2016"/>
              <a:chOff x="3784" y="1298"/>
              <a:chExt cx="1863" cy="2016"/>
            </a:xfrm>
          </p:grpSpPr>
          <p:sp>
            <p:nvSpPr>
              <p:cNvPr id="34986" name="Oval 170"/>
              <p:cNvSpPr>
                <a:spLocks noChangeArrowheads="1"/>
              </p:cNvSpPr>
              <p:nvPr/>
            </p:nvSpPr>
            <p:spPr bwMode="auto">
              <a:xfrm>
                <a:off x="4490" y="1298"/>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1</a:t>
                </a:r>
                <a:endParaRPr kumimoji="1" lang="en-US" altLang="zh-CN" sz="2000">
                  <a:latin typeface="Times New Roman" panose="02020603050405020304" pitchFamily="18" charset="0"/>
                  <a:ea typeface="宋体" panose="02010600030101010101" pitchFamily="2" charset="-122"/>
                </a:endParaRPr>
              </a:p>
            </p:txBody>
          </p:sp>
          <p:sp>
            <p:nvSpPr>
              <p:cNvPr id="34987" name="Oval 171"/>
              <p:cNvSpPr>
                <a:spLocks noChangeArrowheads="1"/>
              </p:cNvSpPr>
              <p:nvPr/>
            </p:nvSpPr>
            <p:spPr bwMode="auto">
              <a:xfrm>
                <a:off x="4066" y="1751"/>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34988" name="Oval 172"/>
              <p:cNvSpPr>
                <a:spLocks noChangeArrowheads="1"/>
              </p:cNvSpPr>
              <p:nvPr/>
            </p:nvSpPr>
            <p:spPr bwMode="auto">
              <a:xfrm>
                <a:off x="4915" y="1751"/>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34989" name="Oval 173"/>
              <p:cNvSpPr>
                <a:spLocks noChangeArrowheads="1"/>
              </p:cNvSpPr>
              <p:nvPr/>
            </p:nvSpPr>
            <p:spPr bwMode="auto">
              <a:xfrm>
                <a:off x="3784" y="2285"/>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34990" name="Oval 174"/>
              <p:cNvSpPr>
                <a:spLocks noChangeArrowheads="1"/>
              </p:cNvSpPr>
              <p:nvPr/>
            </p:nvSpPr>
            <p:spPr bwMode="auto">
              <a:xfrm>
                <a:off x="4389" y="2286"/>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34991" name="Oval 175"/>
              <p:cNvSpPr>
                <a:spLocks noChangeArrowheads="1"/>
              </p:cNvSpPr>
              <p:nvPr/>
            </p:nvSpPr>
            <p:spPr bwMode="auto">
              <a:xfrm>
                <a:off x="3785" y="3026"/>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34992" name="Oval 176"/>
              <p:cNvSpPr>
                <a:spLocks noChangeArrowheads="1"/>
              </p:cNvSpPr>
              <p:nvPr/>
            </p:nvSpPr>
            <p:spPr bwMode="auto">
              <a:xfrm>
                <a:off x="4865" y="2286"/>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34993" name="Oval 177"/>
              <p:cNvSpPr>
                <a:spLocks noChangeArrowheads="1"/>
              </p:cNvSpPr>
              <p:nvPr/>
            </p:nvSpPr>
            <p:spPr bwMode="auto">
              <a:xfrm>
                <a:off x="5364" y="2285"/>
                <a:ext cx="283"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34994" name="AutoShape 178"/>
              <p:cNvCxnSpPr>
                <a:cxnSpLocks noChangeShapeType="1"/>
                <a:stCxn id="34986" idx="3"/>
                <a:endCxn id="34987" idx="7"/>
              </p:cNvCxnSpPr>
              <p:nvPr/>
            </p:nvCxnSpPr>
            <p:spPr bwMode="auto">
              <a:xfrm flipH="1">
                <a:off x="4308" y="1553"/>
                <a:ext cx="223" cy="23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5" name="AutoShape 179"/>
              <p:cNvCxnSpPr>
                <a:cxnSpLocks noChangeShapeType="1"/>
                <a:stCxn id="34987" idx="3"/>
                <a:endCxn id="34989" idx="0"/>
              </p:cNvCxnSpPr>
              <p:nvPr/>
            </p:nvCxnSpPr>
            <p:spPr bwMode="auto">
              <a:xfrm flipH="1">
                <a:off x="3926" y="2006"/>
                <a:ext cx="181" cy="2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6" name="AutoShape 180"/>
              <p:cNvCxnSpPr>
                <a:cxnSpLocks noChangeShapeType="1"/>
                <a:stCxn id="34986" idx="5"/>
                <a:endCxn id="34988" idx="1"/>
              </p:cNvCxnSpPr>
              <p:nvPr/>
            </p:nvCxnSpPr>
            <p:spPr bwMode="auto">
              <a:xfrm>
                <a:off x="4732" y="1553"/>
                <a:ext cx="224" cy="23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7" name="AutoShape 181"/>
              <p:cNvCxnSpPr>
                <a:cxnSpLocks noChangeShapeType="1"/>
                <a:stCxn id="34989" idx="4"/>
                <a:endCxn id="34991" idx="0"/>
              </p:cNvCxnSpPr>
              <p:nvPr/>
            </p:nvCxnSpPr>
            <p:spPr bwMode="auto">
              <a:xfrm>
                <a:off x="3926" y="2582"/>
                <a:ext cx="1" cy="4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8" name="AutoShape 182"/>
              <p:cNvCxnSpPr>
                <a:cxnSpLocks noChangeShapeType="1"/>
                <a:stCxn id="34987" idx="5"/>
                <a:endCxn id="34990" idx="0"/>
              </p:cNvCxnSpPr>
              <p:nvPr/>
            </p:nvCxnSpPr>
            <p:spPr bwMode="auto">
              <a:xfrm>
                <a:off x="4308" y="2006"/>
                <a:ext cx="223" cy="27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9" name="AutoShape 183"/>
              <p:cNvCxnSpPr>
                <a:cxnSpLocks noChangeShapeType="1"/>
                <a:stCxn id="34990" idx="5"/>
                <a:endCxn id="34991" idx="7"/>
              </p:cNvCxnSpPr>
              <p:nvPr/>
            </p:nvCxnSpPr>
            <p:spPr bwMode="auto">
              <a:xfrm flipH="1">
                <a:off x="4027" y="2541"/>
                <a:ext cx="604" cy="518"/>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0" name="AutoShape 184"/>
              <p:cNvCxnSpPr>
                <a:cxnSpLocks noChangeShapeType="1"/>
                <a:stCxn id="34988" idx="4"/>
                <a:endCxn id="34992" idx="0"/>
              </p:cNvCxnSpPr>
              <p:nvPr/>
            </p:nvCxnSpPr>
            <p:spPr bwMode="auto">
              <a:xfrm flipH="1">
                <a:off x="5007" y="2048"/>
                <a:ext cx="50" cy="22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1" name="AutoShape 185"/>
              <p:cNvCxnSpPr>
                <a:cxnSpLocks noChangeShapeType="1"/>
                <a:stCxn id="34988" idx="5"/>
                <a:endCxn id="34993" idx="1"/>
              </p:cNvCxnSpPr>
              <p:nvPr/>
            </p:nvCxnSpPr>
            <p:spPr bwMode="auto">
              <a:xfrm>
                <a:off x="5157" y="2006"/>
                <a:ext cx="248" cy="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2" name="AutoShape 186"/>
              <p:cNvCxnSpPr>
                <a:cxnSpLocks noChangeShapeType="1"/>
                <a:stCxn id="34992" idx="6"/>
                <a:endCxn id="34993" idx="2"/>
              </p:cNvCxnSpPr>
              <p:nvPr/>
            </p:nvCxnSpPr>
            <p:spPr bwMode="auto">
              <a:xfrm flipV="1">
                <a:off x="5157" y="2429"/>
                <a:ext cx="198" cy="1"/>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8" name="Rectangle 192"/>
            <p:cNvSpPr>
              <a:spLocks noChangeArrowheads="1"/>
            </p:cNvSpPr>
            <p:nvPr/>
          </p:nvSpPr>
          <p:spPr bwMode="auto">
            <a:xfrm>
              <a:off x="3967" y="3398"/>
              <a:ext cx="21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cs typeface="Times New Roman" panose="02020603050405020304" pitchFamily="18" charset="0"/>
                </a:rPr>
                <a:t>Breadth-first spanning tree</a:t>
              </a:r>
              <a:endParaRPr kumimoji="1" lang="en-US" altLang="zh-CN" sz="2400">
                <a:solidFill>
                  <a:srgbClr val="FFFF00"/>
                </a:solidFill>
                <a:latin typeface="Times New Roman" panose="02020603050405020304" pitchFamily="18" charset="0"/>
                <a:cs typeface="Times New Roman" panose="02020603050405020304" pitchFamily="18" charset="0"/>
              </a:endParaRPr>
            </a:p>
          </p:txBody>
        </p:sp>
      </p:grpSp>
      <p:grpSp>
        <p:nvGrpSpPr>
          <p:cNvPr id="35010" name="Group 194"/>
          <p:cNvGrpSpPr/>
          <p:nvPr/>
        </p:nvGrpSpPr>
        <p:grpSpPr bwMode="auto">
          <a:xfrm>
            <a:off x="34925" y="1885529"/>
            <a:ext cx="3465513" cy="3821112"/>
            <a:chOff x="22" y="1369"/>
            <a:chExt cx="2183" cy="2407"/>
          </a:xfrm>
        </p:grpSpPr>
        <p:grpSp>
          <p:nvGrpSpPr>
            <p:cNvPr id="34947" name="Group 131"/>
            <p:cNvGrpSpPr/>
            <p:nvPr/>
          </p:nvGrpSpPr>
          <p:grpSpPr bwMode="auto">
            <a:xfrm>
              <a:off x="22" y="1369"/>
              <a:ext cx="2183" cy="2016"/>
              <a:chOff x="1296" y="240"/>
              <a:chExt cx="2592" cy="2352"/>
            </a:xfrm>
          </p:grpSpPr>
          <p:sp>
            <p:nvSpPr>
              <p:cNvPr id="34948" name="Oval 132"/>
              <p:cNvSpPr>
                <a:spLocks noChangeArrowheads="1"/>
              </p:cNvSpPr>
              <p:nvPr/>
            </p:nvSpPr>
            <p:spPr bwMode="auto">
              <a:xfrm>
                <a:off x="2256" y="240"/>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err="1">
                    <a:latin typeface="Times New Roman" panose="02020603050405020304" pitchFamily="18" charset="0"/>
                    <a:ea typeface="宋体" panose="02010600030101010101" pitchFamily="2" charset="-122"/>
                  </a:rPr>
                  <a:t>V</a:t>
                </a:r>
                <a:r>
                  <a:rPr kumimoji="1" lang="en-US" altLang="zh-CN" sz="2000" baseline="-25000" dirty="0" err="1">
                    <a:latin typeface="Times New Roman" panose="02020603050405020304" pitchFamily="18" charset="0"/>
                    <a:ea typeface="宋体" panose="02010600030101010101" pitchFamily="2" charset="-122"/>
                  </a:rPr>
                  <a:t>1</a:t>
                </a:r>
                <a:endParaRPr kumimoji="1" lang="en-US" altLang="zh-CN" sz="2000" dirty="0">
                  <a:latin typeface="Times New Roman" panose="02020603050405020304" pitchFamily="18" charset="0"/>
                  <a:ea typeface="宋体" panose="02010600030101010101" pitchFamily="2" charset="-122"/>
                </a:endParaRPr>
              </a:p>
            </p:txBody>
          </p:sp>
          <p:sp>
            <p:nvSpPr>
              <p:cNvPr id="34949" name="Oval 133"/>
              <p:cNvSpPr>
                <a:spLocks noChangeArrowheads="1"/>
              </p:cNvSpPr>
              <p:nvPr/>
            </p:nvSpPr>
            <p:spPr bwMode="auto">
              <a:xfrm>
                <a:off x="1728" y="76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2</a:t>
                </a:r>
                <a:endParaRPr kumimoji="1" lang="en-US" altLang="zh-CN" sz="2000">
                  <a:latin typeface="Times New Roman" panose="02020603050405020304" pitchFamily="18" charset="0"/>
                  <a:ea typeface="宋体" panose="02010600030101010101" pitchFamily="2" charset="-122"/>
                </a:endParaRPr>
              </a:p>
            </p:txBody>
          </p:sp>
          <p:sp>
            <p:nvSpPr>
              <p:cNvPr id="34950" name="Oval 134"/>
              <p:cNvSpPr>
                <a:spLocks noChangeArrowheads="1"/>
              </p:cNvSpPr>
              <p:nvPr/>
            </p:nvSpPr>
            <p:spPr bwMode="auto">
              <a:xfrm>
                <a:off x="2736" y="81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3</a:t>
                </a:r>
                <a:endParaRPr kumimoji="1" lang="en-US" altLang="zh-CN" sz="2000">
                  <a:latin typeface="Times New Roman" panose="02020603050405020304" pitchFamily="18" charset="0"/>
                  <a:ea typeface="宋体" panose="02010600030101010101" pitchFamily="2" charset="-122"/>
                </a:endParaRPr>
              </a:p>
            </p:txBody>
          </p:sp>
          <p:sp>
            <p:nvSpPr>
              <p:cNvPr id="34951" name="Oval 135"/>
              <p:cNvSpPr>
                <a:spLocks noChangeArrowheads="1"/>
              </p:cNvSpPr>
              <p:nvPr/>
            </p:nvSpPr>
            <p:spPr bwMode="auto">
              <a:xfrm>
                <a:off x="1296" y="129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4</a:t>
                </a:r>
                <a:endParaRPr kumimoji="1" lang="en-US" altLang="zh-CN" sz="2000">
                  <a:latin typeface="Times New Roman" panose="02020603050405020304" pitchFamily="18" charset="0"/>
                  <a:ea typeface="宋体" panose="02010600030101010101" pitchFamily="2" charset="-122"/>
                </a:endParaRPr>
              </a:p>
            </p:txBody>
          </p:sp>
          <p:sp>
            <p:nvSpPr>
              <p:cNvPr id="34952" name="Oval 136"/>
              <p:cNvSpPr>
                <a:spLocks noChangeArrowheads="1"/>
              </p:cNvSpPr>
              <p:nvPr/>
            </p:nvSpPr>
            <p:spPr bwMode="auto">
              <a:xfrm>
                <a:off x="2112" y="148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5</a:t>
                </a:r>
                <a:endParaRPr kumimoji="1" lang="en-US" altLang="zh-CN" sz="2000">
                  <a:latin typeface="Times New Roman" panose="02020603050405020304" pitchFamily="18" charset="0"/>
                  <a:ea typeface="宋体" panose="02010600030101010101" pitchFamily="2" charset="-122"/>
                </a:endParaRPr>
              </a:p>
            </p:txBody>
          </p:sp>
          <p:sp>
            <p:nvSpPr>
              <p:cNvPr id="34953" name="Oval 137"/>
              <p:cNvSpPr>
                <a:spLocks noChangeArrowheads="1"/>
              </p:cNvSpPr>
              <p:nvPr/>
            </p:nvSpPr>
            <p:spPr bwMode="auto">
              <a:xfrm>
                <a:off x="2496" y="225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8</a:t>
                </a:r>
                <a:endParaRPr kumimoji="1" lang="en-US" altLang="zh-CN" sz="2000">
                  <a:latin typeface="Times New Roman" panose="02020603050405020304" pitchFamily="18" charset="0"/>
                  <a:ea typeface="宋体" panose="02010600030101010101" pitchFamily="2" charset="-122"/>
                </a:endParaRPr>
              </a:p>
            </p:txBody>
          </p:sp>
          <p:sp>
            <p:nvSpPr>
              <p:cNvPr id="34954" name="Oval 138"/>
              <p:cNvSpPr>
                <a:spLocks noChangeArrowheads="1"/>
              </p:cNvSpPr>
              <p:nvPr/>
            </p:nvSpPr>
            <p:spPr bwMode="auto">
              <a:xfrm>
                <a:off x="2832" y="15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6</a:t>
                </a:r>
                <a:endParaRPr kumimoji="1" lang="en-US" altLang="zh-CN" sz="2000">
                  <a:latin typeface="Times New Roman" panose="02020603050405020304" pitchFamily="18" charset="0"/>
                  <a:ea typeface="宋体" panose="02010600030101010101" pitchFamily="2" charset="-122"/>
                </a:endParaRPr>
              </a:p>
            </p:txBody>
          </p:sp>
          <p:sp>
            <p:nvSpPr>
              <p:cNvPr id="34955" name="Oval 139"/>
              <p:cNvSpPr>
                <a:spLocks noChangeArrowheads="1"/>
              </p:cNvSpPr>
              <p:nvPr/>
            </p:nvSpPr>
            <p:spPr bwMode="auto">
              <a:xfrm>
                <a:off x="3552" y="124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Times New Roman" panose="02020603050405020304" pitchFamily="18" charset="0"/>
                    <a:ea typeface="宋体" panose="02010600030101010101" pitchFamily="2" charset="-122"/>
                  </a:rPr>
                  <a:t>V</a:t>
                </a:r>
                <a:r>
                  <a:rPr kumimoji="1" lang="en-US" altLang="zh-CN" sz="2000" baseline="-25000">
                    <a:latin typeface="Times New Roman" panose="02020603050405020304" pitchFamily="18" charset="0"/>
                    <a:ea typeface="宋体" panose="02010600030101010101" pitchFamily="2" charset="-122"/>
                  </a:rPr>
                  <a:t>7</a:t>
                </a:r>
                <a:endParaRPr kumimoji="1" lang="en-US" altLang="zh-CN" sz="2000">
                  <a:latin typeface="Times New Roman" panose="02020603050405020304" pitchFamily="18" charset="0"/>
                  <a:ea typeface="宋体" panose="02010600030101010101" pitchFamily="2" charset="-122"/>
                </a:endParaRPr>
              </a:p>
            </p:txBody>
          </p:sp>
          <p:cxnSp>
            <p:nvCxnSpPr>
              <p:cNvPr id="34956" name="AutoShape 140"/>
              <p:cNvCxnSpPr>
                <a:cxnSpLocks noChangeShapeType="1"/>
                <a:stCxn id="34948" idx="3"/>
                <a:endCxn id="34949" idx="7"/>
              </p:cNvCxnSpPr>
              <p:nvPr/>
            </p:nvCxnSpPr>
            <p:spPr bwMode="auto">
              <a:xfrm flipH="1">
                <a:off x="2015" y="527"/>
                <a:ext cx="290"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7" name="AutoShape 141"/>
              <p:cNvCxnSpPr>
                <a:cxnSpLocks noChangeShapeType="1"/>
                <a:stCxn id="34949" idx="3"/>
                <a:endCxn id="34951" idx="7"/>
              </p:cNvCxnSpPr>
              <p:nvPr/>
            </p:nvCxnSpPr>
            <p:spPr bwMode="auto">
              <a:xfrm flipH="1">
                <a:off x="1583" y="1055"/>
                <a:ext cx="194"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8" name="AutoShape 142"/>
              <p:cNvCxnSpPr>
                <a:cxnSpLocks noChangeShapeType="1"/>
                <a:stCxn id="34948" idx="5"/>
                <a:endCxn id="34950" idx="1"/>
              </p:cNvCxnSpPr>
              <p:nvPr/>
            </p:nvCxnSpPr>
            <p:spPr bwMode="auto">
              <a:xfrm>
                <a:off x="2543" y="527"/>
                <a:ext cx="242" cy="3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9" name="AutoShape 143"/>
              <p:cNvCxnSpPr>
                <a:cxnSpLocks noChangeShapeType="1"/>
                <a:stCxn id="34951" idx="5"/>
                <a:endCxn id="34953" idx="1"/>
              </p:cNvCxnSpPr>
              <p:nvPr/>
            </p:nvCxnSpPr>
            <p:spPr bwMode="auto">
              <a:xfrm>
                <a:off x="1583" y="1583"/>
                <a:ext cx="962" cy="72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0" name="AutoShape 144"/>
              <p:cNvCxnSpPr>
                <a:cxnSpLocks noChangeShapeType="1"/>
                <a:stCxn id="34949" idx="5"/>
                <a:endCxn id="34952" idx="0"/>
              </p:cNvCxnSpPr>
              <p:nvPr/>
            </p:nvCxnSpPr>
            <p:spPr bwMode="auto">
              <a:xfrm>
                <a:off x="2015" y="1055"/>
                <a:ext cx="265" cy="4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1" name="AutoShape 145"/>
              <p:cNvCxnSpPr>
                <a:cxnSpLocks noChangeShapeType="1"/>
                <a:stCxn id="34952" idx="5"/>
                <a:endCxn id="34953" idx="0"/>
              </p:cNvCxnSpPr>
              <p:nvPr/>
            </p:nvCxnSpPr>
            <p:spPr bwMode="auto">
              <a:xfrm>
                <a:off x="2399" y="1775"/>
                <a:ext cx="265" cy="4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2" name="AutoShape 146"/>
              <p:cNvCxnSpPr>
                <a:cxnSpLocks noChangeShapeType="1"/>
                <a:stCxn id="34950" idx="4"/>
                <a:endCxn id="34954" idx="0"/>
              </p:cNvCxnSpPr>
              <p:nvPr/>
            </p:nvCxnSpPr>
            <p:spPr bwMode="auto">
              <a:xfrm>
                <a:off x="2904" y="1152"/>
                <a:ext cx="96" cy="38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3" name="AutoShape 147"/>
              <p:cNvCxnSpPr>
                <a:cxnSpLocks noChangeShapeType="1"/>
                <a:stCxn id="34950" idx="5"/>
                <a:endCxn id="34955" idx="2"/>
              </p:cNvCxnSpPr>
              <p:nvPr/>
            </p:nvCxnSpPr>
            <p:spPr bwMode="auto">
              <a:xfrm>
                <a:off x="3023" y="1103"/>
                <a:ext cx="529" cy="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4" name="AutoShape 148"/>
              <p:cNvCxnSpPr>
                <a:cxnSpLocks noChangeShapeType="1"/>
                <a:stCxn id="34954" idx="6"/>
                <a:endCxn id="34955" idx="3"/>
              </p:cNvCxnSpPr>
              <p:nvPr/>
            </p:nvCxnSpPr>
            <p:spPr bwMode="auto">
              <a:xfrm flipV="1">
                <a:off x="3168" y="1535"/>
                <a:ext cx="433" cy="16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9" name="Rectangle 193"/>
            <p:cNvSpPr>
              <a:spLocks noChangeArrowheads="1"/>
            </p:cNvSpPr>
            <p:nvPr/>
          </p:nvSpPr>
          <p:spPr bwMode="auto">
            <a:xfrm>
              <a:off x="440" y="3488"/>
              <a:ext cx="1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FF00"/>
                  </a:solidFill>
                  <a:latin typeface="Times New Roman" panose="02020603050405020304" pitchFamily="18" charset="0"/>
                  <a:cs typeface="Times New Roman" panose="02020603050405020304" pitchFamily="18" charset="0"/>
                </a:rPr>
                <a:t>Original graph</a:t>
              </a:r>
              <a:endParaRPr kumimoji="1" lang="en-US" altLang="zh-CN" sz="2400">
                <a:solidFill>
                  <a:srgbClr val="FFFF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11"/>
                                        </p:tgtEl>
                                        <p:attrNameLst>
                                          <p:attrName>style.visibility</p:attrName>
                                        </p:attrNameLst>
                                      </p:cBhvr>
                                      <p:to>
                                        <p:strVal val="visible"/>
                                      </p:to>
                                    </p:set>
                                  </p:childTnLst>
                                </p:cTn>
                              </p:par>
                              <p:par>
                                <p:cTn id="7" presetID="63" presetClass="path" presetSubtype="0" accel="50000" decel="50000" fill="hold" nodeType="withEffect">
                                  <p:stCondLst>
                                    <p:cond delay="0"/>
                                  </p:stCondLst>
                                  <p:childTnLst>
                                    <p:animMotion origin="layout" path="M 0 -2.89017E-6 L 0.17326 -2.89017E-6 " pathEditMode="fixed" rAng="0" ptsTypes="AA">
                                      <p:cBhvr>
                                        <p:cTn id="8" dur="2000" fill="hold"/>
                                        <p:tgtEl>
                                          <p:spTgt spid="35011"/>
                                        </p:tgtEl>
                                        <p:attrNameLst>
                                          <p:attrName>ppt_x</p:attrName>
                                          <p:attrName>ppt_y</p:attrName>
                                        </p:attrNameLst>
                                      </p:cBhvr>
                                      <p:rCtr x="8663"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012"/>
                                        </p:tgtEl>
                                        <p:attrNameLst>
                                          <p:attrName>style.visibility</p:attrName>
                                        </p:attrNameLst>
                                      </p:cBhvr>
                                      <p:to>
                                        <p:strVal val="visible"/>
                                      </p:to>
                                    </p:set>
                                  </p:childTnLst>
                                </p:cTn>
                              </p:par>
                              <p:par>
                                <p:cTn id="13" presetID="35" presetClass="path" presetSubtype="0" accel="50000" decel="50000" fill="hold" nodeType="withEffect">
                                  <p:stCondLst>
                                    <p:cond delay="0"/>
                                  </p:stCondLst>
                                  <p:childTnLst>
                                    <p:animMotion origin="layout" path="M 0.17326 -2.89017E-6 L 0 -2.89017E-6 " pathEditMode="relative" rAng="0" ptsTypes="AA">
                                      <p:cBhvr>
                                        <p:cTn id="14" dur="2000" fill="hold"/>
                                        <p:tgtEl>
                                          <p:spTgt spid="35011"/>
                                        </p:tgtEl>
                                        <p:attrNameLst>
                                          <p:attrName>ppt_x</p:attrName>
                                          <p:attrName>ppt_y</p:attrName>
                                        </p:attrNameLst>
                                      </p:cBhvr>
                                      <p:rCtr x="-86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310833" y="628333"/>
            <a:ext cx="862965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smtClean="0">
                <a:latin typeface="Songti SC Regular" panose="02010800040101010101" charset="-122"/>
                <a:ea typeface="Songti SC Regular" panose="02010800040101010101" charset="-122"/>
                <a:cs typeface="Songti SC Regular" panose="02010800040101010101" charset="-122"/>
              </a:rPr>
              <a:t>对于</a:t>
            </a:r>
            <a:r>
              <a:rPr kumimoji="1" lang="zh-CN" altLang="en-US" sz="2400" dirty="0">
                <a:latin typeface="Songti SC Regular" panose="02010800040101010101" charset="-122"/>
                <a:ea typeface="Songti SC Regular" panose="02010800040101010101" charset="-122"/>
                <a:cs typeface="Songti SC Regular" panose="02010800040101010101" charset="-122"/>
              </a:rPr>
              <a:t>非连通图，其中的每一个连通分量都可以通过遍历</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得到一</a:t>
            </a:r>
            <a:r>
              <a:rPr kumimoji="1" lang="zh-CN" altLang="en-US" sz="2400" dirty="0">
                <a:latin typeface="Songti SC Regular" panose="02010800040101010101" charset="-122"/>
                <a:ea typeface="Songti SC Regular" panose="02010800040101010101" charset="-122"/>
                <a:cs typeface="Songti SC Regular" panose="02010800040101010101" charset="-122"/>
              </a:rPr>
              <a:t>棵生成树，所有这些连通分量的生成树就构成了非连通图生成森林。使用</a:t>
            </a:r>
            <a:r>
              <a:rPr kumimoji="1" lang="zh-CN" altLang="en-US" sz="2400" b="1" dirty="0">
                <a:solidFill>
                  <a:srgbClr val="FFFF00"/>
                </a:solidFill>
                <a:latin typeface="Songti SC Regular" panose="02010800040101010101" charset="-122"/>
                <a:ea typeface="Songti SC Regular" panose="02010800040101010101" charset="-122"/>
                <a:cs typeface="Songti SC Regular" panose="02010800040101010101" charset="-122"/>
              </a:rPr>
              <a:t>孩子兄弟链表作为存储</a:t>
            </a:r>
            <a:r>
              <a:rPr kumimoji="1" lang="zh-CN" altLang="en-US" sz="2400" b="1" dirty="0" smtClean="0">
                <a:solidFill>
                  <a:srgbClr val="FFFF00"/>
                </a:solidFill>
                <a:latin typeface="Songti SC Regular" panose="02010800040101010101" charset="-122"/>
                <a:ea typeface="Songti SC Regular" panose="02010800040101010101" charset="-122"/>
                <a:cs typeface="Songti SC Regular" panose="02010800040101010101" charset="-122"/>
              </a:rPr>
              <a:t>结构（左孩子</a:t>
            </a:r>
            <a:r>
              <a:rPr kumimoji="1" lang="en-US" altLang="zh-CN" sz="2400" b="1" dirty="0" smtClean="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400" b="1" dirty="0" smtClean="0">
                <a:solidFill>
                  <a:srgbClr val="FFFF00"/>
                </a:solidFill>
                <a:latin typeface="Songti SC Regular" panose="02010800040101010101" charset="-122"/>
                <a:ea typeface="Songti SC Regular" panose="02010800040101010101" charset="-122"/>
                <a:cs typeface="Songti SC Regular" panose="02010800040101010101" charset="-122"/>
              </a:rPr>
              <a:t>右</a:t>
            </a:r>
            <a:r>
              <a:rPr kumimoji="1" lang="zh-CN" altLang="en-US" sz="2400" b="1" dirty="0">
                <a:solidFill>
                  <a:srgbClr val="FFFF00"/>
                </a:solidFill>
                <a:latin typeface="Songti SC Regular" panose="02010800040101010101" charset="-122"/>
                <a:ea typeface="Songti SC Regular" panose="02010800040101010101" charset="-122"/>
                <a:cs typeface="Songti SC Regular" panose="02010800040101010101" charset="-122"/>
              </a:rPr>
              <a:t>兄弟）</a:t>
            </a:r>
            <a:r>
              <a:rPr kumimoji="1" lang="zh-CN" altLang="en-US" sz="2400" dirty="0" smtClean="0">
                <a:latin typeface="Songti SC Regular" panose="02010800040101010101" charset="-122"/>
                <a:ea typeface="Songti SC Regular" panose="02010800040101010101" charset="-122"/>
                <a:cs typeface="Songti SC Regular" panose="02010800040101010101" charset="-122"/>
              </a:rPr>
              <a:t>。</a:t>
            </a:r>
            <a:endParaRPr kumimoji="1" lang="zh-CN" altLang="en-US" sz="2400" dirty="0">
              <a:latin typeface="Songti SC Regular" panose="02010800040101010101" charset="-122"/>
              <a:ea typeface="Songti SC Regular" panose="02010800040101010101" charset="-122"/>
              <a:cs typeface="Songti SC Regular" panose="02010800040101010101" charset="-122"/>
            </a:endParaRPr>
          </a:p>
        </p:txBody>
      </p:sp>
      <p:sp>
        <p:nvSpPr>
          <p:cNvPr id="194563" name="Oval 3"/>
          <p:cNvSpPr>
            <a:spLocks noChangeArrowheads="1"/>
          </p:cNvSpPr>
          <p:nvPr/>
        </p:nvSpPr>
        <p:spPr bwMode="auto">
          <a:xfrm>
            <a:off x="250825" y="24209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A</a:t>
            </a:r>
            <a:endParaRPr kumimoji="1" lang="en-US" altLang="zh-CN" sz="2400">
              <a:ea typeface="宋体" panose="02010600030101010101" pitchFamily="2" charset="-122"/>
            </a:endParaRPr>
          </a:p>
        </p:txBody>
      </p:sp>
      <p:sp>
        <p:nvSpPr>
          <p:cNvPr id="194564" name="Oval 4"/>
          <p:cNvSpPr>
            <a:spLocks noChangeArrowheads="1"/>
          </p:cNvSpPr>
          <p:nvPr/>
        </p:nvSpPr>
        <p:spPr bwMode="auto">
          <a:xfrm>
            <a:off x="2743200" y="24209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sp>
        <p:nvSpPr>
          <p:cNvPr id="194565" name="Oval 5"/>
          <p:cNvSpPr>
            <a:spLocks noChangeArrowheads="1"/>
          </p:cNvSpPr>
          <p:nvPr/>
        </p:nvSpPr>
        <p:spPr bwMode="auto">
          <a:xfrm>
            <a:off x="250825" y="479742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4566" name="Oval 6"/>
          <p:cNvSpPr>
            <a:spLocks noChangeArrowheads="1"/>
          </p:cNvSpPr>
          <p:nvPr/>
        </p:nvSpPr>
        <p:spPr bwMode="auto">
          <a:xfrm>
            <a:off x="2743200" y="479742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4567" name="Oval 7"/>
          <p:cNvSpPr>
            <a:spLocks noChangeArrowheads="1"/>
          </p:cNvSpPr>
          <p:nvPr/>
        </p:nvSpPr>
        <p:spPr bwMode="auto">
          <a:xfrm>
            <a:off x="900113" y="29543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C</a:t>
            </a:r>
            <a:endParaRPr kumimoji="1" lang="en-US" altLang="zh-CN" sz="2400">
              <a:ea typeface="宋体" panose="02010600030101010101" pitchFamily="2" charset="-122"/>
            </a:endParaRPr>
          </a:p>
        </p:txBody>
      </p:sp>
      <p:sp>
        <p:nvSpPr>
          <p:cNvPr id="194568" name="Oval 8"/>
          <p:cNvSpPr>
            <a:spLocks noChangeArrowheads="1"/>
          </p:cNvSpPr>
          <p:nvPr/>
        </p:nvSpPr>
        <p:spPr bwMode="auto">
          <a:xfrm>
            <a:off x="900113" y="34877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F</a:t>
            </a:r>
            <a:endParaRPr kumimoji="1" lang="en-US" altLang="zh-CN" sz="2400">
              <a:ea typeface="宋体" panose="02010600030101010101" pitchFamily="2" charset="-122"/>
            </a:endParaRPr>
          </a:p>
        </p:txBody>
      </p:sp>
      <p:sp>
        <p:nvSpPr>
          <p:cNvPr id="194569" name="Oval 9"/>
          <p:cNvSpPr>
            <a:spLocks noChangeArrowheads="1"/>
          </p:cNvSpPr>
          <p:nvPr/>
        </p:nvSpPr>
        <p:spPr bwMode="auto">
          <a:xfrm>
            <a:off x="900113" y="40211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sp>
        <p:nvSpPr>
          <p:cNvPr id="194570" name="Oval 10"/>
          <p:cNvSpPr>
            <a:spLocks noChangeArrowheads="1"/>
          </p:cNvSpPr>
          <p:nvPr/>
        </p:nvSpPr>
        <p:spPr bwMode="auto">
          <a:xfrm>
            <a:off x="1497013" y="29543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D</a:t>
            </a:r>
            <a:endParaRPr kumimoji="1" lang="en-US" altLang="zh-CN" sz="2400">
              <a:ea typeface="宋体" panose="02010600030101010101" pitchFamily="2" charset="-122"/>
            </a:endParaRPr>
          </a:p>
        </p:txBody>
      </p:sp>
      <p:sp>
        <p:nvSpPr>
          <p:cNvPr id="194571" name="Oval 11"/>
          <p:cNvSpPr>
            <a:spLocks noChangeArrowheads="1"/>
          </p:cNvSpPr>
          <p:nvPr/>
        </p:nvSpPr>
        <p:spPr bwMode="auto">
          <a:xfrm>
            <a:off x="2286000" y="29543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sp>
        <p:nvSpPr>
          <p:cNvPr id="194572" name="Oval 12"/>
          <p:cNvSpPr>
            <a:spLocks noChangeArrowheads="1"/>
          </p:cNvSpPr>
          <p:nvPr/>
        </p:nvSpPr>
        <p:spPr bwMode="auto">
          <a:xfrm>
            <a:off x="1497013" y="34877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G</a:t>
            </a:r>
            <a:endParaRPr kumimoji="1" lang="en-US" altLang="zh-CN" sz="2400">
              <a:ea typeface="宋体" panose="02010600030101010101" pitchFamily="2" charset="-122"/>
            </a:endParaRPr>
          </a:p>
        </p:txBody>
      </p:sp>
      <p:sp>
        <p:nvSpPr>
          <p:cNvPr id="194573" name="Oval 13"/>
          <p:cNvSpPr>
            <a:spLocks noChangeArrowheads="1"/>
          </p:cNvSpPr>
          <p:nvPr/>
        </p:nvSpPr>
        <p:spPr bwMode="auto">
          <a:xfrm>
            <a:off x="2286000" y="34877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sp>
        <p:nvSpPr>
          <p:cNvPr id="194574" name="Oval 14"/>
          <p:cNvSpPr>
            <a:spLocks noChangeArrowheads="1"/>
          </p:cNvSpPr>
          <p:nvPr/>
        </p:nvSpPr>
        <p:spPr bwMode="auto">
          <a:xfrm>
            <a:off x="1497013" y="40782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sp>
        <p:nvSpPr>
          <p:cNvPr id="194575" name="Oval 15"/>
          <p:cNvSpPr>
            <a:spLocks noChangeArrowheads="1"/>
          </p:cNvSpPr>
          <p:nvPr/>
        </p:nvSpPr>
        <p:spPr bwMode="auto">
          <a:xfrm>
            <a:off x="2286000" y="40211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K</a:t>
            </a:r>
            <a:endParaRPr kumimoji="1" lang="en-US" altLang="zh-CN" sz="2400">
              <a:ea typeface="宋体" panose="02010600030101010101" pitchFamily="2" charset="-122"/>
            </a:endParaRPr>
          </a:p>
        </p:txBody>
      </p:sp>
      <p:cxnSp>
        <p:nvCxnSpPr>
          <p:cNvPr id="194576" name="AutoShape 16"/>
          <p:cNvCxnSpPr>
            <a:cxnSpLocks noChangeShapeType="1"/>
            <a:stCxn id="194563" idx="6"/>
            <a:endCxn id="194564" idx="2"/>
          </p:cNvCxnSpPr>
          <p:nvPr/>
        </p:nvCxnSpPr>
        <p:spPr bwMode="auto">
          <a:xfrm>
            <a:off x="641350" y="2611438"/>
            <a:ext cx="20923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7" name="AutoShape 17"/>
          <p:cNvCxnSpPr>
            <a:cxnSpLocks noChangeShapeType="1"/>
            <a:stCxn id="194563" idx="4"/>
            <a:endCxn id="194565" idx="0"/>
          </p:cNvCxnSpPr>
          <p:nvPr/>
        </p:nvCxnSpPr>
        <p:spPr bwMode="auto">
          <a:xfrm>
            <a:off x="441325" y="2811463"/>
            <a:ext cx="0" cy="19764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8" name="AutoShape 18"/>
          <p:cNvCxnSpPr>
            <a:cxnSpLocks noChangeShapeType="1"/>
            <a:stCxn id="194565" idx="6"/>
            <a:endCxn id="194566" idx="2"/>
          </p:cNvCxnSpPr>
          <p:nvPr/>
        </p:nvCxnSpPr>
        <p:spPr bwMode="auto">
          <a:xfrm>
            <a:off x="641350" y="4987925"/>
            <a:ext cx="20923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9" name="AutoShape 19"/>
          <p:cNvCxnSpPr>
            <a:cxnSpLocks noChangeShapeType="1"/>
            <a:stCxn id="194566" idx="0"/>
            <a:endCxn id="194564" idx="4"/>
          </p:cNvCxnSpPr>
          <p:nvPr/>
        </p:nvCxnSpPr>
        <p:spPr bwMode="auto">
          <a:xfrm flipV="1">
            <a:off x="2933700" y="2811463"/>
            <a:ext cx="0" cy="19764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0" name="AutoShape 20"/>
          <p:cNvCxnSpPr>
            <a:cxnSpLocks noChangeShapeType="1"/>
            <a:stCxn id="194565" idx="7"/>
            <a:endCxn id="194574" idx="2"/>
          </p:cNvCxnSpPr>
          <p:nvPr/>
        </p:nvCxnSpPr>
        <p:spPr bwMode="auto">
          <a:xfrm flipV="1">
            <a:off x="576263" y="4268788"/>
            <a:ext cx="911225" cy="574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1" name="AutoShape 21"/>
          <p:cNvCxnSpPr>
            <a:cxnSpLocks noChangeShapeType="1"/>
            <a:stCxn id="194574" idx="6"/>
            <a:endCxn id="194566" idx="1"/>
          </p:cNvCxnSpPr>
          <p:nvPr/>
        </p:nvCxnSpPr>
        <p:spPr bwMode="auto">
          <a:xfrm>
            <a:off x="1887538" y="4268788"/>
            <a:ext cx="911225" cy="574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2" name="AutoShape 22"/>
          <p:cNvCxnSpPr>
            <a:cxnSpLocks noChangeShapeType="1"/>
            <a:stCxn id="194569" idx="7"/>
            <a:endCxn id="194572" idx="2"/>
          </p:cNvCxnSpPr>
          <p:nvPr/>
        </p:nvCxnSpPr>
        <p:spPr bwMode="auto">
          <a:xfrm flipV="1">
            <a:off x="1225550" y="3678238"/>
            <a:ext cx="261938" cy="3889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3" name="AutoShape 23"/>
          <p:cNvCxnSpPr>
            <a:cxnSpLocks noChangeShapeType="1"/>
            <a:stCxn id="194563" idx="5"/>
            <a:endCxn id="194567" idx="1"/>
          </p:cNvCxnSpPr>
          <p:nvPr/>
        </p:nvCxnSpPr>
        <p:spPr bwMode="auto">
          <a:xfrm>
            <a:off x="576263" y="2755900"/>
            <a:ext cx="379412" cy="2444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4" name="AutoShape 24"/>
          <p:cNvCxnSpPr>
            <a:cxnSpLocks noChangeShapeType="1"/>
            <a:stCxn id="194563" idx="5"/>
            <a:endCxn id="194568" idx="2"/>
          </p:cNvCxnSpPr>
          <p:nvPr/>
        </p:nvCxnSpPr>
        <p:spPr bwMode="auto">
          <a:xfrm>
            <a:off x="576263" y="2755900"/>
            <a:ext cx="314325" cy="92233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5" name="AutoShape 25"/>
          <p:cNvCxnSpPr>
            <a:cxnSpLocks noChangeShapeType="1"/>
            <a:stCxn id="194570" idx="6"/>
            <a:endCxn id="194571" idx="2"/>
          </p:cNvCxnSpPr>
          <p:nvPr/>
        </p:nvCxnSpPr>
        <p:spPr bwMode="auto">
          <a:xfrm>
            <a:off x="1887538" y="3144838"/>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6" name="AutoShape 26"/>
          <p:cNvCxnSpPr>
            <a:cxnSpLocks noChangeShapeType="1"/>
            <a:stCxn id="194572" idx="6"/>
            <a:endCxn id="194573" idx="2"/>
          </p:cNvCxnSpPr>
          <p:nvPr/>
        </p:nvCxnSpPr>
        <p:spPr bwMode="auto">
          <a:xfrm>
            <a:off x="1887538" y="3678238"/>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7" name="AutoShape 27"/>
          <p:cNvCxnSpPr>
            <a:cxnSpLocks noChangeShapeType="1"/>
            <a:stCxn id="194573" idx="4"/>
            <a:endCxn id="194575" idx="0"/>
          </p:cNvCxnSpPr>
          <p:nvPr/>
        </p:nvCxnSpPr>
        <p:spPr bwMode="auto">
          <a:xfrm>
            <a:off x="2476500" y="3878263"/>
            <a:ext cx="0" cy="13335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8" name="AutoShape 28"/>
          <p:cNvCxnSpPr>
            <a:cxnSpLocks noChangeShapeType="1"/>
            <a:stCxn id="194572" idx="5"/>
            <a:endCxn id="194575" idx="1"/>
          </p:cNvCxnSpPr>
          <p:nvPr/>
        </p:nvCxnSpPr>
        <p:spPr bwMode="auto">
          <a:xfrm>
            <a:off x="1822450" y="3822700"/>
            <a:ext cx="519113" cy="2444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589" name="Oval 29"/>
          <p:cNvSpPr>
            <a:spLocks noChangeArrowheads="1"/>
          </p:cNvSpPr>
          <p:nvPr/>
        </p:nvSpPr>
        <p:spPr bwMode="auto">
          <a:xfrm>
            <a:off x="3505200" y="2420938"/>
            <a:ext cx="381000" cy="381000"/>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A</a:t>
            </a:r>
            <a:endParaRPr kumimoji="1" lang="en-US" altLang="zh-CN" sz="2400">
              <a:ea typeface="宋体" panose="02010600030101010101" pitchFamily="2" charset="-122"/>
            </a:endParaRPr>
          </a:p>
        </p:txBody>
      </p:sp>
      <p:sp>
        <p:nvSpPr>
          <p:cNvPr id="194590" name="Oval 30"/>
          <p:cNvSpPr>
            <a:spLocks noChangeArrowheads="1"/>
          </p:cNvSpPr>
          <p:nvPr/>
        </p:nvSpPr>
        <p:spPr bwMode="auto">
          <a:xfrm>
            <a:off x="5991225" y="24209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sp>
        <p:nvSpPr>
          <p:cNvPr id="194591" name="Oval 31"/>
          <p:cNvSpPr>
            <a:spLocks noChangeArrowheads="1"/>
          </p:cNvSpPr>
          <p:nvPr/>
        </p:nvSpPr>
        <p:spPr bwMode="auto">
          <a:xfrm>
            <a:off x="3505200" y="47767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4592" name="Oval 32"/>
          <p:cNvSpPr>
            <a:spLocks noChangeArrowheads="1"/>
          </p:cNvSpPr>
          <p:nvPr/>
        </p:nvSpPr>
        <p:spPr bwMode="auto">
          <a:xfrm>
            <a:off x="5991225" y="47767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4593" name="Oval 33"/>
          <p:cNvSpPr>
            <a:spLocks noChangeArrowheads="1"/>
          </p:cNvSpPr>
          <p:nvPr/>
        </p:nvSpPr>
        <p:spPr bwMode="auto">
          <a:xfrm>
            <a:off x="4191000" y="29543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C</a:t>
            </a:r>
            <a:endParaRPr kumimoji="1" lang="en-US" altLang="zh-CN" sz="2400">
              <a:ea typeface="宋体" panose="02010600030101010101" pitchFamily="2" charset="-122"/>
            </a:endParaRPr>
          </a:p>
        </p:txBody>
      </p:sp>
      <p:sp>
        <p:nvSpPr>
          <p:cNvPr id="194594" name="Oval 34"/>
          <p:cNvSpPr>
            <a:spLocks noChangeArrowheads="1"/>
          </p:cNvSpPr>
          <p:nvPr/>
        </p:nvSpPr>
        <p:spPr bwMode="auto">
          <a:xfrm>
            <a:off x="4191000" y="34877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F</a:t>
            </a:r>
            <a:endParaRPr kumimoji="1" lang="en-US" altLang="zh-CN" sz="2400">
              <a:ea typeface="宋体" panose="02010600030101010101" pitchFamily="2" charset="-122"/>
            </a:endParaRPr>
          </a:p>
        </p:txBody>
      </p:sp>
      <p:sp>
        <p:nvSpPr>
          <p:cNvPr id="194595" name="Oval 35"/>
          <p:cNvSpPr>
            <a:spLocks noChangeArrowheads="1"/>
          </p:cNvSpPr>
          <p:nvPr/>
        </p:nvSpPr>
        <p:spPr bwMode="auto">
          <a:xfrm>
            <a:off x="4748213" y="40211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cxnSp>
        <p:nvCxnSpPr>
          <p:cNvPr id="194596" name="AutoShape 36"/>
          <p:cNvCxnSpPr>
            <a:cxnSpLocks noChangeShapeType="1"/>
            <a:stCxn id="194589" idx="6"/>
            <a:endCxn id="194590" idx="2"/>
          </p:cNvCxnSpPr>
          <p:nvPr/>
        </p:nvCxnSpPr>
        <p:spPr bwMode="auto">
          <a:xfrm>
            <a:off x="3900488" y="2611438"/>
            <a:ext cx="2090737" cy="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97" name="AutoShape 37"/>
          <p:cNvCxnSpPr>
            <a:cxnSpLocks noChangeShapeType="1"/>
            <a:stCxn id="194589" idx="4"/>
            <a:endCxn id="194591" idx="0"/>
          </p:cNvCxnSpPr>
          <p:nvPr/>
        </p:nvCxnSpPr>
        <p:spPr bwMode="auto">
          <a:xfrm>
            <a:off x="3695700" y="2816225"/>
            <a:ext cx="0" cy="1960563"/>
          </a:xfrm>
          <a:prstGeom prst="straightConnector1">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98" name="AutoShape 38"/>
          <p:cNvCxnSpPr>
            <a:cxnSpLocks noChangeShapeType="1"/>
            <a:stCxn id="194591" idx="6"/>
            <a:endCxn id="194592" idx="2"/>
          </p:cNvCxnSpPr>
          <p:nvPr/>
        </p:nvCxnSpPr>
        <p:spPr bwMode="auto">
          <a:xfrm>
            <a:off x="3886200" y="4967288"/>
            <a:ext cx="2105025"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99" name="AutoShape 39"/>
          <p:cNvCxnSpPr>
            <a:cxnSpLocks noChangeShapeType="1"/>
            <a:stCxn id="194592" idx="0"/>
            <a:endCxn id="194590" idx="4"/>
          </p:cNvCxnSpPr>
          <p:nvPr/>
        </p:nvCxnSpPr>
        <p:spPr bwMode="auto">
          <a:xfrm flipV="1">
            <a:off x="6181725" y="2801938"/>
            <a:ext cx="0" cy="1974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0" name="AutoShape 40"/>
          <p:cNvCxnSpPr>
            <a:cxnSpLocks noChangeShapeType="1"/>
            <a:stCxn id="194591" idx="7"/>
            <a:endCxn id="194595" idx="2"/>
          </p:cNvCxnSpPr>
          <p:nvPr/>
        </p:nvCxnSpPr>
        <p:spPr bwMode="auto">
          <a:xfrm flipV="1">
            <a:off x="3830638" y="4211638"/>
            <a:ext cx="917575" cy="62071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1" name="AutoShape 41"/>
          <p:cNvCxnSpPr>
            <a:cxnSpLocks noChangeShapeType="1"/>
            <a:stCxn id="194595" idx="6"/>
            <a:endCxn id="194592" idx="1"/>
          </p:cNvCxnSpPr>
          <p:nvPr/>
        </p:nvCxnSpPr>
        <p:spPr bwMode="auto">
          <a:xfrm>
            <a:off x="5129213" y="4211638"/>
            <a:ext cx="917575" cy="620712"/>
          </a:xfrm>
          <a:prstGeom prst="straightConnector1">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2" name="AutoShape 42"/>
          <p:cNvCxnSpPr>
            <a:cxnSpLocks noChangeShapeType="1"/>
            <a:stCxn id="194589" idx="5"/>
            <a:endCxn id="194593" idx="1"/>
          </p:cNvCxnSpPr>
          <p:nvPr/>
        </p:nvCxnSpPr>
        <p:spPr bwMode="auto">
          <a:xfrm>
            <a:off x="3830638" y="2760663"/>
            <a:ext cx="415925" cy="249237"/>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3" name="AutoShape 43"/>
          <p:cNvCxnSpPr>
            <a:cxnSpLocks noChangeShapeType="1"/>
            <a:stCxn id="194589" idx="5"/>
            <a:endCxn id="194594" idx="2"/>
          </p:cNvCxnSpPr>
          <p:nvPr/>
        </p:nvCxnSpPr>
        <p:spPr bwMode="auto">
          <a:xfrm>
            <a:off x="3830638" y="2760663"/>
            <a:ext cx="360362" cy="9175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04" name="Oval 44"/>
          <p:cNvSpPr>
            <a:spLocks noChangeArrowheads="1"/>
          </p:cNvSpPr>
          <p:nvPr/>
        </p:nvSpPr>
        <p:spPr bwMode="auto">
          <a:xfrm>
            <a:off x="7053263" y="42370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sp>
        <p:nvSpPr>
          <p:cNvPr id="194605" name="Oval 45"/>
          <p:cNvSpPr>
            <a:spLocks noChangeArrowheads="1"/>
          </p:cNvSpPr>
          <p:nvPr/>
        </p:nvSpPr>
        <p:spPr bwMode="auto">
          <a:xfrm>
            <a:off x="7650163" y="2852738"/>
            <a:ext cx="381000" cy="381000"/>
          </a:xfrm>
          <a:prstGeom prst="ellipse">
            <a:avLst/>
          </a:prstGeom>
          <a:noFill/>
          <a:ln w="2857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D</a:t>
            </a:r>
            <a:endParaRPr kumimoji="1" lang="en-US" altLang="zh-CN" sz="2400">
              <a:ea typeface="宋体" panose="02010600030101010101" pitchFamily="2" charset="-122"/>
            </a:endParaRPr>
          </a:p>
        </p:txBody>
      </p:sp>
      <p:sp>
        <p:nvSpPr>
          <p:cNvPr id="194606" name="Oval 46"/>
          <p:cNvSpPr>
            <a:spLocks noChangeArrowheads="1"/>
          </p:cNvSpPr>
          <p:nvPr/>
        </p:nvSpPr>
        <p:spPr bwMode="auto">
          <a:xfrm>
            <a:off x="8439150" y="28527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sp>
        <p:nvSpPr>
          <p:cNvPr id="194607" name="Oval 47"/>
          <p:cNvSpPr>
            <a:spLocks noChangeArrowheads="1"/>
          </p:cNvSpPr>
          <p:nvPr/>
        </p:nvSpPr>
        <p:spPr bwMode="auto">
          <a:xfrm>
            <a:off x="7650163" y="3502025"/>
            <a:ext cx="381000" cy="381000"/>
          </a:xfrm>
          <a:prstGeom prst="ellipse">
            <a:avLst/>
          </a:prstGeom>
          <a:noFill/>
          <a:ln w="2857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G</a:t>
            </a:r>
            <a:endParaRPr kumimoji="1" lang="en-US" altLang="zh-CN" sz="2400">
              <a:ea typeface="宋体" panose="02010600030101010101" pitchFamily="2" charset="-122"/>
            </a:endParaRPr>
          </a:p>
        </p:txBody>
      </p:sp>
      <p:sp>
        <p:nvSpPr>
          <p:cNvPr id="194608" name="Oval 48"/>
          <p:cNvSpPr>
            <a:spLocks noChangeArrowheads="1"/>
          </p:cNvSpPr>
          <p:nvPr/>
        </p:nvSpPr>
        <p:spPr bwMode="auto">
          <a:xfrm>
            <a:off x="8439150" y="350202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sp>
        <p:nvSpPr>
          <p:cNvPr id="194609" name="Oval 49"/>
          <p:cNvSpPr>
            <a:spLocks noChangeArrowheads="1"/>
          </p:cNvSpPr>
          <p:nvPr/>
        </p:nvSpPr>
        <p:spPr bwMode="auto">
          <a:xfrm>
            <a:off x="8439150" y="42370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K</a:t>
            </a:r>
            <a:endParaRPr kumimoji="1" lang="en-US" altLang="zh-CN" sz="2400">
              <a:ea typeface="宋体" panose="02010600030101010101" pitchFamily="2" charset="-122"/>
            </a:endParaRPr>
          </a:p>
        </p:txBody>
      </p:sp>
      <p:cxnSp>
        <p:nvCxnSpPr>
          <p:cNvPr id="194610" name="AutoShape 50"/>
          <p:cNvCxnSpPr>
            <a:cxnSpLocks noChangeShapeType="1"/>
            <a:stCxn id="194604" idx="7"/>
            <a:endCxn id="194607" idx="2"/>
          </p:cNvCxnSpPr>
          <p:nvPr/>
        </p:nvCxnSpPr>
        <p:spPr bwMode="auto">
          <a:xfrm flipV="1">
            <a:off x="7378700" y="3692525"/>
            <a:ext cx="257175" cy="6000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1" name="AutoShape 51"/>
          <p:cNvCxnSpPr>
            <a:cxnSpLocks noChangeShapeType="1"/>
            <a:stCxn id="194605" idx="6"/>
            <a:endCxn id="194606" idx="2"/>
          </p:cNvCxnSpPr>
          <p:nvPr/>
        </p:nvCxnSpPr>
        <p:spPr bwMode="auto">
          <a:xfrm>
            <a:off x="8045450" y="3043238"/>
            <a:ext cx="393700"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2" name="AutoShape 52"/>
          <p:cNvCxnSpPr>
            <a:cxnSpLocks noChangeShapeType="1"/>
            <a:stCxn id="194607" idx="5"/>
            <a:endCxn id="194609" idx="1"/>
          </p:cNvCxnSpPr>
          <p:nvPr/>
        </p:nvCxnSpPr>
        <p:spPr bwMode="auto">
          <a:xfrm>
            <a:off x="7975600" y="3841750"/>
            <a:ext cx="519113" cy="450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3" name="AutoShape 53"/>
          <p:cNvCxnSpPr>
            <a:cxnSpLocks noChangeShapeType="1"/>
            <a:stCxn id="194608" idx="4"/>
            <a:endCxn id="194609" idx="0"/>
          </p:cNvCxnSpPr>
          <p:nvPr/>
        </p:nvCxnSpPr>
        <p:spPr bwMode="auto">
          <a:xfrm>
            <a:off x="8629650" y="3883025"/>
            <a:ext cx="0" cy="35401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4" name="AutoShape 54"/>
          <p:cNvCxnSpPr>
            <a:cxnSpLocks noChangeShapeType="1"/>
            <a:stCxn id="194607" idx="6"/>
            <a:endCxn id="194608" idx="2"/>
          </p:cNvCxnSpPr>
          <p:nvPr/>
        </p:nvCxnSpPr>
        <p:spPr bwMode="auto">
          <a:xfrm>
            <a:off x="8045450" y="3692525"/>
            <a:ext cx="3937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15" name="Text Box 55"/>
          <p:cNvSpPr txBox="1">
            <a:spLocks noChangeArrowheads="1"/>
          </p:cNvSpPr>
          <p:nvPr/>
        </p:nvSpPr>
        <p:spPr bwMode="auto">
          <a:xfrm>
            <a:off x="0" y="2205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194616" name="Text Box 56"/>
          <p:cNvSpPr txBox="1">
            <a:spLocks noChangeArrowheads="1"/>
          </p:cNvSpPr>
          <p:nvPr/>
        </p:nvSpPr>
        <p:spPr bwMode="auto">
          <a:xfrm>
            <a:off x="250825" y="5229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194617" name="Text Box 57"/>
          <p:cNvSpPr txBox="1">
            <a:spLocks noChangeArrowheads="1"/>
          </p:cNvSpPr>
          <p:nvPr/>
        </p:nvSpPr>
        <p:spPr bwMode="auto">
          <a:xfrm>
            <a:off x="2771775" y="5229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194618" name="Text Box 58"/>
          <p:cNvSpPr txBox="1">
            <a:spLocks noChangeArrowheads="1"/>
          </p:cNvSpPr>
          <p:nvPr/>
        </p:nvSpPr>
        <p:spPr bwMode="auto">
          <a:xfrm>
            <a:off x="1619250" y="45085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194619" name="Text Box 59"/>
          <p:cNvSpPr txBox="1">
            <a:spLocks noChangeArrowheads="1"/>
          </p:cNvSpPr>
          <p:nvPr/>
        </p:nvSpPr>
        <p:spPr bwMode="auto">
          <a:xfrm>
            <a:off x="2555875" y="22050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194620" name="Text Box 60"/>
          <p:cNvSpPr txBox="1">
            <a:spLocks noChangeArrowheads="1"/>
          </p:cNvSpPr>
          <p:nvPr/>
        </p:nvSpPr>
        <p:spPr bwMode="auto">
          <a:xfrm>
            <a:off x="611188" y="36449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194621" name="Text Box 61"/>
          <p:cNvSpPr txBox="1">
            <a:spLocks noChangeArrowheads="1"/>
          </p:cNvSpPr>
          <p:nvPr/>
        </p:nvSpPr>
        <p:spPr bwMode="auto">
          <a:xfrm>
            <a:off x="1116013" y="2708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7</a:t>
            </a:r>
            <a:endParaRPr lang="en-US" altLang="zh-CN"/>
          </a:p>
        </p:txBody>
      </p:sp>
      <p:sp>
        <p:nvSpPr>
          <p:cNvPr id="194622" name="Text Box 62"/>
          <p:cNvSpPr txBox="1">
            <a:spLocks noChangeArrowheads="1"/>
          </p:cNvSpPr>
          <p:nvPr/>
        </p:nvSpPr>
        <p:spPr bwMode="auto">
          <a:xfrm>
            <a:off x="1692275" y="27082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8</a:t>
            </a:r>
            <a:endParaRPr lang="en-US" altLang="zh-CN"/>
          </a:p>
        </p:txBody>
      </p:sp>
      <p:sp>
        <p:nvSpPr>
          <p:cNvPr id="194623" name="Text Box 63"/>
          <p:cNvSpPr txBox="1">
            <a:spLocks noChangeArrowheads="1"/>
          </p:cNvSpPr>
          <p:nvPr/>
        </p:nvSpPr>
        <p:spPr bwMode="auto">
          <a:xfrm>
            <a:off x="2555875" y="27813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a:t>
            </a:r>
            <a:endParaRPr lang="en-US" altLang="zh-CN"/>
          </a:p>
        </p:txBody>
      </p:sp>
      <p:sp>
        <p:nvSpPr>
          <p:cNvPr id="194624" name="Text Box 64"/>
          <p:cNvSpPr txBox="1">
            <a:spLocks noChangeArrowheads="1"/>
          </p:cNvSpPr>
          <p:nvPr/>
        </p:nvSpPr>
        <p:spPr bwMode="auto">
          <a:xfrm>
            <a:off x="1692275" y="32845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a:t>
            </a:r>
            <a:endParaRPr lang="en-US" altLang="zh-CN"/>
          </a:p>
        </p:txBody>
      </p:sp>
      <p:sp>
        <p:nvSpPr>
          <p:cNvPr id="194625" name="Text Box 65"/>
          <p:cNvSpPr txBox="1">
            <a:spLocks noChangeArrowheads="1"/>
          </p:cNvSpPr>
          <p:nvPr/>
        </p:nvSpPr>
        <p:spPr bwMode="auto">
          <a:xfrm>
            <a:off x="2555875" y="42211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a:t>
            </a:r>
            <a:endParaRPr lang="en-US" altLang="zh-CN"/>
          </a:p>
        </p:txBody>
      </p:sp>
      <p:sp>
        <p:nvSpPr>
          <p:cNvPr id="194626" name="Text Box 66"/>
          <p:cNvSpPr txBox="1">
            <a:spLocks noChangeArrowheads="1"/>
          </p:cNvSpPr>
          <p:nvPr/>
        </p:nvSpPr>
        <p:spPr bwMode="auto">
          <a:xfrm>
            <a:off x="2555875" y="32845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12</a:t>
            </a:r>
            <a:endParaRPr lang="en-US" altLang="zh-CN"/>
          </a:p>
        </p:txBody>
      </p:sp>
      <p:sp>
        <p:nvSpPr>
          <p:cNvPr id="194627" name="Text Box 67"/>
          <p:cNvSpPr txBox="1">
            <a:spLocks noChangeArrowheads="1"/>
          </p:cNvSpPr>
          <p:nvPr/>
        </p:nvSpPr>
        <p:spPr bwMode="auto">
          <a:xfrm>
            <a:off x="539750" y="41497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4589"/>
                                        </p:tgtEl>
                                        <p:attrNameLst>
                                          <p:attrName>style.visibility</p:attrName>
                                        </p:attrNameLst>
                                      </p:cBhvr>
                                      <p:to>
                                        <p:strVal val="visible"/>
                                      </p:to>
                                    </p:set>
                                    <p:anim calcmode="lin" valueType="num">
                                      <p:cBhvr>
                                        <p:cTn id="7" dur="1000" fill="hold"/>
                                        <p:tgtEl>
                                          <p:spTgt spid="194589"/>
                                        </p:tgtEl>
                                        <p:attrNameLst>
                                          <p:attrName>ppt_x</p:attrName>
                                        </p:attrNameLst>
                                      </p:cBhvr>
                                      <p:tavLst>
                                        <p:tav tm="0">
                                          <p:val>
                                            <p:strVal val="#ppt_x-.2"/>
                                          </p:val>
                                        </p:tav>
                                        <p:tav tm="100000">
                                          <p:val>
                                            <p:strVal val="#ppt_x"/>
                                          </p:val>
                                        </p:tav>
                                      </p:tavLst>
                                    </p:anim>
                                    <p:anim calcmode="lin" valueType="num">
                                      <p:cBhvr>
                                        <p:cTn id="8" dur="1000" fill="hold"/>
                                        <p:tgtEl>
                                          <p:spTgt spid="19458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458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94590"/>
                                        </p:tgtEl>
                                        <p:attrNameLst>
                                          <p:attrName>style.visibility</p:attrName>
                                        </p:attrNameLst>
                                      </p:cBhvr>
                                      <p:to>
                                        <p:strVal val="visible"/>
                                      </p:to>
                                    </p:set>
                                    <p:anim calcmode="lin" valueType="num">
                                      <p:cBhvr>
                                        <p:cTn id="12" dur="1000" fill="hold"/>
                                        <p:tgtEl>
                                          <p:spTgt spid="194590"/>
                                        </p:tgtEl>
                                        <p:attrNameLst>
                                          <p:attrName>ppt_x</p:attrName>
                                        </p:attrNameLst>
                                      </p:cBhvr>
                                      <p:tavLst>
                                        <p:tav tm="0">
                                          <p:val>
                                            <p:strVal val="#ppt_x-.2"/>
                                          </p:val>
                                        </p:tav>
                                        <p:tav tm="100000">
                                          <p:val>
                                            <p:strVal val="#ppt_x"/>
                                          </p:val>
                                        </p:tav>
                                      </p:tavLst>
                                    </p:anim>
                                    <p:anim calcmode="lin" valueType="num">
                                      <p:cBhvr>
                                        <p:cTn id="13" dur="1000" fill="hold"/>
                                        <p:tgtEl>
                                          <p:spTgt spid="19459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94590"/>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94591"/>
                                        </p:tgtEl>
                                        <p:attrNameLst>
                                          <p:attrName>style.visibility</p:attrName>
                                        </p:attrNameLst>
                                      </p:cBhvr>
                                      <p:to>
                                        <p:strVal val="visible"/>
                                      </p:to>
                                    </p:set>
                                    <p:anim calcmode="lin" valueType="num">
                                      <p:cBhvr>
                                        <p:cTn id="17" dur="1000" fill="hold"/>
                                        <p:tgtEl>
                                          <p:spTgt spid="194591"/>
                                        </p:tgtEl>
                                        <p:attrNameLst>
                                          <p:attrName>ppt_x</p:attrName>
                                        </p:attrNameLst>
                                      </p:cBhvr>
                                      <p:tavLst>
                                        <p:tav tm="0">
                                          <p:val>
                                            <p:strVal val="#ppt_x-.2"/>
                                          </p:val>
                                        </p:tav>
                                        <p:tav tm="100000">
                                          <p:val>
                                            <p:strVal val="#ppt_x"/>
                                          </p:val>
                                        </p:tav>
                                      </p:tavLst>
                                    </p:anim>
                                    <p:anim calcmode="lin" valueType="num">
                                      <p:cBhvr>
                                        <p:cTn id="18" dur="1000" fill="hold"/>
                                        <p:tgtEl>
                                          <p:spTgt spid="19459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94591"/>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94592"/>
                                        </p:tgtEl>
                                        <p:attrNameLst>
                                          <p:attrName>style.visibility</p:attrName>
                                        </p:attrNameLst>
                                      </p:cBhvr>
                                      <p:to>
                                        <p:strVal val="visible"/>
                                      </p:to>
                                    </p:set>
                                    <p:anim calcmode="lin" valueType="num">
                                      <p:cBhvr>
                                        <p:cTn id="22" dur="1000" fill="hold"/>
                                        <p:tgtEl>
                                          <p:spTgt spid="194592"/>
                                        </p:tgtEl>
                                        <p:attrNameLst>
                                          <p:attrName>ppt_x</p:attrName>
                                        </p:attrNameLst>
                                      </p:cBhvr>
                                      <p:tavLst>
                                        <p:tav tm="0">
                                          <p:val>
                                            <p:strVal val="#ppt_x-.2"/>
                                          </p:val>
                                        </p:tav>
                                        <p:tav tm="100000">
                                          <p:val>
                                            <p:strVal val="#ppt_x"/>
                                          </p:val>
                                        </p:tav>
                                      </p:tavLst>
                                    </p:anim>
                                    <p:anim calcmode="lin" valueType="num">
                                      <p:cBhvr>
                                        <p:cTn id="23" dur="1000" fill="hold"/>
                                        <p:tgtEl>
                                          <p:spTgt spid="19459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94592"/>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94593"/>
                                        </p:tgtEl>
                                        <p:attrNameLst>
                                          <p:attrName>style.visibility</p:attrName>
                                        </p:attrNameLst>
                                      </p:cBhvr>
                                      <p:to>
                                        <p:strVal val="visible"/>
                                      </p:to>
                                    </p:set>
                                    <p:anim calcmode="lin" valueType="num">
                                      <p:cBhvr>
                                        <p:cTn id="27" dur="1000" fill="hold"/>
                                        <p:tgtEl>
                                          <p:spTgt spid="194593"/>
                                        </p:tgtEl>
                                        <p:attrNameLst>
                                          <p:attrName>ppt_x</p:attrName>
                                        </p:attrNameLst>
                                      </p:cBhvr>
                                      <p:tavLst>
                                        <p:tav tm="0">
                                          <p:val>
                                            <p:strVal val="#ppt_x-.2"/>
                                          </p:val>
                                        </p:tav>
                                        <p:tav tm="100000">
                                          <p:val>
                                            <p:strVal val="#ppt_x"/>
                                          </p:val>
                                        </p:tav>
                                      </p:tavLst>
                                    </p:anim>
                                    <p:anim calcmode="lin" valueType="num">
                                      <p:cBhvr>
                                        <p:cTn id="28" dur="1000" fill="hold"/>
                                        <p:tgtEl>
                                          <p:spTgt spid="19459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94593"/>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94594"/>
                                        </p:tgtEl>
                                        <p:attrNameLst>
                                          <p:attrName>style.visibility</p:attrName>
                                        </p:attrNameLst>
                                      </p:cBhvr>
                                      <p:to>
                                        <p:strVal val="visible"/>
                                      </p:to>
                                    </p:set>
                                    <p:anim calcmode="lin" valueType="num">
                                      <p:cBhvr>
                                        <p:cTn id="32" dur="1000" fill="hold"/>
                                        <p:tgtEl>
                                          <p:spTgt spid="194594"/>
                                        </p:tgtEl>
                                        <p:attrNameLst>
                                          <p:attrName>ppt_x</p:attrName>
                                        </p:attrNameLst>
                                      </p:cBhvr>
                                      <p:tavLst>
                                        <p:tav tm="0">
                                          <p:val>
                                            <p:strVal val="#ppt_x-.2"/>
                                          </p:val>
                                        </p:tav>
                                        <p:tav tm="100000">
                                          <p:val>
                                            <p:strVal val="#ppt_x"/>
                                          </p:val>
                                        </p:tav>
                                      </p:tavLst>
                                    </p:anim>
                                    <p:anim calcmode="lin" valueType="num">
                                      <p:cBhvr>
                                        <p:cTn id="33" dur="1000" fill="hold"/>
                                        <p:tgtEl>
                                          <p:spTgt spid="19459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9459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94595"/>
                                        </p:tgtEl>
                                        <p:attrNameLst>
                                          <p:attrName>style.visibility</p:attrName>
                                        </p:attrNameLst>
                                      </p:cBhvr>
                                      <p:to>
                                        <p:strVal val="visible"/>
                                      </p:to>
                                    </p:set>
                                    <p:anim calcmode="lin" valueType="num">
                                      <p:cBhvr>
                                        <p:cTn id="37" dur="1000" fill="hold"/>
                                        <p:tgtEl>
                                          <p:spTgt spid="194595"/>
                                        </p:tgtEl>
                                        <p:attrNameLst>
                                          <p:attrName>ppt_x</p:attrName>
                                        </p:attrNameLst>
                                      </p:cBhvr>
                                      <p:tavLst>
                                        <p:tav tm="0">
                                          <p:val>
                                            <p:strVal val="#ppt_x-.2"/>
                                          </p:val>
                                        </p:tav>
                                        <p:tav tm="100000">
                                          <p:val>
                                            <p:strVal val="#ppt_x"/>
                                          </p:val>
                                        </p:tav>
                                      </p:tavLst>
                                    </p:anim>
                                    <p:anim calcmode="lin" valueType="num">
                                      <p:cBhvr>
                                        <p:cTn id="38" dur="1000" fill="hold"/>
                                        <p:tgtEl>
                                          <p:spTgt spid="19459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94595"/>
                                        </p:tgtEl>
                                      </p:cBhvr>
                                    </p:animEffect>
                                  </p:childTnLst>
                                </p:cTn>
                              </p:par>
                              <p:par>
                                <p:cTn id="40" presetID="29" presetClass="entr" presetSubtype="0" fill="hold" nodeType="withEffect">
                                  <p:stCondLst>
                                    <p:cond delay="0"/>
                                  </p:stCondLst>
                                  <p:childTnLst>
                                    <p:set>
                                      <p:cBhvr>
                                        <p:cTn id="41" dur="1" fill="hold">
                                          <p:stCondLst>
                                            <p:cond delay="0"/>
                                          </p:stCondLst>
                                        </p:cTn>
                                        <p:tgtEl>
                                          <p:spTgt spid="194596"/>
                                        </p:tgtEl>
                                        <p:attrNameLst>
                                          <p:attrName>style.visibility</p:attrName>
                                        </p:attrNameLst>
                                      </p:cBhvr>
                                      <p:to>
                                        <p:strVal val="visible"/>
                                      </p:to>
                                    </p:set>
                                    <p:anim calcmode="lin" valueType="num">
                                      <p:cBhvr>
                                        <p:cTn id="42" dur="1000" fill="hold"/>
                                        <p:tgtEl>
                                          <p:spTgt spid="194596"/>
                                        </p:tgtEl>
                                        <p:attrNameLst>
                                          <p:attrName>ppt_x</p:attrName>
                                        </p:attrNameLst>
                                      </p:cBhvr>
                                      <p:tavLst>
                                        <p:tav tm="0">
                                          <p:val>
                                            <p:strVal val="#ppt_x-.2"/>
                                          </p:val>
                                        </p:tav>
                                        <p:tav tm="100000">
                                          <p:val>
                                            <p:strVal val="#ppt_x"/>
                                          </p:val>
                                        </p:tav>
                                      </p:tavLst>
                                    </p:anim>
                                    <p:anim calcmode="lin" valueType="num">
                                      <p:cBhvr>
                                        <p:cTn id="43" dur="1000" fill="hold"/>
                                        <p:tgtEl>
                                          <p:spTgt spid="19459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4596"/>
                                        </p:tgtEl>
                                      </p:cBhvr>
                                    </p:animEffect>
                                  </p:childTnLst>
                                </p:cTn>
                              </p:par>
                              <p:par>
                                <p:cTn id="45" presetID="29" presetClass="entr" presetSubtype="0" fill="hold" nodeType="withEffect">
                                  <p:stCondLst>
                                    <p:cond delay="0"/>
                                  </p:stCondLst>
                                  <p:childTnLst>
                                    <p:set>
                                      <p:cBhvr>
                                        <p:cTn id="46" dur="1" fill="hold">
                                          <p:stCondLst>
                                            <p:cond delay="0"/>
                                          </p:stCondLst>
                                        </p:cTn>
                                        <p:tgtEl>
                                          <p:spTgt spid="194597"/>
                                        </p:tgtEl>
                                        <p:attrNameLst>
                                          <p:attrName>style.visibility</p:attrName>
                                        </p:attrNameLst>
                                      </p:cBhvr>
                                      <p:to>
                                        <p:strVal val="visible"/>
                                      </p:to>
                                    </p:set>
                                    <p:anim calcmode="lin" valueType="num">
                                      <p:cBhvr>
                                        <p:cTn id="47" dur="1000" fill="hold"/>
                                        <p:tgtEl>
                                          <p:spTgt spid="194597"/>
                                        </p:tgtEl>
                                        <p:attrNameLst>
                                          <p:attrName>ppt_x</p:attrName>
                                        </p:attrNameLst>
                                      </p:cBhvr>
                                      <p:tavLst>
                                        <p:tav tm="0">
                                          <p:val>
                                            <p:strVal val="#ppt_x-.2"/>
                                          </p:val>
                                        </p:tav>
                                        <p:tav tm="100000">
                                          <p:val>
                                            <p:strVal val="#ppt_x"/>
                                          </p:val>
                                        </p:tav>
                                      </p:tavLst>
                                    </p:anim>
                                    <p:anim calcmode="lin" valueType="num">
                                      <p:cBhvr>
                                        <p:cTn id="48" dur="1000" fill="hold"/>
                                        <p:tgtEl>
                                          <p:spTgt spid="194597"/>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94597"/>
                                        </p:tgtEl>
                                      </p:cBhvr>
                                    </p:animEffect>
                                  </p:childTnLst>
                                </p:cTn>
                              </p:par>
                              <p:par>
                                <p:cTn id="50" presetID="29" presetClass="entr" presetSubtype="0" fill="hold" nodeType="withEffect">
                                  <p:stCondLst>
                                    <p:cond delay="0"/>
                                  </p:stCondLst>
                                  <p:childTnLst>
                                    <p:set>
                                      <p:cBhvr>
                                        <p:cTn id="51" dur="1" fill="hold">
                                          <p:stCondLst>
                                            <p:cond delay="0"/>
                                          </p:stCondLst>
                                        </p:cTn>
                                        <p:tgtEl>
                                          <p:spTgt spid="194598"/>
                                        </p:tgtEl>
                                        <p:attrNameLst>
                                          <p:attrName>style.visibility</p:attrName>
                                        </p:attrNameLst>
                                      </p:cBhvr>
                                      <p:to>
                                        <p:strVal val="visible"/>
                                      </p:to>
                                    </p:set>
                                    <p:anim calcmode="lin" valueType="num">
                                      <p:cBhvr>
                                        <p:cTn id="52" dur="1000" fill="hold"/>
                                        <p:tgtEl>
                                          <p:spTgt spid="194598"/>
                                        </p:tgtEl>
                                        <p:attrNameLst>
                                          <p:attrName>ppt_x</p:attrName>
                                        </p:attrNameLst>
                                      </p:cBhvr>
                                      <p:tavLst>
                                        <p:tav tm="0">
                                          <p:val>
                                            <p:strVal val="#ppt_x-.2"/>
                                          </p:val>
                                        </p:tav>
                                        <p:tav tm="100000">
                                          <p:val>
                                            <p:strVal val="#ppt_x"/>
                                          </p:val>
                                        </p:tav>
                                      </p:tavLst>
                                    </p:anim>
                                    <p:anim calcmode="lin" valueType="num">
                                      <p:cBhvr>
                                        <p:cTn id="53" dur="1000" fill="hold"/>
                                        <p:tgtEl>
                                          <p:spTgt spid="194598"/>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94598"/>
                                        </p:tgtEl>
                                      </p:cBhvr>
                                    </p:animEffect>
                                  </p:childTnLst>
                                </p:cTn>
                              </p:par>
                              <p:par>
                                <p:cTn id="55" presetID="29" presetClass="entr" presetSubtype="0" fill="hold" nodeType="withEffect">
                                  <p:stCondLst>
                                    <p:cond delay="0"/>
                                  </p:stCondLst>
                                  <p:childTnLst>
                                    <p:set>
                                      <p:cBhvr>
                                        <p:cTn id="56" dur="1" fill="hold">
                                          <p:stCondLst>
                                            <p:cond delay="0"/>
                                          </p:stCondLst>
                                        </p:cTn>
                                        <p:tgtEl>
                                          <p:spTgt spid="194599"/>
                                        </p:tgtEl>
                                        <p:attrNameLst>
                                          <p:attrName>style.visibility</p:attrName>
                                        </p:attrNameLst>
                                      </p:cBhvr>
                                      <p:to>
                                        <p:strVal val="visible"/>
                                      </p:to>
                                    </p:set>
                                    <p:anim calcmode="lin" valueType="num">
                                      <p:cBhvr>
                                        <p:cTn id="57" dur="1000" fill="hold"/>
                                        <p:tgtEl>
                                          <p:spTgt spid="194599"/>
                                        </p:tgtEl>
                                        <p:attrNameLst>
                                          <p:attrName>ppt_x</p:attrName>
                                        </p:attrNameLst>
                                      </p:cBhvr>
                                      <p:tavLst>
                                        <p:tav tm="0">
                                          <p:val>
                                            <p:strVal val="#ppt_x-.2"/>
                                          </p:val>
                                        </p:tav>
                                        <p:tav tm="100000">
                                          <p:val>
                                            <p:strVal val="#ppt_x"/>
                                          </p:val>
                                        </p:tav>
                                      </p:tavLst>
                                    </p:anim>
                                    <p:anim calcmode="lin" valueType="num">
                                      <p:cBhvr>
                                        <p:cTn id="58" dur="1000" fill="hold"/>
                                        <p:tgtEl>
                                          <p:spTgt spid="194599"/>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94599"/>
                                        </p:tgtEl>
                                      </p:cBhvr>
                                    </p:animEffect>
                                  </p:childTnLst>
                                </p:cTn>
                              </p:par>
                              <p:par>
                                <p:cTn id="60" presetID="29" presetClass="entr" presetSubtype="0" fill="hold" nodeType="withEffect">
                                  <p:stCondLst>
                                    <p:cond delay="0"/>
                                  </p:stCondLst>
                                  <p:childTnLst>
                                    <p:set>
                                      <p:cBhvr>
                                        <p:cTn id="61" dur="1" fill="hold">
                                          <p:stCondLst>
                                            <p:cond delay="0"/>
                                          </p:stCondLst>
                                        </p:cTn>
                                        <p:tgtEl>
                                          <p:spTgt spid="194600"/>
                                        </p:tgtEl>
                                        <p:attrNameLst>
                                          <p:attrName>style.visibility</p:attrName>
                                        </p:attrNameLst>
                                      </p:cBhvr>
                                      <p:to>
                                        <p:strVal val="visible"/>
                                      </p:to>
                                    </p:set>
                                    <p:anim calcmode="lin" valueType="num">
                                      <p:cBhvr>
                                        <p:cTn id="62" dur="1000" fill="hold"/>
                                        <p:tgtEl>
                                          <p:spTgt spid="194600"/>
                                        </p:tgtEl>
                                        <p:attrNameLst>
                                          <p:attrName>ppt_x</p:attrName>
                                        </p:attrNameLst>
                                      </p:cBhvr>
                                      <p:tavLst>
                                        <p:tav tm="0">
                                          <p:val>
                                            <p:strVal val="#ppt_x-.2"/>
                                          </p:val>
                                        </p:tav>
                                        <p:tav tm="100000">
                                          <p:val>
                                            <p:strVal val="#ppt_x"/>
                                          </p:val>
                                        </p:tav>
                                      </p:tavLst>
                                    </p:anim>
                                    <p:anim calcmode="lin" valueType="num">
                                      <p:cBhvr>
                                        <p:cTn id="63" dur="1000" fill="hold"/>
                                        <p:tgtEl>
                                          <p:spTgt spid="194600"/>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94600"/>
                                        </p:tgtEl>
                                      </p:cBhvr>
                                    </p:animEffect>
                                  </p:childTnLst>
                                </p:cTn>
                              </p:par>
                              <p:par>
                                <p:cTn id="65" presetID="29" presetClass="entr" presetSubtype="0" fill="hold" nodeType="withEffect">
                                  <p:stCondLst>
                                    <p:cond delay="0"/>
                                  </p:stCondLst>
                                  <p:childTnLst>
                                    <p:set>
                                      <p:cBhvr>
                                        <p:cTn id="66" dur="1" fill="hold">
                                          <p:stCondLst>
                                            <p:cond delay="0"/>
                                          </p:stCondLst>
                                        </p:cTn>
                                        <p:tgtEl>
                                          <p:spTgt spid="194601"/>
                                        </p:tgtEl>
                                        <p:attrNameLst>
                                          <p:attrName>style.visibility</p:attrName>
                                        </p:attrNameLst>
                                      </p:cBhvr>
                                      <p:to>
                                        <p:strVal val="visible"/>
                                      </p:to>
                                    </p:set>
                                    <p:anim calcmode="lin" valueType="num">
                                      <p:cBhvr>
                                        <p:cTn id="67" dur="1000" fill="hold"/>
                                        <p:tgtEl>
                                          <p:spTgt spid="194601"/>
                                        </p:tgtEl>
                                        <p:attrNameLst>
                                          <p:attrName>ppt_x</p:attrName>
                                        </p:attrNameLst>
                                      </p:cBhvr>
                                      <p:tavLst>
                                        <p:tav tm="0">
                                          <p:val>
                                            <p:strVal val="#ppt_x-.2"/>
                                          </p:val>
                                        </p:tav>
                                        <p:tav tm="100000">
                                          <p:val>
                                            <p:strVal val="#ppt_x"/>
                                          </p:val>
                                        </p:tav>
                                      </p:tavLst>
                                    </p:anim>
                                    <p:anim calcmode="lin" valueType="num">
                                      <p:cBhvr>
                                        <p:cTn id="68" dur="1000" fill="hold"/>
                                        <p:tgtEl>
                                          <p:spTgt spid="194601"/>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94601"/>
                                        </p:tgtEl>
                                      </p:cBhvr>
                                    </p:animEffect>
                                  </p:childTnLst>
                                </p:cTn>
                              </p:par>
                              <p:par>
                                <p:cTn id="70" presetID="29" presetClass="entr" presetSubtype="0" fill="hold" nodeType="withEffect">
                                  <p:stCondLst>
                                    <p:cond delay="0"/>
                                  </p:stCondLst>
                                  <p:childTnLst>
                                    <p:set>
                                      <p:cBhvr>
                                        <p:cTn id="71" dur="1" fill="hold">
                                          <p:stCondLst>
                                            <p:cond delay="0"/>
                                          </p:stCondLst>
                                        </p:cTn>
                                        <p:tgtEl>
                                          <p:spTgt spid="194602"/>
                                        </p:tgtEl>
                                        <p:attrNameLst>
                                          <p:attrName>style.visibility</p:attrName>
                                        </p:attrNameLst>
                                      </p:cBhvr>
                                      <p:to>
                                        <p:strVal val="visible"/>
                                      </p:to>
                                    </p:set>
                                    <p:anim calcmode="lin" valueType="num">
                                      <p:cBhvr>
                                        <p:cTn id="72" dur="1000" fill="hold"/>
                                        <p:tgtEl>
                                          <p:spTgt spid="194602"/>
                                        </p:tgtEl>
                                        <p:attrNameLst>
                                          <p:attrName>ppt_x</p:attrName>
                                        </p:attrNameLst>
                                      </p:cBhvr>
                                      <p:tavLst>
                                        <p:tav tm="0">
                                          <p:val>
                                            <p:strVal val="#ppt_x-.2"/>
                                          </p:val>
                                        </p:tav>
                                        <p:tav tm="100000">
                                          <p:val>
                                            <p:strVal val="#ppt_x"/>
                                          </p:val>
                                        </p:tav>
                                      </p:tavLst>
                                    </p:anim>
                                    <p:anim calcmode="lin" valueType="num">
                                      <p:cBhvr>
                                        <p:cTn id="73" dur="1000" fill="hold"/>
                                        <p:tgtEl>
                                          <p:spTgt spid="194602"/>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94602"/>
                                        </p:tgtEl>
                                      </p:cBhvr>
                                    </p:animEffect>
                                  </p:childTnLst>
                                </p:cTn>
                              </p:par>
                              <p:par>
                                <p:cTn id="75" presetID="29" presetClass="entr" presetSubtype="0" fill="hold" nodeType="withEffect">
                                  <p:stCondLst>
                                    <p:cond delay="0"/>
                                  </p:stCondLst>
                                  <p:childTnLst>
                                    <p:set>
                                      <p:cBhvr>
                                        <p:cTn id="76" dur="1" fill="hold">
                                          <p:stCondLst>
                                            <p:cond delay="0"/>
                                          </p:stCondLst>
                                        </p:cTn>
                                        <p:tgtEl>
                                          <p:spTgt spid="194603"/>
                                        </p:tgtEl>
                                        <p:attrNameLst>
                                          <p:attrName>style.visibility</p:attrName>
                                        </p:attrNameLst>
                                      </p:cBhvr>
                                      <p:to>
                                        <p:strVal val="visible"/>
                                      </p:to>
                                    </p:set>
                                    <p:anim calcmode="lin" valueType="num">
                                      <p:cBhvr>
                                        <p:cTn id="77" dur="1000" fill="hold"/>
                                        <p:tgtEl>
                                          <p:spTgt spid="194603"/>
                                        </p:tgtEl>
                                        <p:attrNameLst>
                                          <p:attrName>ppt_x</p:attrName>
                                        </p:attrNameLst>
                                      </p:cBhvr>
                                      <p:tavLst>
                                        <p:tav tm="0">
                                          <p:val>
                                            <p:strVal val="#ppt_x-.2"/>
                                          </p:val>
                                        </p:tav>
                                        <p:tav tm="100000">
                                          <p:val>
                                            <p:strVal val="#ppt_x"/>
                                          </p:val>
                                        </p:tav>
                                      </p:tavLst>
                                    </p:anim>
                                    <p:anim calcmode="lin" valueType="num">
                                      <p:cBhvr>
                                        <p:cTn id="78" dur="1000" fill="hold"/>
                                        <p:tgtEl>
                                          <p:spTgt spid="194603"/>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94603"/>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194605"/>
                                        </p:tgtEl>
                                        <p:attrNameLst>
                                          <p:attrName>style.visibility</p:attrName>
                                        </p:attrNameLst>
                                      </p:cBhvr>
                                      <p:to>
                                        <p:strVal val="visible"/>
                                      </p:to>
                                    </p:set>
                                    <p:anim calcmode="lin" valueType="num">
                                      <p:cBhvr>
                                        <p:cTn id="84" dur="1000" fill="hold"/>
                                        <p:tgtEl>
                                          <p:spTgt spid="194605"/>
                                        </p:tgtEl>
                                        <p:attrNameLst>
                                          <p:attrName>ppt_x</p:attrName>
                                        </p:attrNameLst>
                                      </p:cBhvr>
                                      <p:tavLst>
                                        <p:tav tm="0">
                                          <p:val>
                                            <p:strVal val="#ppt_x-.2"/>
                                          </p:val>
                                        </p:tav>
                                        <p:tav tm="100000">
                                          <p:val>
                                            <p:strVal val="#ppt_x"/>
                                          </p:val>
                                        </p:tav>
                                      </p:tavLst>
                                    </p:anim>
                                    <p:anim calcmode="lin" valueType="num">
                                      <p:cBhvr>
                                        <p:cTn id="85" dur="1000" fill="hold"/>
                                        <p:tgtEl>
                                          <p:spTgt spid="19460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94605"/>
                                        </p:tgtEl>
                                      </p:cBhvr>
                                    </p:animEffect>
                                  </p:childTnLst>
                                </p:cTn>
                              </p:par>
                              <p:par>
                                <p:cTn id="87" presetID="29" presetClass="entr" presetSubtype="0" fill="hold" grpId="0" nodeType="withEffect">
                                  <p:stCondLst>
                                    <p:cond delay="0"/>
                                  </p:stCondLst>
                                  <p:childTnLst>
                                    <p:set>
                                      <p:cBhvr>
                                        <p:cTn id="88" dur="1" fill="hold">
                                          <p:stCondLst>
                                            <p:cond delay="0"/>
                                          </p:stCondLst>
                                        </p:cTn>
                                        <p:tgtEl>
                                          <p:spTgt spid="194606"/>
                                        </p:tgtEl>
                                        <p:attrNameLst>
                                          <p:attrName>style.visibility</p:attrName>
                                        </p:attrNameLst>
                                      </p:cBhvr>
                                      <p:to>
                                        <p:strVal val="visible"/>
                                      </p:to>
                                    </p:set>
                                    <p:anim calcmode="lin" valueType="num">
                                      <p:cBhvr>
                                        <p:cTn id="89" dur="1000" fill="hold"/>
                                        <p:tgtEl>
                                          <p:spTgt spid="194606"/>
                                        </p:tgtEl>
                                        <p:attrNameLst>
                                          <p:attrName>ppt_x</p:attrName>
                                        </p:attrNameLst>
                                      </p:cBhvr>
                                      <p:tavLst>
                                        <p:tav tm="0">
                                          <p:val>
                                            <p:strVal val="#ppt_x-.2"/>
                                          </p:val>
                                        </p:tav>
                                        <p:tav tm="100000">
                                          <p:val>
                                            <p:strVal val="#ppt_x"/>
                                          </p:val>
                                        </p:tav>
                                      </p:tavLst>
                                    </p:anim>
                                    <p:anim calcmode="lin" valueType="num">
                                      <p:cBhvr>
                                        <p:cTn id="90" dur="1000" fill="hold"/>
                                        <p:tgtEl>
                                          <p:spTgt spid="194606"/>
                                        </p:tgtEl>
                                        <p:attrNameLst>
                                          <p:attrName>ppt_y</p:attrName>
                                        </p:attrNameLst>
                                      </p:cBhvr>
                                      <p:tavLst>
                                        <p:tav tm="0">
                                          <p:val>
                                            <p:strVal val="#ppt_y"/>
                                          </p:val>
                                        </p:tav>
                                        <p:tav tm="100000">
                                          <p:val>
                                            <p:strVal val="#ppt_y"/>
                                          </p:val>
                                        </p:tav>
                                      </p:tavLst>
                                    </p:anim>
                                    <p:animEffect transition="in" filter="wipe(right)" prLst="gradientSize: 0.1">
                                      <p:cBhvr>
                                        <p:cTn id="91" dur="1000"/>
                                        <p:tgtEl>
                                          <p:spTgt spid="194606"/>
                                        </p:tgtEl>
                                      </p:cBhvr>
                                    </p:animEffect>
                                  </p:childTnLst>
                                </p:cTn>
                              </p:par>
                              <p:par>
                                <p:cTn id="92" presetID="29" presetClass="entr" presetSubtype="0" fill="hold" nodeType="withEffect">
                                  <p:stCondLst>
                                    <p:cond delay="0"/>
                                  </p:stCondLst>
                                  <p:childTnLst>
                                    <p:set>
                                      <p:cBhvr>
                                        <p:cTn id="93" dur="1" fill="hold">
                                          <p:stCondLst>
                                            <p:cond delay="0"/>
                                          </p:stCondLst>
                                        </p:cTn>
                                        <p:tgtEl>
                                          <p:spTgt spid="194611"/>
                                        </p:tgtEl>
                                        <p:attrNameLst>
                                          <p:attrName>style.visibility</p:attrName>
                                        </p:attrNameLst>
                                      </p:cBhvr>
                                      <p:to>
                                        <p:strVal val="visible"/>
                                      </p:to>
                                    </p:set>
                                    <p:anim calcmode="lin" valueType="num">
                                      <p:cBhvr>
                                        <p:cTn id="94" dur="1000" fill="hold"/>
                                        <p:tgtEl>
                                          <p:spTgt spid="194611"/>
                                        </p:tgtEl>
                                        <p:attrNameLst>
                                          <p:attrName>ppt_x</p:attrName>
                                        </p:attrNameLst>
                                      </p:cBhvr>
                                      <p:tavLst>
                                        <p:tav tm="0">
                                          <p:val>
                                            <p:strVal val="#ppt_x-.2"/>
                                          </p:val>
                                        </p:tav>
                                        <p:tav tm="100000">
                                          <p:val>
                                            <p:strVal val="#ppt_x"/>
                                          </p:val>
                                        </p:tav>
                                      </p:tavLst>
                                    </p:anim>
                                    <p:anim calcmode="lin" valueType="num">
                                      <p:cBhvr>
                                        <p:cTn id="95" dur="1000" fill="hold"/>
                                        <p:tgtEl>
                                          <p:spTgt spid="194611"/>
                                        </p:tgtEl>
                                        <p:attrNameLst>
                                          <p:attrName>ppt_y</p:attrName>
                                        </p:attrNameLst>
                                      </p:cBhvr>
                                      <p:tavLst>
                                        <p:tav tm="0">
                                          <p:val>
                                            <p:strVal val="#ppt_y"/>
                                          </p:val>
                                        </p:tav>
                                        <p:tav tm="100000">
                                          <p:val>
                                            <p:strVal val="#ppt_y"/>
                                          </p:val>
                                        </p:tav>
                                      </p:tavLst>
                                    </p:anim>
                                    <p:animEffect transition="in" filter="wipe(right)" prLst="gradientSize: 0.1">
                                      <p:cBhvr>
                                        <p:cTn id="96" dur="1000"/>
                                        <p:tgtEl>
                                          <p:spTgt spid="194611"/>
                                        </p:tgtEl>
                                      </p:cBhvr>
                                    </p:animEffect>
                                  </p:childTnLst>
                                </p:cTn>
                              </p:par>
                            </p:childTnLst>
                          </p:cTn>
                        </p:par>
                      </p:childTnLst>
                    </p:cTn>
                  </p:par>
                  <p:par>
                    <p:cTn id="97" fill="hold">
                      <p:stCondLst>
                        <p:cond delay="indefinite"/>
                      </p:stCondLst>
                      <p:childTnLst>
                        <p:par>
                          <p:cTn id="98" fill="hold">
                            <p:stCondLst>
                              <p:cond delay="0"/>
                            </p:stCondLst>
                            <p:childTnLst>
                              <p:par>
                                <p:cTn id="99" presetID="29" presetClass="entr" presetSubtype="0" fill="hold" grpId="0" nodeType="clickEffect">
                                  <p:stCondLst>
                                    <p:cond delay="0"/>
                                  </p:stCondLst>
                                  <p:childTnLst>
                                    <p:set>
                                      <p:cBhvr>
                                        <p:cTn id="100" dur="1" fill="hold">
                                          <p:stCondLst>
                                            <p:cond delay="0"/>
                                          </p:stCondLst>
                                        </p:cTn>
                                        <p:tgtEl>
                                          <p:spTgt spid="194604"/>
                                        </p:tgtEl>
                                        <p:attrNameLst>
                                          <p:attrName>style.visibility</p:attrName>
                                        </p:attrNameLst>
                                      </p:cBhvr>
                                      <p:to>
                                        <p:strVal val="visible"/>
                                      </p:to>
                                    </p:set>
                                    <p:anim calcmode="lin" valueType="num">
                                      <p:cBhvr>
                                        <p:cTn id="101" dur="1000" fill="hold"/>
                                        <p:tgtEl>
                                          <p:spTgt spid="194604"/>
                                        </p:tgtEl>
                                        <p:attrNameLst>
                                          <p:attrName>ppt_x</p:attrName>
                                        </p:attrNameLst>
                                      </p:cBhvr>
                                      <p:tavLst>
                                        <p:tav tm="0">
                                          <p:val>
                                            <p:strVal val="#ppt_x-.2"/>
                                          </p:val>
                                        </p:tav>
                                        <p:tav tm="100000">
                                          <p:val>
                                            <p:strVal val="#ppt_x"/>
                                          </p:val>
                                        </p:tav>
                                      </p:tavLst>
                                    </p:anim>
                                    <p:anim calcmode="lin" valueType="num">
                                      <p:cBhvr>
                                        <p:cTn id="102" dur="1000" fill="hold"/>
                                        <p:tgtEl>
                                          <p:spTgt spid="194604"/>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194604"/>
                                        </p:tgtEl>
                                      </p:cBhvr>
                                    </p:animEffect>
                                  </p:childTnLst>
                                </p:cTn>
                              </p:par>
                              <p:par>
                                <p:cTn id="104" presetID="29" presetClass="entr" presetSubtype="0" fill="hold" grpId="0" nodeType="withEffect">
                                  <p:stCondLst>
                                    <p:cond delay="0"/>
                                  </p:stCondLst>
                                  <p:childTnLst>
                                    <p:set>
                                      <p:cBhvr>
                                        <p:cTn id="105" dur="1" fill="hold">
                                          <p:stCondLst>
                                            <p:cond delay="0"/>
                                          </p:stCondLst>
                                        </p:cTn>
                                        <p:tgtEl>
                                          <p:spTgt spid="194607"/>
                                        </p:tgtEl>
                                        <p:attrNameLst>
                                          <p:attrName>style.visibility</p:attrName>
                                        </p:attrNameLst>
                                      </p:cBhvr>
                                      <p:to>
                                        <p:strVal val="visible"/>
                                      </p:to>
                                    </p:set>
                                    <p:anim calcmode="lin" valueType="num">
                                      <p:cBhvr>
                                        <p:cTn id="106" dur="1000" fill="hold"/>
                                        <p:tgtEl>
                                          <p:spTgt spid="194607"/>
                                        </p:tgtEl>
                                        <p:attrNameLst>
                                          <p:attrName>ppt_x</p:attrName>
                                        </p:attrNameLst>
                                      </p:cBhvr>
                                      <p:tavLst>
                                        <p:tav tm="0">
                                          <p:val>
                                            <p:strVal val="#ppt_x-.2"/>
                                          </p:val>
                                        </p:tav>
                                        <p:tav tm="100000">
                                          <p:val>
                                            <p:strVal val="#ppt_x"/>
                                          </p:val>
                                        </p:tav>
                                      </p:tavLst>
                                    </p:anim>
                                    <p:anim calcmode="lin" valueType="num">
                                      <p:cBhvr>
                                        <p:cTn id="107" dur="1000" fill="hold"/>
                                        <p:tgtEl>
                                          <p:spTgt spid="194607"/>
                                        </p:tgtEl>
                                        <p:attrNameLst>
                                          <p:attrName>ppt_y</p:attrName>
                                        </p:attrNameLst>
                                      </p:cBhvr>
                                      <p:tavLst>
                                        <p:tav tm="0">
                                          <p:val>
                                            <p:strVal val="#ppt_y"/>
                                          </p:val>
                                        </p:tav>
                                        <p:tav tm="100000">
                                          <p:val>
                                            <p:strVal val="#ppt_y"/>
                                          </p:val>
                                        </p:tav>
                                      </p:tavLst>
                                    </p:anim>
                                    <p:animEffect transition="in" filter="wipe(right)" prLst="gradientSize: 0.1">
                                      <p:cBhvr>
                                        <p:cTn id="108" dur="1000"/>
                                        <p:tgtEl>
                                          <p:spTgt spid="194607"/>
                                        </p:tgtEl>
                                      </p:cBhvr>
                                    </p:animEffect>
                                  </p:childTnLst>
                                </p:cTn>
                              </p:par>
                              <p:par>
                                <p:cTn id="109" presetID="29" presetClass="entr" presetSubtype="0" fill="hold" grpId="0" nodeType="withEffect">
                                  <p:stCondLst>
                                    <p:cond delay="0"/>
                                  </p:stCondLst>
                                  <p:childTnLst>
                                    <p:set>
                                      <p:cBhvr>
                                        <p:cTn id="110" dur="1" fill="hold">
                                          <p:stCondLst>
                                            <p:cond delay="0"/>
                                          </p:stCondLst>
                                        </p:cTn>
                                        <p:tgtEl>
                                          <p:spTgt spid="194608"/>
                                        </p:tgtEl>
                                        <p:attrNameLst>
                                          <p:attrName>style.visibility</p:attrName>
                                        </p:attrNameLst>
                                      </p:cBhvr>
                                      <p:to>
                                        <p:strVal val="visible"/>
                                      </p:to>
                                    </p:set>
                                    <p:anim calcmode="lin" valueType="num">
                                      <p:cBhvr>
                                        <p:cTn id="111" dur="1000" fill="hold"/>
                                        <p:tgtEl>
                                          <p:spTgt spid="194608"/>
                                        </p:tgtEl>
                                        <p:attrNameLst>
                                          <p:attrName>ppt_x</p:attrName>
                                        </p:attrNameLst>
                                      </p:cBhvr>
                                      <p:tavLst>
                                        <p:tav tm="0">
                                          <p:val>
                                            <p:strVal val="#ppt_x-.2"/>
                                          </p:val>
                                        </p:tav>
                                        <p:tav tm="100000">
                                          <p:val>
                                            <p:strVal val="#ppt_x"/>
                                          </p:val>
                                        </p:tav>
                                      </p:tavLst>
                                    </p:anim>
                                    <p:anim calcmode="lin" valueType="num">
                                      <p:cBhvr>
                                        <p:cTn id="112" dur="1000" fill="hold"/>
                                        <p:tgtEl>
                                          <p:spTgt spid="194608"/>
                                        </p:tgtEl>
                                        <p:attrNameLst>
                                          <p:attrName>ppt_y</p:attrName>
                                        </p:attrNameLst>
                                      </p:cBhvr>
                                      <p:tavLst>
                                        <p:tav tm="0">
                                          <p:val>
                                            <p:strVal val="#ppt_y"/>
                                          </p:val>
                                        </p:tav>
                                        <p:tav tm="100000">
                                          <p:val>
                                            <p:strVal val="#ppt_y"/>
                                          </p:val>
                                        </p:tav>
                                      </p:tavLst>
                                    </p:anim>
                                    <p:animEffect transition="in" filter="wipe(right)" prLst="gradientSize: 0.1">
                                      <p:cBhvr>
                                        <p:cTn id="113" dur="1000"/>
                                        <p:tgtEl>
                                          <p:spTgt spid="194608"/>
                                        </p:tgtEl>
                                      </p:cBhvr>
                                    </p:animEffect>
                                  </p:childTnLst>
                                </p:cTn>
                              </p:par>
                              <p:par>
                                <p:cTn id="114" presetID="29" presetClass="entr" presetSubtype="0" fill="hold" grpId="0" nodeType="withEffect">
                                  <p:stCondLst>
                                    <p:cond delay="0"/>
                                  </p:stCondLst>
                                  <p:childTnLst>
                                    <p:set>
                                      <p:cBhvr>
                                        <p:cTn id="115" dur="1" fill="hold">
                                          <p:stCondLst>
                                            <p:cond delay="0"/>
                                          </p:stCondLst>
                                        </p:cTn>
                                        <p:tgtEl>
                                          <p:spTgt spid="194609"/>
                                        </p:tgtEl>
                                        <p:attrNameLst>
                                          <p:attrName>style.visibility</p:attrName>
                                        </p:attrNameLst>
                                      </p:cBhvr>
                                      <p:to>
                                        <p:strVal val="visible"/>
                                      </p:to>
                                    </p:set>
                                    <p:anim calcmode="lin" valueType="num">
                                      <p:cBhvr>
                                        <p:cTn id="116" dur="1000" fill="hold"/>
                                        <p:tgtEl>
                                          <p:spTgt spid="194609"/>
                                        </p:tgtEl>
                                        <p:attrNameLst>
                                          <p:attrName>ppt_x</p:attrName>
                                        </p:attrNameLst>
                                      </p:cBhvr>
                                      <p:tavLst>
                                        <p:tav tm="0">
                                          <p:val>
                                            <p:strVal val="#ppt_x-.2"/>
                                          </p:val>
                                        </p:tav>
                                        <p:tav tm="100000">
                                          <p:val>
                                            <p:strVal val="#ppt_x"/>
                                          </p:val>
                                        </p:tav>
                                      </p:tavLst>
                                    </p:anim>
                                    <p:anim calcmode="lin" valueType="num">
                                      <p:cBhvr>
                                        <p:cTn id="117" dur="1000" fill="hold"/>
                                        <p:tgtEl>
                                          <p:spTgt spid="194609"/>
                                        </p:tgtEl>
                                        <p:attrNameLst>
                                          <p:attrName>ppt_y</p:attrName>
                                        </p:attrNameLst>
                                      </p:cBhvr>
                                      <p:tavLst>
                                        <p:tav tm="0">
                                          <p:val>
                                            <p:strVal val="#ppt_y"/>
                                          </p:val>
                                        </p:tav>
                                        <p:tav tm="100000">
                                          <p:val>
                                            <p:strVal val="#ppt_y"/>
                                          </p:val>
                                        </p:tav>
                                      </p:tavLst>
                                    </p:anim>
                                    <p:animEffect transition="in" filter="wipe(right)" prLst="gradientSize: 0.1">
                                      <p:cBhvr>
                                        <p:cTn id="118" dur="1000"/>
                                        <p:tgtEl>
                                          <p:spTgt spid="194609"/>
                                        </p:tgtEl>
                                      </p:cBhvr>
                                    </p:animEffect>
                                  </p:childTnLst>
                                </p:cTn>
                              </p:par>
                              <p:par>
                                <p:cTn id="119" presetID="29" presetClass="entr" presetSubtype="0" fill="hold" nodeType="withEffect">
                                  <p:stCondLst>
                                    <p:cond delay="0"/>
                                  </p:stCondLst>
                                  <p:childTnLst>
                                    <p:set>
                                      <p:cBhvr>
                                        <p:cTn id="120" dur="1" fill="hold">
                                          <p:stCondLst>
                                            <p:cond delay="0"/>
                                          </p:stCondLst>
                                        </p:cTn>
                                        <p:tgtEl>
                                          <p:spTgt spid="194610"/>
                                        </p:tgtEl>
                                        <p:attrNameLst>
                                          <p:attrName>style.visibility</p:attrName>
                                        </p:attrNameLst>
                                      </p:cBhvr>
                                      <p:to>
                                        <p:strVal val="visible"/>
                                      </p:to>
                                    </p:set>
                                    <p:anim calcmode="lin" valueType="num">
                                      <p:cBhvr>
                                        <p:cTn id="121" dur="1000" fill="hold"/>
                                        <p:tgtEl>
                                          <p:spTgt spid="194610"/>
                                        </p:tgtEl>
                                        <p:attrNameLst>
                                          <p:attrName>ppt_x</p:attrName>
                                        </p:attrNameLst>
                                      </p:cBhvr>
                                      <p:tavLst>
                                        <p:tav tm="0">
                                          <p:val>
                                            <p:strVal val="#ppt_x-.2"/>
                                          </p:val>
                                        </p:tav>
                                        <p:tav tm="100000">
                                          <p:val>
                                            <p:strVal val="#ppt_x"/>
                                          </p:val>
                                        </p:tav>
                                      </p:tavLst>
                                    </p:anim>
                                    <p:anim calcmode="lin" valueType="num">
                                      <p:cBhvr>
                                        <p:cTn id="122" dur="1000" fill="hold"/>
                                        <p:tgtEl>
                                          <p:spTgt spid="194610"/>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194610"/>
                                        </p:tgtEl>
                                      </p:cBhvr>
                                    </p:animEffect>
                                  </p:childTnLst>
                                </p:cTn>
                              </p:par>
                              <p:par>
                                <p:cTn id="124" presetID="29" presetClass="entr" presetSubtype="0" fill="hold" nodeType="withEffect">
                                  <p:stCondLst>
                                    <p:cond delay="0"/>
                                  </p:stCondLst>
                                  <p:childTnLst>
                                    <p:set>
                                      <p:cBhvr>
                                        <p:cTn id="125" dur="1" fill="hold">
                                          <p:stCondLst>
                                            <p:cond delay="0"/>
                                          </p:stCondLst>
                                        </p:cTn>
                                        <p:tgtEl>
                                          <p:spTgt spid="194612"/>
                                        </p:tgtEl>
                                        <p:attrNameLst>
                                          <p:attrName>style.visibility</p:attrName>
                                        </p:attrNameLst>
                                      </p:cBhvr>
                                      <p:to>
                                        <p:strVal val="visible"/>
                                      </p:to>
                                    </p:set>
                                    <p:anim calcmode="lin" valueType="num">
                                      <p:cBhvr>
                                        <p:cTn id="126" dur="1000" fill="hold"/>
                                        <p:tgtEl>
                                          <p:spTgt spid="194612"/>
                                        </p:tgtEl>
                                        <p:attrNameLst>
                                          <p:attrName>ppt_x</p:attrName>
                                        </p:attrNameLst>
                                      </p:cBhvr>
                                      <p:tavLst>
                                        <p:tav tm="0">
                                          <p:val>
                                            <p:strVal val="#ppt_x-.2"/>
                                          </p:val>
                                        </p:tav>
                                        <p:tav tm="100000">
                                          <p:val>
                                            <p:strVal val="#ppt_x"/>
                                          </p:val>
                                        </p:tav>
                                      </p:tavLst>
                                    </p:anim>
                                    <p:anim calcmode="lin" valueType="num">
                                      <p:cBhvr>
                                        <p:cTn id="127" dur="1000" fill="hold"/>
                                        <p:tgtEl>
                                          <p:spTgt spid="194612"/>
                                        </p:tgtEl>
                                        <p:attrNameLst>
                                          <p:attrName>ppt_y</p:attrName>
                                        </p:attrNameLst>
                                      </p:cBhvr>
                                      <p:tavLst>
                                        <p:tav tm="0">
                                          <p:val>
                                            <p:strVal val="#ppt_y"/>
                                          </p:val>
                                        </p:tav>
                                        <p:tav tm="100000">
                                          <p:val>
                                            <p:strVal val="#ppt_y"/>
                                          </p:val>
                                        </p:tav>
                                      </p:tavLst>
                                    </p:anim>
                                    <p:animEffect transition="in" filter="wipe(right)" prLst="gradientSize: 0.1">
                                      <p:cBhvr>
                                        <p:cTn id="128" dur="1000"/>
                                        <p:tgtEl>
                                          <p:spTgt spid="194612"/>
                                        </p:tgtEl>
                                      </p:cBhvr>
                                    </p:animEffect>
                                  </p:childTnLst>
                                </p:cTn>
                              </p:par>
                              <p:par>
                                <p:cTn id="129" presetID="29" presetClass="entr" presetSubtype="0" fill="hold" nodeType="withEffect">
                                  <p:stCondLst>
                                    <p:cond delay="0"/>
                                  </p:stCondLst>
                                  <p:childTnLst>
                                    <p:set>
                                      <p:cBhvr>
                                        <p:cTn id="130" dur="1" fill="hold">
                                          <p:stCondLst>
                                            <p:cond delay="0"/>
                                          </p:stCondLst>
                                        </p:cTn>
                                        <p:tgtEl>
                                          <p:spTgt spid="194613"/>
                                        </p:tgtEl>
                                        <p:attrNameLst>
                                          <p:attrName>style.visibility</p:attrName>
                                        </p:attrNameLst>
                                      </p:cBhvr>
                                      <p:to>
                                        <p:strVal val="visible"/>
                                      </p:to>
                                    </p:set>
                                    <p:anim calcmode="lin" valueType="num">
                                      <p:cBhvr>
                                        <p:cTn id="131" dur="1000" fill="hold"/>
                                        <p:tgtEl>
                                          <p:spTgt spid="194613"/>
                                        </p:tgtEl>
                                        <p:attrNameLst>
                                          <p:attrName>ppt_x</p:attrName>
                                        </p:attrNameLst>
                                      </p:cBhvr>
                                      <p:tavLst>
                                        <p:tav tm="0">
                                          <p:val>
                                            <p:strVal val="#ppt_x-.2"/>
                                          </p:val>
                                        </p:tav>
                                        <p:tav tm="100000">
                                          <p:val>
                                            <p:strVal val="#ppt_x"/>
                                          </p:val>
                                        </p:tav>
                                      </p:tavLst>
                                    </p:anim>
                                    <p:anim calcmode="lin" valueType="num">
                                      <p:cBhvr>
                                        <p:cTn id="132" dur="1000" fill="hold"/>
                                        <p:tgtEl>
                                          <p:spTgt spid="194613"/>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194613"/>
                                        </p:tgtEl>
                                      </p:cBhvr>
                                    </p:animEffect>
                                  </p:childTnLst>
                                </p:cTn>
                              </p:par>
                              <p:par>
                                <p:cTn id="134" presetID="29" presetClass="entr" presetSubtype="0" fill="hold" nodeType="withEffect">
                                  <p:stCondLst>
                                    <p:cond delay="0"/>
                                  </p:stCondLst>
                                  <p:childTnLst>
                                    <p:set>
                                      <p:cBhvr>
                                        <p:cTn id="135" dur="1" fill="hold">
                                          <p:stCondLst>
                                            <p:cond delay="0"/>
                                          </p:stCondLst>
                                        </p:cTn>
                                        <p:tgtEl>
                                          <p:spTgt spid="194614"/>
                                        </p:tgtEl>
                                        <p:attrNameLst>
                                          <p:attrName>style.visibility</p:attrName>
                                        </p:attrNameLst>
                                      </p:cBhvr>
                                      <p:to>
                                        <p:strVal val="visible"/>
                                      </p:to>
                                    </p:set>
                                    <p:anim calcmode="lin" valueType="num">
                                      <p:cBhvr>
                                        <p:cTn id="136" dur="1000" fill="hold"/>
                                        <p:tgtEl>
                                          <p:spTgt spid="194614"/>
                                        </p:tgtEl>
                                        <p:attrNameLst>
                                          <p:attrName>ppt_x</p:attrName>
                                        </p:attrNameLst>
                                      </p:cBhvr>
                                      <p:tavLst>
                                        <p:tav tm="0">
                                          <p:val>
                                            <p:strVal val="#ppt_x-.2"/>
                                          </p:val>
                                        </p:tav>
                                        <p:tav tm="100000">
                                          <p:val>
                                            <p:strVal val="#ppt_x"/>
                                          </p:val>
                                        </p:tav>
                                      </p:tavLst>
                                    </p:anim>
                                    <p:anim calcmode="lin" valueType="num">
                                      <p:cBhvr>
                                        <p:cTn id="137" dur="1000" fill="hold"/>
                                        <p:tgtEl>
                                          <p:spTgt spid="194614"/>
                                        </p:tgtEl>
                                        <p:attrNameLst>
                                          <p:attrName>ppt_y</p:attrName>
                                        </p:attrNameLst>
                                      </p:cBhvr>
                                      <p:tavLst>
                                        <p:tav tm="0">
                                          <p:val>
                                            <p:strVal val="#ppt_y"/>
                                          </p:val>
                                        </p:tav>
                                        <p:tav tm="100000">
                                          <p:val>
                                            <p:strVal val="#ppt_y"/>
                                          </p:val>
                                        </p:tav>
                                      </p:tavLst>
                                    </p:anim>
                                    <p:animEffect transition="in" filter="wipe(right)" prLst="gradientSize: 0.1">
                                      <p:cBhvr>
                                        <p:cTn id="138" dur="1000"/>
                                        <p:tgtEl>
                                          <p:spTgt spid="19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9" grpId="0" animBg="1"/>
      <p:bldP spid="194590" grpId="0" animBg="1"/>
      <p:bldP spid="194591" grpId="0" animBg="1"/>
      <p:bldP spid="194592" grpId="0" animBg="1"/>
      <p:bldP spid="194593" grpId="0" animBg="1"/>
      <p:bldP spid="194594" grpId="0" animBg="1"/>
      <p:bldP spid="194595" grpId="0" animBg="1"/>
      <p:bldP spid="194604" grpId="0" animBg="1"/>
      <p:bldP spid="194605" grpId="0" animBg="1"/>
      <p:bldP spid="194606" grpId="0" animBg="1"/>
      <p:bldP spid="194607" grpId="0" animBg="1"/>
      <p:bldP spid="194608" grpId="0" animBg="1"/>
      <p:bldP spid="19460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Oval 3"/>
          <p:cNvSpPr>
            <a:spLocks noChangeArrowheads="1"/>
          </p:cNvSpPr>
          <p:nvPr/>
        </p:nvSpPr>
        <p:spPr bwMode="auto">
          <a:xfrm>
            <a:off x="250825" y="1666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A</a:t>
            </a:r>
            <a:endParaRPr kumimoji="1" lang="en-US" altLang="zh-CN" sz="2400">
              <a:ea typeface="宋体" panose="02010600030101010101" pitchFamily="2" charset="-122"/>
            </a:endParaRPr>
          </a:p>
        </p:txBody>
      </p:sp>
      <p:sp>
        <p:nvSpPr>
          <p:cNvPr id="195588" name="Oval 4"/>
          <p:cNvSpPr>
            <a:spLocks noChangeArrowheads="1"/>
          </p:cNvSpPr>
          <p:nvPr/>
        </p:nvSpPr>
        <p:spPr bwMode="auto">
          <a:xfrm>
            <a:off x="2743200" y="1666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sp>
        <p:nvSpPr>
          <p:cNvPr id="195589" name="Oval 5"/>
          <p:cNvSpPr>
            <a:spLocks noChangeArrowheads="1"/>
          </p:cNvSpPr>
          <p:nvPr/>
        </p:nvSpPr>
        <p:spPr bwMode="auto">
          <a:xfrm>
            <a:off x="250825" y="25431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5590" name="Oval 6"/>
          <p:cNvSpPr>
            <a:spLocks noChangeArrowheads="1"/>
          </p:cNvSpPr>
          <p:nvPr/>
        </p:nvSpPr>
        <p:spPr bwMode="auto">
          <a:xfrm>
            <a:off x="2743200" y="25431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5591" name="Oval 7"/>
          <p:cNvSpPr>
            <a:spLocks noChangeArrowheads="1"/>
          </p:cNvSpPr>
          <p:nvPr/>
        </p:nvSpPr>
        <p:spPr bwMode="auto">
          <a:xfrm>
            <a:off x="900113" y="7000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C</a:t>
            </a:r>
            <a:endParaRPr kumimoji="1" lang="en-US" altLang="zh-CN" sz="2400">
              <a:ea typeface="宋体" panose="02010600030101010101" pitchFamily="2" charset="-122"/>
            </a:endParaRPr>
          </a:p>
        </p:txBody>
      </p:sp>
      <p:sp>
        <p:nvSpPr>
          <p:cNvPr id="195592" name="Oval 8"/>
          <p:cNvSpPr>
            <a:spLocks noChangeArrowheads="1"/>
          </p:cNvSpPr>
          <p:nvPr/>
        </p:nvSpPr>
        <p:spPr bwMode="auto">
          <a:xfrm>
            <a:off x="900113" y="12334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F</a:t>
            </a:r>
            <a:endParaRPr kumimoji="1" lang="en-US" altLang="zh-CN" sz="2400">
              <a:ea typeface="宋体" panose="02010600030101010101" pitchFamily="2" charset="-122"/>
            </a:endParaRPr>
          </a:p>
        </p:txBody>
      </p:sp>
      <p:sp>
        <p:nvSpPr>
          <p:cNvPr id="195593" name="Oval 9"/>
          <p:cNvSpPr>
            <a:spLocks noChangeArrowheads="1"/>
          </p:cNvSpPr>
          <p:nvPr/>
        </p:nvSpPr>
        <p:spPr bwMode="auto">
          <a:xfrm>
            <a:off x="900113" y="17668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sp>
        <p:nvSpPr>
          <p:cNvPr id="195594" name="Oval 10"/>
          <p:cNvSpPr>
            <a:spLocks noChangeArrowheads="1"/>
          </p:cNvSpPr>
          <p:nvPr/>
        </p:nvSpPr>
        <p:spPr bwMode="auto">
          <a:xfrm>
            <a:off x="1497013" y="7000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D</a:t>
            </a:r>
            <a:endParaRPr kumimoji="1" lang="en-US" altLang="zh-CN" sz="2400">
              <a:ea typeface="宋体" panose="02010600030101010101" pitchFamily="2" charset="-122"/>
            </a:endParaRPr>
          </a:p>
        </p:txBody>
      </p:sp>
      <p:sp>
        <p:nvSpPr>
          <p:cNvPr id="195595" name="Oval 11"/>
          <p:cNvSpPr>
            <a:spLocks noChangeArrowheads="1"/>
          </p:cNvSpPr>
          <p:nvPr/>
        </p:nvSpPr>
        <p:spPr bwMode="auto">
          <a:xfrm>
            <a:off x="2286000" y="7000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sp>
        <p:nvSpPr>
          <p:cNvPr id="195596" name="Oval 12"/>
          <p:cNvSpPr>
            <a:spLocks noChangeArrowheads="1"/>
          </p:cNvSpPr>
          <p:nvPr/>
        </p:nvSpPr>
        <p:spPr bwMode="auto">
          <a:xfrm>
            <a:off x="1497013" y="12334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G</a:t>
            </a:r>
            <a:endParaRPr kumimoji="1" lang="en-US" altLang="zh-CN" sz="2400">
              <a:ea typeface="宋体" panose="02010600030101010101" pitchFamily="2" charset="-122"/>
            </a:endParaRPr>
          </a:p>
        </p:txBody>
      </p:sp>
      <p:sp>
        <p:nvSpPr>
          <p:cNvPr id="195597" name="Oval 13"/>
          <p:cNvSpPr>
            <a:spLocks noChangeArrowheads="1"/>
          </p:cNvSpPr>
          <p:nvPr/>
        </p:nvSpPr>
        <p:spPr bwMode="auto">
          <a:xfrm>
            <a:off x="2286000" y="12334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sp>
        <p:nvSpPr>
          <p:cNvPr id="195598" name="Oval 14"/>
          <p:cNvSpPr>
            <a:spLocks noChangeArrowheads="1"/>
          </p:cNvSpPr>
          <p:nvPr/>
        </p:nvSpPr>
        <p:spPr bwMode="auto">
          <a:xfrm>
            <a:off x="1497013" y="182403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sp>
        <p:nvSpPr>
          <p:cNvPr id="195599" name="Oval 15"/>
          <p:cNvSpPr>
            <a:spLocks noChangeArrowheads="1"/>
          </p:cNvSpPr>
          <p:nvPr/>
        </p:nvSpPr>
        <p:spPr bwMode="auto">
          <a:xfrm>
            <a:off x="2286000" y="17668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K</a:t>
            </a:r>
            <a:endParaRPr kumimoji="1" lang="en-US" altLang="zh-CN" sz="2400">
              <a:ea typeface="宋体" panose="02010600030101010101" pitchFamily="2" charset="-122"/>
            </a:endParaRPr>
          </a:p>
        </p:txBody>
      </p:sp>
      <p:cxnSp>
        <p:nvCxnSpPr>
          <p:cNvPr id="195600" name="AutoShape 16"/>
          <p:cNvCxnSpPr>
            <a:cxnSpLocks noChangeShapeType="1"/>
            <a:stCxn id="195587" idx="6"/>
            <a:endCxn id="195588" idx="2"/>
          </p:cNvCxnSpPr>
          <p:nvPr/>
        </p:nvCxnSpPr>
        <p:spPr bwMode="auto">
          <a:xfrm>
            <a:off x="641350" y="357188"/>
            <a:ext cx="20923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1" name="AutoShape 17"/>
          <p:cNvCxnSpPr>
            <a:cxnSpLocks noChangeShapeType="1"/>
            <a:stCxn id="195587" idx="4"/>
            <a:endCxn id="195589" idx="0"/>
          </p:cNvCxnSpPr>
          <p:nvPr/>
        </p:nvCxnSpPr>
        <p:spPr bwMode="auto">
          <a:xfrm>
            <a:off x="441325" y="557213"/>
            <a:ext cx="0" cy="19764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2" name="AutoShape 18"/>
          <p:cNvCxnSpPr>
            <a:cxnSpLocks noChangeShapeType="1"/>
            <a:stCxn id="195589" idx="6"/>
            <a:endCxn id="195590" idx="2"/>
          </p:cNvCxnSpPr>
          <p:nvPr/>
        </p:nvCxnSpPr>
        <p:spPr bwMode="auto">
          <a:xfrm>
            <a:off x="641350" y="2733675"/>
            <a:ext cx="20923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3" name="AutoShape 19"/>
          <p:cNvCxnSpPr>
            <a:cxnSpLocks noChangeShapeType="1"/>
            <a:stCxn id="195590" idx="0"/>
            <a:endCxn id="195588" idx="4"/>
          </p:cNvCxnSpPr>
          <p:nvPr/>
        </p:nvCxnSpPr>
        <p:spPr bwMode="auto">
          <a:xfrm flipV="1">
            <a:off x="2933700" y="557213"/>
            <a:ext cx="0" cy="19764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4" name="AutoShape 20"/>
          <p:cNvCxnSpPr>
            <a:cxnSpLocks noChangeShapeType="1"/>
            <a:stCxn id="195589" idx="7"/>
            <a:endCxn id="195598" idx="2"/>
          </p:cNvCxnSpPr>
          <p:nvPr/>
        </p:nvCxnSpPr>
        <p:spPr bwMode="auto">
          <a:xfrm flipV="1">
            <a:off x="576263" y="2014538"/>
            <a:ext cx="911225" cy="574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5" name="AutoShape 21"/>
          <p:cNvCxnSpPr>
            <a:cxnSpLocks noChangeShapeType="1"/>
            <a:stCxn id="195598" idx="6"/>
            <a:endCxn id="195590" idx="1"/>
          </p:cNvCxnSpPr>
          <p:nvPr/>
        </p:nvCxnSpPr>
        <p:spPr bwMode="auto">
          <a:xfrm>
            <a:off x="1887538" y="2014538"/>
            <a:ext cx="911225" cy="5746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6" name="AutoShape 22"/>
          <p:cNvCxnSpPr>
            <a:cxnSpLocks noChangeShapeType="1"/>
            <a:stCxn id="195593" idx="7"/>
            <a:endCxn id="195596" idx="2"/>
          </p:cNvCxnSpPr>
          <p:nvPr/>
        </p:nvCxnSpPr>
        <p:spPr bwMode="auto">
          <a:xfrm flipV="1">
            <a:off x="1225550" y="1423988"/>
            <a:ext cx="261938" cy="3889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7" name="AutoShape 23"/>
          <p:cNvCxnSpPr>
            <a:cxnSpLocks noChangeShapeType="1"/>
            <a:stCxn id="195587" idx="5"/>
            <a:endCxn id="195591" idx="1"/>
          </p:cNvCxnSpPr>
          <p:nvPr/>
        </p:nvCxnSpPr>
        <p:spPr bwMode="auto">
          <a:xfrm>
            <a:off x="576263" y="501650"/>
            <a:ext cx="379412" cy="2444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8" name="AutoShape 24"/>
          <p:cNvCxnSpPr>
            <a:cxnSpLocks noChangeShapeType="1"/>
            <a:stCxn id="195587" idx="5"/>
            <a:endCxn id="195592" idx="2"/>
          </p:cNvCxnSpPr>
          <p:nvPr/>
        </p:nvCxnSpPr>
        <p:spPr bwMode="auto">
          <a:xfrm>
            <a:off x="576263" y="501650"/>
            <a:ext cx="314325" cy="92233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9" name="AutoShape 25"/>
          <p:cNvCxnSpPr>
            <a:cxnSpLocks noChangeShapeType="1"/>
            <a:stCxn id="195594" idx="6"/>
            <a:endCxn id="195595" idx="2"/>
          </p:cNvCxnSpPr>
          <p:nvPr/>
        </p:nvCxnSpPr>
        <p:spPr bwMode="auto">
          <a:xfrm>
            <a:off x="1887538" y="890588"/>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0" name="AutoShape 26"/>
          <p:cNvCxnSpPr>
            <a:cxnSpLocks noChangeShapeType="1"/>
            <a:stCxn id="195596" idx="6"/>
            <a:endCxn id="195597" idx="2"/>
          </p:cNvCxnSpPr>
          <p:nvPr/>
        </p:nvCxnSpPr>
        <p:spPr bwMode="auto">
          <a:xfrm>
            <a:off x="1887538" y="1423988"/>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1" name="AutoShape 27"/>
          <p:cNvCxnSpPr>
            <a:cxnSpLocks noChangeShapeType="1"/>
            <a:stCxn id="195597" idx="4"/>
            <a:endCxn id="195599" idx="0"/>
          </p:cNvCxnSpPr>
          <p:nvPr/>
        </p:nvCxnSpPr>
        <p:spPr bwMode="auto">
          <a:xfrm>
            <a:off x="2476500" y="1624013"/>
            <a:ext cx="0" cy="13335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2" name="AutoShape 28"/>
          <p:cNvCxnSpPr>
            <a:cxnSpLocks noChangeShapeType="1"/>
            <a:stCxn id="195596" idx="5"/>
            <a:endCxn id="195599" idx="1"/>
          </p:cNvCxnSpPr>
          <p:nvPr/>
        </p:nvCxnSpPr>
        <p:spPr bwMode="auto">
          <a:xfrm>
            <a:off x="1822450" y="1568450"/>
            <a:ext cx="519113" cy="2444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13" name="Oval 29"/>
          <p:cNvSpPr>
            <a:spLocks noChangeArrowheads="1"/>
          </p:cNvSpPr>
          <p:nvPr/>
        </p:nvSpPr>
        <p:spPr bwMode="auto">
          <a:xfrm>
            <a:off x="3505200" y="1666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A</a:t>
            </a:r>
            <a:endParaRPr kumimoji="1" lang="en-US" altLang="zh-CN" sz="2400">
              <a:ea typeface="宋体" panose="02010600030101010101" pitchFamily="2" charset="-122"/>
            </a:endParaRPr>
          </a:p>
        </p:txBody>
      </p:sp>
      <p:sp>
        <p:nvSpPr>
          <p:cNvPr id="195614" name="Oval 30"/>
          <p:cNvSpPr>
            <a:spLocks noChangeArrowheads="1"/>
          </p:cNvSpPr>
          <p:nvPr/>
        </p:nvSpPr>
        <p:spPr bwMode="auto">
          <a:xfrm>
            <a:off x="5991225" y="1666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sp>
        <p:nvSpPr>
          <p:cNvPr id="195615" name="Oval 31"/>
          <p:cNvSpPr>
            <a:spLocks noChangeArrowheads="1"/>
          </p:cNvSpPr>
          <p:nvPr/>
        </p:nvSpPr>
        <p:spPr bwMode="auto">
          <a:xfrm>
            <a:off x="3505200" y="25225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5616" name="Oval 32"/>
          <p:cNvSpPr>
            <a:spLocks noChangeArrowheads="1"/>
          </p:cNvSpPr>
          <p:nvPr/>
        </p:nvSpPr>
        <p:spPr bwMode="auto">
          <a:xfrm>
            <a:off x="5991225" y="25225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5617" name="Oval 33"/>
          <p:cNvSpPr>
            <a:spLocks noChangeArrowheads="1"/>
          </p:cNvSpPr>
          <p:nvPr/>
        </p:nvSpPr>
        <p:spPr bwMode="auto">
          <a:xfrm>
            <a:off x="4191000" y="7000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C</a:t>
            </a:r>
            <a:endParaRPr kumimoji="1" lang="en-US" altLang="zh-CN" sz="2400">
              <a:ea typeface="宋体" panose="02010600030101010101" pitchFamily="2" charset="-122"/>
            </a:endParaRPr>
          </a:p>
        </p:txBody>
      </p:sp>
      <p:sp>
        <p:nvSpPr>
          <p:cNvPr id="195618" name="Oval 34"/>
          <p:cNvSpPr>
            <a:spLocks noChangeArrowheads="1"/>
          </p:cNvSpPr>
          <p:nvPr/>
        </p:nvSpPr>
        <p:spPr bwMode="auto">
          <a:xfrm>
            <a:off x="4191000" y="12334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F</a:t>
            </a:r>
            <a:endParaRPr kumimoji="1" lang="en-US" altLang="zh-CN" sz="2400">
              <a:ea typeface="宋体" panose="02010600030101010101" pitchFamily="2" charset="-122"/>
            </a:endParaRPr>
          </a:p>
        </p:txBody>
      </p:sp>
      <p:sp>
        <p:nvSpPr>
          <p:cNvPr id="195619" name="Oval 35"/>
          <p:cNvSpPr>
            <a:spLocks noChangeArrowheads="1"/>
          </p:cNvSpPr>
          <p:nvPr/>
        </p:nvSpPr>
        <p:spPr bwMode="auto">
          <a:xfrm>
            <a:off x="4748213" y="17668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cxnSp>
        <p:nvCxnSpPr>
          <p:cNvPr id="195620" name="AutoShape 36"/>
          <p:cNvCxnSpPr>
            <a:cxnSpLocks noChangeShapeType="1"/>
            <a:stCxn id="195619" idx="5"/>
            <a:endCxn id="195616" idx="1"/>
          </p:cNvCxnSpPr>
          <p:nvPr/>
        </p:nvCxnSpPr>
        <p:spPr bwMode="auto">
          <a:xfrm>
            <a:off x="5073650" y="2092325"/>
            <a:ext cx="973138" cy="4857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1" name="AutoShape 37"/>
          <p:cNvCxnSpPr>
            <a:cxnSpLocks noChangeShapeType="1"/>
            <a:stCxn id="195619" idx="2"/>
            <a:endCxn id="195615" idx="7"/>
          </p:cNvCxnSpPr>
          <p:nvPr/>
        </p:nvCxnSpPr>
        <p:spPr bwMode="auto">
          <a:xfrm flipH="1">
            <a:off x="3830638" y="1957388"/>
            <a:ext cx="917575" cy="620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2" name="AutoShape 38"/>
          <p:cNvCxnSpPr>
            <a:cxnSpLocks noChangeShapeType="1"/>
            <a:stCxn id="195615" idx="6"/>
            <a:endCxn id="195616" idx="2"/>
          </p:cNvCxnSpPr>
          <p:nvPr/>
        </p:nvCxnSpPr>
        <p:spPr bwMode="auto">
          <a:xfrm>
            <a:off x="3886200" y="2713038"/>
            <a:ext cx="2105025"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3" name="AutoShape 39"/>
          <p:cNvCxnSpPr>
            <a:cxnSpLocks noChangeShapeType="1"/>
            <a:stCxn id="195616" idx="0"/>
            <a:endCxn id="195614" idx="4"/>
          </p:cNvCxnSpPr>
          <p:nvPr/>
        </p:nvCxnSpPr>
        <p:spPr bwMode="auto">
          <a:xfrm flipV="1">
            <a:off x="6181725" y="547688"/>
            <a:ext cx="0" cy="1974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4" name="AutoShape 40"/>
          <p:cNvCxnSpPr>
            <a:cxnSpLocks noChangeShapeType="1"/>
            <a:stCxn id="195615" idx="0"/>
            <a:endCxn id="195613" idx="4"/>
          </p:cNvCxnSpPr>
          <p:nvPr/>
        </p:nvCxnSpPr>
        <p:spPr bwMode="auto">
          <a:xfrm flipV="1">
            <a:off x="3695700" y="547688"/>
            <a:ext cx="0" cy="1974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5" name="AutoShape 41"/>
          <p:cNvCxnSpPr>
            <a:cxnSpLocks noChangeShapeType="1"/>
            <a:stCxn id="195613" idx="6"/>
            <a:endCxn id="195614" idx="2"/>
          </p:cNvCxnSpPr>
          <p:nvPr/>
        </p:nvCxnSpPr>
        <p:spPr bwMode="auto">
          <a:xfrm>
            <a:off x="3886200" y="357188"/>
            <a:ext cx="2105025"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6" name="AutoShape 42"/>
          <p:cNvCxnSpPr>
            <a:cxnSpLocks noChangeShapeType="1"/>
            <a:stCxn id="195613" idx="5"/>
            <a:endCxn id="195617" idx="1"/>
          </p:cNvCxnSpPr>
          <p:nvPr/>
        </p:nvCxnSpPr>
        <p:spPr bwMode="auto">
          <a:xfrm>
            <a:off x="3830638" y="492125"/>
            <a:ext cx="415925" cy="26352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7" name="AutoShape 43"/>
          <p:cNvCxnSpPr>
            <a:cxnSpLocks noChangeShapeType="1"/>
            <a:stCxn id="195613" idx="5"/>
            <a:endCxn id="195618" idx="2"/>
          </p:cNvCxnSpPr>
          <p:nvPr/>
        </p:nvCxnSpPr>
        <p:spPr bwMode="auto">
          <a:xfrm>
            <a:off x="3830638" y="492125"/>
            <a:ext cx="360362" cy="93186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28" name="Oval 44"/>
          <p:cNvSpPr>
            <a:spLocks noChangeArrowheads="1"/>
          </p:cNvSpPr>
          <p:nvPr/>
        </p:nvSpPr>
        <p:spPr bwMode="auto">
          <a:xfrm>
            <a:off x="7053263" y="19827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sp>
        <p:nvSpPr>
          <p:cNvPr id="195629" name="Oval 45"/>
          <p:cNvSpPr>
            <a:spLocks noChangeArrowheads="1"/>
          </p:cNvSpPr>
          <p:nvPr/>
        </p:nvSpPr>
        <p:spPr bwMode="auto">
          <a:xfrm>
            <a:off x="7650163" y="5984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D</a:t>
            </a:r>
            <a:endParaRPr kumimoji="1" lang="en-US" altLang="zh-CN" sz="2400">
              <a:ea typeface="宋体" panose="02010600030101010101" pitchFamily="2" charset="-122"/>
            </a:endParaRPr>
          </a:p>
        </p:txBody>
      </p:sp>
      <p:sp>
        <p:nvSpPr>
          <p:cNvPr id="195630" name="Oval 46"/>
          <p:cNvSpPr>
            <a:spLocks noChangeArrowheads="1"/>
          </p:cNvSpPr>
          <p:nvPr/>
        </p:nvSpPr>
        <p:spPr bwMode="auto">
          <a:xfrm>
            <a:off x="8439150" y="5984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sp>
        <p:nvSpPr>
          <p:cNvPr id="195631" name="Oval 47"/>
          <p:cNvSpPr>
            <a:spLocks noChangeArrowheads="1"/>
          </p:cNvSpPr>
          <p:nvPr/>
        </p:nvSpPr>
        <p:spPr bwMode="auto">
          <a:xfrm>
            <a:off x="7650163" y="12477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G</a:t>
            </a:r>
            <a:endParaRPr kumimoji="1" lang="en-US" altLang="zh-CN" sz="2400">
              <a:ea typeface="宋体" panose="02010600030101010101" pitchFamily="2" charset="-122"/>
            </a:endParaRPr>
          </a:p>
        </p:txBody>
      </p:sp>
      <p:sp>
        <p:nvSpPr>
          <p:cNvPr id="195632" name="Oval 48"/>
          <p:cNvSpPr>
            <a:spLocks noChangeArrowheads="1"/>
          </p:cNvSpPr>
          <p:nvPr/>
        </p:nvSpPr>
        <p:spPr bwMode="auto">
          <a:xfrm>
            <a:off x="8439150" y="12477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sp>
        <p:nvSpPr>
          <p:cNvPr id="195633" name="Oval 49"/>
          <p:cNvSpPr>
            <a:spLocks noChangeArrowheads="1"/>
          </p:cNvSpPr>
          <p:nvPr/>
        </p:nvSpPr>
        <p:spPr bwMode="auto">
          <a:xfrm>
            <a:off x="8439150" y="19827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K</a:t>
            </a:r>
            <a:endParaRPr kumimoji="1" lang="en-US" altLang="zh-CN" sz="2400">
              <a:ea typeface="宋体" panose="02010600030101010101" pitchFamily="2" charset="-122"/>
            </a:endParaRPr>
          </a:p>
        </p:txBody>
      </p:sp>
      <p:cxnSp>
        <p:nvCxnSpPr>
          <p:cNvPr id="195634" name="AutoShape 50"/>
          <p:cNvCxnSpPr>
            <a:cxnSpLocks noChangeShapeType="1"/>
            <a:stCxn id="195628" idx="7"/>
            <a:endCxn id="195631" idx="2"/>
          </p:cNvCxnSpPr>
          <p:nvPr/>
        </p:nvCxnSpPr>
        <p:spPr bwMode="auto">
          <a:xfrm flipV="1">
            <a:off x="7378700" y="1438275"/>
            <a:ext cx="271463" cy="6000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5" name="AutoShape 51"/>
          <p:cNvCxnSpPr>
            <a:cxnSpLocks noChangeShapeType="1"/>
            <a:stCxn id="195629" idx="6"/>
            <a:endCxn id="195630" idx="2"/>
          </p:cNvCxnSpPr>
          <p:nvPr/>
        </p:nvCxnSpPr>
        <p:spPr bwMode="auto">
          <a:xfrm>
            <a:off x="8031163" y="788988"/>
            <a:ext cx="407987" cy="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6" name="AutoShape 52"/>
          <p:cNvCxnSpPr>
            <a:cxnSpLocks noChangeShapeType="1"/>
            <a:stCxn id="195631" idx="5"/>
            <a:endCxn id="195633" idx="1"/>
          </p:cNvCxnSpPr>
          <p:nvPr/>
        </p:nvCxnSpPr>
        <p:spPr bwMode="auto">
          <a:xfrm>
            <a:off x="7975600" y="1573213"/>
            <a:ext cx="519113" cy="465137"/>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7" name="AutoShape 53"/>
          <p:cNvCxnSpPr>
            <a:cxnSpLocks noChangeShapeType="1"/>
            <a:stCxn id="195632" idx="4"/>
            <a:endCxn id="195633" idx="0"/>
          </p:cNvCxnSpPr>
          <p:nvPr/>
        </p:nvCxnSpPr>
        <p:spPr bwMode="auto">
          <a:xfrm>
            <a:off x="8629650" y="1628775"/>
            <a:ext cx="0" cy="35401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8" name="AutoShape 54"/>
          <p:cNvCxnSpPr>
            <a:cxnSpLocks noChangeShapeType="1"/>
            <a:stCxn id="195631" idx="6"/>
            <a:endCxn id="195632" idx="2"/>
          </p:cNvCxnSpPr>
          <p:nvPr/>
        </p:nvCxnSpPr>
        <p:spPr bwMode="auto">
          <a:xfrm>
            <a:off x="8031163" y="1438275"/>
            <a:ext cx="407987"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39" name="Oval 55"/>
          <p:cNvSpPr>
            <a:spLocks noChangeArrowheads="1"/>
          </p:cNvSpPr>
          <p:nvPr/>
        </p:nvSpPr>
        <p:spPr bwMode="auto">
          <a:xfrm>
            <a:off x="1473200" y="3284984"/>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A</a:t>
            </a:r>
            <a:endParaRPr kumimoji="1" lang="en-US" altLang="zh-CN" sz="2400" dirty="0">
              <a:ea typeface="宋体" panose="02010600030101010101" pitchFamily="2" charset="-122"/>
            </a:endParaRPr>
          </a:p>
        </p:txBody>
      </p:sp>
      <p:sp>
        <p:nvSpPr>
          <p:cNvPr id="195640" name="Oval 56"/>
          <p:cNvSpPr>
            <a:spLocks noChangeArrowheads="1"/>
          </p:cNvSpPr>
          <p:nvPr/>
        </p:nvSpPr>
        <p:spPr bwMode="auto">
          <a:xfrm>
            <a:off x="1401763" y="6129784"/>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sp>
        <p:nvSpPr>
          <p:cNvPr id="195641" name="Oval 57"/>
          <p:cNvSpPr>
            <a:spLocks noChangeArrowheads="1"/>
          </p:cNvSpPr>
          <p:nvPr/>
        </p:nvSpPr>
        <p:spPr bwMode="auto">
          <a:xfrm>
            <a:off x="825500" y="4342259"/>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5642" name="Oval 58"/>
          <p:cNvSpPr>
            <a:spLocks noChangeArrowheads="1"/>
          </p:cNvSpPr>
          <p:nvPr/>
        </p:nvSpPr>
        <p:spPr bwMode="auto">
          <a:xfrm>
            <a:off x="825500" y="5301109"/>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5643" name="Oval 59"/>
          <p:cNvSpPr>
            <a:spLocks noChangeArrowheads="1"/>
          </p:cNvSpPr>
          <p:nvPr/>
        </p:nvSpPr>
        <p:spPr bwMode="auto">
          <a:xfrm>
            <a:off x="2122488" y="4342259"/>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C</a:t>
            </a:r>
            <a:endParaRPr kumimoji="1" lang="en-US" altLang="zh-CN" sz="2400">
              <a:ea typeface="宋体" panose="02010600030101010101" pitchFamily="2" charset="-122"/>
            </a:endParaRPr>
          </a:p>
        </p:txBody>
      </p:sp>
      <p:sp>
        <p:nvSpPr>
          <p:cNvPr id="195644" name="Oval 60"/>
          <p:cNvSpPr>
            <a:spLocks noChangeArrowheads="1"/>
          </p:cNvSpPr>
          <p:nvPr/>
        </p:nvSpPr>
        <p:spPr bwMode="auto">
          <a:xfrm>
            <a:off x="1473200" y="4342259"/>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F</a:t>
            </a:r>
            <a:endParaRPr kumimoji="1" lang="en-US" altLang="zh-CN" sz="2400">
              <a:ea typeface="宋体" panose="02010600030101010101" pitchFamily="2" charset="-122"/>
            </a:endParaRPr>
          </a:p>
        </p:txBody>
      </p:sp>
      <p:sp>
        <p:nvSpPr>
          <p:cNvPr id="195645" name="Oval 61"/>
          <p:cNvSpPr>
            <a:spLocks noChangeArrowheads="1"/>
          </p:cNvSpPr>
          <p:nvPr/>
        </p:nvSpPr>
        <p:spPr bwMode="auto">
          <a:xfrm>
            <a:off x="250825" y="6128196"/>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cxnSp>
        <p:nvCxnSpPr>
          <p:cNvPr id="195646" name="AutoShape 62"/>
          <p:cNvCxnSpPr>
            <a:cxnSpLocks noChangeShapeType="1"/>
            <a:stCxn id="195645" idx="0"/>
            <a:endCxn id="195642" idx="3"/>
          </p:cNvCxnSpPr>
          <p:nvPr/>
        </p:nvCxnSpPr>
        <p:spPr bwMode="auto">
          <a:xfrm flipV="1">
            <a:off x="441325" y="5626546"/>
            <a:ext cx="439738" cy="5016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48" name="AutoShape 64"/>
          <p:cNvCxnSpPr>
            <a:cxnSpLocks noChangeShapeType="1"/>
            <a:stCxn id="195641" idx="4"/>
            <a:endCxn id="195642" idx="0"/>
          </p:cNvCxnSpPr>
          <p:nvPr/>
        </p:nvCxnSpPr>
        <p:spPr bwMode="auto">
          <a:xfrm>
            <a:off x="1016000" y="4723259"/>
            <a:ext cx="0" cy="57785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49" name="AutoShape 65"/>
          <p:cNvCxnSpPr>
            <a:cxnSpLocks noChangeShapeType="1"/>
            <a:stCxn id="195642" idx="5"/>
            <a:endCxn id="195640" idx="0"/>
          </p:cNvCxnSpPr>
          <p:nvPr/>
        </p:nvCxnSpPr>
        <p:spPr bwMode="auto">
          <a:xfrm>
            <a:off x="1150938" y="5626546"/>
            <a:ext cx="441325" cy="50323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0" name="AutoShape 66"/>
          <p:cNvCxnSpPr>
            <a:cxnSpLocks noChangeShapeType="1"/>
            <a:stCxn id="195641" idx="0"/>
            <a:endCxn id="195639" idx="3"/>
          </p:cNvCxnSpPr>
          <p:nvPr/>
        </p:nvCxnSpPr>
        <p:spPr bwMode="auto">
          <a:xfrm flipV="1">
            <a:off x="1016000" y="3610421"/>
            <a:ext cx="512763" cy="73183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2" name="AutoShape 68"/>
          <p:cNvCxnSpPr>
            <a:cxnSpLocks noChangeShapeType="1"/>
            <a:stCxn id="195639" idx="5"/>
            <a:endCxn id="195643" idx="0"/>
          </p:cNvCxnSpPr>
          <p:nvPr/>
        </p:nvCxnSpPr>
        <p:spPr bwMode="auto">
          <a:xfrm>
            <a:off x="1798638" y="3610421"/>
            <a:ext cx="514350" cy="73183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3" name="AutoShape 69"/>
          <p:cNvCxnSpPr>
            <a:cxnSpLocks noChangeShapeType="1"/>
            <a:stCxn id="195639" idx="4"/>
            <a:endCxn id="195644" idx="0"/>
          </p:cNvCxnSpPr>
          <p:nvPr/>
        </p:nvCxnSpPr>
        <p:spPr bwMode="auto">
          <a:xfrm>
            <a:off x="1663700" y="3665984"/>
            <a:ext cx="0" cy="6762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4" name="AutoShape 70"/>
          <p:cNvCxnSpPr>
            <a:cxnSpLocks noChangeShapeType="1"/>
            <a:stCxn id="195645" idx="2"/>
            <a:endCxn id="195641" idx="2"/>
          </p:cNvCxnSpPr>
          <p:nvPr/>
        </p:nvCxnSpPr>
        <p:spPr bwMode="auto">
          <a:xfrm rot="10800000" flipH="1">
            <a:off x="250825" y="4532759"/>
            <a:ext cx="574675" cy="1785937"/>
          </a:xfrm>
          <a:prstGeom prst="curvedConnector3">
            <a:avLst>
              <a:gd name="adj1" fmla="val -39778"/>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5" name="AutoShape 71"/>
          <p:cNvCxnSpPr>
            <a:cxnSpLocks noChangeShapeType="1"/>
            <a:stCxn id="195661" idx="6"/>
            <a:endCxn id="195660" idx="4"/>
          </p:cNvCxnSpPr>
          <p:nvPr/>
        </p:nvCxnSpPr>
        <p:spPr bwMode="auto">
          <a:xfrm flipV="1">
            <a:off x="4016375" y="3665984"/>
            <a:ext cx="349250" cy="1408113"/>
          </a:xfrm>
          <a:prstGeom prst="curvedConnector2">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56" name="Oval 72"/>
          <p:cNvSpPr>
            <a:spLocks noChangeArrowheads="1"/>
          </p:cNvSpPr>
          <p:nvPr/>
        </p:nvSpPr>
        <p:spPr bwMode="auto">
          <a:xfrm>
            <a:off x="2914650" y="3284984"/>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D</a:t>
            </a:r>
            <a:endParaRPr kumimoji="1" lang="en-US" altLang="zh-CN" sz="2400" dirty="0">
              <a:ea typeface="宋体" panose="02010600030101010101" pitchFamily="2" charset="-122"/>
            </a:endParaRPr>
          </a:p>
        </p:txBody>
      </p:sp>
      <p:sp>
        <p:nvSpPr>
          <p:cNvPr id="195657" name="Oval 73"/>
          <p:cNvSpPr>
            <a:spLocks noChangeArrowheads="1"/>
          </p:cNvSpPr>
          <p:nvPr/>
        </p:nvSpPr>
        <p:spPr bwMode="auto">
          <a:xfrm>
            <a:off x="2914650" y="4077147"/>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cxnSp>
        <p:nvCxnSpPr>
          <p:cNvPr id="195658" name="AutoShape 74"/>
          <p:cNvCxnSpPr>
            <a:cxnSpLocks noChangeShapeType="1"/>
            <a:stCxn id="195656" idx="4"/>
            <a:endCxn id="195657" idx="0"/>
          </p:cNvCxnSpPr>
          <p:nvPr/>
        </p:nvCxnSpPr>
        <p:spPr bwMode="auto">
          <a:xfrm>
            <a:off x="3105150" y="3665984"/>
            <a:ext cx="0" cy="41116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59" name="Oval 75"/>
          <p:cNvSpPr>
            <a:spLocks noChangeArrowheads="1"/>
          </p:cNvSpPr>
          <p:nvPr/>
        </p:nvSpPr>
        <p:spPr bwMode="auto">
          <a:xfrm>
            <a:off x="4716463" y="4019997"/>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sp>
        <p:nvSpPr>
          <p:cNvPr id="195660" name="Oval 76"/>
          <p:cNvSpPr>
            <a:spLocks noChangeArrowheads="1"/>
          </p:cNvSpPr>
          <p:nvPr/>
        </p:nvSpPr>
        <p:spPr bwMode="auto">
          <a:xfrm>
            <a:off x="4175125" y="3284984"/>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G</a:t>
            </a:r>
            <a:endParaRPr kumimoji="1" lang="en-US" altLang="zh-CN" sz="2400" dirty="0">
              <a:ea typeface="宋体" panose="02010600030101010101" pitchFamily="2" charset="-122"/>
            </a:endParaRPr>
          </a:p>
        </p:txBody>
      </p:sp>
      <p:sp>
        <p:nvSpPr>
          <p:cNvPr id="195661" name="Oval 77"/>
          <p:cNvSpPr>
            <a:spLocks noChangeArrowheads="1"/>
          </p:cNvSpPr>
          <p:nvPr/>
        </p:nvSpPr>
        <p:spPr bwMode="auto">
          <a:xfrm>
            <a:off x="3635375" y="4883597"/>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sp>
        <p:nvSpPr>
          <p:cNvPr id="195662" name="Oval 78"/>
          <p:cNvSpPr>
            <a:spLocks noChangeArrowheads="1"/>
          </p:cNvSpPr>
          <p:nvPr/>
        </p:nvSpPr>
        <p:spPr bwMode="auto">
          <a:xfrm>
            <a:off x="3635375" y="4019997"/>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K</a:t>
            </a:r>
            <a:endParaRPr kumimoji="1" lang="en-US" altLang="zh-CN" sz="2400">
              <a:ea typeface="宋体" panose="02010600030101010101" pitchFamily="2" charset="-122"/>
            </a:endParaRPr>
          </a:p>
        </p:txBody>
      </p:sp>
      <p:cxnSp>
        <p:nvCxnSpPr>
          <p:cNvPr id="195663" name="AutoShape 79"/>
          <p:cNvCxnSpPr>
            <a:cxnSpLocks noChangeShapeType="1"/>
            <a:stCxn id="195659" idx="0"/>
            <a:endCxn id="195660" idx="5"/>
          </p:cNvCxnSpPr>
          <p:nvPr/>
        </p:nvCxnSpPr>
        <p:spPr bwMode="auto">
          <a:xfrm flipH="1" flipV="1">
            <a:off x="4500563" y="3610422"/>
            <a:ext cx="406400" cy="4095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64" name="AutoShape 80"/>
          <p:cNvCxnSpPr>
            <a:cxnSpLocks noChangeShapeType="1"/>
            <a:stCxn id="195662" idx="4"/>
            <a:endCxn id="195661" idx="0"/>
          </p:cNvCxnSpPr>
          <p:nvPr/>
        </p:nvCxnSpPr>
        <p:spPr bwMode="auto">
          <a:xfrm>
            <a:off x="3825875" y="4400997"/>
            <a:ext cx="0" cy="482600"/>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65" name="AutoShape 81"/>
          <p:cNvCxnSpPr>
            <a:cxnSpLocks noChangeShapeType="1"/>
            <a:stCxn id="195660" idx="3"/>
            <a:endCxn id="195662" idx="0"/>
          </p:cNvCxnSpPr>
          <p:nvPr/>
        </p:nvCxnSpPr>
        <p:spPr bwMode="auto">
          <a:xfrm flipH="1">
            <a:off x="3825875" y="3610422"/>
            <a:ext cx="404813" cy="409575"/>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5696" name="Group 112"/>
          <p:cNvGrpSpPr/>
          <p:nvPr/>
        </p:nvGrpSpPr>
        <p:grpSpPr bwMode="auto">
          <a:xfrm>
            <a:off x="4787900" y="3284984"/>
            <a:ext cx="2151063" cy="3106737"/>
            <a:chOff x="3016" y="2115"/>
            <a:chExt cx="1355" cy="1957"/>
          </a:xfrm>
        </p:grpSpPr>
        <p:sp>
          <p:nvSpPr>
            <p:cNvPr id="195667" name="Oval 83"/>
            <p:cNvSpPr>
              <a:spLocks noChangeArrowheads="1"/>
            </p:cNvSpPr>
            <p:nvPr/>
          </p:nvSpPr>
          <p:spPr bwMode="auto">
            <a:xfrm>
              <a:off x="4131" y="2115"/>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A</a:t>
              </a:r>
              <a:endParaRPr kumimoji="1" lang="en-US" altLang="zh-CN" sz="2400" dirty="0">
                <a:ea typeface="宋体" panose="02010600030101010101" pitchFamily="2" charset="-122"/>
              </a:endParaRPr>
            </a:p>
          </p:txBody>
        </p:sp>
        <p:sp>
          <p:nvSpPr>
            <p:cNvPr id="195670" name="Oval 86"/>
            <p:cNvSpPr>
              <a:spLocks noChangeArrowheads="1"/>
            </p:cNvSpPr>
            <p:nvPr/>
          </p:nvSpPr>
          <p:spPr bwMode="auto">
            <a:xfrm>
              <a:off x="3530" y="2553"/>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L</a:t>
              </a:r>
              <a:endParaRPr kumimoji="1" lang="en-US" altLang="zh-CN" sz="2400">
                <a:ea typeface="宋体" panose="02010600030101010101" pitchFamily="2" charset="-122"/>
              </a:endParaRPr>
            </a:p>
          </p:txBody>
        </p:sp>
        <p:sp>
          <p:nvSpPr>
            <p:cNvPr id="195671" name="Oval 87"/>
            <p:cNvSpPr>
              <a:spLocks noChangeArrowheads="1"/>
            </p:cNvSpPr>
            <p:nvPr/>
          </p:nvSpPr>
          <p:spPr bwMode="auto">
            <a:xfrm>
              <a:off x="3833" y="2991"/>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F</a:t>
              </a:r>
              <a:endParaRPr kumimoji="1" lang="en-US" altLang="zh-CN" sz="2400" dirty="0">
                <a:ea typeface="宋体" panose="02010600030101010101" pitchFamily="2" charset="-122"/>
              </a:endParaRPr>
            </a:p>
          </p:txBody>
        </p:sp>
        <p:sp>
          <p:nvSpPr>
            <p:cNvPr id="195672" name="Oval 88"/>
            <p:cNvSpPr>
              <a:spLocks noChangeArrowheads="1"/>
            </p:cNvSpPr>
            <p:nvPr/>
          </p:nvSpPr>
          <p:spPr bwMode="auto">
            <a:xfrm>
              <a:off x="4046" y="343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C</a:t>
              </a:r>
              <a:endParaRPr kumimoji="1" lang="en-US" altLang="zh-CN" sz="2400" dirty="0">
                <a:ea typeface="宋体" panose="02010600030101010101" pitchFamily="2" charset="-122"/>
              </a:endParaRPr>
            </a:p>
          </p:txBody>
        </p:sp>
        <p:sp>
          <p:nvSpPr>
            <p:cNvPr id="195676" name="Oval 92"/>
            <p:cNvSpPr>
              <a:spLocks noChangeArrowheads="1"/>
            </p:cNvSpPr>
            <p:nvPr/>
          </p:nvSpPr>
          <p:spPr bwMode="auto">
            <a:xfrm>
              <a:off x="3227" y="2991"/>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M</a:t>
              </a:r>
              <a:endParaRPr kumimoji="1" lang="en-US" altLang="zh-CN" sz="2400">
                <a:ea typeface="宋体" panose="02010600030101010101" pitchFamily="2" charset="-122"/>
              </a:endParaRPr>
            </a:p>
          </p:txBody>
        </p:sp>
        <p:sp>
          <p:nvSpPr>
            <p:cNvPr id="195677" name="Oval 93"/>
            <p:cNvSpPr>
              <a:spLocks noChangeArrowheads="1"/>
            </p:cNvSpPr>
            <p:nvPr/>
          </p:nvSpPr>
          <p:spPr bwMode="auto">
            <a:xfrm>
              <a:off x="3016" y="343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J</a:t>
              </a:r>
              <a:endParaRPr kumimoji="1" lang="en-US" altLang="zh-CN" sz="2400">
                <a:ea typeface="宋体" panose="02010600030101010101" pitchFamily="2" charset="-122"/>
              </a:endParaRPr>
            </a:p>
          </p:txBody>
        </p:sp>
        <p:sp>
          <p:nvSpPr>
            <p:cNvPr id="195678" name="Oval 94"/>
            <p:cNvSpPr>
              <a:spLocks noChangeArrowheads="1"/>
            </p:cNvSpPr>
            <p:nvPr/>
          </p:nvSpPr>
          <p:spPr bwMode="auto">
            <a:xfrm>
              <a:off x="3243" y="383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B</a:t>
              </a:r>
              <a:endParaRPr kumimoji="1" lang="en-US" altLang="zh-CN" sz="2400">
                <a:ea typeface="宋体" panose="02010600030101010101" pitchFamily="2" charset="-122"/>
              </a:endParaRPr>
            </a:p>
          </p:txBody>
        </p:sp>
        <p:cxnSp>
          <p:nvCxnSpPr>
            <p:cNvPr id="195679" name="AutoShape 95"/>
            <p:cNvCxnSpPr>
              <a:cxnSpLocks noChangeShapeType="1"/>
              <a:stCxn id="195671" idx="5"/>
              <a:endCxn id="195672" idx="0"/>
            </p:cNvCxnSpPr>
            <p:nvPr/>
          </p:nvCxnSpPr>
          <p:spPr bwMode="auto">
            <a:xfrm>
              <a:off x="4038" y="3196"/>
              <a:ext cx="128" cy="23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0" name="AutoShape 96"/>
            <p:cNvCxnSpPr>
              <a:cxnSpLocks noChangeShapeType="1"/>
              <a:stCxn id="195667" idx="2"/>
              <a:endCxn id="195670" idx="7"/>
            </p:cNvCxnSpPr>
            <p:nvPr/>
          </p:nvCxnSpPr>
          <p:spPr bwMode="auto">
            <a:xfrm flipH="1">
              <a:off x="3735" y="2235"/>
              <a:ext cx="396" cy="35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1" name="AutoShape 97"/>
            <p:cNvCxnSpPr>
              <a:cxnSpLocks noChangeShapeType="1"/>
              <a:stCxn id="195670" idx="3"/>
              <a:endCxn id="195676" idx="7"/>
            </p:cNvCxnSpPr>
            <p:nvPr/>
          </p:nvCxnSpPr>
          <p:spPr bwMode="auto">
            <a:xfrm flipH="1">
              <a:off x="3432" y="2758"/>
              <a:ext cx="133" cy="26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2" name="AutoShape 98"/>
            <p:cNvCxnSpPr>
              <a:cxnSpLocks noChangeShapeType="1"/>
              <a:stCxn id="195676" idx="3"/>
              <a:endCxn id="195677" idx="0"/>
            </p:cNvCxnSpPr>
            <p:nvPr/>
          </p:nvCxnSpPr>
          <p:spPr bwMode="auto">
            <a:xfrm flipH="1">
              <a:off x="3136" y="3196"/>
              <a:ext cx="126" cy="23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3" name="AutoShape 99"/>
            <p:cNvCxnSpPr>
              <a:cxnSpLocks noChangeShapeType="1"/>
              <a:stCxn id="195677" idx="5"/>
              <a:endCxn id="195678" idx="0"/>
            </p:cNvCxnSpPr>
            <p:nvPr/>
          </p:nvCxnSpPr>
          <p:spPr bwMode="auto">
            <a:xfrm>
              <a:off x="3221" y="3635"/>
              <a:ext cx="142" cy="197"/>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4" name="AutoShape 100"/>
            <p:cNvCxnSpPr>
              <a:cxnSpLocks noChangeShapeType="1"/>
              <a:stCxn id="195670" idx="5"/>
              <a:endCxn id="195671" idx="1"/>
            </p:cNvCxnSpPr>
            <p:nvPr/>
          </p:nvCxnSpPr>
          <p:spPr bwMode="auto">
            <a:xfrm>
              <a:off x="3735" y="2758"/>
              <a:ext cx="133" cy="26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694" name="Group 110"/>
          <p:cNvGrpSpPr/>
          <p:nvPr/>
        </p:nvGrpSpPr>
        <p:grpSpPr bwMode="auto">
          <a:xfrm>
            <a:off x="6877050" y="3475484"/>
            <a:ext cx="1017588" cy="1581150"/>
            <a:chOff x="4332" y="2235"/>
            <a:chExt cx="641" cy="996"/>
          </a:xfrm>
        </p:grpSpPr>
        <p:sp>
          <p:nvSpPr>
            <p:cNvPr id="195668" name="Oval 84"/>
            <p:cNvSpPr>
              <a:spLocks noChangeArrowheads="1"/>
            </p:cNvSpPr>
            <p:nvPr/>
          </p:nvSpPr>
          <p:spPr bwMode="auto">
            <a:xfrm>
              <a:off x="4733" y="2553"/>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D</a:t>
              </a:r>
              <a:endParaRPr kumimoji="1" lang="en-US" altLang="zh-CN" sz="2400">
                <a:ea typeface="宋体" panose="02010600030101010101" pitchFamily="2" charset="-122"/>
              </a:endParaRPr>
            </a:p>
          </p:txBody>
        </p:sp>
        <p:sp>
          <p:nvSpPr>
            <p:cNvPr id="195673" name="Oval 89"/>
            <p:cNvSpPr>
              <a:spLocks noChangeArrowheads="1"/>
            </p:cNvSpPr>
            <p:nvPr/>
          </p:nvSpPr>
          <p:spPr bwMode="auto">
            <a:xfrm>
              <a:off x="4332" y="2991"/>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E</a:t>
              </a:r>
              <a:endParaRPr kumimoji="1" lang="en-US" altLang="zh-CN" sz="2400">
                <a:ea typeface="宋体" panose="02010600030101010101" pitchFamily="2" charset="-122"/>
              </a:endParaRPr>
            </a:p>
          </p:txBody>
        </p:sp>
        <p:cxnSp>
          <p:nvCxnSpPr>
            <p:cNvPr id="195685" name="AutoShape 101"/>
            <p:cNvCxnSpPr>
              <a:cxnSpLocks noChangeShapeType="1"/>
              <a:stCxn id="195667" idx="6"/>
              <a:endCxn id="195668" idx="1"/>
            </p:cNvCxnSpPr>
            <p:nvPr/>
          </p:nvCxnSpPr>
          <p:spPr bwMode="auto">
            <a:xfrm>
              <a:off x="4371" y="2235"/>
              <a:ext cx="397" cy="353"/>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7" name="AutoShape 103"/>
            <p:cNvCxnSpPr>
              <a:cxnSpLocks noChangeShapeType="1"/>
              <a:stCxn id="195668" idx="3"/>
              <a:endCxn id="195673" idx="7"/>
            </p:cNvCxnSpPr>
            <p:nvPr/>
          </p:nvCxnSpPr>
          <p:spPr bwMode="auto">
            <a:xfrm flipH="1">
              <a:off x="4537" y="2758"/>
              <a:ext cx="231" cy="26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695" name="Group 111"/>
          <p:cNvGrpSpPr/>
          <p:nvPr/>
        </p:nvGrpSpPr>
        <p:grpSpPr bwMode="auto">
          <a:xfrm>
            <a:off x="7288217" y="4305746"/>
            <a:ext cx="1460501" cy="2085975"/>
            <a:chOff x="4591" y="2758"/>
            <a:chExt cx="920" cy="1314"/>
          </a:xfrm>
        </p:grpSpPr>
        <p:sp>
          <p:nvSpPr>
            <p:cNvPr id="195669" name="Oval 85"/>
            <p:cNvSpPr>
              <a:spLocks noChangeArrowheads="1"/>
            </p:cNvSpPr>
            <p:nvPr/>
          </p:nvSpPr>
          <p:spPr bwMode="auto">
            <a:xfrm>
              <a:off x="5135" y="2991"/>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G</a:t>
              </a:r>
              <a:endParaRPr kumimoji="1" lang="en-US" altLang="zh-CN" sz="2400">
                <a:ea typeface="宋体" panose="02010600030101010101" pitchFamily="2" charset="-122"/>
              </a:endParaRPr>
            </a:p>
          </p:txBody>
        </p:sp>
        <p:sp>
          <p:nvSpPr>
            <p:cNvPr id="195674" name="Oval 90"/>
            <p:cNvSpPr>
              <a:spLocks noChangeArrowheads="1"/>
            </p:cNvSpPr>
            <p:nvPr/>
          </p:nvSpPr>
          <p:spPr bwMode="auto">
            <a:xfrm>
              <a:off x="4931" y="3430"/>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ea typeface="宋体" panose="02010600030101010101" pitchFamily="2" charset="-122"/>
                </a:rPr>
                <a:t>K</a:t>
              </a:r>
              <a:endParaRPr kumimoji="1" lang="en-US" altLang="zh-CN" sz="2400" dirty="0">
                <a:ea typeface="宋体" panose="02010600030101010101" pitchFamily="2" charset="-122"/>
              </a:endParaRPr>
            </a:p>
          </p:txBody>
        </p:sp>
        <p:sp>
          <p:nvSpPr>
            <p:cNvPr id="195675" name="Oval 91"/>
            <p:cNvSpPr>
              <a:spLocks noChangeArrowheads="1"/>
            </p:cNvSpPr>
            <p:nvPr/>
          </p:nvSpPr>
          <p:spPr bwMode="auto">
            <a:xfrm>
              <a:off x="5271" y="383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I</a:t>
              </a:r>
              <a:endParaRPr kumimoji="1" lang="en-US" altLang="zh-CN" sz="2400">
                <a:ea typeface="宋体" panose="02010600030101010101" pitchFamily="2" charset="-122"/>
              </a:endParaRPr>
            </a:p>
          </p:txBody>
        </p:sp>
        <p:cxnSp>
          <p:nvCxnSpPr>
            <p:cNvPr id="195686" name="AutoShape 102"/>
            <p:cNvCxnSpPr>
              <a:cxnSpLocks noChangeShapeType="1"/>
              <a:stCxn id="195668" idx="5"/>
              <a:endCxn id="195669" idx="1"/>
            </p:cNvCxnSpPr>
            <p:nvPr/>
          </p:nvCxnSpPr>
          <p:spPr bwMode="auto">
            <a:xfrm>
              <a:off x="4938" y="2758"/>
              <a:ext cx="232" cy="268"/>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8" name="AutoShape 104"/>
            <p:cNvCxnSpPr>
              <a:cxnSpLocks noChangeShapeType="1"/>
              <a:stCxn id="195674" idx="5"/>
              <a:endCxn id="195675" idx="1"/>
            </p:cNvCxnSpPr>
            <p:nvPr/>
          </p:nvCxnSpPr>
          <p:spPr bwMode="auto">
            <a:xfrm>
              <a:off x="5136" y="3635"/>
              <a:ext cx="170" cy="232"/>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9" name="AutoShape 105"/>
            <p:cNvCxnSpPr>
              <a:cxnSpLocks noChangeShapeType="1"/>
              <a:stCxn id="195669" idx="3"/>
              <a:endCxn id="195674" idx="0"/>
            </p:cNvCxnSpPr>
            <p:nvPr/>
          </p:nvCxnSpPr>
          <p:spPr bwMode="auto">
            <a:xfrm flipH="1">
              <a:off x="5051" y="3196"/>
              <a:ext cx="119" cy="234"/>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90" name="Oval 106"/>
            <p:cNvSpPr>
              <a:spLocks noChangeArrowheads="1"/>
            </p:cNvSpPr>
            <p:nvPr/>
          </p:nvSpPr>
          <p:spPr bwMode="auto">
            <a:xfrm>
              <a:off x="4591" y="3832"/>
              <a:ext cx="240" cy="24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ea typeface="宋体" panose="02010600030101010101" pitchFamily="2" charset="-122"/>
                </a:rPr>
                <a:t>H</a:t>
              </a:r>
              <a:endParaRPr kumimoji="1" lang="en-US" altLang="zh-CN" sz="2400">
                <a:ea typeface="宋体" panose="02010600030101010101" pitchFamily="2" charset="-122"/>
              </a:endParaRPr>
            </a:p>
          </p:txBody>
        </p:sp>
        <p:cxnSp>
          <p:nvCxnSpPr>
            <p:cNvPr id="195691" name="AutoShape 107"/>
            <p:cNvCxnSpPr>
              <a:cxnSpLocks noChangeShapeType="1"/>
              <a:stCxn id="195674" idx="3"/>
              <a:endCxn id="195690" idx="7"/>
            </p:cNvCxnSpPr>
            <p:nvPr/>
          </p:nvCxnSpPr>
          <p:spPr bwMode="auto">
            <a:xfrm flipH="1">
              <a:off x="4796" y="3635"/>
              <a:ext cx="170" cy="232"/>
            </a:xfrm>
            <a:prstGeom prst="straightConnector1">
              <a:avLst/>
            </a:prstGeom>
            <a:noFill/>
            <a:ln w="3810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5692" name="AutoShape 108"/>
          <p:cNvCxnSpPr>
            <a:cxnSpLocks noChangeShapeType="1"/>
            <a:stCxn id="195640" idx="6"/>
            <a:endCxn id="195639" idx="4"/>
          </p:cNvCxnSpPr>
          <p:nvPr/>
        </p:nvCxnSpPr>
        <p:spPr bwMode="auto">
          <a:xfrm flipH="1" flipV="1">
            <a:off x="1663700" y="3665984"/>
            <a:ext cx="119063" cy="2654300"/>
          </a:xfrm>
          <a:prstGeom prst="curvedConnector4">
            <a:avLst>
              <a:gd name="adj1" fmla="val -186667"/>
              <a:gd name="adj2" fmla="val 8965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5639"/>
                                        </p:tgtEl>
                                        <p:attrNameLst>
                                          <p:attrName>style.visibility</p:attrName>
                                        </p:attrNameLst>
                                      </p:cBhvr>
                                      <p:to>
                                        <p:strVal val="visible"/>
                                      </p:to>
                                    </p:set>
                                    <p:anim calcmode="lin" valueType="num">
                                      <p:cBhvr>
                                        <p:cTn id="7" dur="1000" fill="hold"/>
                                        <p:tgtEl>
                                          <p:spTgt spid="195639"/>
                                        </p:tgtEl>
                                        <p:attrNameLst>
                                          <p:attrName>ppt_x</p:attrName>
                                        </p:attrNameLst>
                                      </p:cBhvr>
                                      <p:tavLst>
                                        <p:tav tm="0">
                                          <p:val>
                                            <p:strVal val="#ppt_x-.2"/>
                                          </p:val>
                                        </p:tav>
                                        <p:tav tm="100000">
                                          <p:val>
                                            <p:strVal val="#ppt_x"/>
                                          </p:val>
                                        </p:tav>
                                      </p:tavLst>
                                    </p:anim>
                                    <p:anim calcmode="lin" valueType="num">
                                      <p:cBhvr>
                                        <p:cTn id="8" dur="1000" fill="hold"/>
                                        <p:tgtEl>
                                          <p:spTgt spid="195639"/>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5639"/>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95640"/>
                                        </p:tgtEl>
                                        <p:attrNameLst>
                                          <p:attrName>style.visibility</p:attrName>
                                        </p:attrNameLst>
                                      </p:cBhvr>
                                      <p:to>
                                        <p:strVal val="visible"/>
                                      </p:to>
                                    </p:set>
                                    <p:anim calcmode="lin" valueType="num">
                                      <p:cBhvr>
                                        <p:cTn id="12" dur="1000" fill="hold"/>
                                        <p:tgtEl>
                                          <p:spTgt spid="195640"/>
                                        </p:tgtEl>
                                        <p:attrNameLst>
                                          <p:attrName>ppt_x</p:attrName>
                                        </p:attrNameLst>
                                      </p:cBhvr>
                                      <p:tavLst>
                                        <p:tav tm="0">
                                          <p:val>
                                            <p:strVal val="#ppt_x-.2"/>
                                          </p:val>
                                        </p:tav>
                                        <p:tav tm="100000">
                                          <p:val>
                                            <p:strVal val="#ppt_x"/>
                                          </p:val>
                                        </p:tav>
                                      </p:tavLst>
                                    </p:anim>
                                    <p:anim calcmode="lin" valueType="num">
                                      <p:cBhvr>
                                        <p:cTn id="13" dur="1000" fill="hold"/>
                                        <p:tgtEl>
                                          <p:spTgt spid="19564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95640"/>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195641"/>
                                        </p:tgtEl>
                                        <p:attrNameLst>
                                          <p:attrName>style.visibility</p:attrName>
                                        </p:attrNameLst>
                                      </p:cBhvr>
                                      <p:to>
                                        <p:strVal val="visible"/>
                                      </p:to>
                                    </p:set>
                                    <p:anim calcmode="lin" valueType="num">
                                      <p:cBhvr>
                                        <p:cTn id="17" dur="1000" fill="hold"/>
                                        <p:tgtEl>
                                          <p:spTgt spid="195641"/>
                                        </p:tgtEl>
                                        <p:attrNameLst>
                                          <p:attrName>ppt_x</p:attrName>
                                        </p:attrNameLst>
                                      </p:cBhvr>
                                      <p:tavLst>
                                        <p:tav tm="0">
                                          <p:val>
                                            <p:strVal val="#ppt_x-.2"/>
                                          </p:val>
                                        </p:tav>
                                        <p:tav tm="100000">
                                          <p:val>
                                            <p:strVal val="#ppt_x"/>
                                          </p:val>
                                        </p:tav>
                                      </p:tavLst>
                                    </p:anim>
                                    <p:anim calcmode="lin" valueType="num">
                                      <p:cBhvr>
                                        <p:cTn id="18" dur="1000" fill="hold"/>
                                        <p:tgtEl>
                                          <p:spTgt spid="195641"/>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95641"/>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195642"/>
                                        </p:tgtEl>
                                        <p:attrNameLst>
                                          <p:attrName>style.visibility</p:attrName>
                                        </p:attrNameLst>
                                      </p:cBhvr>
                                      <p:to>
                                        <p:strVal val="visible"/>
                                      </p:to>
                                    </p:set>
                                    <p:anim calcmode="lin" valueType="num">
                                      <p:cBhvr>
                                        <p:cTn id="22" dur="1000" fill="hold"/>
                                        <p:tgtEl>
                                          <p:spTgt spid="195642"/>
                                        </p:tgtEl>
                                        <p:attrNameLst>
                                          <p:attrName>ppt_x</p:attrName>
                                        </p:attrNameLst>
                                      </p:cBhvr>
                                      <p:tavLst>
                                        <p:tav tm="0">
                                          <p:val>
                                            <p:strVal val="#ppt_x-.2"/>
                                          </p:val>
                                        </p:tav>
                                        <p:tav tm="100000">
                                          <p:val>
                                            <p:strVal val="#ppt_x"/>
                                          </p:val>
                                        </p:tav>
                                      </p:tavLst>
                                    </p:anim>
                                    <p:anim calcmode="lin" valueType="num">
                                      <p:cBhvr>
                                        <p:cTn id="23" dur="1000" fill="hold"/>
                                        <p:tgtEl>
                                          <p:spTgt spid="195642"/>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95642"/>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195643"/>
                                        </p:tgtEl>
                                        <p:attrNameLst>
                                          <p:attrName>style.visibility</p:attrName>
                                        </p:attrNameLst>
                                      </p:cBhvr>
                                      <p:to>
                                        <p:strVal val="visible"/>
                                      </p:to>
                                    </p:set>
                                    <p:anim calcmode="lin" valueType="num">
                                      <p:cBhvr>
                                        <p:cTn id="27" dur="1000" fill="hold"/>
                                        <p:tgtEl>
                                          <p:spTgt spid="195643"/>
                                        </p:tgtEl>
                                        <p:attrNameLst>
                                          <p:attrName>ppt_x</p:attrName>
                                        </p:attrNameLst>
                                      </p:cBhvr>
                                      <p:tavLst>
                                        <p:tav tm="0">
                                          <p:val>
                                            <p:strVal val="#ppt_x-.2"/>
                                          </p:val>
                                        </p:tav>
                                        <p:tav tm="100000">
                                          <p:val>
                                            <p:strVal val="#ppt_x"/>
                                          </p:val>
                                        </p:tav>
                                      </p:tavLst>
                                    </p:anim>
                                    <p:anim calcmode="lin" valueType="num">
                                      <p:cBhvr>
                                        <p:cTn id="28" dur="1000" fill="hold"/>
                                        <p:tgtEl>
                                          <p:spTgt spid="19564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95643"/>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195644"/>
                                        </p:tgtEl>
                                        <p:attrNameLst>
                                          <p:attrName>style.visibility</p:attrName>
                                        </p:attrNameLst>
                                      </p:cBhvr>
                                      <p:to>
                                        <p:strVal val="visible"/>
                                      </p:to>
                                    </p:set>
                                    <p:anim calcmode="lin" valueType="num">
                                      <p:cBhvr>
                                        <p:cTn id="32" dur="1000" fill="hold"/>
                                        <p:tgtEl>
                                          <p:spTgt spid="195644"/>
                                        </p:tgtEl>
                                        <p:attrNameLst>
                                          <p:attrName>ppt_x</p:attrName>
                                        </p:attrNameLst>
                                      </p:cBhvr>
                                      <p:tavLst>
                                        <p:tav tm="0">
                                          <p:val>
                                            <p:strVal val="#ppt_x-.2"/>
                                          </p:val>
                                        </p:tav>
                                        <p:tav tm="100000">
                                          <p:val>
                                            <p:strVal val="#ppt_x"/>
                                          </p:val>
                                        </p:tav>
                                      </p:tavLst>
                                    </p:anim>
                                    <p:anim calcmode="lin" valueType="num">
                                      <p:cBhvr>
                                        <p:cTn id="33" dur="1000" fill="hold"/>
                                        <p:tgtEl>
                                          <p:spTgt spid="195644"/>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9564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95645"/>
                                        </p:tgtEl>
                                        <p:attrNameLst>
                                          <p:attrName>style.visibility</p:attrName>
                                        </p:attrNameLst>
                                      </p:cBhvr>
                                      <p:to>
                                        <p:strVal val="visible"/>
                                      </p:to>
                                    </p:set>
                                    <p:anim calcmode="lin" valueType="num">
                                      <p:cBhvr>
                                        <p:cTn id="37" dur="1000" fill="hold"/>
                                        <p:tgtEl>
                                          <p:spTgt spid="195645"/>
                                        </p:tgtEl>
                                        <p:attrNameLst>
                                          <p:attrName>ppt_x</p:attrName>
                                        </p:attrNameLst>
                                      </p:cBhvr>
                                      <p:tavLst>
                                        <p:tav tm="0">
                                          <p:val>
                                            <p:strVal val="#ppt_x-.2"/>
                                          </p:val>
                                        </p:tav>
                                        <p:tav tm="100000">
                                          <p:val>
                                            <p:strVal val="#ppt_x"/>
                                          </p:val>
                                        </p:tav>
                                      </p:tavLst>
                                    </p:anim>
                                    <p:anim calcmode="lin" valueType="num">
                                      <p:cBhvr>
                                        <p:cTn id="38" dur="1000" fill="hold"/>
                                        <p:tgtEl>
                                          <p:spTgt spid="19564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95645"/>
                                        </p:tgtEl>
                                      </p:cBhvr>
                                    </p:animEffect>
                                  </p:childTnLst>
                                </p:cTn>
                              </p:par>
                              <p:par>
                                <p:cTn id="40" presetID="29" presetClass="entr" presetSubtype="0" fill="hold" nodeType="withEffect">
                                  <p:stCondLst>
                                    <p:cond delay="0"/>
                                  </p:stCondLst>
                                  <p:childTnLst>
                                    <p:set>
                                      <p:cBhvr>
                                        <p:cTn id="41" dur="1" fill="hold">
                                          <p:stCondLst>
                                            <p:cond delay="0"/>
                                          </p:stCondLst>
                                        </p:cTn>
                                        <p:tgtEl>
                                          <p:spTgt spid="195646"/>
                                        </p:tgtEl>
                                        <p:attrNameLst>
                                          <p:attrName>style.visibility</p:attrName>
                                        </p:attrNameLst>
                                      </p:cBhvr>
                                      <p:to>
                                        <p:strVal val="visible"/>
                                      </p:to>
                                    </p:set>
                                    <p:anim calcmode="lin" valueType="num">
                                      <p:cBhvr>
                                        <p:cTn id="42" dur="1000" fill="hold"/>
                                        <p:tgtEl>
                                          <p:spTgt spid="195646"/>
                                        </p:tgtEl>
                                        <p:attrNameLst>
                                          <p:attrName>ppt_x</p:attrName>
                                        </p:attrNameLst>
                                      </p:cBhvr>
                                      <p:tavLst>
                                        <p:tav tm="0">
                                          <p:val>
                                            <p:strVal val="#ppt_x-.2"/>
                                          </p:val>
                                        </p:tav>
                                        <p:tav tm="100000">
                                          <p:val>
                                            <p:strVal val="#ppt_x"/>
                                          </p:val>
                                        </p:tav>
                                      </p:tavLst>
                                    </p:anim>
                                    <p:anim calcmode="lin" valueType="num">
                                      <p:cBhvr>
                                        <p:cTn id="43" dur="1000" fill="hold"/>
                                        <p:tgtEl>
                                          <p:spTgt spid="19564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5646"/>
                                        </p:tgtEl>
                                      </p:cBhvr>
                                    </p:animEffect>
                                  </p:childTnLst>
                                </p:cTn>
                              </p:par>
                              <p:par>
                                <p:cTn id="45" presetID="29" presetClass="entr" presetSubtype="0" fill="hold" nodeType="withEffect">
                                  <p:stCondLst>
                                    <p:cond delay="0"/>
                                  </p:stCondLst>
                                  <p:childTnLst>
                                    <p:set>
                                      <p:cBhvr>
                                        <p:cTn id="46" dur="1" fill="hold">
                                          <p:stCondLst>
                                            <p:cond delay="0"/>
                                          </p:stCondLst>
                                        </p:cTn>
                                        <p:tgtEl>
                                          <p:spTgt spid="195648"/>
                                        </p:tgtEl>
                                        <p:attrNameLst>
                                          <p:attrName>style.visibility</p:attrName>
                                        </p:attrNameLst>
                                      </p:cBhvr>
                                      <p:to>
                                        <p:strVal val="visible"/>
                                      </p:to>
                                    </p:set>
                                    <p:anim calcmode="lin" valueType="num">
                                      <p:cBhvr>
                                        <p:cTn id="47" dur="1000" fill="hold"/>
                                        <p:tgtEl>
                                          <p:spTgt spid="195648"/>
                                        </p:tgtEl>
                                        <p:attrNameLst>
                                          <p:attrName>ppt_x</p:attrName>
                                        </p:attrNameLst>
                                      </p:cBhvr>
                                      <p:tavLst>
                                        <p:tav tm="0">
                                          <p:val>
                                            <p:strVal val="#ppt_x-.2"/>
                                          </p:val>
                                        </p:tav>
                                        <p:tav tm="100000">
                                          <p:val>
                                            <p:strVal val="#ppt_x"/>
                                          </p:val>
                                        </p:tav>
                                      </p:tavLst>
                                    </p:anim>
                                    <p:anim calcmode="lin" valueType="num">
                                      <p:cBhvr>
                                        <p:cTn id="48" dur="1000" fill="hold"/>
                                        <p:tgtEl>
                                          <p:spTgt spid="195648"/>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95648"/>
                                        </p:tgtEl>
                                      </p:cBhvr>
                                    </p:animEffect>
                                  </p:childTnLst>
                                </p:cTn>
                              </p:par>
                              <p:par>
                                <p:cTn id="50" presetID="29" presetClass="entr" presetSubtype="0" fill="hold" nodeType="withEffect">
                                  <p:stCondLst>
                                    <p:cond delay="0"/>
                                  </p:stCondLst>
                                  <p:childTnLst>
                                    <p:set>
                                      <p:cBhvr>
                                        <p:cTn id="51" dur="1" fill="hold">
                                          <p:stCondLst>
                                            <p:cond delay="0"/>
                                          </p:stCondLst>
                                        </p:cTn>
                                        <p:tgtEl>
                                          <p:spTgt spid="195649"/>
                                        </p:tgtEl>
                                        <p:attrNameLst>
                                          <p:attrName>style.visibility</p:attrName>
                                        </p:attrNameLst>
                                      </p:cBhvr>
                                      <p:to>
                                        <p:strVal val="visible"/>
                                      </p:to>
                                    </p:set>
                                    <p:anim calcmode="lin" valueType="num">
                                      <p:cBhvr>
                                        <p:cTn id="52" dur="1000" fill="hold"/>
                                        <p:tgtEl>
                                          <p:spTgt spid="195649"/>
                                        </p:tgtEl>
                                        <p:attrNameLst>
                                          <p:attrName>ppt_x</p:attrName>
                                        </p:attrNameLst>
                                      </p:cBhvr>
                                      <p:tavLst>
                                        <p:tav tm="0">
                                          <p:val>
                                            <p:strVal val="#ppt_x-.2"/>
                                          </p:val>
                                        </p:tav>
                                        <p:tav tm="100000">
                                          <p:val>
                                            <p:strVal val="#ppt_x"/>
                                          </p:val>
                                        </p:tav>
                                      </p:tavLst>
                                    </p:anim>
                                    <p:anim calcmode="lin" valueType="num">
                                      <p:cBhvr>
                                        <p:cTn id="53" dur="1000" fill="hold"/>
                                        <p:tgtEl>
                                          <p:spTgt spid="195649"/>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95649"/>
                                        </p:tgtEl>
                                      </p:cBhvr>
                                    </p:animEffect>
                                  </p:childTnLst>
                                </p:cTn>
                              </p:par>
                              <p:par>
                                <p:cTn id="55" presetID="29" presetClass="entr" presetSubtype="0" fill="hold" nodeType="withEffect">
                                  <p:stCondLst>
                                    <p:cond delay="0"/>
                                  </p:stCondLst>
                                  <p:childTnLst>
                                    <p:set>
                                      <p:cBhvr>
                                        <p:cTn id="56" dur="1" fill="hold">
                                          <p:stCondLst>
                                            <p:cond delay="0"/>
                                          </p:stCondLst>
                                        </p:cTn>
                                        <p:tgtEl>
                                          <p:spTgt spid="195650"/>
                                        </p:tgtEl>
                                        <p:attrNameLst>
                                          <p:attrName>style.visibility</p:attrName>
                                        </p:attrNameLst>
                                      </p:cBhvr>
                                      <p:to>
                                        <p:strVal val="visible"/>
                                      </p:to>
                                    </p:set>
                                    <p:anim calcmode="lin" valueType="num">
                                      <p:cBhvr>
                                        <p:cTn id="57" dur="1000" fill="hold"/>
                                        <p:tgtEl>
                                          <p:spTgt spid="195650"/>
                                        </p:tgtEl>
                                        <p:attrNameLst>
                                          <p:attrName>ppt_x</p:attrName>
                                        </p:attrNameLst>
                                      </p:cBhvr>
                                      <p:tavLst>
                                        <p:tav tm="0">
                                          <p:val>
                                            <p:strVal val="#ppt_x-.2"/>
                                          </p:val>
                                        </p:tav>
                                        <p:tav tm="100000">
                                          <p:val>
                                            <p:strVal val="#ppt_x"/>
                                          </p:val>
                                        </p:tav>
                                      </p:tavLst>
                                    </p:anim>
                                    <p:anim calcmode="lin" valueType="num">
                                      <p:cBhvr>
                                        <p:cTn id="58" dur="1000" fill="hold"/>
                                        <p:tgtEl>
                                          <p:spTgt spid="195650"/>
                                        </p:tgtEl>
                                        <p:attrNameLst>
                                          <p:attrName>ppt_y</p:attrName>
                                        </p:attrNameLst>
                                      </p:cBhvr>
                                      <p:tavLst>
                                        <p:tav tm="0">
                                          <p:val>
                                            <p:strVal val="#ppt_y"/>
                                          </p:val>
                                        </p:tav>
                                        <p:tav tm="100000">
                                          <p:val>
                                            <p:strVal val="#ppt_y"/>
                                          </p:val>
                                        </p:tav>
                                      </p:tavLst>
                                    </p:anim>
                                    <p:animEffect transition="in" filter="wipe(right)" prLst="gradientSize: 0.1">
                                      <p:cBhvr>
                                        <p:cTn id="59" dur="1000"/>
                                        <p:tgtEl>
                                          <p:spTgt spid="195650"/>
                                        </p:tgtEl>
                                      </p:cBhvr>
                                    </p:animEffect>
                                  </p:childTnLst>
                                </p:cTn>
                              </p:par>
                              <p:par>
                                <p:cTn id="60" presetID="29" presetClass="entr" presetSubtype="0" fill="hold" nodeType="withEffect">
                                  <p:stCondLst>
                                    <p:cond delay="0"/>
                                  </p:stCondLst>
                                  <p:childTnLst>
                                    <p:set>
                                      <p:cBhvr>
                                        <p:cTn id="61" dur="1" fill="hold">
                                          <p:stCondLst>
                                            <p:cond delay="0"/>
                                          </p:stCondLst>
                                        </p:cTn>
                                        <p:tgtEl>
                                          <p:spTgt spid="195652"/>
                                        </p:tgtEl>
                                        <p:attrNameLst>
                                          <p:attrName>style.visibility</p:attrName>
                                        </p:attrNameLst>
                                      </p:cBhvr>
                                      <p:to>
                                        <p:strVal val="visible"/>
                                      </p:to>
                                    </p:set>
                                    <p:anim calcmode="lin" valueType="num">
                                      <p:cBhvr>
                                        <p:cTn id="62" dur="1000" fill="hold"/>
                                        <p:tgtEl>
                                          <p:spTgt spid="195652"/>
                                        </p:tgtEl>
                                        <p:attrNameLst>
                                          <p:attrName>ppt_x</p:attrName>
                                        </p:attrNameLst>
                                      </p:cBhvr>
                                      <p:tavLst>
                                        <p:tav tm="0">
                                          <p:val>
                                            <p:strVal val="#ppt_x-.2"/>
                                          </p:val>
                                        </p:tav>
                                        <p:tav tm="100000">
                                          <p:val>
                                            <p:strVal val="#ppt_x"/>
                                          </p:val>
                                        </p:tav>
                                      </p:tavLst>
                                    </p:anim>
                                    <p:anim calcmode="lin" valueType="num">
                                      <p:cBhvr>
                                        <p:cTn id="63" dur="1000" fill="hold"/>
                                        <p:tgtEl>
                                          <p:spTgt spid="195652"/>
                                        </p:tgtEl>
                                        <p:attrNameLst>
                                          <p:attrName>ppt_y</p:attrName>
                                        </p:attrNameLst>
                                      </p:cBhvr>
                                      <p:tavLst>
                                        <p:tav tm="0">
                                          <p:val>
                                            <p:strVal val="#ppt_y"/>
                                          </p:val>
                                        </p:tav>
                                        <p:tav tm="100000">
                                          <p:val>
                                            <p:strVal val="#ppt_y"/>
                                          </p:val>
                                        </p:tav>
                                      </p:tavLst>
                                    </p:anim>
                                    <p:animEffect transition="in" filter="wipe(right)" prLst="gradientSize: 0.1">
                                      <p:cBhvr>
                                        <p:cTn id="64" dur="1000"/>
                                        <p:tgtEl>
                                          <p:spTgt spid="195652"/>
                                        </p:tgtEl>
                                      </p:cBhvr>
                                    </p:animEffect>
                                  </p:childTnLst>
                                </p:cTn>
                              </p:par>
                              <p:par>
                                <p:cTn id="65" presetID="29" presetClass="entr" presetSubtype="0" fill="hold" nodeType="withEffect">
                                  <p:stCondLst>
                                    <p:cond delay="0"/>
                                  </p:stCondLst>
                                  <p:childTnLst>
                                    <p:set>
                                      <p:cBhvr>
                                        <p:cTn id="66" dur="1" fill="hold">
                                          <p:stCondLst>
                                            <p:cond delay="0"/>
                                          </p:stCondLst>
                                        </p:cTn>
                                        <p:tgtEl>
                                          <p:spTgt spid="195653"/>
                                        </p:tgtEl>
                                        <p:attrNameLst>
                                          <p:attrName>style.visibility</p:attrName>
                                        </p:attrNameLst>
                                      </p:cBhvr>
                                      <p:to>
                                        <p:strVal val="visible"/>
                                      </p:to>
                                    </p:set>
                                    <p:anim calcmode="lin" valueType="num">
                                      <p:cBhvr>
                                        <p:cTn id="67" dur="1000" fill="hold"/>
                                        <p:tgtEl>
                                          <p:spTgt spid="195653"/>
                                        </p:tgtEl>
                                        <p:attrNameLst>
                                          <p:attrName>ppt_x</p:attrName>
                                        </p:attrNameLst>
                                      </p:cBhvr>
                                      <p:tavLst>
                                        <p:tav tm="0">
                                          <p:val>
                                            <p:strVal val="#ppt_x-.2"/>
                                          </p:val>
                                        </p:tav>
                                        <p:tav tm="100000">
                                          <p:val>
                                            <p:strVal val="#ppt_x"/>
                                          </p:val>
                                        </p:tav>
                                      </p:tavLst>
                                    </p:anim>
                                    <p:anim calcmode="lin" valueType="num">
                                      <p:cBhvr>
                                        <p:cTn id="68" dur="1000" fill="hold"/>
                                        <p:tgtEl>
                                          <p:spTgt spid="195653"/>
                                        </p:tgtEl>
                                        <p:attrNameLst>
                                          <p:attrName>ppt_y</p:attrName>
                                        </p:attrNameLst>
                                      </p:cBhvr>
                                      <p:tavLst>
                                        <p:tav tm="0">
                                          <p:val>
                                            <p:strVal val="#ppt_y"/>
                                          </p:val>
                                        </p:tav>
                                        <p:tav tm="100000">
                                          <p:val>
                                            <p:strVal val="#ppt_y"/>
                                          </p:val>
                                        </p:tav>
                                      </p:tavLst>
                                    </p:anim>
                                    <p:animEffect transition="in" filter="wipe(right)" prLst="gradientSize: 0.1">
                                      <p:cBhvr>
                                        <p:cTn id="69" dur="1000"/>
                                        <p:tgtEl>
                                          <p:spTgt spid="195653"/>
                                        </p:tgtEl>
                                      </p:cBhvr>
                                    </p:animEffect>
                                  </p:childTnLst>
                                </p:cTn>
                              </p:par>
                            </p:childTnLst>
                          </p:cTn>
                        </p:par>
                        <p:par>
                          <p:cTn id="70" fill="hold">
                            <p:stCondLst>
                              <p:cond delay="1000"/>
                            </p:stCondLst>
                            <p:childTnLst>
                              <p:par>
                                <p:cTn id="71" presetID="2" presetClass="entr" presetSubtype="2" fill="hold" nodeType="afterEffect">
                                  <p:stCondLst>
                                    <p:cond delay="0"/>
                                  </p:stCondLst>
                                  <p:childTnLst>
                                    <p:set>
                                      <p:cBhvr>
                                        <p:cTn id="72" dur="1" fill="hold">
                                          <p:stCondLst>
                                            <p:cond delay="0"/>
                                          </p:stCondLst>
                                        </p:cTn>
                                        <p:tgtEl>
                                          <p:spTgt spid="195696"/>
                                        </p:tgtEl>
                                        <p:attrNameLst>
                                          <p:attrName>style.visibility</p:attrName>
                                        </p:attrNameLst>
                                      </p:cBhvr>
                                      <p:to>
                                        <p:strVal val="visible"/>
                                      </p:to>
                                    </p:set>
                                    <p:anim calcmode="lin" valueType="num">
                                      <p:cBhvr additive="base">
                                        <p:cTn id="73" dur="500" fill="hold"/>
                                        <p:tgtEl>
                                          <p:spTgt spid="195696"/>
                                        </p:tgtEl>
                                        <p:attrNameLst>
                                          <p:attrName>ppt_x</p:attrName>
                                        </p:attrNameLst>
                                      </p:cBhvr>
                                      <p:tavLst>
                                        <p:tav tm="0">
                                          <p:val>
                                            <p:strVal val="1+#ppt_w/2"/>
                                          </p:val>
                                        </p:tav>
                                        <p:tav tm="100000">
                                          <p:val>
                                            <p:strVal val="#ppt_x"/>
                                          </p:val>
                                        </p:tav>
                                      </p:tavLst>
                                    </p:anim>
                                    <p:anim calcmode="lin" valueType="num">
                                      <p:cBhvr additive="base">
                                        <p:cTn id="74" dur="500" fill="hold"/>
                                        <p:tgtEl>
                                          <p:spTgt spid="19569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565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19569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9" presetClass="entr" presetSubtype="0" fill="hold" grpId="0" nodeType="clickEffect">
                                  <p:stCondLst>
                                    <p:cond delay="0"/>
                                  </p:stCondLst>
                                  <p:childTnLst>
                                    <p:set>
                                      <p:cBhvr>
                                        <p:cTn id="85" dur="1" fill="hold">
                                          <p:stCondLst>
                                            <p:cond delay="0"/>
                                          </p:stCondLst>
                                        </p:cTn>
                                        <p:tgtEl>
                                          <p:spTgt spid="195656"/>
                                        </p:tgtEl>
                                        <p:attrNameLst>
                                          <p:attrName>style.visibility</p:attrName>
                                        </p:attrNameLst>
                                      </p:cBhvr>
                                      <p:to>
                                        <p:strVal val="visible"/>
                                      </p:to>
                                    </p:set>
                                    <p:anim calcmode="lin" valueType="num">
                                      <p:cBhvr>
                                        <p:cTn id="86" dur="1000" fill="hold"/>
                                        <p:tgtEl>
                                          <p:spTgt spid="195656"/>
                                        </p:tgtEl>
                                        <p:attrNameLst>
                                          <p:attrName>ppt_x</p:attrName>
                                        </p:attrNameLst>
                                      </p:cBhvr>
                                      <p:tavLst>
                                        <p:tav tm="0">
                                          <p:val>
                                            <p:strVal val="#ppt_x-.2"/>
                                          </p:val>
                                        </p:tav>
                                        <p:tav tm="100000">
                                          <p:val>
                                            <p:strVal val="#ppt_x"/>
                                          </p:val>
                                        </p:tav>
                                      </p:tavLst>
                                    </p:anim>
                                    <p:anim calcmode="lin" valueType="num">
                                      <p:cBhvr>
                                        <p:cTn id="87" dur="1000" fill="hold"/>
                                        <p:tgtEl>
                                          <p:spTgt spid="195656"/>
                                        </p:tgtEl>
                                        <p:attrNameLst>
                                          <p:attrName>ppt_y</p:attrName>
                                        </p:attrNameLst>
                                      </p:cBhvr>
                                      <p:tavLst>
                                        <p:tav tm="0">
                                          <p:val>
                                            <p:strVal val="#ppt_y"/>
                                          </p:val>
                                        </p:tav>
                                        <p:tav tm="100000">
                                          <p:val>
                                            <p:strVal val="#ppt_y"/>
                                          </p:val>
                                        </p:tav>
                                      </p:tavLst>
                                    </p:anim>
                                    <p:animEffect transition="in" filter="wipe(right)" prLst="gradientSize: 0.1">
                                      <p:cBhvr>
                                        <p:cTn id="88" dur="1000"/>
                                        <p:tgtEl>
                                          <p:spTgt spid="195656"/>
                                        </p:tgtEl>
                                      </p:cBhvr>
                                    </p:animEffect>
                                  </p:childTnLst>
                                </p:cTn>
                              </p:par>
                              <p:par>
                                <p:cTn id="89" presetID="29" presetClass="entr" presetSubtype="0" fill="hold" grpId="0" nodeType="withEffect">
                                  <p:stCondLst>
                                    <p:cond delay="0"/>
                                  </p:stCondLst>
                                  <p:childTnLst>
                                    <p:set>
                                      <p:cBhvr>
                                        <p:cTn id="90" dur="1" fill="hold">
                                          <p:stCondLst>
                                            <p:cond delay="0"/>
                                          </p:stCondLst>
                                        </p:cTn>
                                        <p:tgtEl>
                                          <p:spTgt spid="195657"/>
                                        </p:tgtEl>
                                        <p:attrNameLst>
                                          <p:attrName>style.visibility</p:attrName>
                                        </p:attrNameLst>
                                      </p:cBhvr>
                                      <p:to>
                                        <p:strVal val="visible"/>
                                      </p:to>
                                    </p:set>
                                    <p:anim calcmode="lin" valueType="num">
                                      <p:cBhvr>
                                        <p:cTn id="91" dur="1000" fill="hold"/>
                                        <p:tgtEl>
                                          <p:spTgt spid="195657"/>
                                        </p:tgtEl>
                                        <p:attrNameLst>
                                          <p:attrName>ppt_x</p:attrName>
                                        </p:attrNameLst>
                                      </p:cBhvr>
                                      <p:tavLst>
                                        <p:tav tm="0">
                                          <p:val>
                                            <p:strVal val="#ppt_x-.2"/>
                                          </p:val>
                                        </p:tav>
                                        <p:tav tm="100000">
                                          <p:val>
                                            <p:strVal val="#ppt_x"/>
                                          </p:val>
                                        </p:tav>
                                      </p:tavLst>
                                    </p:anim>
                                    <p:anim calcmode="lin" valueType="num">
                                      <p:cBhvr>
                                        <p:cTn id="92" dur="1000" fill="hold"/>
                                        <p:tgtEl>
                                          <p:spTgt spid="195657"/>
                                        </p:tgtEl>
                                        <p:attrNameLst>
                                          <p:attrName>ppt_y</p:attrName>
                                        </p:attrNameLst>
                                      </p:cBhvr>
                                      <p:tavLst>
                                        <p:tav tm="0">
                                          <p:val>
                                            <p:strVal val="#ppt_y"/>
                                          </p:val>
                                        </p:tav>
                                        <p:tav tm="100000">
                                          <p:val>
                                            <p:strVal val="#ppt_y"/>
                                          </p:val>
                                        </p:tav>
                                      </p:tavLst>
                                    </p:anim>
                                    <p:animEffect transition="in" filter="wipe(right)" prLst="gradientSize: 0.1">
                                      <p:cBhvr>
                                        <p:cTn id="93" dur="1000"/>
                                        <p:tgtEl>
                                          <p:spTgt spid="195657"/>
                                        </p:tgtEl>
                                      </p:cBhvr>
                                    </p:animEffect>
                                  </p:childTnLst>
                                </p:cTn>
                              </p:par>
                              <p:par>
                                <p:cTn id="94" presetID="29" presetClass="entr" presetSubtype="0" fill="hold" nodeType="withEffect">
                                  <p:stCondLst>
                                    <p:cond delay="0"/>
                                  </p:stCondLst>
                                  <p:childTnLst>
                                    <p:set>
                                      <p:cBhvr>
                                        <p:cTn id="95" dur="1" fill="hold">
                                          <p:stCondLst>
                                            <p:cond delay="0"/>
                                          </p:stCondLst>
                                        </p:cTn>
                                        <p:tgtEl>
                                          <p:spTgt spid="195658"/>
                                        </p:tgtEl>
                                        <p:attrNameLst>
                                          <p:attrName>style.visibility</p:attrName>
                                        </p:attrNameLst>
                                      </p:cBhvr>
                                      <p:to>
                                        <p:strVal val="visible"/>
                                      </p:to>
                                    </p:set>
                                    <p:anim calcmode="lin" valueType="num">
                                      <p:cBhvr>
                                        <p:cTn id="96" dur="1000" fill="hold"/>
                                        <p:tgtEl>
                                          <p:spTgt spid="195658"/>
                                        </p:tgtEl>
                                        <p:attrNameLst>
                                          <p:attrName>ppt_x</p:attrName>
                                        </p:attrNameLst>
                                      </p:cBhvr>
                                      <p:tavLst>
                                        <p:tav tm="0">
                                          <p:val>
                                            <p:strVal val="#ppt_x-.2"/>
                                          </p:val>
                                        </p:tav>
                                        <p:tav tm="100000">
                                          <p:val>
                                            <p:strVal val="#ppt_x"/>
                                          </p:val>
                                        </p:tav>
                                      </p:tavLst>
                                    </p:anim>
                                    <p:anim calcmode="lin" valueType="num">
                                      <p:cBhvr>
                                        <p:cTn id="97" dur="1000" fill="hold"/>
                                        <p:tgtEl>
                                          <p:spTgt spid="195658"/>
                                        </p:tgtEl>
                                        <p:attrNameLst>
                                          <p:attrName>ppt_y</p:attrName>
                                        </p:attrNameLst>
                                      </p:cBhvr>
                                      <p:tavLst>
                                        <p:tav tm="0">
                                          <p:val>
                                            <p:strVal val="#ppt_y"/>
                                          </p:val>
                                        </p:tav>
                                        <p:tav tm="100000">
                                          <p:val>
                                            <p:strVal val="#ppt_y"/>
                                          </p:val>
                                        </p:tav>
                                      </p:tavLst>
                                    </p:anim>
                                    <p:animEffect transition="in" filter="wipe(right)" prLst="gradientSize: 0.1">
                                      <p:cBhvr>
                                        <p:cTn id="98" dur="1000"/>
                                        <p:tgtEl>
                                          <p:spTgt spid="195658"/>
                                        </p:tgtEl>
                                      </p:cBhvr>
                                    </p:animEffect>
                                  </p:childTnLst>
                                </p:cTn>
                              </p:par>
                            </p:childTnLst>
                          </p:cTn>
                        </p:par>
                        <p:par>
                          <p:cTn id="99" fill="hold">
                            <p:stCondLst>
                              <p:cond delay="1000"/>
                            </p:stCondLst>
                            <p:childTnLst>
                              <p:par>
                                <p:cTn id="100" presetID="2" presetClass="entr" presetSubtype="2" fill="hold" nodeType="afterEffect">
                                  <p:stCondLst>
                                    <p:cond delay="0"/>
                                  </p:stCondLst>
                                  <p:childTnLst>
                                    <p:set>
                                      <p:cBhvr>
                                        <p:cTn id="101" dur="1" fill="hold">
                                          <p:stCondLst>
                                            <p:cond delay="0"/>
                                          </p:stCondLst>
                                        </p:cTn>
                                        <p:tgtEl>
                                          <p:spTgt spid="195694"/>
                                        </p:tgtEl>
                                        <p:attrNameLst>
                                          <p:attrName>style.visibility</p:attrName>
                                        </p:attrNameLst>
                                      </p:cBhvr>
                                      <p:to>
                                        <p:strVal val="visible"/>
                                      </p:to>
                                    </p:set>
                                    <p:anim calcmode="lin" valueType="num">
                                      <p:cBhvr additive="base">
                                        <p:cTn id="102" dur="500" fill="hold"/>
                                        <p:tgtEl>
                                          <p:spTgt spid="195694"/>
                                        </p:tgtEl>
                                        <p:attrNameLst>
                                          <p:attrName>ppt_x</p:attrName>
                                        </p:attrNameLst>
                                      </p:cBhvr>
                                      <p:tavLst>
                                        <p:tav tm="0">
                                          <p:val>
                                            <p:strVal val="1+#ppt_w/2"/>
                                          </p:val>
                                        </p:tav>
                                        <p:tav tm="100000">
                                          <p:val>
                                            <p:strVal val="#ppt_x"/>
                                          </p:val>
                                        </p:tav>
                                      </p:tavLst>
                                    </p:anim>
                                    <p:anim calcmode="lin" valueType="num">
                                      <p:cBhvr additive="base">
                                        <p:cTn id="103" dur="500" fill="hold"/>
                                        <p:tgtEl>
                                          <p:spTgt spid="195694"/>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9" presetClass="entr" presetSubtype="0" fill="hold" grpId="0" nodeType="clickEffect">
                                  <p:stCondLst>
                                    <p:cond delay="0"/>
                                  </p:stCondLst>
                                  <p:childTnLst>
                                    <p:set>
                                      <p:cBhvr>
                                        <p:cTn id="107" dur="1" fill="hold">
                                          <p:stCondLst>
                                            <p:cond delay="0"/>
                                          </p:stCondLst>
                                        </p:cTn>
                                        <p:tgtEl>
                                          <p:spTgt spid="195659"/>
                                        </p:tgtEl>
                                        <p:attrNameLst>
                                          <p:attrName>style.visibility</p:attrName>
                                        </p:attrNameLst>
                                      </p:cBhvr>
                                      <p:to>
                                        <p:strVal val="visible"/>
                                      </p:to>
                                    </p:set>
                                    <p:anim calcmode="lin" valueType="num">
                                      <p:cBhvr>
                                        <p:cTn id="108" dur="1000" fill="hold"/>
                                        <p:tgtEl>
                                          <p:spTgt spid="195659"/>
                                        </p:tgtEl>
                                        <p:attrNameLst>
                                          <p:attrName>ppt_x</p:attrName>
                                        </p:attrNameLst>
                                      </p:cBhvr>
                                      <p:tavLst>
                                        <p:tav tm="0">
                                          <p:val>
                                            <p:strVal val="#ppt_x-.2"/>
                                          </p:val>
                                        </p:tav>
                                        <p:tav tm="100000">
                                          <p:val>
                                            <p:strVal val="#ppt_x"/>
                                          </p:val>
                                        </p:tav>
                                      </p:tavLst>
                                    </p:anim>
                                    <p:anim calcmode="lin" valueType="num">
                                      <p:cBhvr>
                                        <p:cTn id="109" dur="1000" fill="hold"/>
                                        <p:tgtEl>
                                          <p:spTgt spid="195659"/>
                                        </p:tgtEl>
                                        <p:attrNameLst>
                                          <p:attrName>ppt_y</p:attrName>
                                        </p:attrNameLst>
                                      </p:cBhvr>
                                      <p:tavLst>
                                        <p:tav tm="0">
                                          <p:val>
                                            <p:strVal val="#ppt_y"/>
                                          </p:val>
                                        </p:tav>
                                        <p:tav tm="100000">
                                          <p:val>
                                            <p:strVal val="#ppt_y"/>
                                          </p:val>
                                        </p:tav>
                                      </p:tavLst>
                                    </p:anim>
                                    <p:animEffect transition="in" filter="wipe(right)" prLst="gradientSize: 0.1">
                                      <p:cBhvr>
                                        <p:cTn id="110" dur="1000"/>
                                        <p:tgtEl>
                                          <p:spTgt spid="195659"/>
                                        </p:tgtEl>
                                      </p:cBhvr>
                                    </p:animEffect>
                                  </p:childTnLst>
                                </p:cTn>
                              </p:par>
                              <p:par>
                                <p:cTn id="111" presetID="29" presetClass="entr" presetSubtype="0" fill="hold" grpId="0" nodeType="withEffect">
                                  <p:stCondLst>
                                    <p:cond delay="0"/>
                                  </p:stCondLst>
                                  <p:childTnLst>
                                    <p:set>
                                      <p:cBhvr>
                                        <p:cTn id="112" dur="1" fill="hold">
                                          <p:stCondLst>
                                            <p:cond delay="0"/>
                                          </p:stCondLst>
                                        </p:cTn>
                                        <p:tgtEl>
                                          <p:spTgt spid="195660"/>
                                        </p:tgtEl>
                                        <p:attrNameLst>
                                          <p:attrName>style.visibility</p:attrName>
                                        </p:attrNameLst>
                                      </p:cBhvr>
                                      <p:to>
                                        <p:strVal val="visible"/>
                                      </p:to>
                                    </p:set>
                                    <p:anim calcmode="lin" valueType="num">
                                      <p:cBhvr>
                                        <p:cTn id="113" dur="1000" fill="hold"/>
                                        <p:tgtEl>
                                          <p:spTgt spid="195660"/>
                                        </p:tgtEl>
                                        <p:attrNameLst>
                                          <p:attrName>ppt_x</p:attrName>
                                        </p:attrNameLst>
                                      </p:cBhvr>
                                      <p:tavLst>
                                        <p:tav tm="0">
                                          <p:val>
                                            <p:strVal val="#ppt_x-.2"/>
                                          </p:val>
                                        </p:tav>
                                        <p:tav tm="100000">
                                          <p:val>
                                            <p:strVal val="#ppt_x"/>
                                          </p:val>
                                        </p:tav>
                                      </p:tavLst>
                                    </p:anim>
                                    <p:anim calcmode="lin" valueType="num">
                                      <p:cBhvr>
                                        <p:cTn id="114" dur="1000" fill="hold"/>
                                        <p:tgtEl>
                                          <p:spTgt spid="195660"/>
                                        </p:tgtEl>
                                        <p:attrNameLst>
                                          <p:attrName>ppt_y</p:attrName>
                                        </p:attrNameLst>
                                      </p:cBhvr>
                                      <p:tavLst>
                                        <p:tav tm="0">
                                          <p:val>
                                            <p:strVal val="#ppt_y"/>
                                          </p:val>
                                        </p:tav>
                                        <p:tav tm="100000">
                                          <p:val>
                                            <p:strVal val="#ppt_y"/>
                                          </p:val>
                                        </p:tav>
                                      </p:tavLst>
                                    </p:anim>
                                    <p:animEffect transition="in" filter="wipe(right)" prLst="gradientSize: 0.1">
                                      <p:cBhvr>
                                        <p:cTn id="115" dur="1000"/>
                                        <p:tgtEl>
                                          <p:spTgt spid="195660"/>
                                        </p:tgtEl>
                                      </p:cBhvr>
                                    </p:animEffect>
                                  </p:childTnLst>
                                </p:cTn>
                              </p:par>
                              <p:par>
                                <p:cTn id="116" presetID="29" presetClass="entr" presetSubtype="0" fill="hold" grpId="0" nodeType="withEffect">
                                  <p:stCondLst>
                                    <p:cond delay="0"/>
                                  </p:stCondLst>
                                  <p:childTnLst>
                                    <p:set>
                                      <p:cBhvr>
                                        <p:cTn id="117" dur="1" fill="hold">
                                          <p:stCondLst>
                                            <p:cond delay="0"/>
                                          </p:stCondLst>
                                        </p:cTn>
                                        <p:tgtEl>
                                          <p:spTgt spid="195661"/>
                                        </p:tgtEl>
                                        <p:attrNameLst>
                                          <p:attrName>style.visibility</p:attrName>
                                        </p:attrNameLst>
                                      </p:cBhvr>
                                      <p:to>
                                        <p:strVal val="visible"/>
                                      </p:to>
                                    </p:set>
                                    <p:anim calcmode="lin" valueType="num">
                                      <p:cBhvr>
                                        <p:cTn id="118" dur="1000" fill="hold"/>
                                        <p:tgtEl>
                                          <p:spTgt spid="195661"/>
                                        </p:tgtEl>
                                        <p:attrNameLst>
                                          <p:attrName>ppt_x</p:attrName>
                                        </p:attrNameLst>
                                      </p:cBhvr>
                                      <p:tavLst>
                                        <p:tav tm="0">
                                          <p:val>
                                            <p:strVal val="#ppt_x-.2"/>
                                          </p:val>
                                        </p:tav>
                                        <p:tav tm="100000">
                                          <p:val>
                                            <p:strVal val="#ppt_x"/>
                                          </p:val>
                                        </p:tav>
                                      </p:tavLst>
                                    </p:anim>
                                    <p:anim calcmode="lin" valueType="num">
                                      <p:cBhvr>
                                        <p:cTn id="119" dur="1000" fill="hold"/>
                                        <p:tgtEl>
                                          <p:spTgt spid="195661"/>
                                        </p:tgtEl>
                                        <p:attrNameLst>
                                          <p:attrName>ppt_y</p:attrName>
                                        </p:attrNameLst>
                                      </p:cBhvr>
                                      <p:tavLst>
                                        <p:tav tm="0">
                                          <p:val>
                                            <p:strVal val="#ppt_y"/>
                                          </p:val>
                                        </p:tav>
                                        <p:tav tm="100000">
                                          <p:val>
                                            <p:strVal val="#ppt_y"/>
                                          </p:val>
                                        </p:tav>
                                      </p:tavLst>
                                    </p:anim>
                                    <p:animEffect transition="in" filter="wipe(right)" prLst="gradientSize: 0.1">
                                      <p:cBhvr>
                                        <p:cTn id="120" dur="1000"/>
                                        <p:tgtEl>
                                          <p:spTgt spid="195661"/>
                                        </p:tgtEl>
                                      </p:cBhvr>
                                    </p:animEffect>
                                  </p:childTnLst>
                                </p:cTn>
                              </p:par>
                              <p:par>
                                <p:cTn id="121" presetID="29" presetClass="entr" presetSubtype="0" fill="hold" grpId="0" nodeType="withEffect">
                                  <p:stCondLst>
                                    <p:cond delay="0"/>
                                  </p:stCondLst>
                                  <p:childTnLst>
                                    <p:set>
                                      <p:cBhvr>
                                        <p:cTn id="122" dur="1" fill="hold">
                                          <p:stCondLst>
                                            <p:cond delay="0"/>
                                          </p:stCondLst>
                                        </p:cTn>
                                        <p:tgtEl>
                                          <p:spTgt spid="195662"/>
                                        </p:tgtEl>
                                        <p:attrNameLst>
                                          <p:attrName>style.visibility</p:attrName>
                                        </p:attrNameLst>
                                      </p:cBhvr>
                                      <p:to>
                                        <p:strVal val="visible"/>
                                      </p:to>
                                    </p:set>
                                    <p:anim calcmode="lin" valueType="num">
                                      <p:cBhvr>
                                        <p:cTn id="123" dur="1000" fill="hold"/>
                                        <p:tgtEl>
                                          <p:spTgt spid="195662"/>
                                        </p:tgtEl>
                                        <p:attrNameLst>
                                          <p:attrName>ppt_x</p:attrName>
                                        </p:attrNameLst>
                                      </p:cBhvr>
                                      <p:tavLst>
                                        <p:tav tm="0">
                                          <p:val>
                                            <p:strVal val="#ppt_x-.2"/>
                                          </p:val>
                                        </p:tav>
                                        <p:tav tm="100000">
                                          <p:val>
                                            <p:strVal val="#ppt_x"/>
                                          </p:val>
                                        </p:tav>
                                      </p:tavLst>
                                    </p:anim>
                                    <p:anim calcmode="lin" valueType="num">
                                      <p:cBhvr>
                                        <p:cTn id="124" dur="1000" fill="hold"/>
                                        <p:tgtEl>
                                          <p:spTgt spid="195662"/>
                                        </p:tgtEl>
                                        <p:attrNameLst>
                                          <p:attrName>ppt_y</p:attrName>
                                        </p:attrNameLst>
                                      </p:cBhvr>
                                      <p:tavLst>
                                        <p:tav tm="0">
                                          <p:val>
                                            <p:strVal val="#ppt_y"/>
                                          </p:val>
                                        </p:tav>
                                        <p:tav tm="100000">
                                          <p:val>
                                            <p:strVal val="#ppt_y"/>
                                          </p:val>
                                        </p:tav>
                                      </p:tavLst>
                                    </p:anim>
                                    <p:animEffect transition="in" filter="wipe(right)" prLst="gradientSize: 0.1">
                                      <p:cBhvr>
                                        <p:cTn id="125" dur="1000"/>
                                        <p:tgtEl>
                                          <p:spTgt spid="195662"/>
                                        </p:tgtEl>
                                      </p:cBhvr>
                                    </p:animEffect>
                                  </p:childTnLst>
                                </p:cTn>
                              </p:par>
                              <p:par>
                                <p:cTn id="126" presetID="29" presetClass="entr" presetSubtype="0" fill="hold" nodeType="withEffect">
                                  <p:stCondLst>
                                    <p:cond delay="0"/>
                                  </p:stCondLst>
                                  <p:childTnLst>
                                    <p:set>
                                      <p:cBhvr>
                                        <p:cTn id="127" dur="1" fill="hold">
                                          <p:stCondLst>
                                            <p:cond delay="0"/>
                                          </p:stCondLst>
                                        </p:cTn>
                                        <p:tgtEl>
                                          <p:spTgt spid="195663"/>
                                        </p:tgtEl>
                                        <p:attrNameLst>
                                          <p:attrName>style.visibility</p:attrName>
                                        </p:attrNameLst>
                                      </p:cBhvr>
                                      <p:to>
                                        <p:strVal val="visible"/>
                                      </p:to>
                                    </p:set>
                                    <p:anim calcmode="lin" valueType="num">
                                      <p:cBhvr>
                                        <p:cTn id="128" dur="1000" fill="hold"/>
                                        <p:tgtEl>
                                          <p:spTgt spid="195663"/>
                                        </p:tgtEl>
                                        <p:attrNameLst>
                                          <p:attrName>ppt_x</p:attrName>
                                        </p:attrNameLst>
                                      </p:cBhvr>
                                      <p:tavLst>
                                        <p:tav tm="0">
                                          <p:val>
                                            <p:strVal val="#ppt_x-.2"/>
                                          </p:val>
                                        </p:tav>
                                        <p:tav tm="100000">
                                          <p:val>
                                            <p:strVal val="#ppt_x"/>
                                          </p:val>
                                        </p:tav>
                                      </p:tavLst>
                                    </p:anim>
                                    <p:anim calcmode="lin" valueType="num">
                                      <p:cBhvr>
                                        <p:cTn id="129" dur="1000" fill="hold"/>
                                        <p:tgtEl>
                                          <p:spTgt spid="195663"/>
                                        </p:tgtEl>
                                        <p:attrNameLst>
                                          <p:attrName>ppt_y</p:attrName>
                                        </p:attrNameLst>
                                      </p:cBhvr>
                                      <p:tavLst>
                                        <p:tav tm="0">
                                          <p:val>
                                            <p:strVal val="#ppt_y"/>
                                          </p:val>
                                        </p:tav>
                                        <p:tav tm="100000">
                                          <p:val>
                                            <p:strVal val="#ppt_y"/>
                                          </p:val>
                                        </p:tav>
                                      </p:tavLst>
                                    </p:anim>
                                    <p:animEffect transition="in" filter="wipe(right)" prLst="gradientSize: 0.1">
                                      <p:cBhvr>
                                        <p:cTn id="130" dur="1000"/>
                                        <p:tgtEl>
                                          <p:spTgt spid="195663"/>
                                        </p:tgtEl>
                                      </p:cBhvr>
                                    </p:animEffect>
                                  </p:childTnLst>
                                </p:cTn>
                              </p:par>
                              <p:par>
                                <p:cTn id="131" presetID="29" presetClass="entr" presetSubtype="0" fill="hold" nodeType="withEffect">
                                  <p:stCondLst>
                                    <p:cond delay="0"/>
                                  </p:stCondLst>
                                  <p:childTnLst>
                                    <p:set>
                                      <p:cBhvr>
                                        <p:cTn id="132" dur="1" fill="hold">
                                          <p:stCondLst>
                                            <p:cond delay="0"/>
                                          </p:stCondLst>
                                        </p:cTn>
                                        <p:tgtEl>
                                          <p:spTgt spid="195664"/>
                                        </p:tgtEl>
                                        <p:attrNameLst>
                                          <p:attrName>style.visibility</p:attrName>
                                        </p:attrNameLst>
                                      </p:cBhvr>
                                      <p:to>
                                        <p:strVal val="visible"/>
                                      </p:to>
                                    </p:set>
                                    <p:anim calcmode="lin" valueType="num">
                                      <p:cBhvr>
                                        <p:cTn id="133" dur="1000" fill="hold"/>
                                        <p:tgtEl>
                                          <p:spTgt spid="195664"/>
                                        </p:tgtEl>
                                        <p:attrNameLst>
                                          <p:attrName>ppt_x</p:attrName>
                                        </p:attrNameLst>
                                      </p:cBhvr>
                                      <p:tavLst>
                                        <p:tav tm="0">
                                          <p:val>
                                            <p:strVal val="#ppt_x-.2"/>
                                          </p:val>
                                        </p:tav>
                                        <p:tav tm="100000">
                                          <p:val>
                                            <p:strVal val="#ppt_x"/>
                                          </p:val>
                                        </p:tav>
                                      </p:tavLst>
                                    </p:anim>
                                    <p:anim calcmode="lin" valueType="num">
                                      <p:cBhvr>
                                        <p:cTn id="134" dur="1000" fill="hold"/>
                                        <p:tgtEl>
                                          <p:spTgt spid="195664"/>
                                        </p:tgtEl>
                                        <p:attrNameLst>
                                          <p:attrName>ppt_y</p:attrName>
                                        </p:attrNameLst>
                                      </p:cBhvr>
                                      <p:tavLst>
                                        <p:tav tm="0">
                                          <p:val>
                                            <p:strVal val="#ppt_y"/>
                                          </p:val>
                                        </p:tav>
                                        <p:tav tm="100000">
                                          <p:val>
                                            <p:strVal val="#ppt_y"/>
                                          </p:val>
                                        </p:tav>
                                      </p:tavLst>
                                    </p:anim>
                                    <p:animEffect transition="in" filter="wipe(right)" prLst="gradientSize: 0.1">
                                      <p:cBhvr>
                                        <p:cTn id="135" dur="1000"/>
                                        <p:tgtEl>
                                          <p:spTgt spid="195664"/>
                                        </p:tgtEl>
                                      </p:cBhvr>
                                    </p:animEffect>
                                  </p:childTnLst>
                                </p:cTn>
                              </p:par>
                              <p:par>
                                <p:cTn id="136" presetID="29" presetClass="entr" presetSubtype="0" fill="hold" nodeType="withEffect">
                                  <p:stCondLst>
                                    <p:cond delay="0"/>
                                  </p:stCondLst>
                                  <p:childTnLst>
                                    <p:set>
                                      <p:cBhvr>
                                        <p:cTn id="137" dur="1" fill="hold">
                                          <p:stCondLst>
                                            <p:cond delay="0"/>
                                          </p:stCondLst>
                                        </p:cTn>
                                        <p:tgtEl>
                                          <p:spTgt spid="195665"/>
                                        </p:tgtEl>
                                        <p:attrNameLst>
                                          <p:attrName>style.visibility</p:attrName>
                                        </p:attrNameLst>
                                      </p:cBhvr>
                                      <p:to>
                                        <p:strVal val="visible"/>
                                      </p:to>
                                    </p:set>
                                    <p:anim calcmode="lin" valueType="num">
                                      <p:cBhvr>
                                        <p:cTn id="138" dur="1000" fill="hold"/>
                                        <p:tgtEl>
                                          <p:spTgt spid="195665"/>
                                        </p:tgtEl>
                                        <p:attrNameLst>
                                          <p:attrName>ppt_x</p:attrName>
                                        </p:attrNameLst>
                                      </p:cBhvr>
                                      <p:tavLst>
                                        <p:tav tm="0">
                                          <p:val>
                                            <p:strVal val="#ppt_x-.2"/>
                                          </p:val>
                                        </p:tav>
                                        <p:tav tm="100000">
                                          <p:val>
                                            <p:strVal val="#ppt_x"/>
                                          </p:val>
                                        </p:tav>
                                      </p:tavLst>
                                    </p:anim>
                                    <p:anim calcmode="lin" valueType="num">
                                      <p:cBhvr>
                                        <p:cTn id="139" dur="1000" fill="hold"/>
                                        <p:tgtEl>
                                          <p:spTgt spid="195665"/>
                                        </p:tgtEl>
                                        <p:attrNameLst>
                                          <p:attrName>ppt_y</p:attrName>
                                        </p:attrNameLst>
                                      </p:cBhvr>
                                      <p:tavLst>
                                        <p:tav tm="0">
                                          <p:val>
                                            <p:strVal val="#ppt_y"/>
                                          </p:val>
                                        </p:tav>
                                        <p:tav tm="100000">
                                          <p:val>
                                            <p:strVal val="#ppt_y"/>
                                          </p:val>
                                        </p:tav>
                                      </p:tavLst>
                                    </p:anim>
                                    <p:animEffect transition="in" filter="wipe(right)" prLst="gradientSize: 0.1">
                                      <p:cBhvr>
                                        <p:cTn id="140" dur="1000"/>
                                        <p:tgtEl>
                                          <p:spTgt spid="195665"/>
                                        </p:tgtEl>
                                      </p:cBhvr>
                                    </p:animEffect>
                                  </p:childTnLst>
                                </p:cTn>
                              </p:par>
                            </p:childTnLst>
                          </p:cTn>
                        </p:par>
                        <p:par>
                          <p:cTn id="141" fill="hold">
                            <p:stCondLst>
                              <p:cond delay="1000"/>
                            </p:stCondLst>
                            <p:childTnLst>
                              <p:par>
                                <p:cTn id="142" presetID="2" presetClass="entr" presetSubtype="2" fill="hold" nodeType="afterEffect">
                                  <p:stCondLst>
                                    <p:cond delay="0"/>
                                  </p:stCondLst>
                                  <p:childTnLst>
                                    <p:set>
                                      <p:cBhvr>
                                        <p:cTn id="143" dur="1" fill="hold">
                                          <p:stCondLst>
                                            <p:cond delay="0"/>
                                          </p:stCondLst>
                                        </p:cTn>
                                        <p:tgtEl>
                                          <p:spTgt spid="195695"/>
                                        </p:tgtEl>
                                        <p:attrNameLst>
                                          <p:attrName>style.visibility</p:attrName>
                                        </p:attrNameLst>
                                      </p:cBhvr>
                                      <p:to>
                                        <p:strVal val="visible"/>
                                      </p:to>
                                    </p:set>
                                    <p:anim calcmode="lin" valueType="num">
                                      <p:cBhvr additive="base">
                                        <p:cTn id="144" dur="500" fill="hold"/>
                                        <p:tgtEl>
                                          <p:spTgt spid="195695"/>
                                        </p:tgtEl>
                                        <p:attrNameLst>
                                          <p:attrName>ppt_x</p:attrName>
                                        </p:attrNameLst>
                                      </p:cBhvr>
                                      <p:tavLst>
                                        <p:tav tm="0">
                                          <p:val>
                                            <p:strVal val="1+#ppt_w/2"/>
                                          </p:val>
                                        </p:tav>
                                        <p:tav tm="100000">
                                          <p:val>
                                            <p:strVal val="#ppt_x"/>
                                          </p:val>
                                        </p:tav>
                                      </p:tavLst>
                                    </p:anim>
                                    <p:anim calcmode="lin" valueType="num">
                                      <p:cBhvr additive="base">
                                        <p:cTn id="145" dur="500" fill="hold"/>
                                        <p:tgtEl>
                                          <p:spTgt spid="195695"/>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195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39" grpId="0" animBg="1"/>
      <p:bldP spid="195640" grpId="0" animBg="1"/>
      <p:bldP spid="195641" grpId="0" animBg="1"/>
      <p:bldP spid="195642" grpId="0" animBg="1"/>
      <p:bldP spid="195643" grpId="0" animBg="1"/>
      <p:bldP spid="195644" grpId="0" animBg="1"/>
      <p:bldP spid="195645" grpId="0" animBg="1"/>
      <p:bldP spid="195656" grpId="0" animBg="1"/>
      <p:bldP spid="195657" grpId="0" animBg="1"/>
      <p:bldP spid="195659" grpId="0" animBg="1"/>
      <p:bldP spid="195660" grpId="0" animBg="1"/>
      <p:bldP spid="195661" grpId="0" animBg="1"/>
      <p:bldP spid="1956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60000" y="216000"/>
            <a:ext cx="8461375"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ea typeface="宋体" panose="02010600030101010101" pitchFamily="2" charset="-122"/>
              </a:rPr>
              <a:t>void </a:t>
            </a:r>
            <a:r>
              <a:rPr kumimoji="1" lang="en-US" altLang="zh-CN" sz="2200" dirty="0" err="1">
                <a:solidFill>
                  <a:srgbClr val="FFFF00"/>
                </a:solidFill>
                <a:latin typeface="Times New Roman" panose="02020603050405020304" pitchFamily="18" charset="0"/>
                <a:ea typeface="宋体" panose="02010600030101010101" pitchFamily="2" charset="-122"/>
              </a:rPr>
              <a:t>DFSForest</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MGraph</a:t>
            </a:r>
            <a:r>
              <a:rPr kumimoji="1" lang="en-US" altLang="zh-CN" sz="2200" dirty="0">
                <a:latin typeface="Times New Roman" panose="02020603050405020304" pitchFamily="18" charset="0"/>
                <a:ea typeface="宋体" panose="02010600030101010101" pitchFamily="2" charset="-122"/>
              </a:rPr>
              <a:t> g, </a:t>
            </a:r>
            <a:r>
              <a:rPr kumimoji="1" lang="en-US" altLang="zh-CN" sz="2200" dirty="0" err="1">
                <a:latin typeface="Times New Roman" panose="02020603050405020304" pitchFamily="18" charset="0"/>
                <a:ea typeface="宋体" panose="02010600030101010101" pitchFamily="2" charset="-122"/>
              </a:rPr>
              <a:t>CSTree</a:t>
            </a:r>
            <a:r>
              <a:rPr kumimoji="1" lang="en-US" altLang="zh-CN" sz="2200" dirty="0">
                <a:latin typeface="Times New Roman" panose="02020603050405020304" pitchFamily="18" charset="0"/>
                <a:ea typeface="宋体" panose="02010600030101010101" pitchFamily="2" charset="-122"/>
              </a:rPr>
              <a:t> *T)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CSTree</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p, </a:t>
            </a:r>
            <a:r>
              <a:rPr kumimoji="1" lang="en-US" altLang="zh-CN" sz="2200" dirty="0" smtClean="0">
                <a:latin typeface="Times New Roman" panose="02020603050405020304" pitchFamily="18" charset="0"/>
                <a:ea typeface="宋体" panose="02010600030101010101" pitchFamily="2" charset="-122"/>
              </a:rPr>
              <a:t>q;  </a:t>
            </a:r>
            <a:r>
              <a:rPr kumimoji="1" lang="en-US" altLang="zh-CN" sz="2200" dirty="0" err="1" smtClean="0">
                <a:latin typeface="Times New Roman" panose="02020603050405020304" pitchFamily="18" charset="0"/>
                <a:ea typeface="宋体" panose="02010600030101010101" pitchFamily="2" charset="-122"/>
              </a:rPr>
              <a:t>int</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v;</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T = NULL;</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for </a:t>
            </a:r>
            <a:r>
              <a:rPr kumimoji="1" lang="en-US" altLang="zh-CN" sz="2200" dirty="0">
                <a:latin typeface="Times New Roman" panose="02020603050405020304" pitchFamily="18" charset="0"/>
                <a:ea typeface="宋体" panose="02010600030101010101" pitchFamily="2" charset="-122"/>
              </a:rPr>
              <a:t>(v = 0; v &lt; </a:t>
            </a:r>
            <a:r>
              <a:rPr kumimoji="1" lang="en-US" altLang="zh-CN" sz="2200" dirty="0" err="1">
                <a:latin typeface="Times New Roman" panose="02020603050405020304" pitchFamily="18" charset="0"/>
                <a:ea typeface="宋体" panose="02010600030101010101" pitchFamily="2" charset="-122"/>
              </a:rPr>
              <a:t>g.vexNum</a:t>
            </a:r>
            <a:r>
              <a:rPr kumimoji="1" lang="en-US" altLang="zh-CN" sz="2200" dirty="0">
                <a:latin typeface="Times New Roman" panose="02020603050405020304" pitchFamily="18" charset="0"/>
                <a:ea typeface="宋体" panose="02010600030101010101" pitchFamily="2" charset="-122"/>
              </a:rPr>
              <a:t>; v</a:t>
            </a:r>
            <a:r>
              <a:rPr kumimoji="1" lang="en-US" altLang="zh-CN" sz="2200" dirty="0" smtClean="0">
                <a:latin typeface="Times New Roman" panose="02020603050405020304" pitchFamily="18" charset="0"/>
                <a:ea typeface="宋体" panose="02010600030101010101" pitchFamily="2" charset="-122"/>
              </a:rPr>
              <a:t>++)  visited[v</a:t>
            </a:r>
            <a:r>
              <a:rPr kumimoji="1" lang="en-US" altLang="zh-CN" sz="2200" dirty="0">
                <a:latin typeface="Times New Roman" panose="02020603050405020304" pitchFamily="18" charset="0"/>
                <a:ea typeface="宋体" panose="02010600030101010101" pitchFamily="2" charset="-122"/>
              </a:rPr>
              <a:t>] = FALSE;</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q </a:t>
            </a:r>
            <a:r>
              <a:rPr kumimoji="1" lang="en-US" altLang="zh-CN" sz="2200" dirty="0">
                <a:latin typeface="Times New Roman" panose="02020603050405020304" pitchFamily="18" charset="0"/>
                <a:ea typeface="宋体" panose="02010600030101010101" pitchFamily="2" charset="-122"/>
              </a:rPr>
              <a:t>= *T;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for </a:t>
            </a:r>
            <a:r>
              <a:rPr kumimoji="1" lang="en-US" altLang="zh-CN" sz="2200" dirty="0">
                <a:latin typeface="Times New Roman" panose="02020603050405020304" pitchFamily="18" charset="0"/>
                <a:ea typeface="宋体" panose="02010600030101010101" pitchFamily="2" charset="-122"/>
              </a:rPr>
              <a:t>(v=0; v &lt; </a:t>
            </a:r>
            <a:r>
              <a:rPr kumimoji="1" lang="en-US" altLang="zh-CN" sz="2200" dirty="0" err="1">
                <a:latin typeface="Times New Roman" panose="02020603050405020304" pitchFamily="18" charset="0"/>
                <a:ea typeface="宋体" panose="02010600030101010101" pitchFamily="2" charset="-122"/>
              </a:rPr>
              <a:t>g.vexNum</a:t>
            </a:r>
            <a:r>
              <a:rPr kumimoji="1" lang="en-US" altLang="zh-CN" sz="2200" dirty="0">
                <a:latin typeface="Times New Roman" panose="02020603050405020304" pitchFamily="18" charset="0"/>
                <a:ea typeface="宋体" panose="02010600030101010101" pitchFamily="2" charset="-122"/>
              </a:rPr>
              <a:t>; v</a:t>
            </a:r>
            <a:r>
              <a:rPr kumimoji="1" lang="en-US" altLang="zh-CN" sz="2200" dirty="0" smtClean="0">
                <a:latin typeface="Times New Roman" panose="02020603050405020304" pitchFamily="18" charset="0"/>
                <a:ea typeface="宋体" panose="02010600030101010101" pitchFamily="2" charset="-122"/>
              </a:rPr>
              <a: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(!visited[v</a:t>
            </a:r>
            <a:r>
              <a:rPr kumimoji="1" lang="en-US" altLang="zh-CN" sz="2200" dirty="0" smtClean="0">
                <a:latin typeface="Times New Roman" panose="02020603050405020304" pitchFamily="18" charset="0"/>
                <a:ea typeface="宋体" panose="02010600030101010101" pitchFamily="2" charset="-122"/>
              </a:rPr>
              <a: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 </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CSNode</a:t>
            </a:r>
            <a:r>
              <a:rPr kumimoji="1" lang="en-US" altLang="zh-CN" sz="2200" dirty="0">
                <a:latin typeface="Times New Roman" panose="02020603050405020304" pitchFamily="18" charset="0"/>
                <a:ea typeface="宋体" panose="02010600030101010101" pitchFamily="2" charset="-122"/>
              </a:rPr>
              <a:t> *) </a:t>
            </a:r>
            <a:r>
              <a:rPr kumimoji="1" lang="en-US" altLang="zh-CN" sz="2200" dirty="0" err="1">
                <a:latin typeface="Times New Roman" panose="02020603050405020304" pitchFamily="18" charset="0"/>
                <a:ea typeface="宋体" panose="02010600030101010101" pitchFamily="2" charset="-122"/>
              </a:rPr>
              <a:t>malloc</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sizeof</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CSNode</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assert(p</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&gt;data = </a:t>
            </a:r>
            <a:r>
              <a:rPr kumimoji="1" lang="en-US" altLang="zh-CN" sz="2200" dirty="0" err="1">
                <a:solidFill>
                  <a:srgbClr val="FFFF00"/>
                </a:solidFill>
                <a:latin typeface="Times New Roman" panose="02020603050405020304" pitchFamily="18" charset="0"/>
                <a:ea typeface="宋体" panose="02010600030101010101" pitchFamily="2" charset="-122"/>
              </a:rPr>
              <a:t>GetVex</a:t>
            </a:r>
            <a:r>
              <a:rPr kumimoji="1" lang="en-US" altLang="zh-CN" sz="2200" dirty="0">
                <a:latin typeface="Times New Roman" panose="02020603050405020304" pitchFamily="18" charset="0"/>
                <a:ea typeface="宋体" panose="02010600030101010101" pitchFamily="2" charset="-122"/>
              </a:rPr>
              <a:t> (g, v);</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a:t>
            </a:r>
            <a:r>
              <a:rPr kumimoji="1" lang="en-US" altLang="zh-CN" sz="2200" dirty="0" err="1">
                <a:latin typeface="Times New Roman" panose="02020603050405020304" pitchFamily="18" charset="0"/>
                <a:ea typeface="宋体" panose="02010600030101010101" pitchFamily="2" charset="-122"/>
              </a:rPr>
              <a:t>firstChild</a:t>
            </a:r>
            <a:r>
              <a:rPr kumimoji="1" lang="en-US" altLang="zh-CN" sz="2200" dirty="0">
                <a:latin typeface="Times New Roman" panose="02020603050405020304" pitchFamily="18" charset="0"/>
                <a:ea typeface="宋体" panose="02010600030101010101" pitchFamily="2" charset="-122"/>
              </a:rPr>
              <a:t> = NULL;</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a:t>
            </a:r>
            <a:r>
              <a:rPr kumimoji="1" lang="en-US" altLang="zh-CN" sz="2200" dirty="0" err="1">
                <a:latin typeface="Times New Roman" panose="02020603050405020304" pitchFamily="18" charset="0"/>
                <a:ea typeface="宋体" panose="02010600030101010101" pitchFamily="2" charset="-122"/>
              </a:rPr>
              <a:t>nextSibling</a:t>
            </a:r>
            <a:r>
              <a:rPr kumimoji="1" lang="en-US" altLang="zh-CN" sz="2200" dirty="0">
                <a:latin typeface="Times New Roman" panose="02020603050405020304" pitchFamily="18" charset="0"/>
                <a:ea typeface="宋体" panose="02010600030101010101" pitchFamily="2" charset="-122"/>
              </a:rPr>
              <a:t> = NULL;</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(!(*T))  *T = 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else  </a:t>
            </a:r>
            <a:r>
              <a:rPr kumimoji="1" lang="en-US" altLang="zh-CN" sz="2200" dirty="0">
                <a:latin typeface="Times New Roman" panose="02020603050405020304" pitchFamily="18" charset="0"/>
                <a:ea typeface="宋体" panose="02010600030101010101" pitchFamily="2" charset="-122"/>
              </a:rPr>
              <a:t>q-&gt;</a:t>
            </a:r>
            <a:r>
              <a:rPr kumimoji="1" lang="en-US" altLang="zh-CN" sz="2200" dirty="0" err="1">
                <a:latin typeface="Times New Roman" panose="02020603050405020304" pitchFamily="18" charset="0"/>
                <a:ea typeface="宋体" panose="02010600030101010101" pitchFamily="2" charset="-122"/>
              </a:rPr>
              <a:t>nextSibling</a:t>
            </a:r>
            <a:r>
              <a:rPr kumimoji="1" lang="en-US" altLang="zh-CN" sz="2200" dirty="0">
                <a:latin typeface="Times New Roman" panose="02020603050405020304" pitchFamily="18" charset="0"/>
                <a:ea typeface="宋体" panose="02010600030101010101" pitchFamily="2" charset="-122"/>
              </a:rPr>
              <a:t> = 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q </a:t>
            </a:r>
            <a:r>
              <a:rPr kumimoji="1" lang="en-US" altLang="zh-CN" sz="2200" dirty="0">
                <a:latin typeface="Times New Roman" panose="02020603050405020304" pitchFamily="18" charset="0"/>
                <a:ea typeface="宋体" panose="02010600030101010101" pitchFamily="2" charset="-122"/>
              </a:rPr>
              <a:t>= 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b="1" dirty="0" err="1" smtClean="0">
                <a:solidFill>
                  <a:srgbClr val="FFFF00"/>
                </a:solidFill>
                <a:latin typeface="Times New Roman" panose="02020603050405020304" pitchFamily="18" charset="0"/>
                <a:ea typeface="宋体" panose="02010600030101010101" pitchFamily="2" charset="-122"/>
              </a:rPr>
              <a:t>DFSTree</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(g, v, &amp;p);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  </a:t>
            </a:r>
            <a:r>
              <a:rPr kumimoji="1" lang="en-US" altLang="zh-CN" sz="2200" dirty="0" smtClean="0">
                <a:solidFill>
                  <a:srgbClr val="33CC33"/>
                </a:solidFill>
                <a:latin typeface="Times New Roman" panose="02020603050405020304" pitchFamily="18" charset="0"/>
                <a:ea typeface="宋体" panose="02010600030101010101" pitchFamily="2" charset="-122"/>
              </a:rPr>
              <a:t>/* </a:t>
            </a:r>
            <a:r>
              <a:rPr kumimoji="1" lang="en-US" altLang="zh-CN" sz="2200" dirty="0">
                <a:solidFill>
                  <a:srgbClr val="33CC33"/>
                </a:solidFill>
                <a:latin typeface="Times New Roman" panose="02020603050405020304" pitchFamily="18" charset="0"/>
                <a:ea typeface="宋体" panose="02010600030101010101" pitchFamily="2" charset="-122"/>
              </a:rPr>
              <a:t>if */</a:t>
            </a:r>
            <a:endParaRPr kumimoji="1" lang="en-US" altLang="zh-CN" sz="2200" dirty="0">
              <a:solidFill>
                <a:srgbClr val="33CC33"/>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smtClean="0">
                <a:solidFill>
                  <a:srgbClr val="33CC33"/>
                </a:solidFill>
                <a:latin typeface="Times New Roman" panose="02020603050405020304" pitchFamily="18" charset="0"/>
                <a:ea typeface="宋体" panose="02010600030101010101" pitchFamily="2" charset="-122"/>
              </a:rPr>
              <a:t>/* </a:t>
            </a:r>
            <a:r>
              <a:rPr kumimoji="1" lang="en-US" altLang="zh-CN" sz="2200" dirty="0">
                <a:solidFill>
                  <a:srgbClr val="33CC33"/>
                </a:solidFill>
                <a:latin typeface="Times New Roman" panose="02020603050405020304" pitchFamily="18" charset="0"/>
                <a:ea typeface="宋体" panose="02010600030101010101" pitchFamily="2" charset="-122"/>
              </a:rPr>
              <a:t>for */</a:t>
            </a:r>
            <a:endParaRPr kumimoji="1" lang="en-US" altLang="zh-CN" sz="2200" dirty="0">
              <a:solidFill>
                <a:srgbClr val="33CC33"/>
              </a:solidFill>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smtClean="0">
                <a:solidFill>
                  <a:srgbClr val="33CC33"/>
                </a:solidFill>
                <a:latin typeface="Times New Roman" panose="02020603050405020304" pitchFamily="18" charset="0"/>
                <a:ea typeface="宋体" panose="02010600030101010101" pitchFamily="2" charset="-122"/>
              </a:rPr>
              <a:t>/* </a:t>
            </a:r>
            <a:r>
              <a:rPr kumimoji="1" lang="en-US" altLang="zh-CN" sz="2200" dirty="0">
                <a:solidFill>
                  <a:srgbClr val="33CC33"/>
                </a:solidFill>
                <a:latin typeface="Times New Roman" panose="02020603050405020304" pitchFamily="18" charset="0"/>
                <a:ea typeface="宋体" panose="02010600030101010101" pitchFamily="2" charset="-122"/>
              </a:rPr>
              <a:t>End of </a:t>
            </a:r>
            <a:r>
              <a:rPr kumimoji="1" lang="en-US" altLang="zh-CN" sz="2200" dirty="0" err="1">
                <a:solidFill>
                  <a:srgbClr val="33CC33"/>
                </a:solidFill>
                <a:latin typeface="Times New Roman" panose="02020603050405020304" pitchFamily="18" charset="0"/>
                <a:ea typeface="宋体" panose="02010600030101010101" pitchFamily="2" charset="-122"/>
              </a:rPr>
              <a:t>DFSForest</a:t>
            </a:r>
            <a:r>
              <a:rPr kumimoji="1" lang="en-US" altLang="zh-CN" sz="2200" dirty="0">
                <a:solidFill>
                  <a:srgbClr val="33CC33"/>
                </a:solidFill>
                <a:latin typeface="Times New Roman" panose="02020603050405020304" pitchFamily="18" charset="0"/>
                <a:ea typeface="宋体" panose="02010600030101010101" pitchFamily="2" charset="-122"/>
              </a:rPr>
              <a:t>() */</a:t>
            </a:r>
            <a:endParaRPr kumimoji="1" lang="en-US" altLang="zh-CN" sz="2200" dirty="0">
              <a:solidFill>
                <a:srgbClr val="33CC33"/>
              </a:solidFill>
              <a:latin typeface="Times New Roman" panose="02020603050405020304" pitchFamily="18" charset="0"/>
              <a:ea typeface="宋体" panose="02010600030101010101" pitchFamily="2" charset="-122"/>
            </a:endParaRPr>
          </a:p>
        </p:txBody>
      </p:sp>
      <p:sp>
        <p:nvSpPr>
          <p:cNvPr id="35843" name="Rectangle 3"/>
          <p:cNvSpPr>
            <a:spLocks noChangeArrowheads="1"/>
          </p:cNvSpPr>
          <p:nvPr/>
        </p:nvSpPr>
        <p:spPr bwMode="auto">
          <a:xfrm>
            <a:off x="1188243" y="4264025"/>
            <a:ext cx="3816350" cy="720725"/>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4" name="AutoShape 4"/>
          <p:cNvSpPr>
            <a:spLocks noChangeArrowheads="1"/>
          </p:cNvSpPr>
          <p:nvPr/>
        </p:nvSpPr>
        <p:spPr bwMode="auto">
          <a:xfrm>
            <a:off x="4921250" y="3864610"/>
            <a:ext cx="3404870" cy="472440"/>
          </a:xfrm>
          <a:prstGeom prst="wedgeEllipseCallout">
            <a:avLst>
              <a:gd name="adj1" fmla="val -43750"/>
              <a:gd name="adj2" fmla="val 7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b="1" dirty="0">
                <a:solidFill>
                  <a:schemeClr val="tx1"/>
                </a:solidFill>
              </a:rPr>
              <a:t>目的：根或者根的兄弟</a:t>
            </a:r>
            <a:endParaRPr lang="zh-CN" altLang="en-US" b="1" dirty="0">
              <a:solidFill>
                <a:schemeClr val="tx1"/>
              </a:solidFill>
            </a:endParaRPr>
          </a:p>
        </p:txBody>
      </p:sp>
      <p:sp>
        <p:nvSpPr>
          <p:cNvPr id="2" name="Rectangle 0"/>
          <p:cNvSpPr>
            <a:spLocks noChangeArrowheads="1"/>
          </p:cNvSpPr>
          <p:nvPr/>
        </p:nvSpPr>
        <p:spPr bwMode="auto">
          <a:xfrm>
            <a:off x="5810250" y="211455"/>
            <a:ext cx="324866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p>
            <a:r>
              <a:rPr kumimoji="1" lang="en-US" altLang="zh-CN" sz="2400">
                <a:solidFill>
                  <a:srgbClr val="FFFF00"/>
                </a:solidFill>
                <a:cs typeface="Times New Roman" panose="02020603050405020304" pitchFamily="18" charset="0"/>
              </a:rPr>
              <a:t>DFSForest Generation</a:t>
            </a:r>
            <a:endParaRPr kumimoji="1" lang="en-US" altLang="zh-CN" sz="2400">
              <a:solidFill>
                <a:srgbClr val="FFFF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5843"/>
                                        </p:tgtEl>
                                        <p:attrNameLst>
                                          <p:attrName>style.visibility</p:attrName>
                                        </p:attrNameLst>
                                      </p:cBhvr>
                                      <p:to>
                                        <p:strVal val="visible"/>
                                      </p:to>
                                    </p:set>
                                  </p:childTnLst>
                                </p:cTn>
                              </p:par>
                            </p:childTnLst>
                          </p:cTn>
                        </p:par>
                        <p:par>
                          <p:cTn id="9" fill="hold">
                            <p:stCondLst>
                              <p:cond delay="0"/>
                            </p:stCondLst>
                            <p:childTnLst>
                              <p:par>
                                <p:cTn id="10" presetID="35" presetClass="emph" presetSubtype="0" repeatCount="3000" fill="hold" grpId="0" nodeType="afterEffect">
                                  <p:stCondLst>
                                    <p:cond delay="0"/>
                                  </p:stCondLst>
                                  <p:childTnLst>
                                    <p:anim calcmode="discrete" valueType="str">
                                      <p:cBhvr>
                                        <p:cTn id="11" dur="1000" fill="hold"/>
                                        <p:tgtEl>
                                          <p:spTgt spid="358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35843" grpId="1" animBg="1"/>
      <p:bldP spid="35844"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60000" y="211138"/>
            <a:ext cx="7840416"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ea typeface="宋体" panose="02010600030101010101" pitchFamily="2" charset="-122"/>
              </a:rPr>
              <a:t>void </a:t>
            </a:r>
            <a:r>
              <a:rPr kumimoji="1" lang="en-US" altLang="zh-CN" sz="2200" b="1" dirty="0" err="1">
                <a:solidFill>
                  <a:srgbClr val="FFFF00"/>
                </a:solidFill>
                <a:latin typeface="Times New Roman" panose="02020603050405020304" pitchFamily="18" charset="0"/>
                <a:ea typeface="宋体" panose="02010600030101010101" pitchFamily="2" charset="-122"/>
              </a:rPr>
              <a:t>DFSTree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MGraph</a:t>
            </a:r>
            <a:r>
              <a:rPr kumimoji="1" lang="en-US" altLang="zh-CN" sz="2200" dirty="0">
                <a:latin typeface="Times New Roman" panose="02020603050405020304" pitchFamily="18" charset="0"/>
                <a:ea typeface="宋体" panose="02010600030101010101" pitchFamily="2" charset="-122"/>
              </a:rPr>
              <a:t> g, </a:t>
            </a:r>
            <a:r>
              <a:rPr kumimoji="1" lang="en-US" altLang="zh-CN" sz="2200" dirty="0" err="1">
                <a:latin typeface="Times New Roman" panose="02020603050405020304" pitchFamily="18" charset="0"/>
                <a:ea typeface="宋体" panose="02010600030101010101" pitchFamily="2" charset="-122"/>
              </a:rPr>
              <a:t>int</a:t>
            </a:r>
            <a:r>
              <a:rPr kumimoji="1" lang="en-US" altLang="zh-CN" sz="2200" dirty="0">
                <a:latin typeface="Times New Roman" panose="02020603050405020304" pitchFamily="18" charset="0"/>
                <a:ea typeface="宋体" panose="02010600030101010101" pitchFamily="2" charset="-122"/>
              </a:rPr>
              <a:t> v, </a:t>
            </a:r>
            <a:r>
              <a:rPr kumimoji="1" lang="en-US" altLang="zh-CN" sz="2200" dirty="0" err="1">
                <a:latin typeface="Times New Roman" panose="02020603050405020304" pitchFamily="18" charset="0"/>
                <a:ea typeface="宋体" panose="02010600030101010101" pitchFamily="2" charset="-122"/>
              </a:rPr>
              <a:t>CSTree</a:t>
            </a:r>
            <a:r>
              <a:rPr kumimoji="1" lang="en-US" altLang="zh-CN" sz="2200" dirty="0">
                <a:latin typeface="Times New Roman" panose="02020603050405020304" pitchFamily="18" charset="0"/>
                <a:ea typeface="宋体" panose="02010600030101010101" pitchFamily="2" charset="-122"/>
              </a:rPr>
              <a:t> *T)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err="1" smtClean="0">
                <a:latin typeface="Times New Roman" panose="02020603050405020304" pitchFamily="18" charset="0"/>
                <a:ea typeface="宋体" panose="02010600030101010101" pitchFamily="2" charset="-122"/>
              </a:rPr>
              <a:t>BOOL</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first;  </a:t>
            </a:r>
            <a:r>
              <a:rPr kumimoji="1" lang="en-US" altLang="zh-CN" sz="2200" dirty="0" err="1" smtClean="0">
                <a:latin typeface="Times New Roman" panose="02020603050405020304" pitchFamily="18" charset="0"/>
                <a:ea typeface="宋体" panose="02010600030101010101" pitchFamily="2" charset="-122"/>
              </a:rPr>
              <a:t>CSTree</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q;  </a:t>
            </a:r>
            <a:r>
              <a:rPr kumimoji="1" lang="en-US" altLang="zh-CN" sz="2200" dirty="0" err="1" smtClean="0">
                <a:latin typeface="Times New Roman" panose="02020603050405020304" pitchFamily="18" charset="0"/>
                <a:ea typeface="宋体" panose="02010600030101010101" pitchFamily="2" charset="-122"/>
              </a:rPr>
              <a:t>int</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w;</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visited[v</a:t>
            </a:r>
            <a:r>
              <a:rPr kumimoji="1" lang="en-US" altLang="zh-CN" sz="2200" dirty="0">
                <a:latin typeface="Times New Roman" panose="02020603050405020304" pitchFamily="18" charset="0"/>
                <a:ea typeface="宋体" panose="02010600030101010101" pitchFamily="2" charset="-122"/>
              </a:rPr>
              <a:t>] = TRUE;  first = TRUE;</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q </a:t>
            </a:r>
            <a:r>
              <a:rPr kumimoji="1" lang="en-US" altLang="zh-CN" sz="2200" dirty="0">
                <a:latin typeface="Times New Roman" panose="02020603050405020304" pitchFamily="18" charset="0"/>
                <a:ea typeface="宋体" panose="02010600030101010101" pitchFamily="2" charset="-122"/>
              </a:rPr>
              <a:t>= *T;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for </a:t>
            </a:r>
            <a:r>
              <a:rPr kumimoji="1" lang="en-US" altLang="zh-CN" sz="2200" dirty="0">
                <a:latin typeface="Times New Roman" panose="02020603050405020304" pitchFamily="18" charset="0"/>
                <a:ea typeface="宋体" panose="02010600030101010101" pitchFamily="2" charset="-122"/>
              </a:rPr>
              <a:t>(w = </a:t>
            </a:r>
            <a:r>
              <a:rPr kumimoji="1" lang="en-US" altLang="zh-CN" sz="2200" b="1" dirty="0" err="1">
                <a:solidFill>
                  <a:srgbClr val="FFFF00"/>
                </a:solidFill>
                <a:latin typeface="Times New Roman" panose="02020603050405020304" pitchFamily="18" charset="0"/>
                <a:ea typeface="宋体" panose="02010600030101010101" pitchFamily="2" charset="-122"/>
              </a:rPr>
              <a:t>FirstAdjVex</a:t>
            </a:r>
            <a:r>
              <a:rPr kumimoji="1" lang="en-US" altLang="zh-CN" sz="2200" dirty="0">
                <a:latin typeface="Times New Roman" panose="02020603050405020304" pitchFamily="18" charset="0"/>
                <a:ea typeface="宋体" panose="02010600030101010101" pitchFamily="2" charset="-122"/>
              </a:rPr>
              <a:t> (g, v); w!=-1; w = </a:t>
            </a:r>
            <a:r>
              <a:rPr kumimoji="1" lang="en-US" altLang="zh-CN" sz="2200" b="1" dirty="0" err="1">
                <a:solidFill>
                  <a:srgbClr val="FFFF00"/>
                </a:solidFill>
                <a:latin typeface="Times New Roman" panose="02020603050405020304" pitchFamily="18" charset="0"/>
                <a:ea typeface="宋体" panose="02010600030101010101" pitchFamily="2" charset="-122"/>
              </a:rPr>
              <a:t>NextAdjVex</a:t>
            </a:r>
            <a:r>
              <a:rPr kumimoji="1" lang="en-US" altLang="zh-CN" sz="2200" dirty="0">
                <a:latin typeface="Times New Roman" panose="02020603050405020304" pitchFamily="18" charset="0"/>
                <a:ea typeface="宋体" panose="02010600030101010101" pitchFamily="2" charset="-122"/>
              </a:rPr>
              <a:t> (g, v, w))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(!visited[w]){</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 </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CSTree</a:t>
            </a:r>
            <a:r>
              <a:rPr kumimoji="1" lang="en-US" altLang="zh-CN" sz="2200" dirty="0">
                <a:latin typeface="Times New Roman" panose="02020603050405020304" pitchFamily="18" charset="0"/>
                <a:ea typeface="宋体" panose="02010600030101010101" pitchFamily="2" charset="-122"/>
              </a:rPr>
              <a:t>) </a:t>
            </a:r>
            <a:r>
              <a:rPr kumimoji="1" lang="en-US" altLang="zh-CN" sz="2200" dirty="0" err="1">
                <a:latin typeface="Times New Roman" panose="02020603050405020304" pitchFamily="18" charset="0"/>
                <a:ea typeface="宋体" panose="02010600030101010101" pitchFamily="2" charset="-122"/>
              </a:rPr>
              <a:t>malloc</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sizeof</a:t>
            </a:r>
            <a:r>
              <a:rPr kumimoji="1" lang="en-US" altLang="zh-CN" sz="2200" dirty="0">
                <a:latin typeface="Times New Roman" panose="02020603050405020304" pitchFamily="18" charset="0"/>
                <a:ea typeface="宋体" panose="02010600030101010101" pitchFamily="2" charset="-122"/>
              </a:rPr>
              <a:t>(</a:t>
            </a:r>
            <a:r>
              <a:rPr kumimoji="1" lang="en-US" altLang="zh-CN" sz="2200" dirty="0" err="1">
                <a:latin typeface="Times New Roman" panose="02020603050405020304" pitchFamily="18" charset="0"/>
                <a:ea typeface="宋体" panose="02010600030101010101" pitchFamily="2" charset="-122"/>
              </a:rPr>
              <a:t>CSNode</a:t>
            </a:r>
            <a:r>
              <a:rPr kumimoji="1" lang="en-US" altLang="zh-CN" sz="2200" dirty="0">
                <a:latin typeface="Times New Roman" panose="02020603050405020304" pitchFamily="18" charset="0"/>
                <a:ea typeface="宋体" panose="02010600030101010101" pitchFamily="2" charset="-122"/>
              </a:rPr>
              <a:t>));</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&gt;data = </a:t>
            </a:r>
            <a:r>
              <a:rPr kumimoji="1" lang="en-US" altLang="zh-CN" sz="2200" dirty="0" err="1">
                <a:solidFill>
                  <a:srgbClr val="FFFF00"/>
                </a:solidFill>
                <a:latin typeface="Times New Roman" panose="02020603050405020304" pitchFamily="18" charset="0"/>
                <a:ea typeface="宋体" panose="02010600030101010101" pitchFamily="2" charset="-122"/>
              </a:rPr>
              <a:t>GetVex</a:t>
            </a:r>
            <a:r>
              <a:rPr kumimoji="1" lang="en-US" altLang="zh-CN" sz="2200" dirty="0">
                <a:latin typeface="Times New Roman" panose="02020603050405020304" pitchFamily="18" charset="0"/>
                <a:ea typeface="宋体" panose="02010600030101010101" pitchFamily="2" charset="-122"/>
              </a:rPr>
              <a:t> (g, w);</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a:t>
            </a:r>
            <a:r>
              <a:rPr kumimoji="1" lang="en-US" altLang="zh-CN" sz="2200" dirty="0" err="1">
                <a:latin typeface="Times New Roman" panose="02020603050405020304" pitchFamily="18" charset="0"/>
                <a:ea typeface="宋体" panose="02010600030101010101" pitchFamily="2" charset="-122"/>
              </a:rPr>
              <a:t>firstChild</a:t>
            </a:r>
            <a:r>
              <a:rPr kumimoji="1" lang="en-US" altLang="zh-CN" sz="2200" dirty="0">
                <a:latin typeface="Times New Roman" panose="02020603050405020304" pitchFamily="18" charset="0"/>
                <a:ea typeface="宋体" panose="02010600030101010101" pitchFamily="2" charset="-122"/>
              </a:rPr>
              <a:t> = NULL;</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p-</a:t>
            </a:r>
            <a:r>
              <a:rPr kumimoji="1" lang="en-US" altLang="zh-CN" sz="2200" dirty="0">
                <a:latin typeface="Times New Roman" panose="02020603050405020304" pitchFamily="18" charset="0"/>
                <a:ea typeface="宋体" panose="02010600030101010101" pitchFamily="2" charset="-122"/>
              </a:rPr>
              <a:t>&gt;</a:t>
            </a:r>
            <a:r>
              <a:rPr kumimoji="1" lang="en-US" altLang="zh-CN" sz="2200" dirty="0" err="1">
                <a:latin typeface="Times New Roman" panose="02020603050405020304" pitchFamily="18" charset="0"/>
                <a:ea typeface="宋体" panose="02010600030101010101" pitchFamily="2" charset="-122"/>
              </a:rPr>
              <a:t>nextSibling</a:t>
            </a:r>
            <a:r>
              <a:rPr kumimoji="1" lang="en-US" altLang="zh-CN" sz="2200" dirty="0">
                <a:latin typeface="Times New Roman" panose="02020603050405020304" pitchFamily="18" charset="0"/>
                <a:ea typeface="宋体" panose="02010600030101010101" pitchFamily="2" charset="-122"/>
              </a:rPr>
              <a:t> = NULL;</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if </a:t>
            </a:r>
            <a:r>
              <a:rPr kumimoji="1" lang="en-US" altLang="zh-CN" sz="2200" dirty="0">
                <a:latin typeface="Times New Roman" panose="02020603050405020304" pitchFamily="18" charset="0"/>
                <a:ea typeface="宋体" panose="02010600030101010101" pitchFamily="2" charset="-122"/>
              </a:rPr>
              <a:t>(first)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T)-&gt;</a:t>
            </a:r>
            <a:r>
              <a:rPr kumimoji="1" lang="en-US" altLang="zh-CN" sz="2200" dirty="0" err="1">
                <a:latin typeface="Times New Roman" panose="02020603050405020304" pitchFamily="18" charset="0"/>
                <a:ea typeface="宋体" panose="02010600030101010101" pitchFamily="2" charset="-122"/>
              </a:rPr>
              <a:t>firstChild</a:t>
            </a:r>
            <a:r>
              <a:rPr kumimoji="1" lang="en-US" altLang="zh-CN" sz="2200" dirty="0">
                <a:latin typeface="Times New Roman" panose="02020603050405020304" pitchFamily="18" charset="0"/>
                <a:ea typeface="宋体" panose="02010600030101010101" pitchFamily="2" charset="-122"/>
              </a:rPr>
              <a:t> = p;  first = FALSE;</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else  </a:t>
            </a:r>
            <a:r>
              <a:rPr kumimoji="1" lang="en-US" altLang="zh-CN" sz="2200" dirty="0">
                <a:latin typeface="Times New Roman" panose="02020603050405020304" pitchFamily="18" charset="0"/>
                <a:ea typeface="宋体" panose="02010600030101010101" pitchFamily="2" charset="-122"/>
              </a:rPr>
              <a:t>q-&gt;</a:t>
            </a:r>
            <a:r>
              <a:rPr kumimoji="1" lang="en-US" altLang="zh-CN" sz="2200" dirty="0" err="1">
                <a:latin typeface="Times New Roman" panose="02020603050405020304" pitchFamily="18" charset="0"/>
                <a:ea typeface="宋体" panose="02010600030101010101" pitchFamily="2" charset="-122"/>
              </a:rPr>
              <a:t>nextSibling</a:t>
            </a:r>
            <a:r>
              <a:rPr kumimoji="1" lang="en-US" altLang="zh-CN" sz="2200" dirty="0">
                <a:latin typeface="Times New Roman" panose="02020603050405020304" pitchFamily="18" charset="0"/>
                <a:ea typeface="宋体" panose="02010600030101010101" pitchFamily="2" charset="-122"/>
              </a:rPr>
              <a:t> = 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q </a:t>
            </a:r>
            <a:r>
              <a:rPr kumimoji="1" lang="en-US" altLang="zh-CN" sz="2200" dirty="0">
                <a:latin typeface="Times New Roman" panose="02020603050405020304" pitchFamily="18" charset="0"/>
                <a:ea typeface="宋体" panose="02010600030101010101" pitchFamily="2" charset="-122"/>
              </a:rPr>
              <a:t>= p;</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b="1" dirty="0" err="1" smtClean="0">
                <a:solidFill>
                  <a:srgbClr val="FFFF00"/>
                </a:solidFill>
                <a:latin typeface="Times New Roman" panose="02020603050405020304" pitchFamily="18" charset="0"/>
                <a:ea typeface="宋体" panose="02010600030101010101" pitchFamily="2" charset="-122"/>
              </a:rPr>
              <a:t>DFSTree</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(g, w, &amp;q);</a:t>
            </a:r>
            <a:endParaRPr kumimoji="1" lang="en-US" altLang="zh-CN" sz="2200" dirty="0">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smtClean="0">
                <a:solidFill>
                  <a:srgbClr val="33CC33"/>
                </a:solidFill>
                <a:latin typeface="Times New Roman" panose="02020603050405020304" pitchFamily="18" charset="0"/>
                <a:ea typeface="宋体" panose="02010600030101010101" pitchFamily="2" charset="-122"/>
              </a:rPr>
              <a:t>/* </a:t>
            </a:r>
            <a:r>
              <a:rPr kumimoji="1" lang="en-US" altLang="zh-CN" sz="2200" dirty="0">
                <a:solidFill>
                  <a:srgbClr val="33CC33"/>
                </a:solidFill>
                <a:latin typeface="Times New Roman" panose="02020603050405020304" pitchFamily="18" charset="0"/>
                <a:ea typeface="宋体" panose="02010600030101010101" pitchFamily="2" charset="-122"/>
              </a:rPr>
              <a:t>if */</a:t>
            </a:r>
            <a:endParaRPr kumimoji="1" lang="en-US" altLang="zh-CN" sz="2200" dirty="0">
              <a:solidFill>
                <a:srgbClr val="33CC33"/>
              </a:solidFill>
              <a:latin typeface="Times New Roman" panose="02020603050405020304" pitchFamily="18" charset="0"/>
              <a:ea typeface="宋体" panose="02010600030101010101" pitchFamily="2" charset="-122"/>
            </a:endParaRPr>
          </a:p>
          <a:p>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 </a:t>
            </a:r>
            <a:r>
              <a:rPr kumimoji="1" lang="en-US" altLang="zh-CN" sz="2200" dirty="0" smtClean="0">
                <a:latin typeface="Times New Roman" panose="02020603050405020304" pitchFamily="18" charset="0"/>
                <a:ea typeface="宋体" panose="02010600030101010101" pitchFamily="2" charset="-122"/>
              </a:rPr>
              <a:t> </a:t>
            </a:r>
            <a:r>
              <a:rPr kumimoji="1" lang="en-US" altLang="zh-CN" sz="2200" dirty="0" smtClean="0">
                <a:solidFill>
                  <a:srgbClr val="33CC33"/>
                </a:solidFill>
                <a:latin typeface="Times New Roman" panose="02020603050405020304" pitchFamily="18" charset="0"/>
                <a:ea typeface="宋体" panose="02010600030101010101" pitchFamily="2" charset="-122"/>
              </a:rPr>
              <a:t>/* </a:t>
            </a:r>
            <a:r>
              <a:rPr kumimoji="1" lang="en-US" altLang="zh-CN" sz="2200" dirty="0">
                <a:solidFill>
                  <a:srgbClr val="33CC33"/>
                </a:solidFill>
                <a:latin typeface="Times New Roman" panose="02020603050405020304" pitchFamily="18" charset="0"/>
                <a:ea typeface="宋体" panose="02010600030101010101" pitchFamily="2" charset="-122"/>
              </a:rPr>
              <a:t>for */</a:t>
            </a:r>
            <a:endParaRPr kumimoji="1" lang="en-US" altLang="zh-CN" sz="2200" dirty="0">
              <a:solidFill>
                <a:srgbClr val="33CC33"/>
              </a:solidFill>
              <a:latin typeface="Times New Roman" panose="02020603050405020304" pitchFamily="18" charset="0"/>
              <a:ea typeface="宋体" panose="02010600030101010101" pitchFamily="2" charset="-122"/>
            </a:endParaRPr>
          </a:p>
          <a:p>
            <a:r>
              <a:rPr kumimoji="1" lang="en-US" altLang="zh-CN" sz="2200" dirty="0">
                <a:solidFill>
                  <a:srgbClr val="33CC33"/>
                </a:solidFill>
                <a:latin typeface="Times New Roman" panose="02020603050405020304" pitchFamily="18" charset="0"/>
                <a:ea typeface="宋体" panose="02010600030101010101" pitchFamily="2" charset="-122"/>
              </a:rPr>
              <a:t>}</a:t>
            </a:r>
            <a:endParaRPr kumimoji="1" lang="en-US" altLang="zh-CN" sz="2200" dirty="0">
              <a:solidFill>
                <a:srgbClr val="33CC33"/>
              </a:solidFill>
              <a:latin typeface="Times New Roman" panose="02020603050405020304" pitchFamily="18" charset="0"/>
              <a:ea typeface="宋体" panose="02010600030101010101" pitchFamily="2" charset="-122"/>
            </a:endParaRPr>
          </a:p>
        </p:txBody>
      </p:sp>
      <p:sp>
        <p:nvSpPr>
          <p:cNvPr id="36867" name="Rectangle 3"/>
          <p:cNvSpPr>
            <a:spLocks noChangeArrowheads="1"/>
          </p:cNvSpPr>
          <p:nvPr/>
        </p:nvSpPr>
        <p:spPr bwMode="auto">
          <a:xfrm>
            <a:off x="972666" y="3592513"/>
            <a:ext cx="5543550" cy="1411287"/>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8" name="AutoShape 4"/>
          <p:cNvSpPr>
            <a:spLocks noChangeArrowheads="1"/>
          </p:cNvSpPr>
          <p:nvPr/>
        </p:nvSpPr>
        <p:spPr bwMode="auto">
          <a:xfrm>
            <a:off x="5906135" y="2642870"/>
            <a:ext cx="2957830" cy="849630"/>
          </a:xfrm>
          <a:prstGeom prst="wedgeEllipseCallout">
            <a:avLst>
              <a:gd name="adj1" fmla="val -56031"/>
              <a:gd name="adj2" fmla="val 6533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b="1"/>
              <a:t>目的：第一个孩子或者其他孩子</a:t>
            </a:r>
            <a:endParaRPr lang="zh-CN" altLang="en-US" b="1"/>
          </a:p>
        </p:txBody>
      </p:sp>
      <p:sp>
        <p:nvSpPr>
          <p:cNvPr id="235520" name="Rectangle 0"/>
          <p:cNvSpPr>
            <a:spLocks noChangeArrowheads="1"/>
          </p:cNvSpPr>
          <p:nvPr/>
        </p:nvSpPr>
        <p:spPr bwMode="auto">
          <a:xfrm>
            <a:off x="5810250" y="211455"/>
            <a:ext cx="3248660" cy="46037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p>
            <a:r>
              <a:rPr kumimoji="1" lang="en-US" altLang="zh-CN" sz="2400">
                <a:solidFill>
                  <a:srgbClr val="FFFF00"/>
                </a:solidFill>
                <a:cs typeface="Times New Roman" panose="02020603050405020304" pitchFamily="18" charset="0"/>
              </a:rPr>
              <a:t>DFSForest Generation</a:t>
            </a:r>
            <a:endParaRPr kumimoji="1" lang="en-US" altLang="zh-CN" sz="2400">
              <a:solidFill>
                <a:srgbClr val="FFFF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368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3600" dirty="0"/>
              <a:t>Framework of depth-first </a:t>
            </a:r>
            <a:r>
              <a:rPr lang="en-US" altLang="zh-CN" sz="3600" dirty="0" smtClean="0"/>
              <a:t>search</a:t>
            </a:r>
            <a:endParaRPr lang="en-US" altLang="zh-CN" sz="3600" dirty="0"/>
          </a:p>
        </p:txBody>
      </p:sp>
      <p:sp>
        <p:nvSpPr>
          <p:cNvPr id="193540" name="Rectangle 4"/>
          <p:cNvSpPr>
            <a:spLocks noChangeArrowheads="1"/>
          </p:cNvSpPr>
          <p:nvPr/>
        </p:nvSpPr>
        <p:spPr bwMode="auto">
          <a:xfrm>
            <a:off x="360000" y="1268413"/>
            <a:ext cx="8380800" cy="279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err="1" smtClean="0">
                <a:solidFill>
                  <a:srgbClr val="FFFF00"/>
                </a:solidFill>
                <a:latin typeface="Times New Roman" panose="02020603050405020304" pitchFamily="18" charset="0"/>
                <a:cs typeface="Times New Roman" panose="02020603050405020304" pitchFamily="18" charset="0"/>
              </a:rPr>
              <a:t>traverseDFS</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int</a:t>
            </a:r>
            <a:r>
              <a:rPr kumimoji="1" lang="en-US" altLang="zh-CN" sz="2200" dirty="0" smtClean="0">
                <a:latin typeface="Times New Roman" panose="02020603050405020304" pitchFamily="18" charset="0"/>
                <a:cs typeface="Times New Roman" panose="02020603050405020304" pitchFamily="18" charset="0"/>
              </a:rPr>
              <a:t> visited[</a:t>
            </a:r>
            <a:r>
              <a:rPr kumimoji="1" lang="en-US" altLang="zh-CN" sz="2200" dirty="0" err="1" smtClean="0">
                <a:latin typeface="Times New Roman" panose="02020603050405020304" pitchFamily="18" charset="0"/>
                <a:cs typeface="Times New Roman" panose="02020603050405020304" pitchFamily="18" charset="0"/>
              </a:rPr>
              <a:t>MAXVEX</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a:t>
            </a:r>
            <a:r>
              <a:rPr kumimoji="1" lang="en-US" altLang="zh-CN" sz="2200" dirty="0" smtClean="0">
                <a:latin typeface="Times New Roman" panose="02020603050405020304" pitchFamily="18" charset="0"/>
                <a:cs typeface="Times New Roman" panose="02020603050405020304" pitchFamily="18" charset="0"/>
              </a:rPr>
              <a:t>; i&lt;</a:t>
            </a:r>
            <a:r>
              <a:rPr kumimoji="1" lang="en-US" altLang="zh-CN" sz="2200" dirty="0" err="1" smtClean="0">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&gt;n</a:t>
            </a:r>
            <a:r>
              <a:rPr kumimoji="1" lang="en-US" altLang="zh-CN" sz="2200" dirty="0" smtClean="0">
                <a:latin typeface="Times New Roman" panose="02020603050405020304" pitchFamily="18" charset="0"/>
                <a:cs typeface="Times New Roman" panose="02020603050405020304" pitchFamily="18" charset="0"/>
              </a:rPr>
              <a:t>; i</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smtClean="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]=FALSE;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(i=0; i&lt;n;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(!visited[i])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err="1">
                <a:solidFill>
                  <a:srgbClr val="FFFF00"/>
                </a:solidFill>
                <a:latin typeface="Times New Roman" panose="02020603050405020304" pitchFamily="18" charset="0"/>
                <a:cs typeface="Times New Roman" panose="02020603050405020304" pitchFamily="18" charset="0"/>
              </a:rPr>
              <a:t>pgraph</a:t>
            </a:r>
            <a:r>
              <a:rPr kumimoji="1" lang="en-US" altLang="zh-CN" sz="2200" dirty="0">
                <a:solidFill>
                  <a:srgbClr val="FFFF00"/>
                </a:solidFill>
                <a:latin typeface="Times New Roman" panose="02020603050405020304" pitchFamily="18" charset="0"/>
                <a:cs typeface="Times New Roman" panose="02020603050405020304" pitchFamily="18" charset="0"/>
              </a:rPr>
              <a:t>, visited, i);</a:t>
            </a:r>
            <a:endParaRPr kumimoji="1" lang="en-US" altLang="zh-CN" sz="2200" dirty="0">
              <a:solidFill>
                <a:srgbClr val="FFFF00"/>
              </a:solidFill>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193541" name="Text Box 5"/>
          <p:cNvSpPr txBox="1">
            <a:spLocks noChangeArrowheads="1"/>
          </p:cNvSpPr>
          <p:nvPr/>
        </p:nvSpPr>
        <p:spPr bwMode="auto">
          <a:xfrm>
            <a:off x="360000" y="4135139"/>
            <a:ext cx="8002270"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cs typeface="Times New Roman" panose="02020603050405020304" pitchFamily="18" charset="0"/>
              </a:rPr>
              <a:t>void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a:latin typeface="Times New Roman" panose="02020603050405020304" pitchFamily="18" charset="0"/>
                <a:cs typeface="Times New Roman" panose="02020603050405020304" pitchFamily="18" charset="0"/>
              </a:rPr>
              <a:t>(Graph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visited[], </a:t>
            </a:r>
            <a:r>
              <a:rPr kumimoji="1" lang="en-US" altLang="zh-CN" sz="2200" dirty="0" err="1">
                <a:latin typeface="Times New Roman" panose="02020603050405020304" pitchFamily="18" charset="0"/>
                <a:cs typeface="Times New Roman" panose="02020603050405020304" pitchFamily="18" charset="0"/>
              </a:rPr>
              <a:t>int</a:t>
            </a:r>
            <a:r>
              <a:rPr kumimoji="1" lang="en-US" altLang="zh-CN" sz="2200" dirty="0">
                <a:latin typeface="Times New Roman" panose="02020603050405020304" pitchFamily="18" charset="0"/>
                <a:cs typeface="Times New Roman" panose="02020603050405020304" pitchFamily="18" charset="0"/>
              </a:rPr>
              <a:t> i)</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visited[i</a:t>
            </a:r>
            <a:r>
              <a:rPr kumimoji="1" lang="en-US" altLang="zh-CN" sz="2200" dirty="0">
                <a:latin typeface="Times New Roman" panose="02020603050405020304" pitchFamily="18" charset="0"/>
                <a:cs typeface="Times New Roman" panose="02020603050405020304" pitchFamily="18" charset="0"/>
              </a:rPr>
              <a:t>]=TRUE;</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printf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(“node: %c\n”,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vexs</a:t>
            </a:r>
            <a:r>
              <a:rPr kumimoji="1" lang="en-US" altLang="zh-CN" sz="2200" dirty="0">
                <a:latin typeface="Times New Roman" panose="02020603050405020304" pitchFamily="18" charset="0"/>
                <a:cs typeface="Times New Roman" panose="02020603050405020304" pitchFamily="18" charset="0"/>
              </a:rPr>
              <a:t>[i]);	</a:t>
            </a:r>
            <a:endParaRPr kumimoji="1" lang="en-US" altLang="zh-CN" sz="2200" dirty="0">
              <a:solidFill>
                <a:srgbClr val="009900"/>
              </a:solidFill>
              <a:latin typeface="Times New Roman" panose="02020603050405020304" pitchFamily="18" charset="0"/>
              <a:cs typeface="Times New Roman" panose="02020603050405020304" pitchFamily="18" charset="0"/>
            </a:endParaRPr>
          </a:p>
          <a:p>
            <a:r>
              <a:rPr kumimoji="1" lang="en-US" altLang="zh-CN" sz="2200" b="1" dirty="0" smtClean="0">
                <a:latin typeface="Times New Roman" panose="02020603050405020304" pitchFamily="18" charset="0"/>
                <a:cs typeface="Times New Roman" panose="02020603050405020304" pitchFamily="18" charset="0"/>
              </a:rPr>
              <a:t>    for</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b="1" dirty="0" err="1" smtClean="0">
                <a:solidFill>
                  <a:srgbClr val="FFFF00"/>
                </a:solidFill>
                <a:latin typeface="Times New Roman" panose="02020603050405020304" pitchFamily="18" charset="0"/>
                <a:cs typeface="Times New Roman" panose="02020603050405020304" pitchFamily="18" charset="0"/>
              </a:rPr>
              <a:t>FirstAdjVex</a:t>
            </a:r>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i</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j&gt;=0; </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b="1" dirty="0" err="1" smtClean="0">
                <a:solidFill>
                  <a:srgbClr val="FFFF00"/>
                </a:solidFill>
                <a:latin typeface="Times New Roman" panose="02020603050405020304" pitchFamily="18" charset="0"/>
                <a:cs typeface="Times New Roman" panose="02020603050405020304" pitchFamily="18" charset="0"/>
              </a:rPr>
              <a:t>NextAdjVex</a:t>
            </a:r>
            <a:r>
              <a:rPr kumimoji="1" lang="en-US" altLang="zh-CN" sz="2200" dirty="0" smtClean="0">
                <a:solidFill>
                  <a:srgbClr val="FFFF00"/>
                </a:solidFill>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i,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!visited[j])  </a:t>
            </a:r>
            <a:r>
              <a:rPr kumimoji="1" lang="en-US" altLang="zh-CN" sz="2200" dirty="0">
                <a:solidFill>
                  <a:srgbClr val="FFFF00"/>
                </a:solidFill>
                <a:latin typeface="Times New Roman" panose="02020603050405020304" pitchFamily="18" charset="0"/>
                <a:cs typeface="Times New Roman" panose="02020603050405020304" pitchFamily="18" charset="0"/>
              </a:rPr>
              <a:t>DFS </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smtClean="0">
                <a:latin typeface="Times New Roman" panose="02020603050405020304" pitchFamily="18" charset="0"/>
                <a:cs typeface="Times New Roman" panose="02020603050405020304" pitchFamily="18" charset="0"/>
              </a:rPr>
              <a:t>, visited, j</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showMasterSp="0">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166468" name="Rectangle 580"/>
          <p:cNvSpPr>
            <a:spLocks noGrp="1" noChangeArrowheads="1"/>
          </p:cNvSpPr>
          <p:nvPr>
            <p:ph type="title"/>
          </p:nvPr>
        </p:nvSpPr>
        <p:spPr>
          <a:xfrm>
            <a:off x="5867400" y="274638"/>
            <a:ext cx="2952750" cy="1143000"/>
          </a:xfrm>
          <a:noFill/>
        </p:spPr>
        <p:txBody>
          <a:bodyPr anchorCtr="0"/>
          <a:lstStyle/>
          <a:p>
            <a:pPr algn="l"/>
            <a:r>
              <a:rPr lang="en-US" altLang="zh-CN">
                <a:solidFill>
                  <a:srgbClr val="CC0000"/>
                </a:solidFill>
              </a:rPr>
              <a:t>Example</a:t>
            </a:r>
            <a:endParaRPr lang="en-US" altLang="zh-CN">
              <a:solidFill>
                <a:srgbClr val="CC0000"/>
              </a:solidFill>
            </a:endParaRPr>
          </a:p>
        </p:txBody>
      </p:sp>
      <p:grpSp>
        <p:nvGrpSpPr>
          <p:cNvPr id="166469" name="Group 581"/>
          <p:cNvGrpSpPr/>
          <p:nvPr/>
        </p:nvGrpSpPr>
        <p:grpSpPr bwMode="auto">
          <a:xfrm>
            <a:off x="110331" y="762000"/>
            <a:ext cx="5327650" cy="2667000"/>
            <a:chOff x="703" y="843"/>
            <a:chExt cx="4461" cy="1680"/>
          </a:xfrm>
        </p:grpSpPr>
        <p:pic>
          <p:nvPicPr>
            <p:cNvPr id="166470" name="Picture 58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843"/>
              <a:ext cx="4461" cy="168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71" name="Text Box 583"/>
            <p:cNvSpPr txBox="1">
              <a:spLocks noChangeArrowheads="1"/>
            </p:cNvSpPr>
            <p:nvPr/>
          </p:nvSpPr>
          <p:spPr bwMode="auto">
            <a:xfrm>
              <a:off x="1746" y="2228"/>
              <a:ext cx="2132" cy="2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en-US" altLang="zh-CN" sz="2000">
                  <a:solidFill>
                    <a:srgbClr val="CC0000"/>
                  </a:solidFill>
                  <a:ea typeface="宋体" panose="02010600030101010101" pitchFamily="2" charset="-122"/>
                </a:rPr>
                <a:t>Unconnected graph</a:t>
              </a:r>
              <a:endParaRPr lang="en-US" altLang="zh-CN" sz="2000">
                <a:solidFill>
                  <a:srgbClr val="CC0000"/>
                </a:solidFill>
                <a:ea typeface="宋体" panose="02010600030101010101" pitchFamily="2" charset="-122"/>
              </a:endParaRPr>
            </a:p>
          </p:txBody>
        </p:sp>
      </p:grpSp>
      <p:pic>
        <p:nvPicPr>
          <p:cNvPr id="166472" name="Picture 584"/>
          <p:cNvPicPr>
            <a:picLocks noChangeArrowheads="1"/>
          </p:cNvPicPr>
          <p:nvPr/>
        </p:nvPicPr>
        <p:blipFill>
          <a:blip r:embed="rId3">
            <a:extLst>
              <a:ext uri="{28A0092B-C50C-407E-A947-70E740481C1C}">
                <a14:useLocalDpi xmlns:a14="http://schemas.microsoft.com/office/drawing/2010/main" val="0"/>
              </a:ext>
            </a:extLst>
          </a:blip>
          <a:srcRect l="1993" r="1329"/>
          <a:stretch>
            <a:fillRect/>
          </a:stretch>
        </p:blipFill>
        <p:spPr bwMode="auto">
          <a:xfrm>
            <a:off x="111125" y="3360738"/>
            <a:ext cx="5326063" cy="28051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73" name="Text Box 585"/>
          <p:cNvSpPr txBox="1">
            <a:spLocks noChangeArrowheads="1"/>
          </p:cNvSpPr>
          <p:nvPr/>
        </p:nvSpPr>
        <p:spPr bwMode="auto">
          <a:xfrm>
            <a:off x="1033463" y="5391150"/>
            <a:ext cx="3538537" cy="7016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rgbClr val="CC0000"/>
                </a:solidFill>
                <a:ea typeface="宋体" panose="02010600030101010101" pitchFamily="2" charset="-122"/>
              </a:rPr>
              <a:t>Connected components of the unconnected graph</a:t>
            </a:r>
            <a:endParaRPr lang="en-US" altLang="zh-CN" sz="2000">
              <a:solidFill>
                <a:srgbClr val="CC0000"/>
              </a:solidFill>
              <a:ea typeface="宋体" panose="02010600030101010101" pitchFamily="2" charset="-122"/>
            </a:endParaRPr>
          </a:p>
        </p:txBody>
      </p:sp>
      <p:sp>
        <p:nvSpPr>
          <p:cNvPr id="166474" name="Rectangle 586"/>
          <p:cNvSpPr>
            <a:spLocks noChangeArrowheads="1"/>
          </p:cNvSpPr>
          <p:nvPr/>
        </p:nvSpPr>
        <p:spPr bwMode="auto">
          <a:xfrm>
            <a:off x="6000750" y="14128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A</a:t>
            </a:r>
            <a:endParaRPr lang="en-US" altLang="zh-CN">
              <a:solidFill>
                <a:srgbClr val="000000"/>
              </a:solidFill>
              <a:ea typeface="宋体" panose="02010600030101010101" pitchFamily="2" charset="-122"/>
            </a:endParaRPr>
          </a:p>
        </p:txBody>
      </p:sp>
      <p:sp>
        <p:nvSpPr>
          <p:cNvPr id="166475" name="Rectangle 587"/>
          <p:cNvSpPr>
            <a:spLocks noChangeArrowheads="1"/>
          </p:cNvSpPr>
          <p:nvPr/>
        </p:nvSpPr>
        <p:spPr bwMode="auto">
          <a:xfrm>
            <a:off x="6327775" y="14128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76" name="Rectangle 588"/>
          <p:cNvSpPr>
            <a:spLocks noChangeArrowheads="1"/>
          </p:cNvSpPr>
          <p:nvPr/>
        </p:nvSpPr>
        <p:spPr bwMode="auto">
          <a:xfrm>
            <a:off x="6000750" y="17002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B</a:t>
            </a:r>
            <a:endParaRPr lang="en-US" altLang="zh-CN">
              <a:solidFill>
                <a:srgbClr val="000000"/>
              </a:solidFill>
              <a:ea typeface="宋体" panose="02010600030101010101" pitchFamily="2" charset="-122"/>
            </a:endParaRPr>
          </a:p>
        </p:txBody>
      </p:sp>
      <p:sp>
        <p:nvSpPr>
          <p:cNvPr id="166477" name="Rectangle 589"/>
          <p:cNvSpPr>
            <a:spLocks noChangeArrowheads="1"/>
          </p:cNvSpPr>
          <p:nvPr/>
        </p:nvSpPr>
        <p:spPr bwMode="auto">
          <a:xfrm>
            <a:off x="6327775" y="17002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78" name="Rectangle 590"/>
          <p:cNvSpPr>
            <a:spLocks noChangeArrowheads="1"/>
          </p:cNvSpPr>
          <p:nvPr/>
        </p:nvSpPr>
        <p:spPr bwMode="auto">
          <a:xfrm>
            <a:off x="6000750" y="19891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C</a:t>
            </a:r>
            <a:endParaRPr lang="en-US" altLang="zh-CN">
              <a:solidFill>
                <a:srgbClr val="000000"/>
              </a:solidFill>
              <a:ea typeface="宋体" panose="02010600030101010101" pitchFamily="2" charset="-122"/>
            </a:endParaRPr>
          </a:p>
        </p:txBody>
      </p:sp>
      <p:sp>
        <p:nvSpPr>
          <p:cNvPr id="166479" name="Rectangle 591"/>
          <p:cNvSpPr>
            <a:spLocks noChangeArrowheads="1"/>
          </p:cNvSpPr>
          <p:nvPr/>
        </p:nvSpPr>
        <p:spPr bwMode="auto">
          <a:xfrm>
            <a:off x="6327775" y="19891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80" name="Rectangle 592"/>
          <p:cNvSpPr>
            <a:spLocks noChangeArrowheads="1"/>
          </p:cNvSpPr>
          <p:nvPr/>
        </p:nvSpPr>
        <p:spPr bwMode="auto">
          <a:xfrm>
            <a:off x="6000750" y="22764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D</a:t>
            </a:r>
            <a:endParaRPr lang="en-US" altLang="zh-CN">
              <a:solidFill>
                <a:srgbClr val="000000"/>
              </a:solidFill>
              <a:ea typeface="宋体" panose="02010600030101010101" pitchFamily="2" charset="-122"/>
            </a:endParaRPr>
          </a:p>
        </p:txBody>
      </p:sp>
      <p:sp>
        <p:nvSpPr>
          <p:cNvPr id="166481" name="Rectangle 593"/>
          <p:cNvSpPr>
            <a:spLocks noChangeArrowheads="1"/>
          </p:cNvSpPr>
          <p:nvPr/>
        </p:nvSpPr>
        <p:spPr bwMode="auto">
          <a:xfrm>
            <a:off x="6327775" y="22764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82" name="Rectangle 594"/>
          <p:cNvSpPr>
            <a:spLocks noChangeArrowheads="1"/>
          </p:cNvSpPr>
          <p:nvPr/>
        </p:nvSpPr>
        <p:spPr bwMode="auto">
          <a:xfrm>
            <a:off x="6000750" y="25638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E</a:t>
            </a:r>
            <a:endParaRPr lang="en-US" altLang="zh-CN">
              <a:solidFill>
                <a:srgbClr val="000000"/>
              </a:solidFill>
              <a:ea typeface="宋体" panose="02010600030101010101" pitchFamily="2" charset="-122"/>
            </a:endParaRPr>
          </a:p>
        </p:txBody>
      </p:sp>
      <p:sp>
        <p:nvSpPr>
          <p:cNvPr id="166483" name="Rectangle 595"/>
          <p:cNvSpPr>
            <a:spLocks noChangeArrowheads="1"/>
          </p:cNvSpPr>
          <p:nvPr/>
        </p:nvSpPr>
        <p:spPr bwMode="auto">
          <a:xfrm>
            <a:off x="6327775" y="25638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84" name="Rectangle 596"/>
          <p:cNvSpPr>
            <a:spLocks noChangeArrowheads="1"/>
          </p:cNvSpPr>
          <p:nvPr/>
        </p:nvSpPr>
        <p:spPr bwMode="auto">
          <a:xfrm>
            <a:off x="6000750" y="28527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F</a:t>
            </a:r>
            <a:endParaRPr lang="en-US" altLang="zh-CN">
              <a:solidFill>
                <a:srgbClr val="000000"/>
              </a:solidFill>
              <a:ea typeface="宋体" panose="02010600030101010101" pitchFamily="2" charset="-122"/>
            </a:endParaRPr>
          </a:p>
        </p:txBody>
      </p:sp>
      <p:sp>
        <p:nvSpPr>
          <p:cNvPr id="166485" name="Rectangle 597"/>
          <p:cNvSpPr>
            <a:spLocks noChangeArrowheads="1"/>
          </p:cNvSpPr>
          <p:nvPr/>
        </p:nvSpPr>
        <p:spPr bwMode="auto">
          <a:xfrm>
            <a:off x="6327775" y="28527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86" name="Rectangle 598"/>
          <p:cNvSpPr>
            <a:spLocks noChangeArrowheads="1"/>
          </p:cNvSpPr>
          <p:nvPr/>
        </p:nvSpPr>
        <p:spPr bwMode="auto">
          <a:xfrm>
            <a:off x="6000750" y="31400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G</a:t>
            </a:r>
            <a:endParaRPr lang="en-US" altLang="zh-CN">
              <a:solidFill>
                <a:srgbClr val="000000"/>
              </a:solidFill>
              <a:ea typeface="宋体" panose="02010600030101010101" pitchFamily="2" charset="-122"/>
            </a:endParaRPr>
          </a:p>
        </p:txBody>
      </p:sp>
      <p:sp>
        <p:nvSpPr>
          <p:cNvPr id="166487" name="Rectangle 599"/>
          <p:cNvSpPr>
            <a:spLocks noChangeArrowheads="1"/>
          </p:cNvSpPr>
          <p:nvPr/>
        </p:nvSpPr>
        <p:spPr bwMode="auto">
          <a:xfrm>
            <a:off x="6327775" y="314007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88" name="Rectangle 600"/>
          <p:cNvSpPr>
            <a:spLocks noChangeArrowheads="1"/>
          </p:cNvSpPr>
          <p:nvPr/>
        </p:nvSpPr>
        <p:spPr bwMode="auto">
          <a:xfrm>
            <a:off x="6000750" y="34274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H</a:t>
            </a:r>
            <a:endParaRPr lang="en-US" altLang="zh-CN">
              <a:solidFill>
                <a:srgbClr val="000000"/>
              </a:solidFill>
              <a:ea typeface="宋体" panose="02010600030101010101" pitchFamily="2" charset="-122"/>
            </a:endParaRPr>
          </a:p>
        </p:txBody>
      </p:sp>
      <p:sp>
        <p:nvSpPr>
          <p:cNvPr id="166489" name="Rectangle 601"/>
          <p:cNvSpPr>
            <a:spLocks noChangeArrowheads="1"/>
          </p:cNvSpPr>
          <p:nvPr/>
        </p:nvSpPr>
        <p:spPr bwMode="auto">
          <a:xfrm>
            <a:off x="6327775" y="342741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90" name="Rectangle 602"/>
          <p:cNvSpPr>
            <a:spLocks noChangeArrowheads="1"/>
          </p:cNvSpPr>
          <p:nvPr/>
        </p:nvSpPr>
        <p:spPr bwMode="auto">
          <a:xfrm>
            <a:off x="6000750" y="37163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I</a:t>
            </a:r>
            <a:endParaRPr lang="en-US" altLang="zh-CN">
              <a:solidFill>
                <a:srgbClr val="000000"/>
              </a:solidFill>
              <a:ea typeface="宋体" panose="02010600030101010101" pitchFamily="2" charset="-122"/>
            </a:endParaRPr>
          </a:p>
        </p:txBody>
      </p:sp>
      <p:sp>
        <p:nvSpPr>
          <p:cNvPr id="166491" name="Rectangle 603"/>
          <p:cNvSpPr>
            <a:spLocks noChangeArrowheads="1"/>
          </p:cNvSpPr>
          <p:nvPr/>
        </p:nvSpPr>
        <p:spPr bwMode="auto">
          <a:xfrm>
            <a:off x="6327775" y="3716338"/>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92" name="Rectangle 604"/>
          <p:cNvSpPr>
            <a:spLocks noChangeArrowheads="1"/>
          </p:cNvSpPr>
          <p:nvPr/>
        </p:nvSpPr>
        <p:spPr bwMode="auto">
          <a:xfrm>
            <a:off x="6000750" y="400526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J</a:t>
            </a:r>
            <a:endParaRPr lang="en-US" altLang="zh-CN">
              <a:solidFill>
                <a:srgbClr val="000000"/>
              </a:solidFill>
              <a:ea typeface="宋体" panose="02010600030101010101" pitchFamily="2" charset="-122"/>
            </a:endParaRPr>
          </a:p>
        </p:txBody>
      </p:sp>
      <p:sp>
        <p:nvSpPr>
          <p:cNvPr id="166493" name="Rectangle 605"/>
          <p:cNvSpPr>
            <a:spLocks noChangeArrowheads="1"/>
          </p:cNvSpPr>
          <p:nvPr/>
        </p:nvSpPr>
        <p:spPr bwMode="auto">
          <a:xfrm>
            <a:off x="6327775" y="400526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94" name="Rectangle 606"/>
          <p:cNvSpPr>
            <a:spLocks noChangeArrowheads="1"/>
          </p:cNvSpPr>
          <p:nvPr/>
        </p:nvSpPr>
        <p:spPr bwMode="auto">
          <a:xfrm>
            <a:off x="6000750" y="4292600"/>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K</a:t>
            </a:r>
            <a:endParaRPr lang="en-US" altLang="zh-CN">
              <a:solidFill>
                <a:srgbClr val="000000"/>
              </a:solidFill>
              <a:ea typeface="宋体" panose="02010600030101010101" pitchFamily="2" charset="-122"/>
            </a:endParaRPr>
          </a:p>
        </p:txBody>
      </p:sp>
      <p:sp>
        <p:nvSpPr>
          <p:cNvPr id="166495" name="Rectangle 607"/>
          <p:cNvSpPr>
            <a:spLocks noChangeArrowheads="1"/>
          </p:cNvSpPr>
          <p:nvPr/>
        </p:nvSpPr>
        <p:spPr bwMode="auto">
          <a:xfrm>
            <a:off x="6327775" y="4292600"/>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96" name="Rectangle 608"/>
          <p:cNvSpPr>
            <a:spLocks noChangeArrowheads="1"/>
          </p:cNvSpPr>
          <p:nvPr/>
        </p:nvSpPr>
        <p:spPr bwMode="auto">
          <a:xfrm>
            <a:off x="6000750" y="458152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L</a:t>
            </a:r>
            <a:endParaRPr lang="en-US" altLang="zh-CN">
              <a:solidFill>
                <a:srgbClr val="000000"/>
              </a:solidFill>
              <a:ea typeface="宋体" panose="02010600030101010101" pitchFamily="2" charset="-122"/>
            </a:endParaRPr>
          </a:p>
        </p:txBody>
      </p:sp>
      <p:sp>
        <p:nvSpPr>
          <p:cNvPr id="166497" name="Rectangle 609"/>
          <p:cNvSpPr>
            <a:spLocks noChangeArrowheads="1"/>
          </p:cNvSpPr>
          <p:nvPr/>
        </p:nvSpPr>
        <p:spPr bwMode="auto">
          <a:xfrm>
            <a:off x="6327775" y="458152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498" name="Rectangle 610"/>
          <p:cNvSpPr>
            <a:spLocks noChangeArrowheads="1"/>
          </p:cNvSpPr>
          <p:nvPr/>
        </p:nvSpPr>
        <p:spPr bwMode="auto">
          <a:xfrm>
            <a:off x="6000750" y="486886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M</a:t>
            </a:r>
            <a:endParaRPr lang="en-US" altLang="zh-CN">
              <a:solidFill>
                <a:srgbClr val="000000"/>
              </a:solidFill>
              <a:ea typeface="宋体" panose="02010600030101010101" pitchFamily="2" charset="-122"/>
            </a:endParaRPr>
          </a:p>
        </p:txBody>
      </p:sp>
      <p:sp>
        <p:nvSpPr>
          <p:cNvPr id="166499" name="Rectangle 611"/>
          <p:cNvSpPr>
            <a:spLocks noChangeArrowheads="1"/>
          </p:cNvSpPr>
          <p:nvPr/>
        </p:nvSpPr>
        <p:spPr bwMode="auto">
          <a:xfrm>
            <a:off x="6327775" y="4868863"/>
            <a:ext cx="327025" cy="287337"/>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00" name="Rectangle 612"/>
          <p:cNvSpPr>
            <a:spLocks noChangeArrowheads="1"/>
          </p:cNvSpPr>
          <p:nvPr/>
        </p:nvSpPr>
        <p:spPr bwMode="auto">
          <a:xfrm>
            <a:off x="6000750" y="5156200"/>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N</a:t>
            </a:r>
            <a:endParaRPr lang="en-US" altLang="zh-CN">
              <a:solidFill>
                <a:srgbClr val="000000"/>
              </a:solidFill>
              <a:ea typeface="宋体" panose="02010600030101010101" pitchFamily="2" charset="-122"/>
            </a:endParaRPr>
          </a:p>
        </p:txBody>
      </p:sp>
      <p:sp>
        <p:nvSpPr>
          <p:cNvPr id="166501" name="Rectangle 613"/>
          <p:cNvSpPr>
            <a:spLocks noChangeArrowheads="1"/>
          </p:cNvSpPr>
          <p:nvPr/>
        </p:nvSpPr>
        <p:spPr bwMode="auto">
          <a:xfrm>
            <a:off x="6327775" y="5156200"/>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02" name="Rectangle 614"/>
          <p:cNvSpPr>
            <a:spLocks noChangeArrowheads="1"/>
          </p:cNvSpPr>
          <p:nvPr/>
        </p:nvSpPr>
        <p:spPr bwMode="auto">
          <a:xfrm>
            <a:off x="6000750" y="544512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O</a:t>
            </a:r>
            <a:endParaRPr lang="en-US" altLang="zh-CN">
              <a:solidFill>
                <a:srgbClr val="000000"/>
              </a:solidFill>
              <a:ea typeface="宋体" panose="02010600030101010101" pitchFamily="2" charset="-122"/>
            </a:endParaRPr>
          </a:p>
        </p:txBody>
      </p:sp>
      <p:sp>
        <p:nvSpPr>
          <p:cNvPr id="166503" name="Rectangle 615"/>
          <p:cNvSpPr>
            <a:spLocks noChangeArrowheads="1"/>
          </p:cNvSpPr>
          <p:nvPr/>
        </p:nvSpPr>
        <p:spPr bwMode="auto">
          <a:xfrm>
            <a:off x="6327775" y="5445125"/>
            <a:ext cx="327025" cy="287338"/>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04" name="Rectangle 616"/>
          <p:cNvSpPr>
            <a:spLocks noChangeArrowheads="1"/>
          </p:cNvSpPr>
          <p:nvPr/>
        </p:nvSpPr>
        <p:spPr bwMode="auto">
          <a:xfrm>
            <a:off x="5580063" y="1412875"/>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6505" name="Rectangle 617"/>
          <p:cNvSpPr>
            <a:spLocks noChangeArrowheads="1"/>
          </p:cNvSpPr>
          <p:nvPr/>
        </p:nvSpPr>
        <p:spPr bwMode="auto">
          <a:xfrm>
            <a:off x="5580063" y="1700213"/>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a:t>
            </a:r>
            <a:endParaRPr lang="en-US" altLang="zh-CN" b="1">
              <a:solidFill>
                <a:srgbClr val="000000"/>
              </a:solidFill>
              <a:ea typeface="宋体" panose="02010600030101010101" pitchFamily="2" charset="-122"/>
            </a:endParaRPr>
          </a:p>
        </p:txBody>
      </p:sp>
      <p:sp>
        <p:nvSpPr>
          <p:cNvPr id="166506" name="Rectangle 618"/>
          <p:cNvSpPr>
            <a:spLocks noChangeArrowheads="1"/>
          </p:cNvSpPr>
          <p:nvPr/>
        </p:nvSpPr>
        <p:spPr bwMode="auto">
          <a:xfrm>
            <a:off x="5580063" y="1989138"/>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a:t>
            </a:r>
            <a:endParaRPr lang="en-US" altLang="zh-CN" b="1">
              <a:solidFill>
                <a:srgbClr val="000000"/>
              </a:solidFill>
              <a:ea typeface="宋体" panose="02010600030101010101" pitchFamily="2" charset="-122"/>
            </a:endParaRPr>
          </a:p>
        </p:txBody>
      </p:sp>
      <p:sp>
        <p:nvSpPr>
          <p:cNvPr id="166507" name="Rectangle 619"/>
          <p:cNvSpPr>
            <a:spLocks noChangeArrowheads="1"/>
          </p:cNvSpPr>
          <p:nvPr/>
        </p:nvSpPr>
        <p:spPr bwMode="auto">
          <a:xfrm>
            <a:off x="5580063" y="2276475"/>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a:t>
            </a:r>
            <a:endParaRPr lang="en-US" altLang="zh-CN" b="1">
              <a:solidFill>
                <a:srgbClr val="000000"/>
              </a:solidFill>
              <a:ea typeface="宋体" panose="02010600030101010101" pitchFamily="2" charset="-122"/>
            </a:endParaRPr>
          </a:p>
        </p:txBody>
      </p:sp>
      <p:sp>
        <p:nvSpPr>
          <p:cNvPr id="166508" name="Rectangle 620"/>
          <p:cNvSpPr>
            <a:spLocks noChangeArrowheads="1"/>
          </p:cNvSpPr>
          <p:nvPr/>
        </p:nvSpPr>
        <p:spPr bwMode="auto">
          <a:xfrm>
            <a:off x="5580063" y="2563813"/>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a:t>
            </a:r>
            <a:endParaRPr lang="en-US" altLang="zh-CN" b="1">
              <a:solidFill>
                <a:srgbClr val="000000"/>
              </a:solidFill>
              <a:ea typeface="宋体" panose="02010600030101010101" pitchFamily="2" charset="-122"/>
            </a:endParaRPr>
          </a:p>
        </p:txBody>
      </p:sp>
      <p:sp>
        <p:nvSpPr>
          <p:cNvPr id="166509" name="Rectangle 621"/>
          <p:cNvSpPr>
            <a:spLocks noChangeArrowheads="1"/>
          </p:cNvSpPr>
          <p:nvPr/>
        </p:nvSpPr>
        <p:spPr bwMode="auto">
          <a:xfrm>
            <a:off x="5580063" y="2852738"/>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5</a:t>
            </a:r>
            <a:endParaRPr lang="en-US" altLang="zh-CN" b="1">
              <a:solidFill>
                <a:srgbClr val="000000"/>
              </a:solidFill>
              <a:ea typeface="宋体" panose="02010600030101010101" pitchFamily="2" charset="-122"/>
            </a:endParaRPr>
          </a:p>
        </p:txBody>
      </p:sp>
      <p:sp>
        <p:nvSpPr>
          <p:cNvPr id="166510" name="Rectangle 622"/>
          <p:cNvSpPr>
            <a:spLocks noChangeArrowheads="1"/>
          </p:cNvSpPr>
          <p:nvPr/>
        </p:nvSpPr>
        <p:spPr bwMode="auto">
          <a:xfrm>
            <a:off x="5580063" y="3140075"/>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6</a:t>
            </a:r>
            <a:endParaRPr lang="en-US" altLang="zh-CN" b="1">
              <a:solidFill>
                <a:srgbClr val="000000"/>
              </a:solidFill>
              <a:ea typeface="宋体" panose="02010600030101010101" pitchFamily="2" charset="-122"/>
            </a:endParaRPr>
          </a:p>
        </p:txBody>
      </p:sp>
      <p:sp>
        <p:nvSpPr>
          <p:cNvPr id="166511" name="Rectangle 623"/>
          <p:cNvSpPr>
            <a:spLocks noChangeArrowheads="1"/>
          </p:cNvSpPr>
          <p:nvPr/>
        </p:nvSpPr>
        <p:spPr bwMode="auto">
          <a:xfrm>
            <a:off x="5580063" y="3427413"/>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6512" name="Rectangle 624"/>
          <p:cNvSpPr>
            <a:spLocks noChangeArrowheads="1"/>
          </p:cNvSpPr>
          <p:nvPr/>
        </p:nvSpPr>
        <p:spPr bwMode="auto">
          <a:xfrm>
            <a:off x="5580063" y="3716338"/>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6513" name="Rectangle 625"/>
          <p:cNvSpPr>
            <a:spLocks noChangeArrowheads="1"/>
          </p:cNvSpPr>
          <p:nvPr/>
        </p:nvSpPr>
        <p:spPr bwMode="auto">
          <a:xfrm>
            <a:off x="5580063" y="4005263"/>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9</a:t>
            </a:r>
            <a:endParaRPr lang="en-US" altLang="zh-CN" b="1">
              <a:solidFill>
                <a:srgbClr val="000000"/>
              </a:solidFill>
              <a:ea typeface="宋体" panose="02010600030101010101" pitchFamily="2" charset="-122"/>
            </a:endParaRPr>
          </a:p>
        </p:txBody>
      </p:sp>
      <p:sp>
        <p:nvSpPr>
          <p:cNvPr id="166514" name="Rectangle 626"/>
          <p:cNvSpPr>
            <a:spLocks noChangeArrowheads="1"/>
          </p:cNvSpPr>
          <p:nvPr/>
        </p:nvSpPr>
        <p:spPr bwMode="auto">
          <a:xfrm>
            <a:off x="5580063" y="4292600"/>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10</a:t>
            </a:r>
            <a:endParaRPr lang="en-US" altLang="zh-CN" b="1">
              <a:solidFill>
                <a:srgbClr val="000000"/>
              </a:solidFill>
              <a:ea typeface="宋体" panose="02010600030101010101" pitchFamily="2" charset="-122"/>
            </a:endParaRPr>
          </a:p>
        </p:txBody>
      </p:sp>
      <p:sp>
        <p:nvSpPr>
          <p:cNvPr id="166515" name="Rectangle 627"/>
          <p:cNvSpPr>
            <a:spLocks noChangeArrowheads="1"/>
          </p:cNvSpPr>
          <p:nvPr/>
        </p:nvSpPr>
        <p:spPr bwMode="auto">
          <a:xfrm>
            <a:off x="5580063" y="4581525"/>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11</a:t>
            </a:r>
            <a:endParaRPr lang="en-US" altLang="zh-CN" b="1">
              <a:solidFill>
                <a:srgbClr val="000000"/>
              </a:solidFill>
              <a:ea typeface="宋体" panose="02010600030101010101" pitchFamily="2" charset="-122"/>
            </a:endParaRPr>
          </a:p>
        </p:txBody>
      </p:sp>
      <p:sp>
        <p:nvSpPr>
          <p:cNvPr id="166516" name="Rectangle 628"/>
          <p:cNvSpPr>
            <a:spLocks noChangeArrowheads="1"/>
          </p:cNvSpPr>
          <p:nvPr/>
        </p:nvSpPr>
        <p:spPr bwMode="auto">
          <a:xfrm>
            <a:off x="5580063" y="4868863"/>
            <a:ext cx="327025" cy="2873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12</a:t>
            </a:r>
            <a:endParaRPr lang="en-US" altLang="zh-CN" b="1">
              <a:solidFill>
                <a:srgbClr val="000000"/>
              </a:solidFill>
              <a:ea typeface="宋体" panose="02010600030101010101" pitchFamily="2" charset="-122"/>
            </a:endParaRPr>
          </a:p>
        </p:txBody>
      </p:sp>
      <p:sp>
        <p:nvSpPr>
          <p:cNvPr id="166517" name="Rectangle 629"/>
          <p:cNvSpPr>
            <a:spLocks noChangeArrowheads="1"/>
          </p:cNvSpPr>
          <p:nvPr/>
        </p:nvSpPr>
        <p:spPr bwMode="auto">
          <a:xfrm>
            <a:off x="5580063" y="5156200"/>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13</a:t>
            </a:r>
            <a:endParaRPr lang="en-US" altLang="zh-CN" b="1">
              <a:solidFill>
                <a:srgbClr val="000000"/>
              </a:solidFill>
              <a:ea typeface="宋体" panose="02010600030101010101" pitchFamily="2" charset="-122"/>
            </a:endParaRPr>
          </a:p>
        </p:txBody>
      </p:sp>
      <p:sp>
        <p:nvSpPr>
          <p:cNvPr id="166518" name="Rectangle 630"/>
          <p:cNvSpPr>
            <a:spLocks noChangeArrowheads="1"/>
          </p:cNvSpPr>
          <p:nvPr/>
        </p:nvSpPr>
        <p:spPr bwMode="auto">
          <a:xfrm>
            <a:off x="5580063" y="5445125"/>
            <a:ext cx="327025" cy="2873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14</a:t>
            </a:r>
            <a:endParaRPr lang="en-US" altLang="zh-CN" b="1">
              <a:solidFill>
                <a:srgbClr val="000000"/>
              </a:solidFill>
              <a:ea typeface="宋体" panose="02010600030101010101" pitchFamily="2" charset="-122"/>
            </a:endParaRPr>
          </a:p>
        </p:txBody>
      </p:sp>
      <p:sp>
        <p:nvSpPr>
          <p:cNvPr id="166519" name="Rectangle 631"/>
          <p:cNvSpPr>
            <a:spLocks noChangeArrowheads="1"/>
          </p:cNvSpPr>
          <p:nvPr/>
        </p:nvSpPr>
        <p:spPr bwMode="auto">
          <a:xfrm>
            <a:off x="6840538"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20" name="Rectangle 632"/>
          <p:cNvSpPr>
            <a:spLocks noChangeArrowheads="1"/>
          </p:cNvSpPr>
          <p:nvPr/>
        </p:nvSpPr>
        <p:spPr bwMode="auto">
          <a:xfrm>
            <a:off x="7027863"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21" name="Line 633"/>
          <p:cNvSpPr>
            <a:spLocks noChangeShapeType="1"/>
          </p:cNvSpPr>
          <p:nvPr/>
        </p:nvSpPr>
        <p:spPr bwMode="auto">
          <a:xfrm>
            <a:off x="6513513" y="15565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22" name="Rectangle 634"/>
          <p:cNvSpPr>
            <a:spLocks noChangeArrowheads="1"/>
          </p:cNvSpPr>
          <p:nvPr/>
        </p:nvSpPr>
        <p:spPr bwMode="auto">
          <a:xfrm>
            <a:off x="7446963"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3</a:t>
            </a:r>
            <a:endParaRPr lang="en-US" altLang="zh-CN" sz="1200" b="1">
              <a:solidFill>
                <a:srgbClr val="000000"/>
              </a:solidFill>
              <a:ea typeface="宋体" panose="02010600030101010101" pitchFamily="2" charset="-122"/>
            </a:endParaRPr>
          </a:p>
        </p:txBody>
      </p:sp>
      <p:sp>
        <p:nvSpPr>
          <p:cNvPr id="166523" name="Rectangle 635"/>
          <p:cNvSpPr>
            <a:spLocks noChangeArrowheads="1"/>
          </p:cNvSpPr>
          <p:nvPr/>
        </p:nvSpPr>
        <p:spPr bwMode="auto">
          <a:xfrm>
            <a:off x="7634288"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24" name="Line 636"/>
          <p:cNvSpPr>
            <a:spLocks noChangeShapeType="1"/>
          </p:cNvSpPr>
          <p:nvPr/>
        </p:nvSpPr>
        <p:spPr bwMode="auto">
          <a:xfrm>
            <a:off x="7119938" y="15565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25" name="Rectangle 637"/>
          <p:cNvSpPr>
            <a:spLocks noChangeArrowheads="1"/>
          </p:cNvSpPr>
          <p:nvPr/>
        </p:nvSpPr>
        <p:spPr bwMode="auto">
          <a:xfrm>
            <a:off x="8054975"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2</a:t>
            </a:r>
            <a:endParaRPr lang="en-US" altLang="zh-CN" sz="1200" b="1">
              <a:solidFill>
                <a:srgbClr val="000000"/>
              </a:solidFill>
              <a:ea typeface="宋体" panose="02010600030101010101" pitchFamily="2" charset="-122"/>
            </a:endParaRPr>
          </a:p>
        </p:txBody>
      </p:sp>
      <p:sp>
        <p:nvSpPr>
          <p:cNvPr id="166526" name="Rectangle 638"/>
          <p:cNvSpPr>
            <a:spLocks noChangeArrowheads="1"/>
          </p:cNvSpPr>
          <p:nvPr/>
        </p:nvSpPr>
        <p:spPr bwMode="auto">
          <a:xfrm>
            <a:off x="8242300"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anose="02010600030101010101" pitchFamily="2" charset="-122"/>
            </a:endParaRPr>
          </a:p>
        </p:txBody>
      </p:sp>
      <p:sp>
        <p:nvSpPr>
          <p:cNvPr id="166527" name="Line 639"/>
          <p:cNvSpPr>
            <a:spLocks noChangeShapeType="1"/>
          </p:cNvSpPr>
          <p:nvPr/>
        </p:nvSpPr>
        <p:spPr bwMode="auto">
          <a:xfrm>
            <a:off x="7727950" y="15565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28" name="Rectangle 640"/>
          <p:cNvSpPr>
            <a:spLocks noChangeArrowheads="1"/>
          </p:cNvSpPr>
          <p:nvPr/>
        </p:nvSpPr>
        <p:spPr bwMode="auto">
          <a:xfrm>
            <a:off x="8661400"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a:t>
            </a:r>
            <a:endParaRPr lang="en-US" altLang="zh-CN" sz="1200" b="1">
              <a:solidFill>
                <a:srgbClr val="000000"/>
              </a:solidFill>
              <a:ea typeface="宋体" panose="02010600030101010101" pitchFamily="2" charset="-122"/>
            </a:endParaRPr>
          </a:p>
        </p:txBody>
      </p:sp>
      <p:sp>
        <p:nvSpPr>
          <p:cNvPr id="166529" name="Rectangle 641"/>
          <p:cNvSpPr>
            <a:spLocks noChangeArrowheads="1"/>
          </p:cNvSpPr>
          <p:nvPr/>
        </p:nvSpPr>
        <p:spPr bwMode="auto">
          <a:xfrm>
            <a:off x="8848725" y="14485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30" name="Line 642"/>
          <p:cNvSpPr>
            <a:spLocks noChangeShapeType="1"/>
          </p:cNvSpPr>
          <p:nvPr/>
        </p:nvSpPr>
        <p:spPr bwMode="auto">
          <a:xfrm>
            <a:off x="8334375" y="15565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31" name="Rectangle 643"/>
          <p:cNvSpPr>
            <a:spLocks noChangeArrowheads="1"/>
          </p:cNvSpPr>
          <p:nvPr/>
        </p:nvSpPr>
        <p:spPr bwMode="auto">
          <a:xfrm>
            <a:off x="6840538" y="17359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32" name="Rectangle 644"/>
          <p:cNvSpPr>
            <a:spLocks noChangeArrowheads="1"/>
          </p:cNvSpPr>
          <p:nvPr/>
        </p:nvSpPr>
        <p:spPr bwMode="auto">
          <a:xfrm>
            <a:off x="7027863" y="17359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33" name="Line 645"/>
          <p:cNvSpPr>
            <a:spLocks noChangeShapeType="1"/>
          </p:cNvSpPr>
          <p:nvPr/>
        </p:nvSpPr>
        <p:spPr bwMode="auto">
          <a:xfrm>
            <a:off x="6513513" y="184388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34" name="Rectangle 646"/>
          <p:cNvSpPr>
            <a:spLocks noChangeArrowheads="1"/>
          </p:cNvSpPr>
          <p:nvPr/>
        </p:nvSpPr>
        <p:spPr bwMode="auto">
          <a:xfrm>
            <a:off x="7446963" y="17359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35" name="Rectangle 647"/>
          <p:cNvSpPr>
            <a:spLocks noChangeArrowheads="1"/>
          </p:cNvSpPr>
          <p:nvPr/>
        </p:nvSpPr>
        <p:spPr bwMode="auto">
          <a:xfrm>
            <a:off x="7634288" y="17359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36" name="Line 648"/>
          <p:cNvSpPr>
            <a:spLocks noChangeShapeType="1"/>
          </p:cNvSpPr>
          <p:nvPr/>
        </p:nvSpPr>
        <p:spPr bwMode="auto">
          <a:xfrm>
            <a:off x="7119938" y="184388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37" name="Rectangle 649"/>
          <p:cNvSpPr>
            <a:spLocks noChangeArrowheads="1"/>
          </p:cNvSpPr>
          <p:nvPr/>
        </p:nvSpPr>
        <p:spPr bwMode="auto">
          <a:xfrm>
            <a:off x="6840538" y="20248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38" name="Rectangle 650"/>
          <p:cNvSpPr>
            <a:spLocks noChangeArrowheads="1"/>
          </p:cNvSpPr>
          <p:nvPr/>
        </p:nvSpPr>
        <p:spPr bwMode="auto">
          <a:xfrm>
            <a:off x="7027863" y="20248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39" name="Line 651"/>
          <p:cNvSpPr>
            <a:spLocks noChangeShapeType="1"/>
          </p:cNvSpPr>
          <p:nvPr/>
        </p:nvSpPr>
        <p:spPr bwMode="auto">
          <a:xfrm>
            <a:off x="6513513" y="2132806"/>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40" name="Rectangle 652"/>
          <p:cNvSpPr>
            <a:spLocks noChangeArrowheads="1"/>
          </p:cNvSpPr>
          <p:nvPr/>
        </p:nvSpPr>
        <p:spPr bwMode="auto">
          <a:xfrm>
            <a:off x="6838950"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6</a:t>
            </a:r>
            <a:endParaRPr lang="en-US" altLang="zh-CN" sz="1200" b="1">
              <a:solidFill>
                <a:srgbClr val="000000"/>
              </a:solidFill>
              <a:ea typeface="宋体" panose="02010600030101010101" pitchFamily="2" charset="-122"/>
            </a:endParaRPr>
          </a:p>
        </p:txBody>
      </p:sp>
      <p:sp>
        <p:nvSpPr>
          <p:cNvPr id="166541" name="Rectangle 653"/>
          <p:cNvSpPr>
            <a:spLocks noChangeArrowheads="1"/>
          </p:cNvSpPr>
          <p:nvPr/>
        </p:nvSpPr>
        <p:spPr bwMode="auto">
          <a:xfrm>
            <a:off x="7026275"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42" name="Line 654"/>
          <p:cNvSpPr>
            <a:spLocks noChangeShapeType="1"/>
          </p:cNvSpPr>
          <p:nvPr/>
        </p:nvSpPr>
        <p:spPr bwMode="auto">
          <a:xfrm>
            <a:off x="6511925" y="2707481"/>
            <a:ext cx="328613"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43" name="Rectangle 655"/>
          <p:cNvSpPr>
            <a:spLocks noChangeArrowheads="1"/>
          </p:cNvSpPr>
          <p:nvPr/>
        </p:nvSpPr>
        <p:spPr bwMode="auto">
          <a:xfrm>
            <a:off x="7445375"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44" name="Rectangle 656"/>
          <p:cNvSpPr>
            <a:spLocks noChangeArrowheads="1"/>
          </p:cNvSpPr>
          <p:nvPr/>
        </p:nvSpPr>
        <p:spPr bwMode="auto">
          <a:xfrm>
            <a:off x="7632700"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45" name="Line 657"/>
          <p:cNvSpPr>
            <a:spLocks noChangeShapeType="1"/>
          </p:cNvSpPr>
          <p:nvPr/>
        </p:nvSpPr>
        <p:spPr bwMode="auto">
          <a:xfrm>
            <a:off x="7118350" y="270748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46" name="Rectangle 658"/>
          <p:cNvSpPr>
            <a:spLocks noChangeArrowheads="1"/>
          </p:cNvSpPr>
          <p:nvPr/>
        </p:nvSpPr>
        <p:spPr bwMode="auto">
          <a:xfrm>
            <a:off x="8053388"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47" name="Rectangle 659"/>
          <p:cNvSpPr>
            <a:spLocks noChangeArrowheads="1"/>
          </p:cNvSpPr>
          <p:nvPr/>
        </p:nvSpPr>
        <p:spPr bwMode="auto">
          <a:xfrm>
            <a:off x="8240713" y="25995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48" name="Line 660"/>
          <p:cNvSpPr>
            <a:spLocks noChangeShapeType="1"/>
          </p:cNvSpPr>
          <p:nvPr/>
        </p:nvSpPr>
        <p:spPr bwMode="auto">
          <a:xfrm>
            <a:off x="7726363" y="2707481"/>
            <a:ext cx="328612"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49" name="Rectangle 661"/>
          <p:cNvSpPr>
            <a:spLocks noChangeArrowheads="1"/>
          </p:cNvSpPr>
          <p:nvPr/>
        </p:nvSpPr>
        <p:spPr bwMode="auto">
          <a:xfrm>
            <a:off x="6838950"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6</a:t>
            </a:r>
            <a:endParaRPr lang="en-US" altLang="zh-CN" sz="1200" b="1">
              <a:solidFill>
                <a:srgbClr val="000000"/>
              </a:solidFill>
              <a:ea typeface="宋体" panose="02010600030101010101" pitchFamily="2" charset="-122"/>
            </a:endParaRPr>
          </a:p>
        </p:txBody>
      </p:sp>
      <p:sp>
        <p:nvSpPr>
          <p:cNvPr id="166550" name="Rectangle 662"/>
          <p:cNvSpPr>
            <a:spLocks noChangeArrowheads="1"/>
          </p:cNvSpPr>
          <p:nvPr/>
        </p:nvSpPr>
        <p:spPr bwMode="auto">
          <a:xfrm>
            <a:off x="7026275"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51" name="Line 663"/>
          <p:cNvSpPr>
            <a:spLocks noChangeShapeType="1"/>
          </p:cNvSpPr>
          <p:nvPr/>
        </p:nvSpPr>
        <p:spPr bwMode="auto">
          <a:xfrm>
            <a:off x="6511925" y="2996406"/>
            <a:ext cx="328613"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52" name="Rectangle 664"/>
          <p:cNvSpPr>
            <a:spLocks noChangeArrowheads="1"/>
          </p:cNvSpPr>
          <p:nvPr/>
        </p:nvSpPr>
        <p:spPr bwMode="auto">
          <a:xfrm>
            <a:off x="7445375"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53" name="Rectangle 665"/>
          <p:cNvSpPr>
            <a:spLocks noChangeArrowheads="1"/>
          </p:cNvSpPr>
          <p:nvPr/>
        </p:nvSpPr>
        <p:spPr bwMode="auto">
          <a:xfrm>
            <a:off x="7632700"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54" name="Line 666"/>
          <p:cNvSpPr>
            <a:spLocks noChangeShapeType="1"/>
          </p:cNvSpPr>
          <p:nvPr/>
        </p:nvSpPr>
        <p:spPr bwMode="auto">
          <a:xfrm>
            <a:off x="7118350" y="2996406"/>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55" name="Rectangle 667"/>
          <p:cNvSpPr>
            <a:spLocks noChangeArrowheads="1"/>
          </p:cNvSpPr>
          <p:nvPr/>
        </p:nvSpPr>
        <p:spPr bwMode="auto">
          <a:xfrm>
            <a:off x="8053388"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a:t>
            </a:r>
            <a:endParaRPr lang="en-US" altLang="zh-CN" sz="1200" b="1">
              <a:solidFill>
                <a:srgbClr val="000000"/>
              </a:solidFill>
              <a:ea typeface="宋体" panose="02010600030101010101" pitchFamily="2" charset="-122"/>
            </a:endParaRPr>
          </a:p>
        </p:txBody>
      </p:sp>
      <p:sp>
        <p:nvSpPr>
          <p:cNvPr id="166556" name="Rectangle 668"/>
          <p:cNvSpPr>
            <a:spLocks noChangeArrowheads="1"/>
          </p:cNvSpPr>
          <p:nvPr/>
        </p:nvSpPr>
        <p:spPr bwMode="auto">
          <a:xfrm>
            <a:off x="8240713" y="28884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57" name="Line 669"/>
          <p:cNvSpPr>
            <a:spLocks noChangeShapeType="1"/>
          </p:cNvSpPr>
          <p:nvPr/>
        </p:nvSpPr>
        <p:spPr bwMode="auto">
          <a:xfrm>
            <a:off x="7726363" y="2996406"/>
            <a:ext cx="328612"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58" name="Rectangle 670"/>
          <p:cNvSpPr>
            <a:spLocks noChangeArrowheads="1"/>
          </p:cNvSpPr>
          <p:nvPr/>
        </p:nvSpPr>
        <p:spPr bwMode="auto">
          <a:xfrm>
            <a:off x="6840538" y="31757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59" name="Rectangle 671"/>
          <p:cNvSpPr>
            <a:spLocks noChangeArrowheads="1"/>
          </p:cNvSpPr>
          <p:nvPr/>
        </p:nvSpPr>
        <p:spPr bwMode="auto">
          <a:xfrm>
            <a:off x="7027863" y="31757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60" name="Line 672"/>
          <p:cNvSpPr>
            <a:spLocks noChangeShapeType="1"/>
          </p:cNvSpPr>
          <p:nvPr/>
        </p:nvSpPr>
        <p:spPr bwMode="auto">
          <a:xfrm>
            <a:off x="6513513" y="32837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61" name="Rectangle 673"/>
          <p:cNvSpPr>
            <a:spLocks noChangeArrowheads="1"/>
          </p:cNvSpPr>
          <p:nvPr/>
        </p:nvSpPr>
        <p:spPr bwMode="auto">
          <a:xfrm>
            <a:off x="7446963" y="31757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62" name="Rectangle 674"/>
          <p:cNvSpPr>
            <a:spLocks noChangeArrowheads="1"/>
          </p:cNvSpPr>
          <p:nvPr/>
        </p:nvSpPr>
        <p:spPr bwMode="auto">
          <a:xfrm>
            <a:off x="7634288" y="31757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63" name="Line 675"/>
          <p:cNvSpPr>
            <a:spLocks noChangeShapeType="1"/>
          </p:cNvSpPr>
          <p:nvPr/>
        </p:nvSpPr>
        <p:spPr bwMode="auto">
          <a:xfrm>
            <a:off x="7119938" y="32837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64" name="Rectangle 676"/>
          <p:cNvSpPr>
            <a:spLocks noChangeArrowheads="1"/>
          </p:cNvSpPr>
          <p:nvPr/>
        </p:nvSpPr>
        <p:spPr bwMode="auto">
          <a:xfrm>
            <a:off x="6840538" y="34631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9</a:t>
            </a:r>
            <a:endParaRPr lang="en-US" altLang="zh-CN" sz="1200" b="1">
              <a:solidFill>
                <a:srgbClr val="000000"/>
              </a:solidFill>
              <a:ea typeface="宋体" panose="02010600030101010101" pitchFamily="2" charset="-122"/>
            </a:endParaRPr>
          </a:p>
        </p:txBody>
      </p:sp>
      <p:sp>
        <p:nvSpPr>
          <p:cNvPr id="166565" name="Rectangle 677"/>
          <p:cNvSpPr>
            <a:spLocks noChangeArrowheads="1"/>
          </p:cNvSpPr>
          <p:nvPr/>
        </p:nvSpPr>
        <p:spPr bwMode="auto">
          <a:xfrm>
            <a:off x="7027863" y="34631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66" name="Line 678"/>
          <p:cNvSpPr>
            <a:spLocks noChangeShapeType="1"/>
          </p:cNvSpPr>
          <p:nvPr/>
        </p:nvSpPr>
        <p:spPr bwMode="auto">
          <a:xfrm>
            <a:off x="6513513" y="357108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67" name="Rectangle 679"/>
          <p:cNvSpPr>
            <a:spLocks noChangeArrowheads="1"/>
          </p:cNvSpPr>
          <p:nvPr/>
        </p:nvSpPr>
        <p:spPr bwMode="auto">
          <a:xfrm>
            <a:off x="7446963" y="34631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8</a:t>
            </a:r>
            <a:endParaRPr lang="en-US" altLang="zh-CN" sz="1200" b="1">
              <a:solidFill>
                <a:srgbClr val="000000"/>
              </a:solidFill>
              <a:ea typeface="宋体" panose="02010600030101010101" pitchFamily="2" charset="-122"/>
            </a:endParaRPr>
          </a:p>
        </p:txBody>
      </p:sp>
      <p:sp>
        <p:nvSpPr>
          <p:cNvPr id="166568" name="Rectangle 680"/>
          <p:cNvSpPr>
            <a:spLocks noChangeArrowheads="1"/>
          </p:cNvSpPr>
          <p:nvPr/>
        </p:nvSpPr>
        <p:spPr bwMode="auto">
          <a:xfrm>
            <a:off x="7634288" y="346313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69" name="Line 681"/>
          <p:cNvSpPr>
            <a:spLocks noChangeShapeType="1"/>
          </p:cNvSpPr>
          <p:nvPr/>
        </p:nvSpPr>
        <p:spPr bwMode="auto">
          <a:xfrm>
            <a:off x="7119938" y="357108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70" name="Rectangle 682"/>
          <p:cNvSpPr>
            <a:spLocks noChangeArrowheads="1"/>
          </p:cNvSpPr>
          <p:nvPr/>
        </p:nvSpPr>
        <p:spPr bwMode="auto">
          <a:xfrm>
            <a:off x="6840538" y="37520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9</a:t>
            </a:r>
            <a:endParaRPr lang="en-US" altLang="zh-CN" sz="1200" b="1">
              <a:solidFill>
                <a:srgbClr val="000000"/>
              </a:solidFill>
              <a:ea typeface="宋体" panose="02010600030101010101" pitchFamily="2" charset="-122"/>
            </a:endParaRPr>
          </a:p>
        </p:txBody>
      </p:sp>
      <p:sp>
        <p:nvSpPr>
          <p:cNvPr id="166571" name="Rectangle 683"/>
          <p:cNvSpPr>
            <a:spLocks noChangeArrowheads="1"/>
          </p:cNvSpPr>
          <p:nvPr/>
        </p:nvSpPr>
        <p:spPr bwMode="auto">
          <a:xfrm>
            <a:off x="7027863" y="37520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72" name="Line 684"/>
          <p:cNvSpPr>
            <a:spLocks noChangeShapeType="1"/>
          </p:cNvSpPr>
          <p:nvPr/>
        </p:nvSpPr>
        <p:spPr bwMode="auto">
          <a:xfrm>
            <a:off x="6513513" y="3860006"/>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73" name="Rectangle 685"/>
          <p:cNvSpPr>
            <a:spLocks noChangeArrowheads="1"/>
          </p:cNvSpPr>
          <p:nvPr/>
        </p:nvSpPr>
        <p:spPr bwMode="auto">
          <a:xfrm>
            <a:off x="7446963" y="37520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7</a:t>
            </a:r>
            <a:endParaRPr lang="en-US" altLang="zh-CN" sz="1200" b="1">
              <a:solidFill>
                <a:srgbClr val="000000"/>
              </a:solidFill>
              <a:ea typeface="宋体" panose="02010600030101010101" pitchFamily="2" charset="-122"/>
            </a:endParaRPr>
          </a:p>
        </p:txBody>
      </p:sp>
      <p:sp>
        <p:nvSpPr>
          <p:cNvPr id="166574" name="Rectangle 686"/>
          <p:cNvSpPr>
            <a:spLocks noChangeArrowheads="1"/>
          </p:cNvSpPr>
          <p:nvPr/>
        </p:nvSpPr>
        <p:spPr bwMode="auto">
          <a:xfrm>
            <a:off x="7634288" y="3752056"/>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75" name="Line 687"/>
          <p:cNvSpPr>
            <a:spLocks noChangeShapeType="1"/>
          </p:cNvSpPr>
          <p:nvPr/>
        </p:nvSpPr>
        <p:spPr bwMode="auto">
          <a:xfrm>
            <a:off x="7119938" y="3860006"/>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76" name="Rectangle 688"/>
          <p:cNvSpPr>
            <a:spLocks noChangeArrowheads="1"/>
          </p:cNvSpPr>
          <p:nvPr/>
        </p:nvSpPr>
        <p:spPr bwMode="auto">
          <a:xfrm>
            <a:off x="6840538" y="40409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8</a:t>
            </a:r>
            <a:endParaRPr lang="en-US" altLang="zh-CN" sz="1200" b="1">
              <a:solidFill>
                <a:srgbClr val="000000"/>
              </a:solidFill>
              <a:ea typeface="宋体" panose="02010600030101010101" pitchFamily="2" charset="-122"/>
            </a:endParaRPr>
          </a:p>
        </p:txBody>
      </p:sp>
      <p:sp>
        <p:nvSpPr>
          <p:cNvPr id="166577" name="Rectangle 689"/>
          <p:cNvSpPr>
            <a:spLocks noChangeArrowheads="1"/>
          </p:cNvSpPr>
          <p:nvPr/>
        </p:nvSpPr>
        <p:spPr bwMode="auto">
          <a:xfrm>
            <a:off x="7027863" y="40409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78" name="Line 690"/>
          <p:cNvSpPr>
            <a:spLocks noChangeShapeType="1"/>
          </p:cNvSpPr>
          <p:nvPr/>
        </p:nvSpPr>
        <p:spPr bwMode="auto">
          <a:xfrm>
            <a:off x="6513513" y="414893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79" name="Rectangle 691"/>
          <p:cNvSpPr>
            <a:spLocks noChangeArrowheads="1"/>
          </p:cNvSpPr>
          <p:nvPr/>
        </p:nvSpPr>
        <p:spPr bwMode="auto">
          <a:xfrm>
            <a:off x="7446963" y="40409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7</a:t>
            </a:r>
            <a:endParaRPr lang="en-US" altLang="zh-CN" sz="1200" b="1">
              <a:solidFill>
                <a:srgbClr val="000000"/>
              </a:solidFill>
              <a:ea typeface="宋体" panose="02010600030101010101" pitchFamily="2" charset="-122"/>
            </a:endParaRPr>
          </a:p>
        </p:txBody>
      </p:sp>
      <p:sp>
        <p:nvSpPr>
          <p:cNvPr id="166580" name="Rectangle 692"/>
          <p:cNvSpPr>
            <a:spLocks noChangeArrowheads="1"/>
          </p:cNvSpPr>
          <p:nvPr/>
        </p:nvSpPr>
        <p:spPr bwMode="auto">
          <a:xfrm>
            <a:off x="7634288" y="40409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81" name="Line 693"/>
          <p:cNvSpPr>
            <a:spLocks noChangeShapeType="1"/>
          </p:cNvSpPr>
          <p:nvPr/>
        </p:nvSpPr>
        <p:spPr bwMode="auto">
          <a:xfrm>
            <a:off x="7119938" y="414893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82" name="Rectangle 694"/>
          <p:cNvSpPr>
            <a:spLocks noChangeArrowheads="1"/>
          </p:cNvSpPr>
          <p:nvPr/>
        </p:nvSpPr>
        <p:spPr bwMode="auto">
          <a:xfrm>
            <a:off x="6838950"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13</a:t>
            </a:r>
            <a:endParaRPr lang="en-US" altLang="zh-CN" sz="1200" b="1">
              <a:solidFill>
                <a:srgbClr val="000000"/>
              </a:solidFill>
              <a:ea typeface="宋体" panose="02010600030101010101" pitchFamily="2" charset="-122"/>
            </a:endParaRPr>
          </a:p>
        </p:txBody>
      </p:sp>
      <p:sp>
        <p:nvSpPr>
          <p:cNvPr id="166583" name="Rectangle 695"/>
          <p:cNvSpPr>
            <a:spLocks noChangeArrowheads="1"/>
          </p:cNvSpPr>
          <p:nvPr/>
        </p:nvSpPr>
        <p:spPr bwMode="auto">
          <a:xfrm>
            <a:off x="7026275"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84" name="Line 696"/>
          <p:cNvSpPr>
            <a:spLocks noChangeShapeType="1"/>
          </p:cNvSpPr>
          <p:nvPr/>
        </p:nvSpPr>
        <p:spPr bwMode="auto">
          <a:xfrm>
            <a:off x="6511925" y="4436269"/>
            <a:ext cx="328613"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85" name="Rectangle 697"/>
          <p:cNvSpPr>
            <a:spLocks noChangeArrowheads="1"/>
          </p:cNvSpPr>
          <p:nvPr/>
        </p:nvSpPr>
        <p:spPr bwMode="auto">
          <a:xfrm>
            <a:off x="7445375"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12</a:t>
            </a:r>
            <a:endParaRPr lang="en-US" altLang="zh-CN" sz="1200" b="1">
              <a:solidFill>
                <a:srgbClr val="000000"/>
              </a:solidFill>
              <a:ea typeface="宋体" panose="02010600030101010101" pitchFamily="2" charset="-122"/>
            </a:endParaRPr>
          </a:p>
        </p:txBody>
      </p:sp>
      <p:sp>
        <p:nvSpPr>
          <p:cNvPr id="166586" name="Rectangle 698"/>
          <p:cNvSpPr>
            <a:spLocks noChangeArrowheads="1"/>
          </p:cNvSpPr>
          <p:nvPr/>
        </p:nvSpPr>
        <p:spPr bwMode="auto">
          <a:xfrm>
            <a:off x="7632700"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87" name="Line 699"/>
          <p:cNvSpPr>
            <a:spLocks noChangeShapeType="1"/>
          </p:cNvSpPr>
          <p:nvPr/>
        </p:nvSpPr>
        <p:spPr bwMode="auto">
          <a:xfrm>
            <a:off x="7118350" y="4436269"/>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88" name="Rectangle 700"/>
          <p:cNvSpPr>
            <a:spLocks noChangeArrowheads="1"/>
          </p:cNvSpPr>
          <p:nvPr/>
        </p:nvSpPr>
        <p:spPr bwMode="auto">
          <a:xfrm>
            <a:off x="8053388"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11</a:t>
            </a:r>
            <a:endParaRPr lang="en-US" altLang="zh-CN" sz="1200" b="1">
              <a:solidFill>
                <a:srgbClr val="000000"/>
              </a:solidFill>
              <a:ea typeface="宋体" panose="02010600030101010101" pitchFamily="2" charset="-122"/>
            </a:endParaRPr>
          </a:p>
        </p:txBody>
      </p:sp>
      <p:sp>
        <p:nvSpPr>
          <p:cNvPr id="166589" name="Rectangle 701"/>
          <p:cNvSpPr>
            <a:spLocks noChangeArrowheads="1"/>
          </p:cNvSpPr>
          <p:nvPr/>
        </p:nvSpPr>
        <p:spPr bwMode="auto">
          <a:xfrm>
            <a:off x="8240713" y="43283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90" name="Line 702"/>
          <p:cNvSpPr>
            <a:spLocks noChangeShapeType="1"/>
          </p:cNvSpPr>
          <p:nvPr/>
        </p:nvSpPr>
        <p:spPr bwMode="auto">
          <a:xfrm>
            <a:off x="7726363" y="4436269"/>
            <a:ext cx="328612"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91" name="Rectangle 703"/>
          <p:cNvSpPr>
            <a:spLocks noChangeArrowheads="1"/>
          </p:cNvSpPr>
          <p:nvPr/>
        </p:nvSpPr>
        <p:spPr bwMode="auto">
          <a:xfrm>
            <a:off x="6840538" y="46172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14</a:t>
            </a:r>
            <a:endParaRPr lang="en-US" altLang="zh-CN" sz="1200" b="1">
              <a:solidFill>
                <a:srgbClr val="000000"/>
              </a:solidFill>
              <a:ea typeface="宋体" panose="02010600030101010101" pitchFamily="2" charset="-122"/>
            </a:endParaRPr>
          </a:p>
        </p:txBody>
      </p:sp>
      <p:sp>
        <p:nvSpPr>
          <p:cNvPr id="166592" name="Rectangle 704"/>
          <p:cNvSpPr>
            <a:spLocks noChangeArrowheads="1"/>
          </p:cNvSpPr>
          <p:nvPr/>
        </p:nvSpPr>
        <p:spPr bwMode="auto">
          <a:xfrm>
            <a:off x="7027863" y="46172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93" name="Line 705"/>
          <p:cNvSpPr>
            <a:spLocks noChangeShapeType="1"/>
          </p:cNvSpPr>
          <p:nvPr/>
        </p:nvSpPr>
        <p:spPr bwMode="auto">
          <a:xfrm>
            <a:off x="6513513" y="472519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94" name="Rectangle 706"/>
          <p:cNvSpPr>
            <a:spLocks noChangeArrowheads="1"/>
          </p:cNvSpPr>
          <p:nvPr/>
        </p:nvSpPr>
        <p:spPr bwMode="auto">
          <a:xfrm>
            <a:off x="7446963" y="46172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595" name="Rectangle 707"/>
          <p:cNvSpPr>
            <a:spLocks noChangeArrowheads="1"/>
          </p:cNvSpPr>
          <p:nvPr/>
        </p:nvSpPr>
        <p:spPr bwMode="auto">
          <a:xfrm>
            <a:off x="7634288" y="46172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96" name="Line 708"/>
          <p:cNvSpPr>
            <a:spLocks noChangeShapeType="1"/>
          </p:cNvSpPr>
          <p:nvPr/>
        </p:nvSpPr>
        <p:spPr bwMode="auto">
          <a:xfrm>
            <a:off x="7119938" y="472519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597" name="Rectangle 709"/>
          <p:cNvSpPr>
            <a:spLocks noChangeArrowheads="1"/>
          </p:cNvSpPr>
          <p:nvPr/>
        </p:nvSpPr>
        <p:spPr bwMode="auto">
          <a:xfrm>
            <a:off x="6840538" y="49045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14</a:t>
            </a:r>
            <a:endParaRPr lang="en-US" altLang="zh-CN" sz="1200" b="1">
              <a:solidFill>
                <a:srgbClr val="000000"/>
              </a:solidFill>
              <a:ea typeface="宋体" panose="02010600030101010101" pitchFamily="2" charset="-122"/>
            </a:endParaRPr>
          </a:p>
        </p:txBody>
      </p:sp>
      <p:sp>
        <p:nvSpPr>
          <p:cNvPr id="166598" name="Rectangle 710"/>
          <p:cNvSpPr>
            <a:spLocks noChangeArrowheads="1"/>
          </p:cNvSpPr>
          <p:nvPr/>
        </p:nvSpPr>
        <p:spPr bwMode="auto">
          <a:xfrm>
            <a:off x="7027863" y="49045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599" name="Line 711"/>
          <p:cNvSpPr>
            <a:spLocks noChangeShapeType="1"/>
          </p:cNvSpPr>
          <p:nvPr/>
        </p:nvSpPr>
        <p:spPr bwMode="auto">
          <a:xfrm>
            <a:off x="6513513" y="501253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00" name="Rectangle 712"/>
          <p:cNvSpPr>
            <a:spLocks noChangeArrowheads="1"/>
          </p:cNvSpPr>
          <p:nvPr/>
        </p:nvSpPr>
        <p:spPr bwMode="auto">
          <a:xfrm>
            <a:off x="7446963" y="49045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601" name="Rectangle 713"/>
          <p:cNvSpPr>
            <a:spLocks noChangeArrowheads="1"/>
          </p:cNvSpPr>
          <p:nvPr/>
        </p:nvSpPr>
        <p:spPr bwMode="auto">
          <a:xfrm>
            <a:off x="7634288" y="4904581"/>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602" name="Line 714"/>
          <p:cNvSpPr>
            <a:spLocks noChangeShapeType="1"/>
          </p:cNvSpPr>
          <p:nvPr/>
        </p:nvSpPr>
        <p:spPr bwMode="auto">
          <a:xfrm>
            <a:off x="7119938" y="5012531"/>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03" name="Rectangle 715"/>
          <p:cNvSpPr>
            <a:spLocks noChangeArrowheads="1"/>
          </p:cNvSpPr>
          <p:nvPr/>
        </p:nvSpPr>
        <p:spPr bwMode="auto">
          <a:xfrm>
            <a:off x="6840538" y="51919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604" name="Rectangle 716"/>
          <p:cNvSpPr>
            <a:spLocks noChangeArrowheads="1"/>
          </p:cNvSpPr>
          <p:nvPr/>
        </p:nvSpPr>
        <p:spPr bwMode="auto">
          <a:xfrm>
            <a:off x="7024688" y="5191919"/>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605" name="Line 717"/>
          <p:cNvSpPr>
            <a:spLocks noChangeShapeType="1"/>
          </p:cNvSpPr>
          <p:nvPr/>
        </p:nvSpPr>
        <p:spPr bwMode="auto">
          <a:xfrm>
            <a:off x="6515100" y="5299869"/>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06" name="Rectangle 718"/>
          <p:cNvSpPr>
            <a:spLocks noChangeArrowheads="1"/>
          </p:cNvSpPr>
          <p:nvPr/>
        </p:nvSpPr>
        <p:spPr bwMode="auto">
          <a:xfrm>
            <a:off x="6840538" y="54808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12</a:t>
            </a:r>
            <a:endParaRPr lang="en-US" altLang="zh-CN" sz="1200" b="1">
              <a:solidFill>
                <a:srgbClr val="000000"/>
              </a:solidFill>
              <a:ea typeface="宋体" panose="02010600030101010101" pitchFamily="2" charset="-122"/>
            </a:endParaRPr>
          </a:p>
        </p:txBody>
      </p:sp>
      <p:sp>
        <p:nvSpPr>
          <p:cNvPr id="166607" name="Rectangle 719"/>
          <p:cNvSpPr>
            <a:spLocks noChangeArrowheads="1"/>
          </p:cNvSpPr>
          <p:nvPr/>
        </p:nvSpPr>
        <p:spPr bwMode="auto">
          <a:xfrm>
            <a:off x="7027863" y="54808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608" name="Line 720"/>
          <p:cNvSpPr>
            <a:spLocks noChangeShapeType="1"/>
          </p:cNvSpPr>
          <p:nvPr/>
        </p:nvSpPr>
        <p:spPr bwMode="auto">
          <a:xfrm>
            <a:off x="6513513" y="558879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09" name="Rectangle 721"/>
          <p:cNvSpPr>
            <a:spLocks noChangeArrowheads="1"/>
          </p:cNvSpPr>
          <p:nvPr/>
        </p:nvSpPr>
        <p:spPr bwMode="auto">
          <a:xfrm>
            <a:off x="7446963" y="54808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11</a:t>
            </a:r>
            <a:endParaRPr lang="en-US" altLang="zh-CN" sz="1200" b="1">
              <a:solidFill>
                <a:srgbClr val="000000"/>
              </a:solidFill>
              <a:ea typeface="宋体" panose="02010600030101010101" pitchFamily="2" charset="-122"/>
            </a:endParaRPr>
          </a:p>
        </p:txBody>
      </p:sp>
      <p:sp>
        <p:nvSpPr>
          <p:cNvPr id="166610" name="Rectangle 722"/>
          <p:cNvSpPr>
            <a:spLocks noChangeArrowheads="1"/>
          </p:cNvSpPr>
          <p:nvPr/>
        </p:nvSpPr>
        <p:spPr bwMode="auto">
          <a:xfrm>
            <a:off x="7634288" y="548084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611" name="Line 723"/>
          <p:cNvSpPr>
            <a:spLocks noChangeShapeType="1"/>
          </p:cNvSpPr>
          <p:nvPr/>
        </p:nvSpPr>
        <p:spPr bwMode="auto">
          <a:xfrm>
            <a:off x="7119938" y="558879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12" name="Rectangle 724"/>
          <p:cNvSpPr>
            <a:spLocks noChangeArrowheads="1"/>
          </p:cNvSpPr>
          <p:nvPr/>
        </p:nvSpPr>
        <p:spPr bwMode="auto">
          <a:xfrm>
            <a:off x="6840538" y="23121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613" name="Rectangle 725"/>
          <p:cNvSpPr>
            <a:spLocks noChangeArrowheads="1"/>
          </p:cNvSpPr>
          <p:nvPr/>
        </p:nvSpPr>
        <p:spPr bwMode="auto">
          <a:xfrm>
            <a:off x="7027863" y="2312194"/>
            <a:ext cx="187325" cy="21590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614" name="Line 726"/>
          <p:cNvSpPr>
            <a:spLocks noChangeShapeType="1"/>
          </p:cNvSpPr>
          <p:nvPr/>
        </p:nvSpPr>
        <p:spPr bwMode="auto">
          <a:xfrm>
            <a:off x="6513513" y="2420144"/>
            <a:ext cx="32702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6615" name="Group 727"/>
          <p:cNvGrpSpPr/>
          <p:nvPr/>
        </p:nvGrpSpPr>
        <p:grpSpPr bwMode="auto">
          <a:xfrm>
            <a:off x="8893175" y="1503363"/>
            <a:ext cx="115888" cy="106363"/>
            <a:chOff x="5511" y="914"/>
            <a:chExt cx="73" cy="67"/>
          </a:xfrm>
        </p:grpSpPr>
        <p:sp>
          <p:nvSpPr>
            <p:cNvPr id="166616" name="Line 728"/>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17" name="Line 729"/>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18" name="Group 730"/>
          <p:cNvGrpSpPr/>
          <p:nvPr/>
        </p:nvGrpSpPr>
        <p:grpSpPr bwMode="auto">
          <a:xfrm>
            <a:off x="7669213" y="1790700"/>
            <a:ext cx="115887" cy="106362"/>
            <a:chOff x="5511" y="914"/>
            <a:chExt cx="73" cy="67"/>
          </a:xfrm>
        </p:grpSpPr>
        <p:sp>
          <p:nvSpPr>
            <p:cNvPr id="166619" name="Line 731"/>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20" name="Line 732"/>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21" name="Group 733"/>
          <p:cNvGrpSpPr/>
          <p:nvPr/>
        </p:nvGrpSpPr>
        <p:grpSpPr bwMode="auto">
          <a:xfrm>
            <a:off x="7070725" y="2079625"/>
            <a:ext cx="115888" cy="106362"/>
            <a:chOff x="5511" y="914"/>
            <a:chExt cx="73" cy="67"/>
          </a:xfrm>
        </p:grpSpPr>
        <p:sp>
          <p:nvSpPr>
            <p:cNvPr id="166622" name="Line 734"/>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23" name="Line 735"/>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24" name="Group 736"/>
          <p:cNvGrpSpPr/>
          <p:nvPr/>
        </p:nvGrpSpPr>
        <p:grpSpPr bwMode="auto">
          <a:xfrm>
            <a:off x="7070725" y="2366963"/>
            <a:ext cx="115888" cy="106362"/>
            <a:chOff x="5511" y="914"/>
            <a:chExt cx="73" cy="67"/>
          </a:xfrm>
        </p:grpSpPr>
        <p:sp>
          <p:nvSpPr>
            <p:cNvPr id="166625" name="Line 737"/>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26" name="Line 738"/>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27" name="Group 739"/>
          <p:cNvGrpSpPr/>
          <p:nvPr/>
        </p:nvGrpSpPr>
        <p:grpSpPr bwMode="auto">
          <a:xfrm>
            <a:off x="8277225" y="2654300"/>
            <a:ext cx="115888" cy="106362"/>
            <a:chOff x="5511" y="914"/>
            <a:chExt cx="73" cy="67"/>
          </a:xfrm>
        </p:grpSpPr>
        <p:sp>
          <p:nvSpPr>
            <p:cNvPr id="166628" name="Line 740"/>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29" name="Line 741"/>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30" name="Group 742"/>
          <p:cNvGrpSpPr/>
          <p:nvPr/>
        </p:nvGrpSpPr>
        <p:grpSpPr bwMode="auto">
          <a:xfrm>
            <a:off x="8277225" y="2943225"/>
            <a:ext cx="115888" cy="106362"/>
            <a:chOff x="5511" y="914"/>
            <a:chExt cx="73" cy="67"/>
          </a:xfrm>
        </p:grpSpPr>
        <p:sp>
          <p:nvSpPr>
            <p:cNvPr id="166631" name="Line 743"/>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32" name="Line 744"/>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33" name="Group 745"/>
          <p:cNvGrpSpPr/>
          <p:nvPr/>
        </p:nvGrpSpPr>
        <p:grpSpPr bwMode="auto">
          <a:xfrm>
            <a:off x="7669213" y="3230563"/>
            <a:ext cx="115887" cy="106363"/>
            <a:chOff x="5511" y="914"/>
            <a:chExt cx="73" cy="67"/>
          </a:xfrm>
        </p:grpSpPr>
        <p:sp>
          <p:nvSpPr>
            <p:cNvPr id="166634" name="Line 746"/>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35" name="Line 747"/>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36" name="Group 748"/>
          <p:cNvGrpSpPr/>
          <p:nvPr/>
        </p:nvGrpSpPr>
        <p:grpSpPr bwMode="auto">
          <a:xfrm>
            <a:off x="7669213" y="3517900"/>
            <a:ext cx="115887" cy="106363"/>
            <a:chOff x="5511" y="914"/>
            <a:chExt cx="73" cy="67"/>
          </a:xfrm>
        </p:grpSpPr>
        <p:sp>
          <p:nvSpPr>
            <p:cNvPr id="166637" name="Line 749"/>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38" name="Line 750"/>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39" name="Group 751"/>
          <p:cNvGrpSpPr/>
          <p:nvPr/>
        </p:nvGrpSpPr>
        <p:grpSpPr bwMode="auto">
          <a:xfrm>
            <a:off x="7669213" y="3806825"/>
            <a:ext cx="115887" cy="106363"/>
            <a:chOff x="5511" y="914"/>
            <a:chExt cx="73" cy="67"/>
          </a:xfrm>
        </p:grpSpPr>
        <p:sp>
          <p:nvSpPr>
            <p:cNvPr id="166640" name="Line 752"/>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41" name="Line 753"/>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42" name="Group 754"/>
          <p:cNvGrpSpPr/>
          <p:nvPr/>
        </p:nvGrpSpPr>
        <p:grpSpPr bwMode="auto">
          <a:xfrm>
            <a:off x="7669213" y="4095750"/>
            <a:ext cx="115887" cy="106362"/>
            <a:chOff x="5511" y="914"/>
            <a:chExt cx="73" cy="67"/>
          </a:xfrm>
        </p:grpSpPr>
        <p:sp>
          <p:nvSpPr>
            <p:cNvPr id="166643" name="Line 755"/>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44" name="Line 756"/>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45" name="Group 757"/>
          <p:cNvGrpSpPr/>
          <p:nvPr/>
        </p:nvGrpSpPr>
        <p:grpSpPr bwMode="auto">
          <a:xfrm>
            <a:off x="7669213" y="4672013"/>
            <a:ext cx="115887" cy="106363"/>
            <a:chOff x="5511" y="914"/>
            <a:chExt cx="73" cy="67"/>
          </a:xfrm>
        </p:grpSpPr>
        <p:sp>
          <p:nvSpPr>
            <p:cNvPr id="166646" name="Line 758"/>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47" name="Line 759"/>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48" name="Group 760"/>
          <p:cNvGrpSpPr/>
          <p:nvPr/>
        </p:nvGrpSpPr>
        <p:grpSpPr bwMode="auto">
          <a:xfrm>
            <a:off x="7669213" y="4959350"/>
            <a:ext cx="115887" cy="106363"/>
            <a:chOff x="5511" y="914"/>
            <a:chExt cx="73" cy="67"/>
          </a:xfrm>
        </p:grpSpPr>
        <p:sp>
          <p:nvSpPr>
            <p:cNvPr id="166649" name="Line 761"/>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50" name="Line 762"/>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51" name="Group 763"/>
          <p:cNvGrpSpPr/>
          <p:nvPr/>
        </p:nvGrpSpPr>
        <p:grpSpPr bwMode="auto">
          <a:xfrm>
            <a:off x="8275638" y="4383088"/>
            <a:ext cx="115887" cy="106363"/>
            <a:chOff x="5511" y="914"/>
            <a:chExt cx="73" cy="67"/>
          </a:xfrm>
        </p:grpSpPr>
        <p:sp>
          <p:nvSpPr>
            <p:cNvPr id="166652" name="Line 764"/>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53" name="Line 765"/>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54" name="Group 766"/>
          <p:cNvGrpSpPr/>
          <p:nvPr/>
        </p:nvGrpSpPr>
        <p:grpSpPr bwMode="auto">
          <a:xfrm>
            <a:off x="7669213" y="5535613"/>
            <a:ext cx="115887" cy="106362"/>
            <a:chOff x="5511" y="914"/>
            <a:chExt cx="73" cy="67"/>
          </a:xfrm>
        </p:grpSpPr>
        <p:sp>
          <p:nvSpPr>
            <p:cNvPr id="166655" name="Line 767"/>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56" name="Line 768"/>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657" name="Group 769"/>
          <p:cNvGrpSpPr/>
          <p:nvPr/>
        </p:nvGrpSpPr>
        <p:grpSpPr bwMode="auto">
          <a:xfrm>
            <a:off x="7059613" y="5246688"/>
            <a:ext cx="115887" cy="106363"/>
            <a:chOff x="5511" y="914"/>
            <a:chExt cx="73" cy="67"/>
          </a:xfrm>
        </p:grpSpPr>
        <p:sp>
          <p:nvSpPr>
            <p:cNvPr id="166658" name="Line 770"/>
            <p:cNvSpPr>
              <a:spLocks noChangeShapeType="1"/>
            </p:cNvSpPr>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659" name="Line 771"/>
            <p:cNvSpPr>
              <a:spLocks noChangeShapeType="1"/>
            </p:cNvSpPr>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圆角矩形 1"/>
          <p:cNvSpPr/>
          <p:nvPr/>
        </p:nvSpPr>
        <p:spPr>
          <a:xfrm>
            <a:off x="114300" y="3486150"/>
            <a:ext cx="5321300" cy="2606675"/>
          </a:xfrm>
          <a:prstGeom prst="roundRect">
            <a:avLst>
              <a:gd name="adj" fmla="val 4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sz="3600"/>
              <a:t>7.4.2 Strongly connected component in directed graph and spanning forest</a:t>
            </a:r>
            <a:endParaRPr lang="en-US" altLang="zh-CN" sz="3600"/>
          </a:p>
        </p:txBody>
      </p:sp>
      <p:grpSp>
        <p:nvGrpSpPr>
          <p:cNvPr id="197636" name="Group 4"/>
          <p:cNvGrpSpPr/>
          <p:nvPr/>
        </p:nvGrpSpPr>
        <p:grpSpPr bwMode="auto">
          <a:xfrm>
            <a:off x="827088" y="1450975"/>
            <a:ext cx="2057400" cy="1906588"/>
            <a:chOff x="3312" y="2592"/>
            <a:chExt cx="1296" cy="1201"/>
          </a:xfrm>
        </p:grpSpPr>
        <p:grpSp>
          <p:nvGrpSpPr>
            <p:cNvPr id="197637" name="Group 5"/>
            <p:cNvGrpSpPr/>
            <p:nvPr/>
          </p:nvGrpSpPr>
          <p:grpSpPr bwMode="auto">
            <a:xfrm>
              <a:off x="3312" y="2592"/>
              <a:ext cx="1296" cy="1200"/>
              <a:chOff x="4176" y="2016"/>
              <a:chExt cx="1296" cy="1200"/>
            </a:xfrm>
          </p:grpSpPr>
          <p:sp>
            <p:nvSpPr>
              <p:cNvPr id="197638" name="Oval 6"/>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197639" name="Oval 7"/>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197640" name="Oval 8"/>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197641" name="Oval 9"/>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cxnSp>
            <p:nvCxnSpPr>
              <p:cNvPr id="197642" name="AutoShape 10"/>
              <p:cNvCxnSpPr>
                <a:cxnSpLocks noChangeShapeType="1"/>
                <a:stCxn id="197638" idx="6"/>
                <a:endCxn id="197639"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3" name="AutoShape 11"/>
              <p:cNvCxnSpPr>
                <a:cxnSpLocks noChangeShapeType="1"/>
                <a:stCxn id="197638" idx="4"/>
                <a:endCxn id="197640"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4" name="AutoShape 12"/>
              <p:cNvCxnSpPr>
                <a:cxnSpLocks noChangeShapeType="1"/>
                <a:stCxn id="197640" idx="6"/>
                <a:endCxn id="197641"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5" name="AutoShape 13"/>
              <p:cNvCxnSpPr>
                <a:cxnSpLocks noChangeShapeType="1"/>
                <a:stCxn id="197641" idx="1"/>
                <a:endCxn id="197638"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7646" name="AutoShape 14"/>
            <p:cNvCxnSpPr>
              <a:cxnSpLocks noChangeShapeType="1"/>
              <a:stCxn id="197641" idx="0"/>
              <a:endCxn id="197639" idx="4"/>
            </p:cNvCxnSpPr>
            <p:nvPr/>
          </p:nvCxnSpPr>
          <p:spPr bwMode="auto">
            <a:xfrm flipV="1">
              <a:off x="4416" y="2976"/>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7" name="AutoShape 15"/>
            <p:cNvCxnSpPr>
              <a:cxnSpLocks noChangeShapeType="1"/>
              <a:stCxn id="197641" idx="4"/>
              <a:endCxn id="197640" idx="4"/>
            </p:cNvCxnSpPr>
            <p:nvPr/>
          </p:nvCxnSpPr>
          <p:spPr bwMode="auto">
            <a:xfrm rot="5400000">
              <a:off x="3959" y="3337"/>
              <a:ext cx="1" cy="912"/>
            </a:xfrm>
            <a:prstGeom prst="curvedConnector3">
              <a:avLst>
                <a:gd name="adj1" fmla="val 1440000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8" name="AutoShape 16"/>
            <p:cNvCxnSpPr>
              <a:cxnSpLocks noChangeShapeType="1"/>
              <a:stCxn id="197640" idx="2"/>
              <a:endCxn id="197638" idx="2"/>
            </p:cNvCxnSpPr>
            <p:nvPr/>
          </p:nvCxnSpPr>
          <p:spPr bwMode="auto">
            <a:xfrm rot="10800000" flipH="1">
              <a:off x="3312" y="2784"/>
              <a:ext cx="1" cy="816"/>
            </a:xfrm>
            <a:prstGeom prst="curvedConnector3">
              <a:avLst>
                <a:gd name="adj1" fmla="val -1440000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7650" name="Group 18"/>
          <p:cNvGrpSpPr/>
          <p:nvPr/>
        </p:nvGrpSpPr>
        <p:grpSpPr bwMode="auto">
          <a:xfrm>
            <a:off x="292100" y="3860800"/>
            <a:ext cx="1281113" cy="457200"/>
            <a:chOff x="816" y="1056"/>
            <a:chExt cx="864" cy="312"/>
          </a:xfrm>
        </p:grpSpPr>
        <p:grpSp>
          <p:nvGrpSpPr>
            <p:cNvPr id="197651" name="Group 19"/>
            <p:cNvGrpSpPr/>
            <p:nvPr/>
          </p:nvGrpSpPr>
          <p:grpSpPr bwMode="auto">
            <a:xfrm>
              <a:off x="816" y="1056"/>
              <a:ext cx="864" cy="288"/>
              <a:chOff x="816" y="1056"/>
              <a:chExt cx="864" cy="288"/>
            </a:xfrm>
          </p:grpSpPr>
          <p:sp>
            <p:nvSpPr>
              <p:cNvPr id="197652" name="Rectangle 20"/>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3" name="Line 21"/>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4" name="Line 22"/>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55" name="Text Box 23"/>
            <p:cNvSpPr txBox="1">
              <a:spLocks noChangeArrowheads="1"/>
            </p:cNvSpPr>
            <p:nvPr/>
          </p:nvSpPr>
          <p:spPr bwMode="auto">
            <a:xfrm>
              <a:off x="816" y="1056"/>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197656" name="Group 24"/>
          <p:cNvGrpSpPr/>
          <p:nvPr/>
        </p:nvGrpSpPr>
        <p:grpSpPr bwMode="auto">
          <a:xfrm>
            <a:off x="292100" y="5408613"/>
            <a:ext cx="1281113" cy="457200"/>
            <a:chOff x="816" y="2112"/>
            <a:chExt cx="864" cy="312"/>
          </a:xfrm>
        </p:grpSpPr>
        <p:grpSp>
          <p:nvGrpSpPr>
            <p:cNvPr id="197657" name="Group 25"/>
            <p:cNvGrpSpPr/>
            <p:nvPr/>
          </p:nvGrpSpPr>
          <p:grpSpPr bwMode="auto">
            <a:xfrm>
              <a:off x="816" y="2112"/>
              <a:ext cx="864" cy="288"/>
              <a:chOff x="816" y="1056"/>
              <a:chExt cx="864" cy="288"/>
            </a:xfrm>
          </p:grpSpPr>
          <p:sp>
            <p:nvSpPr>
              <p:cNvPr id="197658" name="Rectangle 26"/>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9" name="Line 27"/>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0" name="Line 28"/>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61" name="Text Box 29"/>
            <p:cNvSpPr txBox="1">
              <a:spLocks noChangeArrowheads="1"/>
            </p:cNvSpPr>
            <p:nvPr/>
          </p:nvSpPr>
          <p:spPr bwMode="auto">
            <a:xfrm>
              <a:off x="816" y="2112"/>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grpSp>
      <p:grpSp>
        <p:nvGrpSpPr>
          <p:cNvPr id="197662" name="Group 30"/>
          <p:cNvGrpSpPr/>
          <p:nvPr/>
        </p:nvGrpSpPr>
        <p:grpSpPr bwMode="auto">
          <a:xfrm>
            <a:off x="292100" y="6181725"/>
            <a:ext cx="1281113" cy="457200"/>
            <a:chOff x="816" y="2640"/>
            <a:chExt cx="864" cy="312"/>
          </a:xfrm>
        </p:grpSpPr>
        <p:grpSp>
          <p:nvGrpSpPr>
            <p:cNvPr id="197663" name="Group 31"/>
            <p:cNvGrpSpPr/>
            <p:nvPr/>
          </p:nvGrpSpPr>
          <p:grpSpPr bwMode="auto">
            <a:xfrm>
              <a:off x="816" y="2640"/>
              <a:ext cx="864" cy="288"/>
              <a:chOff x="816" y="1056"/>
              <a:chExt cx="864" cy="288"/>
            </a:xfrm>
          </p:grpSpPr>
          <p:sp>
            <p:nvSpPr>
              <p:cNvPr id="197664" name="Rectangle 32"/>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5" name="Line 33"/>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6" name="Line 34"/>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67" name="Text Box 35"/>
            <p:cNvSpPr txBox="1">
              <a:spLocks noChangeArrowheads="1"/>
            </p:cNvSpPr>
            <p:nvPr/>
          </p:nvSpPr>
          <p:spPr bwMode="auto">
            <a:xfrm>
              <a:off x="816" y="2640"/>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grpSp>
      <p:grpSp>
        <p:nvGrpSpPr>
          <p:cNvPr id="197668" name="Group 36"/>
          <p:cNvGrpSpPr/>
          <p:nvPr/>
        </p:nvGrpSpPr>
        <p:grpSpPr bwMode="auto">
          <a:xfrm>
            <a:off x="292100" y="4633913"/>
            <a:ext cx="1281113" cy="457200"/>
            <a:chOff x="816" y="1584"/>
            <a:chExt cx="864" cy="312"/>
          </a:xfrm>
        </p:grpSpPr>
        <p:grpSp>
          <p:nvGrpSpPr>
            <p:cNvPr id="197669" name="Group 37"/>
            <p:cNvGrpSpPr/>
            <p:nvPr/>
          </p:nvGrpSpPr>
          <p:grpSpPr bwMode="auto">
            <a:xfrm>
              <a:off x="816" y="1584"/>
              <a:ext cx="864" cy="288"/>
              <a:chOff x="816" y="1056"/>
              <a:chExt cx="864" cy="288"/>
            </a:xfrm>
          </p:grpSpPr>
          <p:sp>
            <p:nvSpPr>
              <p:cNvPr id="197670" name="Rectangle 38"/>
              <p:cNvSpPr>
                <a:spLocks noChangeArrowheads="1"/>
              </p:cNvSpPr>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1" name="Line 39"/>
              <p:cNvSpPr>
                <a:spLocks noChangeShapeType="1"/>
              </p:cNvSpPr>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2" name="Line 40"/>
              <p:cNvSpPr>
                <a:spLocks noChangeShapeType="1"/>
              </p:cNvSpPr>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73" name="Text Box 41"/>
            <p:cNvSpPr txBox="1">
              <a:spLocks noChangeArrowheads="1"/>
            </p:cNvSpPr>
            <p:nvPr/>
          </p:nvSpPr>
          <p:spPr bwMode="auto">
            <a:xfrm>
              <a:off x="816" y="1584"/>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197674" name="Text Box 42"/>
            <p:cNvSpPr txBox="1">
              <a:spLocks noChangeArrowheads="1"/>
            </p:cNvSpPr>
            <p:nvPr/>
          </p:nvSpPr>
          <p:spPr bwMode="auto">
            <a:xfrm>
              <a:off x="1391" y="1584"/>
              <a:ext cx="22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197675" name="Group 43"/>
          <p:cNvGrpSpPr/>
          <p:nvPr/>
        </p:nvGrpSpPr>
        <p:grpSpPr bwMode="auto">
          <a:xfrm>
            <a:off x="3706813" y="3860800"/>
            <a:ext cx="1706562" cy="457200"/>
            <a:chOff x="2064" y="1056"/>
            <a:chExt cx="1152" cy="312"/>
          </a:xfrm>
        </p:grpSpPr>
        <p:grpSp>
          <p:nvGrpSpPr>
            <p:cNvPr id="197676" name="Group 44"/>
            <p:cNvGrpSpPr/>
            <p:nvPr/>
          </p:nvGrpSpPr>
          <p:grpSpPr bwMode="auto">
            <a:xfrm>
              <a:off x="2064" y="1056"/>
              <a:ext cx="1152" cy="288"/>
              <a:chOff x="2544" y="1056"/>
              <a:chExt cx="1152" cy="288"/>
            </a:xfrm>
          </p:grpSpPr>
          <p:sp>
            <p:nvSpPr>
              <p:cNvPr id="197677" name="Rectangle 45"/>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8" name="Line 46"/>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9" name="Line 47"/>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0" name="Line 48"/>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81" name="Text Box 49"/>
            <p:cNvSpPr txBox="1">
              <a:spLocks noChangeArrowheads="1"/>
            </p:cNvSpPr>
            <p:nvPr/>
          </p:nvSpPr>
          <p:spPr bwMode="auto">
            <a:xfrm>
              <a:off x="2092"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sp>
          <p:nvSpPr>
            <p:cNvPr id="197682" name="Text Box 50"/>
            <p:cNvSpPr txBox="1">
              <a:spLocks noChangeArrowheads="1"/>
            </p:cNvSpPr>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197683" name="Group 51"/>
          <p:cNvGrpSpPr/>
          <p:nvPr/>
        </p:nvGrpSpPr>
        <p:grpSpPr bwMode="auto">
          <a:xfrm>
            <a:off x="1785938" y="5408613"/>
            <a:ext cx="1706562" cy="457200"/>
            <a:chOff x="2064" y="1056"/>
            <a:chExt cx="1152" cy="312"/>
          </a:xfrm>
        </p:grpSpPr>
        <p:grpSp>
          <p:nvGrpSpPr>
            <p:cNvPr id="197684" name="Group 52"/>
            <p:cNvGrpSpPr/>
            <p:nvPr/>
          </p:nvGrpSpPr>
          <p:grpSpPr bwMode="auto">
            <a:xfrm>
              <a:off x="2064" y="1056"/>
              <a:ext cx="1152" cy="288"/>
              <a:chOff x="2544" y="1056"/>
              <a:chExt cx="1152" cy="288"/>
            </a:xfrm>
          </p:grpSpPr>
          <p:sp>
            <p:nvSpPr>
              <p:cNvPr id="197685" name="Rectangle 53"/>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6" name="Line 54"/>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7" name="Line 55"/>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8" name="Line 56"/>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89" name="Text Box 57"/>
            <p:cNvSpPr txBox="1">
              <a:spLocks noChangeArrowheads="1"/>
            </p:cNvSpPr>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197690" name="Text Box 58"/>
            <p:cNvSpPr txBox="1">
              <a:spLocks noChangeArrowheads="1"/>
            </p:cNvSpPr>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grpSp>
      <p:grpSp>
        <p:nvGrpSpPr>
          <p:cNvPr id="197691" name="Group 59"/>
          <p:cNvGrpSpPr/>
          <p:nvPr/>
        </p:nvGrpSpPr>
        <p:grpSpPr bwMode="auto">
          <a:xfrm>
            <a:off x="1785938" y="6181725"/>
            <a:ext cx="1706562" cy="457200"/>
            <a:chOff x="2064" y="1056"/>
            <a:chExt cx="1152" cy="312"/>
          </a:xfrm>
        </p:grpSpPr>
        <p:grpSp>
          <p:nvGrpSpPr>
            <p:cNvPr id="197692" name="Group 60"/>
            <p:cNvGrpSpPr/>
            <p:nvPr/>
          </p:nvGrpSpPr>
          <p:grpSpPr bwMode="auto">
            <a:xfrm>
              <a:off x="2064" y="1056"/>
              <a:ext cx="1152" cy="288"/>
              <a:chOff x="2544" y="1056"/>
              <a:chExt cx="1152" cy="288"/>
            </a:xfrm>
          </p:grpSpPr>
          <p:sp>
            <p:nvSpPr>
              <p:cNvPr id="197693" name="Rectangle 61"/>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4" name="Line 62"/>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5" name="Line 63"/>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6" name="Line 64"/>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697" name="Text Box 65"/>
            <p:cNvSpPr txBox="1">
              <a:spLocks noChangeArrowheads="1"/>
            </p:cNvSpPr>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197698" name="Text Box 66"/>
            <p:cNvSpPr txBox="1">
              <a:spLocks noChangeArrowheads="1"/>
            </p:cNvSpPr>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grpSp>
      <p:grpSp>
        <p:nvGrpSpPr>
          <p:cNvPr id="197699" name="Group 67"/>
          <p:cNvGrpSpPr/>
          <p:nvPr/>
        </p:nvGrpSpPr>
        <p:grpSpPr bwMode="auto">
          <a:xfrm>
            <a:off x="3706813" y="6181725"/>
            <a:ext cx="1706562" cy="457200"/>
            <a:chOff x="2064" y="1056"/>
            <a:chExt cx="1152" cy="312"/>
          </a:xfrm>
        </p:grpSpPr>
        <p:grpSp>
          <p:nvGrpSpPr>
            <p:cNvPr id="197700" name="Group 68"/>
            <p:cNvGrpSpPr/>
            <p:nvPr/>
          </p:nvGrpSpPr>
          <p:grpSpPr bwMode="auto">
            <a:xfrm>
              <a:off x="2064" y="1056"/>
              <a:ext cx="1152" cy="288"/>
              <a:chOff x="2544" y="1056"/>
              <a:chExt cx="1152" cy="288"/>
            </a:xfrm>
          </p:grpSpPr>
          <p:sp>
            <p:nvSpPr>
              <p:cNvPr id="197701" name="Rectangle 69"/>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02" name="Line 70"/>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03" name="Line 71"/>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04" name="Line 72"/>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705" name="Text Box 73"/>
            <p:cNvSpPr txBox="1">
              <a:spLocks noChangeArrowheads="1"/>
            </p:cNvSpPr>
            <p:nvPr/>
          </p:nvSpPr>
          <p:spPr bwMode="auto">
            <a:xfrm>
              <a:off x="2092"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197706" name="Text Box 74"/>
            <p:cNvSpPr txBox="1">
              <a:spLocks noChangeArrowheads="1"/>
            </p:cNvSpPr>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197707" name="Group 75"/>
          <p:cNvGrpSpPr/>
          <p:nvPr/>
        </p:nvGrpSpPr>
        <p:grpSpPr bwMode="auto">
          <a:xfrm>
            <a:off x="5627688" y="6181725"/>
            <a:ext cx="1706562" cy="457200"/>
            <a:chOff x="2064" y="1056"/>
            <a:chExt cx="1152" cy="312"/>
          </a:xfrm>
        </p:grpSpPr>
        <p:grpSp>
          <p:nvGrpSpPr>
            <p:cNvPr id="197708" name="Group 76"/>
            <p:cNvGrpSpPr/>
            <p:nvPr/>
          </p:nvGrpSpPr>
          <p:grpSpPr bwMode="auto">
            <a:xfrm>
              <a:off x="2064" y="1056"/>
              <a:ext cx="1152" cy="288"/>
              <a:chOff x="2544" y="1056"/>
              <a:chExt cx="1152" cy="288"/>
            </a:xfrm>
          </p:grpSpPr>
          <p:sp>
            <p:nvSpPr>
              <p:cNvPr id="197709" name="Rectangle 77"/>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10" name="Line 78"/>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11" name="Line 79"/>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12" name="Line 80"/>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713" name="Text Box 81"/>
            <p:cNvSpPr txBox="1">
              <a:spLocks noChangeArrowheads="1"/>
            </p:cNvSpPr>
            <p:nvPr/>
          </p:nvSpPr>
          <p:spPr bwMode="auto">
            <a:xfrm>
              <a:off x="2091"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197714" name="Text Box 82"/>
            <p:cNvSpPr txBox="1">
              <a:spLocks noChangeArrowheads="1"/>
            </p:cNvSpPr>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grpSp>
      <p:grpSp>
        <p:nvGrpSpPr>
          <p:cNvPr id="197715" name="Group 83"/>
          <p:cNvGrpSpPr/>
          <p:nvPr/>
        </p:nvGrpSpPr>
        <p:grpSpPr bwMode="auto">
          <a:xfrm>
            <a:off x="7121525" y="5408613"/>
            <a:ext cx="1706563" cy="457200"/>
            <a:chOff x="2064" y="1056"/>
            <a:chExt cx="1152" cy="312"/>
          </a:xfrm>
        </p:grpSpPr>
        <p:grpSp>
          <p:nvGrpSpPr>
            <p:cNvPr id="197716" name="Group 84"/>
            <p:cNvGrpSpPr/>
            <p:nvPr/>
          </p:nvGrpSpPr>
          <p:grpSpPr bwMode="auto">
            <a:xfrm>
              <a:off x="2064" y="1056"/>
              <a:ext cx="1152" cy="288"/>
              <a:chOff x="2544" y="1056"/>
              <a:chExt cx="1152" cy="288"/>
            </a:xfrm>
          </p:grpSpPr>
          <p:sp>
            <p:nvSpPr>
              <p:cNvPr id="197717" name="Rectangle 85"/>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18" name="Line 86"/>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19" name="Line 87"/>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20" name="Line 88"/>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721" name="Text Box 89"/>
            <p:cNvSpPr txBox="1">
              <a:spLocks noChangeArrowheads="1"/>
            </p:cNvSpPr>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197722" name="Text Box 90"/>
            <p:cNvSpPr txBox="1">
              <a:spLocks noChangeArrowheads="1"/>
            </p:cNvSpPr>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grpSp>
      <p:grpSp>
        <p:nvGrpSpPr>
          <p:cNvPr id="197723" name="Group 91"/>
          <p:cNvGrpSpPr/>
          <p:nvPr/>
        </p:nvGrpSpPr>
        <p:grpSpPr bwMode="auto">
          <a:xfrm>
            <a:off x="5627688" y="3860800"/>
            <a:ext cx="1706562" cy="457200"/>
            <a:chOff x="2064" y="1056"/>
            <a:chExt cx="1152" cy="312"/>
          </a:xfrm>
        </p:grpSpPr>
        <p:grpSp>
          <p:nvGrpSpPr>
            <p:cNvPr id="197724" name="Group 92"/>
            <p:cNvGrpSpPr/>
            <p:nvPr/>
          </p:nvGrpSpPr>
          <p:grpSpPr bwMode="auto">
            <a:xfrm>
              <a:off x="2064" y="1056"/>
              <a:ext cx="1152" cy="288"/>
              <a:chOff x="2544" y="1056"/>
              <a:chExt cx="1152" cy="288"/>
            </a:xfrm>
          </p:grpSpPr>
          <p:sp>
            <p:nvSpPr>
              <p:cNvPr id="197725" name="Rectangle 93"/>
              <p:cNvSpPr>
                <a:spLocks noChangeArrowheads="1"/>
              </p:cNvSpPr>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26" name="Line 94"/>
              <p:cNvSpPr>
                <a:spLocks noChangeShapeType="1"/>
              </p:cNvSpPr>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27" name="Line 95"/>
              <p:cNvSpPr>
                <a:spLocks noChangeShapeType="1"/>
              </p:cNvSpPr>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28" name="Line 96"/>
              <p:cNvSpPr>
                <a:spLocks noChangeShapeType="1"/>
              </p:cNvSpPr>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7729" name="Text Box 97"/>
            <p:cNvSpPr txBox="1">
              <a:spLocks noChangeArrowheads="1"/>
            </p:cNvSpPr>
            <p:nvPr/>
          </p:nvSpPr>
          <p:spPr bwMode="auto">
            <a:xfrm>
              <a:off x="2091"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sp>
          <p:nvSpPr>
            <p:cNvPr id="197730" name="Text Box 98"/>
            <p:cNvSpPr txBox="1">
              <a:spLocks noChangeArrowheads="1"/>
            </p:cNvSpPr>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grpSp>
      <p:sp>
        <p:nvSpPr>
          <p:cNvPr id="197731" name="Line 99"/>
          <p:cNvSpPr>
            <a:spLocks noChangeShapeType="1"/>
          </p:cNvSpPr>
          <p:nvPr/>
        </p:nvSpPr>
        <p:spPr bwMode="auto">
          <a:xfrm>
            <a:off x="1358900" y="4071938"/>
            <a:ext cx="23479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2" name="Line 100"/>
          <p:cNvSpPr>
            <a:spLocks noChangeShapeType="1"/>
          </p:cNvSpPr>
          <p:nvPr/>
        </p:nvSpPr>
        <p:spPr bwMode="auto">
          <a:xfrm>
            <a:off x="5200650" y="4071938"/>
            <a:ext cx="4270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3" name="Line 101"/>
          <p:cNvSpPr>
            <a:spLocks noChangeShapeType="1"/>
          </p:cNvSpPr>
          <p:nvPr/>
        </p:nvSpPr>
        <p:spPr bwMode="auto">
          <a:xfrm>
            <a:off x="1358900" y="5619750"/>
            <a:ext cx="4270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4" name="Line 102"/>
          <p:cNvSpPr>
            <a:spLocks noChangeShapeType="1"/>
          </p:cNvSpPr>
          <p:nvPr/>
        </p:nvSpPr>
        <p:spPr bwMode="auto">
          <a:xfrm>
            <a:off x="3279775" y="5619750"/>
            <a:ext cx="38417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5" name="Line 103"/>
          <p:cNvSpPr>
            <a:spLocks noChangeShapeType="1"/>
          </p:cNvSpPr>
          <p:nvPr/>
        </p:nvSpPr>
        <p:spPr bwMode="auto">
          <a:xfrm>
            <a:off x="1358900" y="6392863"/>
            <a:ext cx="4270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6" name="Line 104"/>
          <p:cNvSpPr>
            <a:spLocks noChangeShapeType="1"/>
          </p:cNvSpPr>
          <p:nvPr/>
        </p:nvSpPr>
        <p:spPr bwMode="auto">
          <a:xfrm>
            <a:off x="3279775" y="6392863"/>
            <a:ext cx="4270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7" name="Line 105"/>
          <p:cNvSpPr>
            <a:spLocks noChangeShapeType="1"/>
          </p:cNvSpPr>
          <p:nvPr/>
        </p:nvSpPr>
        <p:spPr bwMode="auto">
          <a:xfrm>
            <a:off x="5200650" y="6392863"/>
            <a:ext cx="4270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8" name="Line 106"/>
          <p:cNvSpPr>
            <a:spLocks noChangeShapeType="1"/>
          </p:cNvSpPr>
          <p:nvPr/>
        </p:nvSpPr>
        <p:spPr bwMode="auto">
          <a:xfrm>
            <a:off x="4773613" y="4071938"/>
            <a:ext cx="0" cy="20939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39" name="Line 107"/>
          <p:cNvSpPr>
            <a:spLocks noChangeShapeType="1"/>
          </p:cNvSpPr>
          <p:nvPr/>
        </p:nvSpPr>
        <p:spPr bwMode="auto">
          <a:xfrm>
            <a:off x="6694488" y="4071938"/>
            <a:ext cx="0" cy="21097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0" name="Line 108"/>
          <p:cNvSpPr>
            <a:spLocks noChangeShapeType="1"/>
          </p:cNvSpPr>
          <p:nvPr/>
        </p:nvSpPr>
        <p:spPr bwMode="auto">
          <a:xfrm>
            <a:off x="931863" y="4071938"/>
            <a:ext cx="0" cy="3508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1" name="Line 109"/>
          <p:cNvSpPr>
            <a:spLocks noChangeShapeType="1"/>
          </p:cNvSpPr>
          <p:nvPr/>
        </p:nvSpPr>
        <p:spPr bwMode="auto">
          <a:xfrm>
            <a:off x="931863" y="4422775"/>
            <a:ext cx="18494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2" name="Line 110"/>
          <p:cNvSpPr>
            <a:spLocks noChangeShapeType="1"/>
          </p:cNvSpPr>
          <p:nvPr/>
        </p:nvSpPr>
        <p:spPr bwMode="auto">
          <a:xfrm>
            <a:off x="2781300" y="4422775"/>
            <a:ext cx="0" cy="9858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7743" name="AutoShape 111"/>
          <p:cNvCxnSpPr>
            <a:cxnSpLocks noChangeShapeType="1"/>
            <a:stCxn id="197670" idx="2"/>
            <a:endCxn id="197682" idx="2"/>
          </p:cNvCxnSpPr>
          <p:nvPr/>
        </p:nvCxnSpPr>
        <p:spPr bwMode="auto">
          <a:xfrm rot="5400000" flipH="1" flipV="1">
            <a:off x="2245519" y="2969419"/>
            <a:ext cx="773113" cy="3400425"/>
          </a:xfrm>
          <a:prstGeom prst="bentConnector3">
            <a:avLst>
              <a:gd name="adj1" fmla="val -27273"/>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744" name="AutoShape 112"/>
          <p:cNvCxnSpPr>
            <a:cxnSpLocks noChangeShapeType="1"/>
            <a:stCxn id="197658" idx="2"/>
            <a:endCxn id="197730" idx="2"/>
          </p:cNvCxnSpPr>
          <p:nvPr/>
        </p:nvCxnSpPr>
        <p:spPr bwMode="auto">
          <a:xfrm rot="5400000" flipH="1" flipV="1">
            <a:off x="2818606" y="2396332"/>
            <a:ext cx="1547813" cy="5321300"/>
          </a:xfrm>
          <a:prstGeom prst="bentConnector3">
            <a:avLst>
              <a:gd name="adj1" fmla="val -13634"/>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745" name="AutoShape 113"/>
          <p:cNvCxnSpPr>
            <a:cxnSpLocks noChangeShapeType="1"/>
            <a:stCxn id="197664" idx="2"/>
            <a:endCxn id="197722" idx="2"/>
          </p:cNvCxnSpPr>
          <p:nvPr/>
        </p:nvCxnSpPr>
        <p:spPr bwMode="auto">
          <a:xfrm rot="5400000" flipH="1" flipV="1">
            <a:off x="3952876" y="2809875"/>
            <a:ext cx="773112" cy="6815137"/>
          </a:xfrm>
          <a:prstGeom prst="bentConnector3">
            <a:avLst>
              <a:gd name="adj1" fmla="val -27273"/>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746" name="Line 114"/>
          <p:cNvSpPr>
            <a:spLocks noChangeShapeType="1"/>
          </p:cNvSpPr>
          <p:nvPr/>
        </p:nvSpPr>
        <p:spPr bwMode="auto">
          <a:xfrm flipV="1">
            <a:off x="931863" y="4845050"/>
            <a:ext cx="0" cy="211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7" name="Line 115"/>
          <p:cNvSpPr>
            <a:spLocks noChangeShapeType="1"/>
          </p:cNvSpPr>
          <p:nvPr/>
        </p:nvSpPr>
        <p:spPr bwMode="auto">
          <a:xfrm flipV="1">
            <a:off x="931863" y="5619750"/>
            <a:ext cx="0" cy="211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8" name="Line 116"/>
          <p:cNvSpPr>
            <a:spLocks noChangeShapeType="1"/>
          </p:cNvSpPr>
          <p:nvPr/>
        </p:nvSpPr>
        <p:spPr bwMode="auto">
          <a:xfrm flipV="1">
            <a:off x="931863" y="6392863"/>
            <a:ext cx="0" cy="211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749" name="Text Box 117"/>
          <p:cNvSpPr txBox="1">
            <a:spLocks noChangeArrowheads="1"/>
          </p:cNvSpPr>
          <p:nvPr/>
        </p:nvSpPr>
        <p:spPr bwMode="auto">
          <a:xfrm>
            <a:off x="6978650" y="3898900"/>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0" name="Text Box 118"/>
          <p:cNvSpPr txBox="1">
            <a:spLocks noChangeArrowheads="1"/>
          </p:cNvSpPr>
          <p:nvPr/>
        </p:nvSpPr>
        <p:spPr bwMode="auto">
          <a:xfrm>
            <a:off x="8045450" y="5408613"/>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1" name="Text Box 119"/>
          <p:cNvSpPr txBox="1">
            <a:spLocks noChangeArrowheads="1"/>
          </p:cNvSpPr>
          <p:nvPr/>
        </p:nvSpPr>
        <p:spPr bwMode="auto">
          <a:xfrm>
            <a:off x="8523288" y="5408613"/>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2" name="Text Box 120"/>
          <p:cNvSpPr txBox="1">
            <a:spLocks noChangeArrowheads="1"/>
          </p:cNvSpPr>
          <p:nvPr/>
        </p:nvSpPr>
        <p:spPr bwMode="auto">
          <a:xfrm>
            <a:off x="6480175" y="618172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3" name="Text Box 121"/>
          <p:cNvSpPr txBox="1">
            <a:spLocks noChangeArrowheads="1"/>
          </p:cNvSpPr>
          <p:nvPr/>
        </p:nvSpPr>
        <p:spPr bwMode="auto">
          <a:xfrm>
            <a:off x="6907213" y="618172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4" name="Text Box 122"/>
          <p:cNvSpPr txBox="1">
            <a:spLocks noChangeArrowheads="1"/>
          </p:cNvSpPr>
          <p:nvPr/>
        </p:nvSpPr>
        <p:spPr bwMode="auto">
          <a:xfrm>
            <a:off x="4559300" y="618172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5" name="Text Box 123"/>
          <p:cNvSpPr txBox="1">
            <a:spLocks noChangeArrowheads="1"/>
          </p:cNvSpPr>
          <p:nvPr/>
        </p:nvSpPr>
        <p:spPr bwMode="auto">
          <a:xfrm>
            <a:off x="2641600" y="6181725"/>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97756" name="Text Box 124"/>
          <p:cNvSpPr txBox="1">
            <a:spLocks noChangeArrowheads="1"/>
          </p:cNvSpPr>
          <p:nvPr/>
        </p:nvSpPr>
        <p:spPr bwMode="auto">
          <a:xfrm>
            <a:off x="2641600" y="53879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a:latin typeface="Times New Roman" panose="02020603050405020304" pitchFamily="18" charset="0"/>
              <a:ea typeface="宋体" panose="02010600030101010101" pitchFamily="2" charset="-122"/>
            </a:endParaRPr>
          </a:p>
        </p:txBody>
      </p:sp>
      <p:sp>
        <p:nvSpPr>
          <p:cNvPr id="197757" name="Rectangle 125"/>
          <p:cNvSpPr>
            <a:spLocks noChangeArrowheads="1"/>
          </p:cNvSpPr>
          <p:nvPr/>
        </p:nvSpPr>
        <p:spPr bwMode="auto">
          <a:xfrm>
            <a:off x="3492500" y="1628775"/>
            <a:ext cx="484695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FF00"/>
                </a:solidFill>
              </a:rPr>
              <a:t>深度优先搜索结果</a:t>
            </a:r>
            <a:r>
              <a:rPr lang="en-US" altLang="zh-CN" sz="2400" b="1" dirty="0">
                <a:solidFill>
                  <a:srgbClr val="FFFF00"/>
                </a:solidFill>
              </a:rPr>
              <a:t>:V</a:t>
            </a:r>
            <a:r>
              <a:rPr lang="en-US" altLang="zh-CN" sz="2400" b="1" baseline="-25000" dirty="0">
                <a:solidFill>
                  <a:srgbClr val="FFFF00"/>
                </a:solidFill>
              </a:rPr>
              <a:t>1</a:t>
            </a:r>
            <a:r>
              <a:rPr lang="en-US" altLang="zh-CN" sz="2400" b="1" dirty="0">
                <a:solidFill>
                  <a:srgbClr val="FFFF00"/>
                </a:solidFill>
              </a:rPr>
              <a:t>,V</a:t>
            </a:r>
            <a:r>
              <a:rPr lang="en-US" altLang="zh-CN" sz="2400" b="1" baseline="-25000" dirty="0">
                <a:solidFill>
                  <a:srgbClr val="FFFF00"/>
                </a:solidFill>
              </a:rPr>
              <a:t>2</a:t>
            </a:r>
            <a:r>
              <a:rPr lang="en-US" altLang="zh-CN" sz="2400" b="1" dirty="0">
                <a:solidFill>
                  <a:srgbClr val="FFFF00"/>
                </a:solidFill>
              </a:rPr>
              <a:t>,V</a:t>
            </a:r>
            <a:r>
              <a:rPr lang="en-US" altLang="zh-CN" sz="2400" b="1" baseline="-25000" dirty="0">
                <a:solidFill>
                  <a:srgbClr val="FFFF00"/>
                </a:solidFill>
              </a:rPr>
              <a:t>3</a:t>
            </a:r>
            <a:r>
              <a:rPr lang="en-US" altLang="zh-CN" sz="2400" b="1" dirty="0">
                <a:solidFill>
                  <a:srgbClr val="FFFF00"/>
                </a:solidFill>
              </a:rPr>
              <a:t>,V</a:t>
            </a:r>
            <a:r>
              <a:rPr lang="en-US" altLang="zh-CN" sz="2400" b="1" baseline="-25000" dirty="0">
                <a:solidFill>
                  <a:srgbClr val="FFFF00"/>
                </a:solidFill>
              </a:rPr>
              <a:t>4 </a:t>
            </a:r>
            <a:endParaRPr lang="en-US" altLang="zh-CN" sz="2400" b="1" dirty="0">
              <a:solidFill>
                <a:srgbClr val="FFFF00"/>
              </a:solidFill>
            </a:endParaRPr>
          </a:p>
          <a:p>
            <a:r>
              <a:rPr lang="zh-CN" altLang="en-US" sz="2400" b="1" dirty="0">
                <a:solidFill>
                  <a:srgbClr val="FFFF00"/>
                </a:solidFill>
              </a:rPr>
              <a:t>逆向深度优先搜索结果</a:t>
            </a:r>
            <a:r>
              <a:rPr lang="en-US" altLang="zh-CN" sz="2400" b="1" dirty="0">
                <a:solidFill>
                  <a:srgbClr val="FFFF00"/>
                </a:solidFill>
              </a:rPr>
              <a:t>:V</a:t>
            </a:r>
            <a:r>
              <a:rPr lang="en-US" altLang="zh-CN" sz="2400" b="1" baseline="-25000" dirty="0">
                <a:solidFill>
                  <a:srgbClr val="FFFF00"/>
                </a:solidFill>
              </a:rPr>
              <a:t>1</a:t>
            </a:r>
            <a:r>
              <a:rPr lang="en-US" altLang="zh-CN" sz="2400" b="1" dirty="0">
                <a:solidFill>
                  <a:srgbClr val="FFFF00"/>
                </a:solidFill>
              </a:rPr>
              <a:t>,V</a:t>
            </a:r>
            <a:r>
              <a:rPr lang="en-US" altLang="zh-CN" sz="2400" b="1" baseline="-25000" dirty="0">
                <a:solidFill>
                  <a:srgbClr val="FFFF00"/>
                </a:solidFill>
              </a:rPr>
              <a:t>3</a:t>
            </a:r>
            <a:r>
              <a:rPr lang="en-US" altLang="zh-CN" sz="2400" b="1" dirty="0">
                <a:solidFill>
                  <a:srgbClr val="FFFF00"/>
                </a:solidFill>
              </a:rPr>
              <a:t>,V</a:t>
            </a:r>
            <a:r>
              <a:rPr lang="en-US" altLang="zh-CN" sz="2400" b="1" baseline="-25000" dirty="0">
                <a:solidFill>
                  <a:srgbClr val="FFFF00"/>
                </a:solidFill>
              </a:rPr>
              <a:t>4</a:t>
            </a:r>
            <a:r>
              <a:rPr lang="en-US" altLang="zh-CN" sz="2400" b="1" dirty="0">
                <a:solidFill>
                  <a:srgbClr val="FFFF00"/>
                </a:solidFill>
              </a:rPr>
              <a:t>,</a:t>
            </a:r>
            <a:r>
              <a:rPr lang="en-US" altLang="zh-CN" sz="2400" b="1" dirty="0">
                <a:solidFill>
                  <a:srgbClr val="FF0066"/>
                </a:solidFill>
              </a:rPr>
              <a:t>V</a:t>
            </a:r>
            <a:r>
              <a:rPr lang="en-US" altLang="zh-CN" sz="2400" b="1" baseline="-25000" dirty="0">
                <a:solidFill>
                  <a:srgbClr val="FF0066"/>
                </a:solidFill>
              </a:rPr>
              <a:t>2</a:t>
            </a:r>
            <a:endParaRPr lang="en-US" altLang="zh-CN" sz="2400" b="1" baseline="-25000" dirty="0">
              <a:solidFill>
                <a:srgbClr val="FF0066"/>
              </a:solidFill>
            </a:endParaRPr>
          </a:p>
          <a:p>
            <a:endParaRPr lang="en-US" altLang="zh-CN" sz="2400" b="1" dirty="0">
              <a:solidFill>
                <a:srgbClr val="FFFF00"/>
              </a:solidFill>
            </a:endParaRPr>
          </a:p>
          <a:p>
            <a:r>
              <a:rPr lang="zh-CN" altLang="en-US" sz="2400" b="1" dirty="0">
                <a:solidFill>
                  <a:srgbClr val="FFFF00"/>
                </a:solidFill>
              </a:rPr>
              <a:t>强连通分量</a:t>
            </a:r>
            <a:r>
              <a:rPr lang="en-US" altLang="zh-CN" sz="2400" b="1" dirty="0">
                <a:solidFill>
                  <a:srgbClr val="FFFF00"/>
                </a:solidFill>
              </a:rPr>
              <a:t>:{V</a:t>
            </a:r>
            <a:r>
              <a:rPr lang="en-US" altLang="zh-CN" sz="2400" b="1" baseline="-25000" dirty="0">
                <a:solidFill>
                  <a:srgbClr val="FFFF00"/>
                </a:solidFill>
              </a:rPr>
              <a:t>1</a:t>
            </a:r>
            <a:r>
              <a:rPr lang="en-US" altLang="zh-CN" sz="2400" b="1" dirty="0">
                <a:solidFill>
                  <a:srgbClr val="FFFF00"/>
                </a:solidFill>
              </a:rPr>
              <a:t>,V</a:t>
            </a:r>
            <a:r>
              <a:rPr lang="en-US" altLang="zh-CN" sz="2400" b="1" baseline="-25000" dirty="0">
                <a:solidFill>
                  <a:srgbClr val="FFFF00"/>
                </a:solidFill>
              </a:rPr>
              <a:t>3</a:t>
            </a:r>
            <a:r>
              <a:rPr lang="en-US" altLang="zh-CN" sz="2400" b="1" dirty="0">
                <a:solidFill>
                  <a:srgbClr val="FFFF00"/>
                </a:solidFill>
              </a:rPr>
              <a:t>,V</a:t>
            </a:r>
            <a:r>
              <a:rPr lang="en-US" altLang="zh-CN" sz="2400" b="1" baseline="-25000" dirty="0">
                <a:solidFill>
                  <a:srgbClr val="FFFF00"/>
                </a:solidFill>
              </a:rPr>
              <a:t>4</a:t>
            </a:r>
            <a:r>
              <a:rPr lang="en-US" altLang="zh-CN" sz="2400" b="1" dirty="0" smtClean="0">
                <a:solidFill>
                  <a:srgbClr val="FFFF00"/>
                </a:solidFill>
              </a:rPr>
              <a:t>}, {</a:t>
            </a:r>
            <a:r>
              <a:rPr lang="en-US" altLang="zh-CN" sz="2400" b="1" dirty="0">
                <a:solidFill>
                  <a:srgbClr val="FFFF00"/>
                </a:solidFill>
              </a:rPr>
              <a:t>V</a:t>
            </a:r>
            <a:r>
              <a:rPr lang="en-US" altLang="zh-CN" sz="2400" b="1" baseline="-25000" dirty="0">
                <a:solidFill>
                  <a:srgbClr val="FFFF00"/>
                </a:solidFill>
              </a:rPr>
              <a:t>2</a:t>
            </a:r>
            <a:r>
              <a:rPr lang="en-US" altLang="zh-CN" sz="2400" b="1" dirty="0">
                <a:solidFill>
                  <a:srgbClr val="FFFF00"/>
                </a:solidFill>
              </a:rPr>
              <a:t>}</a:t>
            </a:r>
            <a:endParaRPr lang="en-US" altLang="zh-CN" sz="2400" b="1" dirty="0">
              <a:solidFill>
                <a:srgbClr val="FFFF00"/>
              </a:solidFill>
            </a:endParaRPr>
          </a:p>
        </p:txBody>
      </p:sp>
      <p:sp>
        <p:nvSpPr>
          <p:cNvPr id="197758" name="Line 126"/>
          <p:cNvSpPr>
            <a:spLocks noChangeShapeType="1"/>
          </p:cNvSpPr>
          <p:nvPr/>
        </p:nvSpPr>
        <p:spPr bwMode="auto">
          <a:xfrm>
            <a:off x="2843213" y="5584825"/>
            <a:ext cx="0" cy="5810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4" name="Rectangle 8"/>
          <p:cNvSpPr>
            <a:spLocks noChangeArrowheads="1"/>
          </p:cNvSpPr>
          <p:nvPr/>
        </p:nvSpPr>
        <p:spPr bwMode="auto">
          <a:xfrm>
            <a:off x="457200" y="762000"/>
            <a:ext cx="8458200" cy="5105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0000"/>
              </a:lnSpc>
              <a:buClr>
                <a:schemeClr val="tx1"/>
              </a:buClr>
              <a:buSzPct val="75000"/>
              <a:buFont typeface="Wingdings" panose="05000000000000000000" pitchFamily="2" charset="2"/>
              <a:buNone/>
            </a:pPr>
            <a:r>
              <a:rPr lang="en-US" altLang="zh-CN" sz="3200">
                <a:latin typeface="Times New Roman Regular" panose="02020503050405090304" charset="0"/>
                <a:ea typeface="Songti SC Regular" panose="02010800040101010101" charset="-122"/>
                <a:cs typeface="Times New Roman Regular" panose="02020503050405090304" charset="0"/>
              </a:rPr>
              <a:t>【</a:t>
            </a:r>
            <a:r>
              <a:rPr lang="zh-CN" altLang="en-US" sz="3200">
                <a:latin typeface="Times New Roman Regular" panose="02020503050405090304" charset="0"/>
                <a:ea typeface="Songti SC Regular" panose="02010800040101010101" charset="-122"/>
                <a:cs typeface="Times New Roman Regular" panose="02020503050405090304" charset="0"/>
              </a:rPr>
              <a:t>例</a:t>
            </a:r>
            <a:r>
              <a:rPr lang="en-US" altLang="zh-CN" sz="3200">
                <a:latin typeface="Times New Roman Regular" panose="02020503050405090304" charset="0"/>
                <a:ea typeface="Songti SC Regular" panose="02010800040101010101" charset="-122"/>
                <a:cs typeface="Times New Roman Regular" panose="02020503050405090304" charset="0"/>
              </a:rPr>
              <a:t>】</a:t>
            </a:r>
            <a:r>
              <a:rPr lang="zh-CN" altLang="en-US" sz="3200">
                <a:latin typeface="Times New Roman Regular" panose="02020503050405090304" charset="0"/>
                <a:ea typeface="Songti SC Regular" panose="02010800040101010101" charset="-122"/>
                <a:cs typeface="Times New Roman Regular" panose="02020503050405090304" charset="0"/>
              </a:rPr>
              <a:t>以深度优先搜索方法从       出发遍历图</a:t>
            </a:r>
            <a:r>
              <a:rPr lang="en-US" altLang="zh-CN" sz="3200">
                <a:latin typeface="Times New Roman Regular" panose="02020503050405090304" charset="0"/>
                <a:ea typeface="Songti SC Regular" panose="02010800040101010101" charset="-122"/>
                <a:cs typeface="Times New Roman Regular" panose="02020503050405090304" charset="0"/>
              </a:rPr>
              <a:t>, </a:t>
            </a:r>
            <a:r>
              <a:rPr lang="zh-CN" altLang="en-US" sz="3200">
                <a:latin typeface="Times New Roman Regular" panose="02020503050405090304" charset="0"/>
                <a:ea typeface="Songti SC Regular" panose="02010800040101010101" charset="-122"/>
                <a:cs typeface="Times New Roman Regular" panose="02020503050405090304" charset="0"/>
              </a:rPr>
              <a:t>建立深度优先生成森林。</a:t>
            </a:r>
            <a:endParaRPr lang="zh-CN" altLang="en-US" sz="3200">
              <a:latin typeface="Times New Roman Regular" panose="02020503050405090304" charset="0"/>
              <a:ea typeface="Songti SC Regular" panose="02010800040101010101" charset="-122"/>
              <a:cs typeface="Times New Roman Regular" panose="02020503050405090304" charset="0"/>
            </a:endParaRPr>
          </a:p>
        </p:txBody>
      </p:sp>
      <p:sp>
        <p:nvSpPr>
          <p:cNvPr id="198681" name="Oval 25"/>
          <p:cNvSpPr>
            <a:spLocks noChangeArrowheads="1"/>
          </p:cNvSpPr>
          <p:nvPr/>
        </p:nvSpPr>
        <p:spPr bwMode="auto">
          <a:xfrm>
            <a:off x="5965825" y="886877"/>
            <a:ext cx="457200" cy="457200"/>
          </a:xfrm>
          <a:prstGeom prst="ellipse">
            <a:avLst/>
          </a:prstGeom>
          <a:noFill/>
          <a:ln w="38100">
            <a:solidFill>
              <a:schemeClr val="tx1"/>
            </a:solidFill>
            <a:rou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dirty="0">
                <a:solidFill>
                  <a:srgbClr val="FFFF00"/>
                </a:solidFill>
                <a:ea typeface="宋体" panose="02010600030101010101" pitchFamily="2" charset="-122"/>
              </a:rPr>
              <a:t>A</a:t>
            </a:r>
            <a:endParaRPr kumimoji="1" lang="en-US" altLang="zh-CN" sz="2400" dirty="0">
              <a:solidFill>
                <a:srgbClr val="FFFF00"/>
              </a:solidFill>
              <a:latin typeface="Times New Roman" panose="02020603050405020304" pitchFamily="18" charset="0"/>
              <a:ea typeface="宋体" panose="02010600030101010101" pitchFamily="2" charset="-122"/>
            </a:endParaRPr>
          </a:p>
        </p:txBody>
      </p:sp>
      <p:sp>
        <p:nvSpPr>
          <p:cNvPr id="198689" name="Text Box 33"/>
          <p:cNvSpPr txBox="1">
            <a:spLocks noChangeArrowheads="1"/>
          </p:cNvSpPr>
          <p:nvPr/>
        </p:nvSpPr>
        <p:spPr bwMode="auto">
          <a:xfrm>
            <a:off x="1529080" y="6000750"/>
            <a:ext cx="2270125"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3F3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ea typeface="仿宋_GB2312" pitchFamily="49" charset="-122"/>
              </a:rPr>
              <a:t>Directed graph </a:t>
            </a:r>
            <a:endParaRPr kumimoji="1" lang="en-US" altLang="zh-CN" sz="2400">
              <a:ea typeface="仿宋_GB2312" pitchFamily="49" charset="-122"/>
            </a:endParaRPr>
          </a:p>
        </p:txBody>
      </p:sp>
      <p:sp>
        <p:nvSpPr>
          <p:cNvPr id="198665" name="Oval 9"/>
          <p:cNvSpPr>
            <a:spLocks noChangeArrowheads="1"/>
          </p:cNvSpPr>
          <p:nvPr/>
        </p:nvSpPr>
        <p:spPr bwMode="auto">
          <a:xfrm>
            <a:off x="827405" y="26670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A</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6" name="Oval 10"/>
          <p:cNvSpPr>
            <a:spLocks noChangeArrowheads="1"/>
          </p:cNvSpPr>
          <p:nvPr/>
        </p:nvSpPr>
        <p:spPr bwMode="auto">
          <a:xfrm>
            <a:off x="2122805" y="26670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B</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7" name="Oval 11"/>
          <p:cNvSpPr>
            <a:spLocks noChangeArrowheads="1"/>
          </p:cNvSpPr>
          <p:nvPr/>
        </p:nvSpPr>
        <p:spPr bwMode="auto">
          <a:xfrm>
            <a:off x="3342005" y="26670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C</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8" name="Oval 12"/>
          <p:cNvSpPr>
            <a:spLocks noChangeArrowheads="1"/>
          </p:cNvSpPr>
          <p:nvPr/>
        </p:nvSpPr>
        <p:spPr bwMode="auto">
          <a:xfrm>
            <a:off x="827405" y="4495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D</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69" name="Oval 13"/>
          <p:cNvSpPr>
            <a:spLocks noChangeArrowheads="1"/>
          </p:cNvSpPr>
          <p:nvPr/>
        </p:nvSpPr>
        <p:spPr bwMode="auto">
          <a:xfrm>
            <a:off x="2122805" y="4495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E</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0" name="Oval 14"/>
          <p:cNvSpPr>
            <a:spLocks noChangeArrowheads="1"/>
          </p:cNvSpPr>
          <p:nvPr/>
        </p:nvSpPr>
        <p:spPr bwMode="auto">
          <a:xfrm>
            <a:off x="3342005" y="4495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F</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1" name="Oval 15"/>
          <p:cNvSpPr>
            <a:spLocks noChangeArrowheads="1"/>
          </p:cNvSpPr>
          <p:nvPr/>
        </p:nvSpPr>
        <p:spPr bwMode="auto">
          <a:xfrm>
            <a:off x="4104005" y="36576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G</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72" name="Line 16"/>
          <p:cNvSpPr>
            <a:spLocks noChangeShapeType="1"/>
          </p:cNvSpPr>
          <p:nvPr/>
        </p:nvSpPr>
        <p:spPr bwMode="auto">
          <a:xfrm>
            <a:off x="1360805" y="2895600"/>
            <a:ext cx="7620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3" name="Line 17"/>
          <p:cNvSpPr>
            <a:spLocks noChangeShapeType="1"/>
          </p:cNvSpPr>
          <p:nvPr/>
        </p:nvSpPr>
        <p:spPr bwMode="auto">
          <a:xfrm flipH="1">
            <a:off x="2656205" y="2895600"/>
            <a:ext cx="6858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4" name="Line 18"/>
          <p:cNvSpPr>
            <a:spLocks noChangeShapeType="1"/>
          </p:cNvSpPr>
          <p:nvPr/>
        </p:nvSpPr>
        <p:spPr bwMode="auto">
          <a:xfrm>
            <a:off x="1056005" y="3200400"/>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5" name="Line 19"/>
          <p:cNvSpPr>
            <a:spLocks noChangeShapeType="1"/>
          </p:cNvSpPr>
          <p:nvPr/>
        </p:nvSpPr>
        <p:spPr bwMode="auto">
          <a:xfrm>
            <a:off x="1360805" y="4724400"/>
            <a:ext cx="7620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6" name="Line 20"/>
          <p:cNvSpPr>
            <a:spLocks noChangeShapeType="1"/>
          </p:cNvSpPr>
          <p:nvPr/>
        </p:nvSpPr>
        <p:spPr bwMode="auto">
          <a:xfrm>
            <a:off x="2351405" y="3200400"/>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7" name="Line 21"/>
          <p:cNvSpPr>
            <a:spLocks noChangeShapeType="1"/>
          </p:cNvSpPr>
          <p:nvPr/>
        </p:nvSpPr>
        <p:spPr bwMode="auto">
          <a:xfrm flipH="1">
            <a:off x="2656205" y="4724400"/>
            <a:ext cx="685800" cy="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8" name="Line 22"/>
          <p:cNvSpPr>
            <a:spLocks noChangeShapeType="1"/>
          </p:cNvSpPr>
          <p:nvPr/>
        </p:nvSpPr>
        <p:spPr bwMode="auto">
          <a:xfrm>
            <a:off x="3570605" y="3200400"/>
            <a:ext cx="0" cy="1295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79" name="Line 23"/>
          <p:cNvSpPr>
            <a:spLocks noChangeShapeType="1"/>
          </p:cNvSpPr>
          <p:nvPr/>
        </p:nvSpPr>
        <p:spPr bwMode="auto">
          <a:xfrm>
            <a:off x="3799205" y="3124200"/>
            <a:ext cx="457200" cy="5334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0" name="Line 24"/>
          <p:cNvSpPr>
            <a:spLocks noChangeShapeType="1"/>
          </p:cNvSpPr>
          <p:nvPr/>
        </p:nvSpPr>
        <p:spPr bwMode="auto">
          <a:xfrm flipV="1">
            <a:off x="3799205" y="4114800"/>
            <a:ext cx="457200" cy="457200"/>
          </a:xfrm>
          <a:prstGeom prst="line">
            <a:avLst/>
          </a:prstGeom>
          <a:noFill/>
          <a:ln w="57150">
            <a:solidFill>
              <a:srgbClr val="F3F3F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1" name="Line 35"/>
          <p:cNvSpPr>
            <a:spLocks noChangeShapeType="1"/>
          </p:cNvSpPr>
          <p:nvPr/>
        </p:nvSpPr>
        <p:spPr bwMode="auto">
          <a:xfrm>
            <a:off x="1437005" y="3124200"/>
            <a:ext cx="533400" cy="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2" name="Line 36"/>
          <p:cNvSpPr>
            <a:spLocks noChangeShapeType="1"/>
          </p:cNvSpPr>
          <p:nvPr/>
        </p:nvSpPr>
        <p:spPr bwMode="auto">
          <a:xfrm>
            <a:off x="2122805" y="3276600"/>
            <a:ext cx="0" cy="11430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8693" name="AutoShape 37"/>
          <p:cNvCxnSpPr>
            <a:cxnSpLocks noChangeShapeType="1"/>
          </p:cNvCxnSpPr>
          <p:nvPr/>
        </p:nvCxnSpPr>
        <p:spPr bwMode="auto">
          <a:xfrm rot="5400000" flipV="1">
            <a:off x="2350135" y="1259205"/>
            <a:ext cx="1270" cy="2514600"/>
          </a:xfrm>
          <a:prstGeom prst="bentConnector3">
            <a:avLst>
              <a:gd name="adj1" fmla="val -13200000"/>
            </a:avLst>
          </a:prstGeom>
          <a:noFill/>
          <a:ln w="38100">
            <a:solidFill>
              <a:srgbClr val="F3F3F3"/>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94" name="Line 38"/>
          <p:cNvSpPr>
            <a:spLocks noChangeShapeType="1"/>
          </p:cNvSpPr>
          <p:nvPr/>
        </p:nvSpPr>
        <p:spPr bwMode="auto">
          <a:xfrm flipV="1">
            <a:off x="3799205" y="4038600"/>
            <a:ext cx="228600" cy="3048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5" name="Line 39"/>
          <p:cNvSpPr>
            <a:spLocks noChangeShapeType="1"/>
          </p:cNvSpPr>
          <p:nvPr/>
        </p:nvSpPr>
        <p:spPr bwMode="auto">
          <a:xfrm>
            <a:off x="3723005" y="3276600"/>
            <a:ext cx="0" cy="914400"/>
          </a:xfrm>
          <a:prstGeom prst="line">
            <a:avLst/>
          </a:prstGeom>
          <a:noFill/>
          <a:ln w="19050">
            <a:solidFill>
              <a:srgbClr val="F3F3F3"/>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98696" name="Line 40"/>
          <p:cNvSpPr>
            <a:spLocks noChangeShapeType="1"/>
          </p:cNvSpPr>
          <p:nvPr/>
        </p:nvSpPr>
        <p:spPr bwMode="auto">
          <a:xfrm flipV="1">
            <a:off x="1970405" y="3352800"/>
            <a:ext cx="0" cy="1143000"/>
          </a:xfrm>
          <a:prstGeom prst="line">
            <a:avLst/>
          </a:prstGeom>
          <a:noFill/>
          <a:ln w="19050">
            <a:solidFill>
              <a:srgbClr val="F3F3F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97" name="Line 41"/>
          <p:cNvSpPr>
            <a:spLocks noChangeShapeType="1"/>
          </p:cNvSpPr>
          <p:nvPr/>
        </p:nvSpPr>
        <p:spPr bwMode="auto">
          <a:xfrm flipH="1">
            <a:off x="1360805" y="3352800"/>
            <a:ext cx="609600" cy="1066800"/>
          </a:xfrm>
          <a:prstGeom prst="line">
            <a:avLst/>
          </a:prstGeom>
          <a:noFill/>
          <a:ln w="19050">
            <a:solidFill>
              <a:srgbClr val="F3F3F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58" name="Line 2"/>
          <p:cNvSpPr>
            <a:spLocks noChangeShapeType="1"/>
          </p:cNvSpPr>
          <p:nvPr/>
        </p:nvSpPr>
        <p:spPr bwMode="auto">
          <a:xfrm>
            <a:off x="7214870" y="2743200"/>
            <a:ext cx="609600" cy="6096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59" name="Line 3"/>
          <p:cNvSpPr>
            <a:spLocks noChangeShapeType="1"/>
          </p:cNvSpPr>
          <p:nvPr/>
        </p:nvSpPr>
        <p:spPr bwMode="auto">
          <a:xfrm flipH="1">
            <a:off x="6910070" y="4495800"/>
            <a:ext cx="381000" cy="6096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0" name="Line 4"/>
          <p:cNvSpPr>
            <a:spLocks noChangeShapeType="1"/>
          </p:cNvSpPr>
          <p:nvPr/>
        </p:nvSpPr>
        <p:spPr bwMode="auto">
          <a:xfrm flipH="1">
            <a:off x="7443470" y="3657600"/>
            <a:ext cx="381000" cy="6096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1" name="Line 5"/>
          <p:cNvSpPr>
            <a:spLocks noChangeShapeType="1"/>
          </p:cNvSpPr>
          <p:nvPr/>
        </p:nvSpPr>
        <p:spPr bwMode="auto">
          <a:xfrm>
            <a:off x="6376670" y="3657600"/>
            <a:ext cx="228600" cy="5334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2" name="Line 6"/>
          <p:cNvSpPr>
            <a:spLocks noChangeShapeType="1"/>
          </p:cNvSpPr>
          <p:nvPr/>
        </p:nvSpPr>
        <p:spPr bwMode="auto">
          <a:xfrm flipH="1">
            <a:off x="5767070" y="3581400"/>
            <a:ext cx="381000" cy="6096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63" name="Line 7"/>
          <p:cNvSpPr>
            <a:spLocks noChangeShapeType="1"/>
          </p:cNvSpPr>
          <p:nvPr/>
        </p:nvSpPr>
        <p:spPr bwMode="auto">
          <a:xfrm flipH="1">
            <a:off x="6452870" y="2819400"/>
            <a:ext cx="457200" cy="457200"/>
          </a:xfrm>
          <a:prstGeom prst="line">
            <a:avLst/>
          </a:prstGeom>
          <a:noFill/>
          <a:ln w="57150">
            <a:solidFill>
              <a:srgbClr val="F3F3F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682" name="Oval 26"/>
          <p:cNvSpPr>
            <a:spLocks noChangeArrowheads="1"/>
          </p:cNvSpPr>
          <p:nvPr/>
        </p:nvSpPr>
        <p:spPr bwMode="auto">
          <a:xfrm>
            <a:off x="6833870" y="23622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A</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3" name="Oval 27"/>
          <p:cNvSpPr>
            <a:spLocks noChangeArrowheads="1"/>
          </p:cNvSpPr>
          <p:nvPr/>
        </p:nvSpPr>
        <p:spPr bwMode="auto">
          <a:xfrm>
            <a:off x="5995670" y="32004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B</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4" name="Oval 28"/>
          <p:cNvSpPr>
            <a:spLocks noChangeArrowheads="1"/>
          </p:cNvSpPr>
          <p:nvPr/>
        </p:nvSpPr>
        <p:spPr bwMode="auto">
          <a:xfrm>
            <a:off x="6376670" y="4114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D</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5" name="Oval 29"/>
          <p:cNvSpPr>
            <a:spLocks noChangeArrowheads="1"/>
          </p:cNvSpPr>
          <p:nvPr/>
        </p:nvSpPr>
        <p:spPr bwMode="auto">
          <a:xfrm>
            <a:off x="5386070" y="4114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E</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6" name="Oval 30"/>
          <p:cNvSpPr>
            <a:spLocks noChangeArrowheads="1"/>
          </p:cNvSpPr>
          <p:nvPr/>
        </p:nvSpPr>
        <p:spPr bwMode="auto">
          <a:xfrm>
            <a:off x="7672070" y="32004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C</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7" name="Oval 31"/>
          <p:cNvSpPr>
            <a:spLocks noChangeArrowheads="1"/>
          </p:cNvSpPr>
          <p:nvPr/>
        </p:nvSpPr>
        <p:spPr bwMode="auto">
          <a:xfrm>
            <a:off x="7138670" y="41148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F</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88" name="Oval 32"/>
          <p:cNvSpPr>
            <a:spLocks noChangeArrowheads="1"/>
          </p:cNvSpPr>
          <p:nvPr/>
        </p:nvSpPr>
        <p:spPr bwMode="auto">
          <a:xfrm>
            <a:off x="6529070" y="5029200"/>
            <a:ext cx="533400" cy="533400"/>
          </a:xfrm>
          <a:prstGeom prst="ellipse">
            <a:avLst/>
          </a:prstGeom>
          <a:solidFill>
            <a:schemeClr val="bg1"/>
          </a:solidFill>
          <a:ln w="38100">
            <a:solidFill>
              <a:srgbClr val="F3F3F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FFFF00"/>
                </a:solidFill>
                <a:ea typeface="宋体" panose="02010600030101010101" pitchFamily="2" charset="-122"/>
              </a:rPr>
              <a:t>G</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198690" name="Text Box 34"/>
          <p:cNvSpPr txBox="1">
            <a:spLocks noChangeArrowheads="1"/>
          </p:cNvSpPr>
          <p:nvPr/>
        </p:nvSpPr>
        <p:spPr bwMode="auto">
          <a:xfrm>
            <a:off x="4716780" y="6000750"/>
            <a:ext cx="376047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3F3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effectLst>
                  <a:outerShdw blurRad="38100" dist="38100" dir="2700000" algn="tl">
                    <a:srgbClr val="010199"/>
                  </a:outerShdw>
                </a:effectLst>
                <a:ea typeface="仿宋_GB2312" pitchFamily="49" charset="-122"/>
              </a:rPr>
              <a:t>Depth-first spanning forest</a:t>
            </a:r>
            <a:endParaRPr kumimoji="1" lang="en-US" altLang="zh-CN" sz="2400">
              <a:ea typeface="宋体" panose="02010600030101010101" pitchFamily="2" charset="-122"/>
            </a:endParaRPr>
          </a:p>
        </p:txBody>
      </p:sp>
      <p:sp>
        <p:nvSpPr>
          <p:cNvPr id="2" name="右箭头 1"/>
          <p:cNvSpPr/>
          <p:nvPr/>
        </p:nvSpPr>
        <p:spPr>
          <a:xfrm>
            <a:off x="4150360" y="6157595"/>
            <a:ext cx="215900" cy="14414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91"/>
                                        </p:tgtEl>
                                        <p:attrNameLst>
                                          <p:attrName>style.visibility</p:attrName>
                                        </p:attrNameLst>
                                      </p:cBhvr>
                                      <p:to>
                                        <p:strVal val="visible"/>
                                      </p:to>
                                    </p:set>
                                  </p:childTnLst>
                                </p:cTn>
                              </p:par>
                            </p:childTnLst>
                          </p:cTn>
                        </p:par>
                        <p:par>
                          <p:cTn id="11" fill="hold">
                            <p:stCondLst>
                              <p:cond delay="0"/>
                            </p:stCondLst>
                            <p:childTnLst>
                              <p:par>
                                <p:cTn id="12" presetID="5" presetClass="entr" presetSubtype="10" fill="hold" grpId="0" nodeType="afterEffect">
                                  <p:stCondLst>
                                    <p:cond delay="500"/>
                                  </p:stCondLst>
                                  <p:childTnLst>
                                    <p:set>
                                      <p:cBhvr>
                                        <p:cTn id="13" dur="1" fill="hold">
                                          <p:stCondLst>
                                            <p:cond delay="0"/>
                                          </p:stCondLst>
                                        </p:cTn>
                                        <p:tgtEl>
                                          <p:spTgt spid="198683"/>
                                        </p:tgtEl>
                                        <p:attrNameLst>
                                          <p:attrName>style.visibility</p:attrName>
                                        </p:attrNameLst>
                                      </p:cBhvr>
                                      <p:to>
                                        <p:strVal val="visible"/>
                                      </p:to>
                                    </p:set>
                                    <p:animEffect transition="in" filter="checkerboard(across)">
                                      <p:cBhvr>
                                        <p:cTn id="14" dur="500"/>
                                        <p:tgtEl>
                                          <p:spTgt spid="198683"/>
                                        </p:tgtEl>
                                      </p:cBhvr>
                                    </p:animEffec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986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8692"/>
                                        </p:tgtEl>
                                        <p:attrNameLst>
                                          <p:attrName>style.visibility</p:attrName>
                                        </p:attrNameLst>
                                      </p:cBhvr>
                                      <p:to>
                                        <p:strVal val="visible"/>
                                      </p:to>
                                    </p:set>
                                  </p:childTnLst>
                                </p:cTn>
                              </p:par>
                            </p:childTnLst>
                          </p:cTn>
                        </p:par>
                        <p:par>
                          <p:cTn id="22" fill="hold">
                            <p:stCondLst>
                              <p:cond delay="0"/>
                            </p:stCondLst>
                            <p:childTnLst>
                              <p:par>
                                <p:cTn id="23" presetID="5" presetClass="entr" presetSubtype="10" fill="hold" grpId="0" nodeType="afterEffect">
                                  <p:stCondLst>
                                    <p:cond delay="500"/>
                                  </p:stCondLst>
                                  <p:childTnLst>
                                    <p:set>
                                      <p:cBhvr>
                                        <p:cTn id="24" dur="1" fill="hold">
                                          <p:stCondLst>
                                            <p:cond delay="0"/>
                                          </p:stCondLst>
                                        </p:cTn>
                                        <p:tgtEl>
                                          <p:spTgt spid="198685"/>
                                        </p:tgtEl>
                                        <p:attrNameLst>
                                          <p:attrName>style.visibility</p:attrName>
                                        </p:attrNameLst>
                                      </p:cBhvr>
                                      <p:to>
                                        <p:strVal val="visible"/>
                                      </p:to>
                                    </p:set>
                                    <p:animEffect transition="in" filter="checkerboard(across)">
                                      <p:cBhvr>
                                        <p:cTn id="25" dur="500"/>
                                        <p:tgtEl>
                                          <p:spTgt spid="198685"/>
                                        </p:tgtEl>
                                      </p:cBhvr>
                                    </p:animEffect>
                                  </p:childTnLst>
                                </p:cTn>
                              </p:par>
                            </p:childTnLst>
                          </p:cTn>
                        </p:par>
                        <p:par>
                          <p:cTn id="26" fill="hold">
                            <p:stCondLst>
                              <p:cond delay="1000"/>
                            </p:stCondLst>
                            <p:childTnLst>
                              <p:par>
                                <p:cTn id="27" presetID="1" presetClass="entr" presetSubtype="0" fill="hold" nodeType="afterEffect">
                                  <p:stCondLst>
                                    <p:cond delay="500"/>
                                  </p:stCondLst>
                                  <p:childTnLst>
                                    <p:set>
                                      <p:cBhvr>
                                        <p:cTn id="28" dur="1" fill="hold">
                                          <p:stCondLst>
                                            <p:cond delay="0"/>
                                          </p:stCondLst>
                                        </p:cTn>
                                        <p:tgtEl>
                                          <p:spTgt spid="1986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86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8696"/>
                                        </p:tgtEl>
                                        <p:attrNameLst>
                                          <p:attrName>style.visibility</p:attrName>
                                        </p:attrNameLst>
                                      </p:cBhvr>
                                      <p:to>
                                        <p:strVal val="visible"/>
                                      </p:to>
                                    </p:set>
                                  </p:childTnLst>
                                </p:cTn>
                              </p:par>
                            </p:childTnLst>
                          </p:cTn>
                        </p:par>
                        <p:par>
                          <p:cTn id="35" fill="hold">
                            <p:stCondLst>
                              <p:cond delay="0"/>
                            </p:stCondLst>
                            <p:childTnLst>
                              <p:par>
                                <p:cTn id="36" presetID="5" presetClass="entr" presetSubtype="10" fill="hold" grpId="0" nodeType="afterEffect">
                                  <p:stCondLst>
                                    <p:cond delay="500"/>
                                  </p:stCondLst>
                                  <p:childTnLst>
                                    <p:set>
                                      <p:cBhvr>
                                        <p:cTn id="37" dur="1" fill="hold">
                                          <p:stCondLst>
                                            <p:cond delay="0"/>
                                          </p:stCondLst>
                                        </p:cTn>
                                        <p:tgtEl>
                                          <p:spTgt spid="198684"/>
                                        </p:tgtEl>
                                        <p:attrNameLst>
                                          <p:attrName>style.visibility</p:attrName>
                                        </p:attrNameLst>
                                      </p:cBhvr>
                                      <p:to>
                                        <p:strVal val="visible"/>
                                      </p:to>
                                    </p:set>
                                    <p:animEffect transition="in" filter="checkerboard(across)">
                                      <p:cBhvr>
                                        <p:cTn id="38" dur="500"/>
                                        <p:tgtEl>
                                          <p:spTgt spid="198684"/>
                                        </p:tgtEl>
                                      </p:cBhvr>
                                    </p:animEffect>
                                  </p:childTnLst>
                                </p:cTn>
                              </p:par>
                            </p:childTnLst>
                          </p:cTn>
                        </p:par>
                        <p:par>
                          <p:cTn id="39" fill="hold">
                            <p:stCondLst>
                              <p:cond delay="1000"/>
                            </p:stCondLst>
                            <p:childTnLst>
                              <p:par>
                                <p:cTn id="40" presetID="1" presetClass="entr" presetSubtype="0" fill="hold" nodeType="afterEffect">
                                  <p:stCondLst>
                                    <p:cond delay="500"/>
                                  </p:stCondLst>
                                  <p:childTnLst>
                                    <p:set>
                                      <p:cBhvr>
                                        <p:cTn id="41" dur="1" fill="hold">
                                          <p:stCondLst>
                                            <p:cond delay="0"/>
                                          </p:stCondLst>
                                        </p:cTn>
                                        <p:tgtEl>
                                          <p:spTgt spid="19866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8693"/>
                                        </p:tgtEl>
                                        <p:attrNameLst>
                                          <p:attrName>style.visibility</p:attrName>
                                        </p:attrNameLst>
                                      </p:cBhvr>
                                      <p:to>
                                        <p:strVal val="visible"/>
                                      </p:to>
                                    </p:set>
                                  </p:childTnLst>
                                </p:cTn>
                              </p:par>
                            </p:childTnLst>
                          </p:cTn>
                        </p:par>
                        <p:par>
                          <p:cTn id="46" fill="hold">
                            <p:stCondLst>
                              <p:cond delay="0"/>
                            </p:stCondLst>
                            <p:childTnLst>
                              <p:par>
                                <p:cTn id="47" presetID="5" presetClass="entr" presetSubtype="10" fill="hold" grpId="0" nodeType="afterEffect">
                                  <p:stCondLst>
                                    <p:cond delay="0"/>
                                  </p:stCondLst>
                                  <p:childTnLst>
                                    <p:set>
                                      <p:cBhvr>
                                        <p:cTn id="48" dur="1" fill="hold">
                                          <p:stCondLst>
                                            <p:cond delay="0"/>
                                          </p:stCondLst>
                                        </p:cTn>
                                        <p:tgtEl>
                                          <p:spTgt spid="198686"/>
                                        </p:tgtEl>
                                        <p:attrNameLst>
                                          <p:attrName>style.visibility</p:attrName>
                                        </p:attrNameLst>
                                      </p:cBhvr>
                                      <p:to>
                                        <p:strVal val="visible"/>
                                      </p:to>
                                    </p:set>
                                    <p:animEffect transition="in" filter="checkerboard(across)">
                                      <p:cBhvr>
                                        <p:cTn id="49" dur="500"/>
                                        <p:tgtEl>
                                          <p:spTgt spid="198686"/>
                                        </p:tgtEl>
                                      </p:cBhvr>
                                    </p:animEffect>
                                  </p:childTnLst>
                                </p:cTn>
                              </p:par>
                            </p:childTnLst>
                          </p:cTn>
                        </p:par>
                        <p:par>
                          <p:cTn id="50" fill="hold">
                            <p:stCondLst>
                              <p:cond delay="500"/>
                            </p:stCondLst>
                            <p:childTnLst>
                              <p:par>
                                <p:cTn id="51" presetID="1" presetClass="entr" presetSubtype="0" fill="hold" nodeType="afterEffect">
                                  <p:stCondLst>
                                    <p:cond delay="500"/>
                                  </p:stCondLst>
                                  <p:childTnLst>
                                    <p:set>
                                      <p:cBhvr>
                                        <p:cTn id="52" dur="1" fill="hold">
                                          <p:stCondLst>
                                            <p:cond delay="0"/>
                                          </p:stCondLst>
                                        </p:cTn>
                                        <p:tgtEl>
                                          <p:spTgt spid="1986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98695"/>
                                        </p:tgtEl>
                                        <p:attrNameLst>
                                          <p:attrName>style.visibility</p:attrName>
                                        </p:attrNameLst>
                                      </p:cBhvr>
                                      <p:to>
                                        <p:strVal val="visible"/>
                                      </p:to>
                                    </p:set>
                                  </p:childTnLst>
                                </p:cTn>
                              </p:par>
                            </p:childTnLst>
                          </p:cTn>
                        </p:par>
                        <p:par>
                          <p:cTn id="57" fill="hold">
                            <p:stCondLst>
                              <p:cond delay="0"/>
                            </p:stCondLst>
                            <p:childTnLst>
                              <p:par>
                                <p:cTn id="58" presetID="5" presetClass="entr" presetSubtype="10" fill="hold" grpId="0" nodeType="afterEffect">
                                  <p:stCondLst>
                                    <p:cond delay="500"/>
                                  </p:stCondLst>
                                  <p:childTnLst>
                                    <p:set>
                                      <p:cBhvr>
                                        <p:cTn id="59" dur="1" fill="hold">
                                          <p:stCondLst>
                                            <p:cond delay="0"/>
                                          </p:stCondLst>
                                        </p:cTn>
                                        <p:tgtEl>
                                          <p:spTgt spid="198687"/>
                                        </p:tgtEl>
                                        <p:attrNameLst>
                                          <p:attrName>style.visibility</p:attrName>
                                        </p:attrNameLst>
                                      </p:cBhvr>
                                      <p:to>
                                        <p:strVal val="visible"/>
                                      </p:to>
                                    </p:set>
                                    <p:animEffect transition="in" filter="checkerboard(across)">
                                      <p:cBhvr>
                                        <p:cTn id="60" dur="500"/>
                                        <p:tgtEl>
                                          <p:spTgt spid="198687"/>
                                        </p:tgtEl>
                                      </p:cBhvr>
                                    </p:animEffect>
                                  </p:childTnLst>
                                </p:cTn>
                              </p:par>
                            </p:childTnLst>
                          </p:cTn>
                        </p:par>
                        <p:par>
                          <p:cTn id="61" fill="hold">
                            <p:stCondLst>
                              <p:cond delay="1000"/>
                            </p:stCondLst>
                            <p:childTnLst>
                              <p:par>
                                <p:cTn id="62" presetID="1" presetClass="entr" presetSubtype="0" fill="hold" nodeType="afterEffect">
                                  <p:stCondLst>
                                    <p:cond delay="500"/>
                                  </p:stCondLst>
                                  <p:childTnLst>
                                    <p:set>
                                      <p:cBhvr>
                                        <p:cTn id="63" dur="1" fill="hold">
                                          <p:stCondLst>
                                            <p:cond delay="0"/>
                                          </p:stCondLst>
                                        </p:cTn>
                                        <p:tgtEl>
                                          <p:spTgt spid="19866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98694"/>
                                        </p:tgtEl>
                                        <p:attrNameLst>
                                          <p:attrName>style.visibility</p:attrName>
                                        </p:attrNameLst>
                                      </p:cBhvr>
                                      <p:to>
                                        <p:strVal val="visible"/>
                                      </p:to>
                                    </p:set>
                                  </p:childTnLst>
                                </p:cTn>
                              </p:par>
                            </p:childTnLst>
                          </p:cTn>
                        </p:par>
                        <p:par>
                          <p:cTn id="68" fill="hold">
                            <p:stCondLst>
                              <p:cond delay="0"/>
                            </p:stCondLst>
                            <p:childTnLst>
                              <p:par>
                                <p:cTn id="69" presetID="5" presetClass="entr" presetSubtype="10" fill="hold" grpId="0" nodeType="afterEffect">
                                  <p:stCondLst>
                                    <p:cond delay="500"/>
                                  </p:stCondLst>
                                  <p:childTnLst>
                                    <p:set>
                                      <p:cBhvr>
                                        <p:cTn id="70" dur="1" fill="hold">
                                          <p:stCondLst>
                                            <p:cond delay="0"/>
                                          </p:stCondLst>
                                        </p:cTn>
                                        <p:tgtEl>
                                          <p:spTgt spid="198688"/>
                                        </p:tgtEl>
                                        <p:attrNameLst>
                                          <p:attrName>style.visibility</p:attrName>
                                        </p:attrNameLst>
                                      </p:cBhvr>
                                      <p:to>
                                        <p:strVal val="visible"/>
                                      </p:to>
                                    </p:set>
                                    <p:animEffect transition="in" filter="checkerboard(across)">
                                      <p:cBhvr>
                                        <p:cTn id="71" dur="500"/>
                                        <p:tgtEl>
                                          <p:spTgt spid="198688"/>
                                        </p:tgtEl>
                                      </p:cBhvr>
                                    </p:animEffect>
                                  </p:childTnLst>
                                </p:cTn>
                              </p:par>
                            </p:childTnLst>
                          </p:cTn>
                        </p:par>
                        <p:par>
                          <p:cTn id="72" fill="hold">
                            <p:stCondLst>
                              <p:cond delay="1000"/>
                            </p:stCondLst>
                            <p:childTnLst>
                              <p:par>
                                <p:cTn id="73" presetID="1" presetClass="entr" presetSubtype="0" fill="hold" nodeType="afterEffect">
                                  <p:stCondLst>
                                    <p:cond delay="500"/>
                                  </p:stCondLst>
                                  <p:childTnLst>
                                    <p:set>
                                      <p:cBhvr>
                                        <p:cTn id="74" dur="1" fill="hold">
                                          <p:stCondLst>
                                            <p:cond delay="0"/>
                                          </p:stCondLst>
                                        </p:cTn>
                                        <p:tgtEl>
                                          <p:spTgt spid="198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82" grpId="0" animBg="1"/>
      <p:bldP spid="198683" grpId="0" animBg="1"/>
      <p:bldP spid="198685" grpId="0" animBg="1"/>
      <p:bldP spid="198684" grpId="0" animBg="1"/>
      <p:bldP spid="198686" grpId="0" animBg="1"/>
      <p:bldP spid="198687" grpId="0" animBg="1"/>
      <p:bldP spid="1986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755967" y="909320"/>
            <a:ext cx="470725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二元组</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G=(V</a:t>
            </a:r>
            <a:r>
              <a:rPr kumimoji="1"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表示有向图，其中</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 &lt;v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 …&lt;v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5219" name="Text Box 3"/>
          <p:cNvSpPr txBox="1">
            <a:spLocks noChangeArrowheads="1"/>
          </p:cNvSpPr>
          <p:nvPr/>
        </p:nvSpPr>
        <p:spPr bwMode="auto">
          <a:xfrm>
            <a:off x="610553" y="4508971"/>
            <a:ext cx="81076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在以后的讨论中，我们</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不考虑顶点到其自身的弧或边</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那么对于有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个顶点的无向图，边的最大数目为</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n(n-1)/2</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对于</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个顶点的有向图，弧的最大数目为</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n(n-1)</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。由此我们</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可以得到下面的定义：</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 name="组合 4"/>
          <p:cNvGrpSpPr/>
          <p:nvPr/>
        </p:nvGrpSpPr>
        <p:grpSpPr>
          <a:xfrm>
            <a:off x="5940256" y="2369835"/>
            <a:ext cx="2683852" cy="1444379"/>
            <a:chOff x="5509726" y="765175"/>
            <a:chExt cx="2683852" cy="1444379"/>
          </a:xfrm>
        </p:grpSpPr>
        <p:grpSp>
          <p:nvGrpSpPr>
            <p:cNvPr id="265231" name="Group 15"/>
            <p:cNvGrpSpPr/>
            <p:nvPr/>
          </p:nvGrpSpPr>
          <p:grpSpPr bwMode="auto">
            <a:xfrm>
              <a:off x="5509726" y="765175"/>
              <a:ext cx="1406080" cy="1444379"/>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5</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5238" name="Oval 22"/>
              <p:cNvSpPr>
                <a:spLocks noChangeArrowheads="1"/>
              </p:cNvSpPr>
              <p:nvPr/>
            </p:nvSpPr>
            <p:spPr bwMode="auto">
              <a:xfrm>
                <a:off x="3024" y="235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0" name="AutoShape 24"/>
              <p:cNvCxnSpPr>
                <a:cxnSpLocks noChangeShapeType="1"/>
                <a:stCxn id="265238" idx="5"/>
                <a:endCxn id="265235" idx="1"/>
              </p:cNvCxnSpPr>
              <p:nvPr/>
            </p:nvCxnSpPr>
            <p:spPr bwMode="auto">
              <a:xfrm>
                <a:off x="3352" y="2680"/>
                <a:ext cx="208"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1" name="AutoShape 25"/>
              <p:cNvCxnSpPr>
                <a:cxnSpLocks noChangeShapeType="1"/>
                <a:stCxn id="265233" idx="3"/>
                <a:endCxn id="265238" idx="7"/>
              </p:cNvCxnSpPr>
              <p:nvPr/>
            </p:nvCxnSpPr>
            <p:spPr bwMode="auto">
              <a:xfrm flipH="1">
                <a:off x="3352" y="2296"/>
                <a:ext cx="208" cy="1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2" name="AutoShape 26"/>
              <p:cNvCxnSpPr>
                <a:cxnSpLocks noChangeShapeType="1"/>
                <a:stCxn id="265238" idx="3"/>
                <a:endCxn id="265234" idx="7"/>
              </p:cNvCxnSpPr>
              <p:nvPr/>
            </p:nvCxnSpPr>
            <p:spPr bwMode="auto">
              <a:xfrm flipH="1">
                <a:off x="2920" y="2680"/>
                <a:ext cx="160" cy="1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5243" name="Text Box 27"/>
            <p:cNvSpPr txBox="1">
              <a:spLocks noChangeArrowheads="1"/>
            </p:cNvSpPr>
            <p:nvPr/>
          </p:nvSpPr>
          <p:spPr bwMode="auto">
            <a:xfrm>
              <a:off x="7094535" y="1227586"/>
              <a:ext cx="1099043" cy="4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FFFF00"/>
                  </a:solidFill>
                  <a:cs typeface="Times New Roman" panose="02020603050405020304" pitchFamily="18" charset="0"/>
                </a:rPr>
                <a:t>无向图</a:t>
              </a:r>
              <a:endParaRPr kumimoji="1" lang="zh-CN" altLang="en-US" sz="2400">
                <a:solidFill>
                  <a:srgbClr val="FFFF00"/>
                </a:solidFill>
                <a:cs typeface="Times New Roman" panose="02020603050405020304" pitchFamily="18" charset="0"/>
              </a:endParaRPr>
            </a:p>
          </p:txBody>
        </p:sp>
      </p:grpSp>
      <p:grpSp>
        <p:nvGrpSpPr>
          <p:cNvPr id="6" name="组合 5"/>
          <p:cNvGrpSpPr/>
          <p:nvPr/>
        </p:nvGrpSpPr>
        <p:grpSpPr>
          <a:xfrm>
            <a:off x="5940288" y="692581"/>
            <a:ext cx="2610827" cy="1444379"/>
            <a:chOff x="7207113" y="822950"/>
            <a:chExt cx="2610827" cy="1444379"/>
          </a:xfrm>
        </p:grpSpPr>
        <p:grpSp>
          <p:nvGrpSpPr>
            <p:cNvPr id="265222" name="Group 6"/>
            <p:cNvGrpSpPr/>
            <p:nvPr/>
          </p:nvGrpSpPr>
          <p:grpSpPr bwMode="auto">
            <a:xfrm>
              <a:off x="7207113" y="822950"/>
              <a:ext cx="1406080" cy="1444379"/>
              <a:chOff x="4176" y="2016"/>
              <a:chExt cx="1296" cy="1200"/>
            </a:xfrm>
          </p:grpSpPr>
          <p:sp>
            <p:nvSpPr>
              <p:cNvPr id="265223"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24"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25" name="Oval 9"/>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26" name="Oval 10"/>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cxnSp>
            <p:nvCxnSpPr>
              <p:cNvPr id="265227" name="AutoShape 11"/>
              <p:cNvCxnSpPr>
                <a:cxnSpLocks noChangeShapeType="1"/>
                <a:stCxn id="265223" idx="6"/>
                <a:endCxn id="26522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8" name="AutoShape 12"/>
              <p:cNvCxnSpPr>
                <a:cxnSpLocks noChangeShapeType="1"/>
                <a:stCxn id="265223" idx="4"/>
                <a:endCxn id="265225"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9" name="AutoShape 13"/>
              <p:cNvCxnSpPr>
                <a:cxnSpLocks noChangeShapeType="1"/>
                <a:stCxn id="265225" idx="6"/>
                <a:endCxn id="265226"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0" name="AutoShape 14"/>
              <p:cNvCxnSpPr>
                <a:cxnSpLocks noChangeShapeType="1"/>
                <a:stCxn id="265226" idx="1"/>
                <a:endCxn id="265223"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5244" name="Text Box 28"/>
            <p:cNvSpPr txBox="1">
              <a:spLocks noChangeArrowheads="1"/>
            </p:cNvSpPr>
            <p:nvPr/>
          </p:nvSpPr>
          <p:spPr bwMode="auto">
            <a:xfrm>
              <a:off x="8718897" y="1317349"/>
              <a:ext cx="1099043" cy="4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FF00"/>
                  </a:solidFill>
                  <a:cs typeface="Times New Roman" panose="02020603050405020304" pitchFamily="18" charset="0"/>
                </a:rPr>
                <a:t>有向图</a:t>
              </a:r>
              <a:endParaRPr kumimoji="1" lang="zh-CN" altLang="en-US" sz="2400" dirty="0">
                <a:solidFill>
                  <a:srgbClr val="FFFF00"/>
                </a:solidFill>
                <a:cs typeface="Times New Roman" panose="02020603050405020304" pitchFamily="18" charset="0"/>
              </a:endParaRPr>
            </a:p>
          </p:txBody>
        </p:sp>
      </p:grpSp>
      <p:sp>
        <p:nvSpPr>
          <p:cNvPr id="3" name="矩形 2"/>
          <p:cNvSpPr/>
          <p:nvPr/>
        </p:nvSpPr>
        <p:spPr>
          <a:xfrm>
            <a:off x="683578" y="2600970"/>
            <a:ext cx="5040000" cy="1198880"/>
          </a:xfrm>
          <a:prstGeom prst="rect">
            <a:avLst/>
          </a:prstGeom>
        </p:spPr>
        <p:txBody>
          <a:bodyPr>
            <a:spAutoFit/>
          </a:bodyPr>
          <a:lstStyle/>
          <a:p>
            <a:pPr lvl="0"/>
            <a:r>
              <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二元组</a:t>
            </a:r>
            <a:r>
              <a:rPr kumimoji="1" lang="en-US" altLang="zh-CN"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G=(V, E) </a:t>
            </a:r>
            <a:r>
              <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表示无向图，其中</a:t>
            </a:r>
            <a:endPar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a:p>
            <a:pPr lvl="0"/>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1</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 v</a:t>
            </a:r>
            <a:r>
              <a:rPr kumimoji="1" lang="en-US" altLang="zh-CN" sz="2400" baseline="-25000" dirty="0">
                <a:latin typeface="Times New Roman" panose="02020603050405020304" pitchFamily="18" charset="0"/>
                <a:ea typeface="宋体" panose="02010600030101010101" pitchFamily="2" charset="-122"/>
                <a:cs typeface="Times New Roman" panose="02020603050405020304" pitchFamily="18" charset="0"/>
                <a:sym typeface="+mn-ea"/>
              </a:rPr>
              <a:t>2</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 …,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sym typeface="+mn-ea"/>
              </a:rPr>
              <a:t>v</a:t>
            </a:r>
            <a:r>
              <a:rPr kumimoji="1" lang="en-US" altLang="zh-CN" sz="2400" baseline="-25000" dirty="0" err="1">
                <a:latin typeface="Times New Roman" panose="02020603050405020304" pitchFamily="18" charset="0"/>
                <a:ea typeface="宋体" panose="02010600030101010101" pitchFamily="2" charset="-122"/>
                <a:cs typeface="Times New Roman" panose="02020603050405020304" pitchFamily="18" charset="0"/>
                <a:sym typeface="+mn-ea"/>
              </a:rPr>
              <a:t>n</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1" lang="zh-CN" altLang="en-US" sz="24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a:p>
            <a:pPr lvl="0"/>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sz="24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25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fade">
                                      <p:cBhvr>
                                        <p:cTn id="7" dur="1000"/>
                                        <p:tgtEl>
                                          <p:spTgt spid="265218"/>
                                        </p:tgtEl>
                                      </p:cBhvr>
                                    </p:animEffect>
                                    <p:anim calcmode="lin" valueType="num">
                                      <p:cBhvr>
                                        <p:cTn id="8" dur="1000" fill="hold"/>
                                        <p:tgtEl>
                                          <p:spTgt spid="265218"/>
                                        </p:tgtEl>
                                        <p:attrNameLst>
                                          <p:attrName>ppt_x</p:attrName>
                                        </p:attrNameLst>
                                      </p:cBhvr>
                                      <p:tavLst>
                                        <p:tav tm="0">
                                          <p:val>
                                            <p:strVal val="#ppt_x"/>
                                          </p:val>
                                        </p:tav>
                                        <p:tav tm="100000">
                                          <p:val>
                                            <p:strVal val="#ppt_x"/>
                                          </p:val>
                                        </p:tav>
                                      </p:tavLst>
                                    </p:anim>
                                    <p:anim calcmode="lin" valueType="num">
                                      <p:cBhvr>
                                        <p:cTn id="9" dur="1000" fill="hold"/>
                                        <p:tgtEl>
                                          <p:spTgt spid="2652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5219"/>
                                        </p:tgtEl>
                                        <p:attrNameLst>
                                          <p:attrName>style.visibility</p:attrName>
                                        </p:attrNameLst>
                                      </p:cBhvr>
                                      <p:to>
                                        <p:strVal val="visible"/>
                                      </p:to>
                                    </p:set>
                                    <p:animEffect transition="in" filter="fade">
                                      <p:cBhvr>
                                        <p:cTn id="31" dur="1000"/>
                                        <p:tgtEl>
                                          <p:spTgt spid="265219"/>
                                        </p:tgtEl>
                                      </p:cBhvr>
                                    </p:animEffect>
                                    <p:anim calcmode="lin" valueType="num">
                                      <p:cBhvr>
                                        <p:cTn id="32" dur="1000" fill="hold"/>
                                        <p:tgtEl>
                                          <p:spTgt spid="265219"/>
                                        </p:tgtEl>
                                        <p:attrNameLst>
                                          <p:attrName>ppt_x</p:attrName>
                                        </p:attrNameLst>
                                      </p:cBhvr>
                                      <p:tavLst>
                                        <p:tav tm="0">
                                          <p:val>
                                            <p:strVal val="#ppt_x"/>
                                          </p:val>
                                        </p:tav>
                                        <p:tav tm="100000">
                                          <p:val>
                                            <p:strVal val="#ppt_x"/>
                                          </p:val>
                                        </p:tav>
                                      </p:tavLst>
                                    </p:anim>
                                    <p:anim calcmode="lin" valueType="num">
                                      <p:cBhvr>
                                        <p:cTn id="33" dur="1000" fill="hold"/>
                                        <p:tgtEl>
                                          <p:spTgt spid="265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ldLvl="0" animBg="1"/>
      <p:bldP spid="265219" grpId="0" bldLvl="0" animBg="1"/>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a:t>Contents</a:t>
            </a:r>
            <a:endParaRPr lang="en-US" altLang="zh-CN"/>
          </a:p>
        </p:txBody>
      </p:sp>
      <p:sp>
        <p:nvSpPr>
          <p:cNvPr id="249859" name="Rectangle 3"/>
          <p:cNvSpPr>
            <a:spLocks noGrp="1" noChangeArrowheads="1"/>
          </p:cNvSpPr>
          <p:nvPr>
            <p:ph type="body" idx="1"/>
          </p:nvPr>
        </p:nvSpPr>
        <p:spPr/>
        <p:txBody>
          <a:bodyPr/>
          <a:lstStyle/>
          <a:p>
            <a:r>
              <a:rPr kumimoji="1" lang="en-US" altLang="zh-CN" dirty="0">
                <a:solidFill>
                  <a:schemeClr val="tx1"/>
                </a:solidFill>
              </a:rPr>
              <a:t>Definition and notations of graph</a:t>
            </a:r>
            <a:endParaRPr kumimoji="1" lang="en-US" altLang="zh-CN" dirty="0">
              <a:solidFill>
                <a:schemeClr val="tx1"/>
              </a:solidFill>
            </a:endParaRPr>
          </a:p>
          <a:p>
            <a:r>
              <a:rPr kumimoji="1" lang="en-US" altLang="zh-CN" dirty="0">
                <a:solidFill>
                  <a:schemeClr val="tx1"/>
                </a:solidFill>
              </a:rPr>
              <a:t>Storage structure of graph</a:t>
            </a:r>
            <a:endParaRPr kumimoji="1" lang="en-US" altLang="zh-CN" dirty="0">
              <a:solidFill>
                <a:schemeClr val="tx1"/>
              </a:solidFill>
            </a:endParaRPr>
          </a:p>
          <a:p>
            <a:r>
              <a:rPr kumimoji="1" lang="en-US" altLang="zh-CN" dirty="0">
                <a:solidFill>
                  <a:schemeClr val="tx1"/>
                </a:solidFill>
              </a:rPr>
              <a:t>Graph traversal</a:t>
            </a:r>
            <a:endParaRPr kumimoji="1" lang="en-US" altLang="zh-CN" dirty="0">
              <a:solidFill>
                <a:schemeClr val="tx1"/>
              </a:solidFill>
            </a:endParaRPr>
          </a:p>
          <a:p>
            <a:r>
              <a:rPr kumimoji="1" lang="en-US" altLang="zh-CN" dirty="0">
                <a:solidFill>
                  <a:schemeClr val="tx1"/>
                </a:solidFill>
              </a:rPr>
              <a:t>Connectivity analysis in undirected graph</a:t>
            </a:r>
            <a:endParaRPr kumimoji="1" lang="en-US" altLang="zh-CN" dirty="0">
              <a:solidFill>
                <a:srgbClr val="777777"/>
              </a:solidFill>
            </a:endParaRPr>
          </a:p>
          <a:p>
            <a:r>
              <a:rPr kumimoji="1" lang="en-US" altLang="zh-CN" dirty="0">
                <a:solidFill>
                  <a:srgbClr val="FFFF00"/>
                </a:solidFill>
              </a:rPr>
              <a:t>Mini spanning tree</a:t>
            </a:r>
            <a:endParaRPr kumimoji="1" lang="en-US" altLang="zh-CN" dirty="0">
              <a:solidFill>
                <a:srgbClr val="FFFF00"/>
              </a:solidFill>
            </a:endParaRPr>
          </a:p>
          <a:p>
            <a:r>
              <a:rPr kumimoji="1" lang="en-US" altLang="zh-CN" dirty="0"/>
              <a:t>Shortest path</a:t>
            </a:r>
            <a:endParaRPr kumimoji="1" lang="en-US" altLang="zh-CN" dirty="0"/>
          </a:p>
          <a:p>
            <a:r>
              <a:rPr kumimoji="1" lang="en-US" altLang="zh-CN" dirty="0"/>
              <a:t>Topological sorting &amp; Critical path</a:t>
            </a:r>
            <a:endParaRPr kumimoji="1"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7985" y="1213168"/>
            <a:ext cx="8367713" cy="352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Background: </a:t>
            </a: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nSpc>
                <a:spcPct val="50000"/>
              </a:lnSpc>
            </a:pP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gn="just">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假设要在</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个城市之间建立通信网络，连通</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个城市只需要</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n-1</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条线路，问题是如何铺设线路才能最节省资金。而在</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个城市间最多可能有</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n(n-1)/2</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条线路，各个线路的费用是不一样的，怎么选择这</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n-1</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条线路，使总的耗费最少呢</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400" dirty="0">
              <a:latin typeface="Times New Roman Regular" panose="02020503050405090304" charset="0"/>
              <a:ea typeface="Songti SC Regular" panose="02010800040101010101" charset="-122"/>
              <a:cs typeface="Times New Roman Regular" panose="02020503050405090304" charset="0"/>
            </a:endParaRPr>
          </a:p>
          <a:p>
            <a:pPr algn="just">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如果把城市当作图的顶点看待</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城市之间的通信线路看作图的顶点之间的边，边的权值就相当于通信线路的费用。</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endParaRPr kumimoji="1" lang="zh-CN" altLang="en-US" sz="2400" b="1" dirty="0">
              <a:latin typeface="Times New Roman Regular" panose="02020503050405090304" charset="0"/>
              <a:ea typeface="Songti SC Regular" panose="02010800040101010101" charset="-122"/>
              <a:cs typeface="Times New Roman Regular" panose="02020503050405090304" charset="0"/>
            </a:endParaRPr>
          </a:p>
        </p:txBody>
      </p:sp>
      <p:sp>
        <p:nvSpPr>
          <p:cNvPr id="37892" name="Rectangle 4"/>
          <p:cNvSpPr>
            <a:spLocks noGrp="1" noChangeArrowheads="1"/>
          </p:cNvSpPr>
          <p:nvPr>
            <p:ph type="title"/>
          </p:nvPr>
        </p:nvSpPr>
        <p:spPr/>
        <p:txBody>
          <a:bodyPr/>
          <a:lstStyle/>
          <a:p>
            <a:r>
              <a:rPr lang="en-US" altLang="zh-CN" sz="4000"/>
              <a:t>7.4.3 Minimum cost spanning tree</a:t>
            </a:r>
            <a:endParaRPr lang="en-US" altLang="zh-CN" sz="4000"/>
          </a:p>
        </p:txBody>
      </p:sp>
      <p:graphicFrame>
        <p:nvGraphicFramePr>
          <p:cNvPr id="150536" name="Object 1032"/>
          <p:cNvGraphicFramePr>
            <a:graphicFrameLocks noChangeAspect="1"/>
          </p:cNvGraphicFramePr>
          <p:nvPr/>
        </p:nvGraphicFramePr>
        <p:xfrm>
          <a:off x="5292725" y="4869160"/>
          <a:ext cx="2844800" cy="1800225"/>
        </p:xfrm>
        <a:graphic>
          <a:graphicData uri="http://schemas.openxmlformats.org/presentationml/2006/ole">
            <mc:AlternateContent xmlns:mc="http://schemas.openxmlformats.org/markup-compatibility/2006">
              <mc:Choice xmlns:v="urn:schemas-microsoft-com:vml" Requires="v">
                <p:oleObj spid="_x0000_s150702" name="Image" r:id="rId1" imgW="2844800" imgH="2959100" progId="Photoshop.Image.6">
                  <p:embed/>
                </p:oleObj>
              </mc:Choice>
              <mc:Fallback>
                <p:oleObj name="Image" r:id="rId1" imgW="2844800" imgH="2959100" progId="Photoshop.Image.6">
                  <p:embed/>
                  <p:pic>
                    <p:nvPicPr>
                      <p:cNvPr id="0" name="Object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869160"/>
                        <a:ext cx="2844800" cy="18002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0537" name="Oval 1033"/>
          <p:cNvSpPr>
            <a:spLocks noChangeArrowheads="1"/>
          </p:cNvSpPr>
          <p:nvPr/>
        </p:nvSpPr>
        <p:spPr bwMode="auto">
          <a:xfrm>
            <a:off x="1908175" y="5445125"/>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Xi’an</a:t>
            </a:r>
            <a:endParaRPr lang="en-US" altLang="zh-CN" sz="1600">
              <a:solidFill>
                <a:srgbClr val="FFFF00"/>
              </a:solidFill>
            </a:endParaRPr>
          </a:p>
        </p:txBody>
      </p:sp>
      <p:sp>
        <p:nvSpPr>
          <p:cNvPr id="150538" name="Oval 1034"/>
          <p:cNvSpPr>
            <a:spLocks noChangeArrowheads="1"/>
          </p:cNvSpPr>
          <p:nvPr/>
        </p:nvSpPr>
        <p:spPr bwMode="auto">
          <a:xfrm>
            <a:off x="2987675" y="4797425"/>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Hu xian</a:t>
            </a:r>
            <a:endParaRPr lang="en-US" altLang="zh-CN" sz="1600">
              <a:solidFill>
                <a:srgbClr val="FFFF00"/>
              </a:solidFill>
            </a:endParaRPr>
          </a:p>
        </p:txBody>
      </p:sp>
      <p:sp>
        <p:nvSpPr>
          <p:cNvPr id="150539" name="Oval 1035"/>
          <p:cNvSpPr>
            <a:spLocks noChangeArrowheads="1"/>
          </p:cNvSpPr>
          <p:nvPr/>
        </p:nvSpPr>
        <p:spPr bwMode="auto">
          <a:xfrm>
            <a:off x="323850" y="5445125"/>
            <a:ext cx="1008063" cy="50482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Chang an</a:t>
            </a:r>
            <a:endParaRPr lang="en-US" altLang="zh-CN" sz="1600">
              <a:solidFill>
                <a:srgbClr val="FFFF00"/>
              </a:solidFill>
            </a:endParaRPr>
          </a:p>
        </p:txBody>
      </p:sp>
      <p:sp>
        <p:nvSpPr>
          <p:cNvPr id="150540" name="Oval 1036"/>
          <p:cNvSpPr>
            <a:spLocks noChangeArrowheads="1"/>
          </p:cNvSpPr>
          <p:nvPr/>
        </p:nvSpPr>
        <p:spPr bwMode="auto">
          <a:xfrm>
            <a:off x="1187450" y="4797425"/>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Lan tian</a:t>
            </a:r>
            <a:endParaRPr lang="en-US" altLang="zh-CN" sz="1600">
              <a:solidFill>
                <a:srgbClr val="FFFF00"/>
              </a:solidFill>
            </a:endParaRPr>
          </a:p>
        </p:txBody>
      </p:sp>
      <p:sp>
        <p:nvSpPr>
          <p:cNvPr id="150541" name="Oval 1037"/>
          <p:cNvSpPr>
            <a:spLocks noChangeArrowheads="1"/>
          </p:cNvSpPr>
          <p:nvPr/>
        </p:nvSpPr>
        <p:spPr bwMode="auto">
          <a:xfrm>
            <a:off x="3276600" y="6237288"/>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Xian yang</a:t>
            </a:r>
            <a:endParaRPr lang="en-US" altLang="zh-CN" sz="1600">
              <a:solidFill>
                <a:srgbClr val="FFFF00"/>
              </a:solidFill>
            </a:endParaRPr>
          </a:p>
        </p:txBody>
      </p:sp>
      <p:sp>
        <p:nvSpPr>
          <p:cNvPr id="150542" name="Oval 1038"/>
          <p:cNvSpPr>
            <a:spLocks noChangeArrowheads="1"/>
          </p:cNvSpPr>
          <p:nvPr/>
        </p:nvSpPr>
        <p:spPr bwMode="auto">
          <a:xfrm>
            <a:off x="1187450" y="6237288"/>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Lin tong</a:t>
            </a:r>
            <a:endParaRPr lang="en-US" altLang="zh-CN" sz="1600">
              <a:solidFill>
                <a:srgbClr val="FFFF00"/>
              </a:solidFill>
            </a:endParaRPr>
          </a:p>
        </p:txBody>
      </p:sp>
      <p:sp>
        <p:nvSpPr>
          <p:cNvPr id="150543" name="Oval 1039"/>
          <p:cNvSpPr>
            <a:spLocks noChangeArrowheads="1"/>
          </p:cNvSpPr>
          <p:nvPr/>
        </p:nvSpPr>
        <p:spPr bwMode="auto">
          <a:xfrm>
            <a:off x="3492500" y="5445125"/>
            <a:ext cx="1008063" cy="431800"/>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rgbClr val="FFFF00"/>
                </a:solidFill>
              </a:rPr>
              <a:t>Zhou zhi</a:t>
            </a:r>
            <a:endParaRPr lang="en-US" altLang="zh-CN" sz="1600">
              <a:solidFill>
                <a:srgbClr val="FFFF00"/>
              </a:solidFill>
            </a:endParaRPr>
          </a:p>
        </p:txBody>
      </p:sp>
      <p:cxnSp>
        <p:nvCxnSpPr>
          <p:cNvPr id="150544" name="AutoShape 1040"/>
          <p:cNvCxnSpPr>
            <a:cxnSpLocks noChangeShapeType="1"/>
            <a:stCxn id="150540" idx="6"/>
            <a:endCxn id="150538" idx="2"/>
          </p:cNvCxnSpPr>
          <p:nvPr/>
        </p:nvCxnSpPr>
        <p:spPr bwMode="auto">
          <a:xfrm>
            <a:off x="2209800" y="5013325"/>
            <a:ext cx="76358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5" name="AutoShape 1041"/>
          <p:cNvCxnSpPr>
            <a:cxnSpLocks noChangeShapeType="1"/>
            <a:stCxn id="150538" idx="5"/>
            <a:endCxn id="150543" idx="0"/>
          </p:cNvCxnSpPr>
          <p:nvPr/>
        </p:nvCxnSpPr>
        <p:spPr bwMode="auto">
          <a:xfrm>
            <a:off x="3848100" y="5180013"/>
            <a:ext cx="149225" cy="250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6" name="AutoShape 1042"/>
          <p:cNvCxnSpPr>
            <a:cxnSpLocks noChangeShapeType="1"/>
            <a:stCxn id="150543" idx="4"/>
            <a:endCxn id="150541" idx="0"/>
          </p:cNvCxnSpPr>
          <p:nvPr/>
        </p:nvCxnSpPr>
        <p:spPr bwMode="auto">
          <a:xfrm flipH="1">
            <a:off x="3781425" y="5891213"/>
            <a:ext cx="215900" cy="3317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7" name="AutoShape 1043"/>
          <p:cNvCxnSpPr>
            <a:cxnSpLocks noChangeShapeType="1"/>
            <a:stCxn id="150541" idx="1"/>
            <a:endCxn id="150537" idx="5"/>
          </p:cNvCxnSpPr>
          <p:nvPr/>
        </p:nvCxnSpPr>
        <p:spPr bwMode="auto">
          <a:xfrm flipH="1" flipV="1">
            <a:off x="2768600" y="5827713"/>
            <a:ext cx="655638" cy="4587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8" name="AutoShape 1044"/>
          <p:cNvCxnSpPr>
            <a:cxnSpLocks noChangeShapeType="1"/>
            <a:stCxn id="150537" idx="7"/>
            <a:endCxn id="150538" idx="3"/>
          </p:cNvCxnSpPr>
          <p:nvPr/>
        </p:nvCxnSpPr>
        <p:spPr bwMode="auto">
          <a:xfrm flipV="1">
            <a:off x="2768600" y="5180013"/>
            <a:ext cx="366713" cy="314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9" name="AutoShape 1045"/>
          <p:cNvCxnSpPr>
            <a:cxnSpLocks noChangeShapeType="1"/>
            <a:stCxn id="150542" idx="0"/>
            <a:endCxn id="150537" idx="3"/>
          </p:cNvCxnSpPr>
          <p:nvPr/>
        </p:nvCxnSpPr>
        <p:spPr bwMode="auto">
          <a:xfrm flipV="1">
            <a:off x="1692275" y="5827713"/>
            <a:ext cx="363538" cy="395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0" name="AutoShape 1046"/>
          <p:cNvCxnSpPr>
            <a:cxnSpLocks noChangeShapeType="1"/>
            <a:stCxn id="150542" idx="1"/>
            <a:endCxn id="150539" idx="4"/>
          </p:cNvCxnSpPr>
          <p:nvPr/>
        </p:nvCxnSpPr>
        <p:spPr bwMode="auto">
          <a:xfrm flipH="1" flipV="1">
            <a:off x="828675" y="5964238"/>
            <a:ext cx="506413" cy="322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1" name="AutoShape 1047"/>
          <p:cNvCxnSpPr>
            <a:cxnSpLocks noChangeShapeType="1"/>
            <a:stCxn id="150539" idx="0"/>
            <a:endCxn id="150540" idx="3"/>
          </p:cNvCxnSpPr>
          <p:nvPr/>
        </p:nvCxnSpPr>
        <p:spPr bwMode="auto">
          <a:xfrm flipV="1">
            <a:off x="828675" y="5180013"/>
            <a:ext cx="506413" cy="250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3" name="AutoShape 1049"/>
          <p:cNvCxnSpPr>
            <a:cxnSpLocks noChangeShapeType="1"/>
            <a:stCxn id="150542" idx="6"/>
            <a:endCxn id="150541" idx="2"/>
          </p:cNvCxnSpPr>
          <p:nvPr/>
        </p:nvCxnSpPr>
        <p:spPr bwMode="auto">
          <a:xfrm>
            <a:off x="2209800" y="6453188"/>
            <a:ext cx="1052513"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554" name="Text Box 1050"/>
          <p:cNvSpPr txBox="1">
            <a:spLocks noChangeArrowheads="1"/>
          </p:cNvSpPr>
          <p:nvPr/>
        </p:nvSpPr>
        <p:spPr bwMode="auto">
          <a:xfrm>
            <a:off x="2339975" y="4673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28</a:t>
            </a:r>
            <a:endParaRPr lang="en-US" altLang="zh-CN"/>
          </a:p>
        </p:txBody>
      </p:sp>
      <p:sp>
        <p:nvSpPr>
          <p:cNvPr id="150555" name="Text Box 1051"/>
          <p:cNvSpPr txBox="1">
            <a:spLocks noChangeArrowheads="1"/>
          </p:cNvSpPr>
          <p:nvPr/>
        </p:nvSpPr>
        <p:spPr bwMode="auto">
          <a:xfrm>
            <a:off x="684213" y="50133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a:t>
            </a:r>
            <a:endParaRPr lang="en-US" altLang="zh-CN"/>
          </a:p>
        </p:txBody>
      </p:sp>
      <p:sp>
        <p:nvSpPr>
          <p:cNvPr id="150556" name="Text Box 1052"/>
          <p:cNvSpPr txBox="1">
            <a:spLocks noChangeArrowheads="1"/>
          </p:cNvSpPr>
          <p:nvPr/>
        </p:nvSpPr>
        <p:spPr bwMode="auto">
          <a:xfrm>
            <a:off x="684213" y="60213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25</a:t>
            </a:r>
            <a:endParaRPr lang="en-US" altLang="zh-CN"/>
          </a:p>
        </p:txBody>
      </p:sp>
      <p:sp>
        <p:nvSpPr>
          <p:cNvPr id="150559" name="Text Box 1055"/>
          <p:cNvSpPr txBox="1">
            <a:spLocks noChangeArrowheads="1"/>
          </p:cNvSpPr>
          <p:nvPr/>
        </p:nvSpPr>
        <p:spPr bwMode="auto">
          <a:xfrm>
            <a:off x="1476375" y="56610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a:t>
            </a:r>
            <a:endParaRPr lang="en-US" altLang="zh-CN"/>
          </a:p>
        </p:txBody>
      </p:sp>
      <p:sp>
        <p:nvSpPr>
          <p:cNvPr id="150560" name="Text Box 1056"/>
          <p:cNvSpPr txBox="1">
            <a:spLocks noChangeArrowheads="1"/>
          </p:cNvSpPr>
          <p:nvPr/>
        </p:nvSpPr>
        <p:spPr bwMode="auto">
          <a:xfrm>
            <a:off x="2484438" y="638132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22</a:t>
            </a:r>
            <a:endParaRPr lang="en-US" altLang="zh-CN" dirty="0"/>
          </a:p>
        </p:txBody>
      </p:sp>
      <p:sp>
        <p:nvSpPr>
          <p:cNvPr id="150561" name="Text Box 1057"/>
          <p:cNvSpPr txBox="1">
            <a:spLocks noChangeArrowheads="1"/>
          </p:cNvSpPr>
          <p:nvPr/>
        </p:nvSpPr>
        <p:spPr bwMode="auto">
          <a:xfrm>
            <a:off x="2916238" y="56610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18</a:t>
            </a:r>
            <a:endParaRPr lang="en-US" altLang="zh-CN"/>
          </a:p>
        </p:txBody>
      </p:sp>
      <p:sp>
        <p:nvSpPr>
          <p:cNvPr id="150562" name="Text Box 1058"/>
          <p:cNvSpPr txBox="1">
            <a:spLocks noChangeArrowheads="1"/>
          </p:cNvSpPr>
          <p:nvPr/>
        </p:nvSpPr>
        <p:spPr bwMode="auto">
          <a:xfrm>
            <a:off x="2555875" y="50847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a:t>
            </a:r>
            <a:endParaRPr lang="en-US" altLang="zh-CN"/>
          </a:p>
        </p:txBody>
      </p:sp>
      <p:sp>
        <p:nvSpPr>
          <p:cNvPr id="150563" name="Text Box 1059"/>
          <p:cNvSpPr txBox="1">
            <a:spLocks noChangeArrowheads="1"/>
          </p:cNvSpPr>
          <p:nvPr/>
        </p:nvSpPr>
        <p:spPr bwMode="auto">
          <a:xfrm>
            <a:off x="3995738" y="5084763"/>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16</a:t>
            </a:r>
            <a:endParaRPr lang="en-US" altLang="zh-CN"/>
          </a:p>
        </p:txBody>
      </p:sp>
      <p:sp>
        <p:nvSpPr>
          <p:cNvPr id="150564" name="Text Box 1060"/>
          <p:cNvSpPr txBox="1">
            <a:spLocks noChangeArrowheads="1"/>
          </p:cNvSpPr>
          <p:nvPr/>
        </p:nvSpPr>
        <p:spPr bwMode="auto">
          <a:xfrm>
            <a:off x="3995738" y="5876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12</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387350" y="1557338"/>
            <a:ext cx="8367713" cy="374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Problem description:</a:t>
            </a: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在</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个城市之间建立</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n-1</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条通信线路实际上就是图的一棵生成树。</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Definition:</a:t>
            </a: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lnSpc>
                <a:spcPct val="110000"/>
              </a:lnSpc>
            </a:pP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具有</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个顶点的图的生成树的数目是很多的， 我们的目标是要选择一棵具有最小代价的生成树</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Minimum Cost Spanning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Tree, </a:t>
            </a:r>
            <a:r>
              <a:rPr kumimoji="1" lang="en-US" altLang="zh-CN" sz="2400" dirty="0" err="1" smtClean="0">
                <a:solidFill>
                  <a:srgbClr val="FFFF00"/>
                </a:solidFill>
                <a:latin typeface="Times New Roman Regular" panose="02020503050405090304" charset="0"/>
                <a:ea typeface="Songti SC Regular" panose="02010800040101010101" charset="-122"/>
                <a:cs typeface="Times New Roman Regular" panose="02020503050405090304" charset="0"/>
              </a:rPr>
              <a:t>MCST</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简称</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最小代价生成树</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。一棵生成树的代价就是该树上所有边的权值之和。</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237571" name="Rectangle 3"/>
          <p:cNvSpPr>
            <a:spLocks noGrp="1" noChangeArrowheads="1"/>
          </p:cNvSpPr>
          <p:nvPr>
            <p:ph type="title"/>
          </p:nvPr>
        </p:nvSpPr>
        <p:spPr/>
        <p:txBody>
          <a:bodyPr/>
          <a:lstStyle/>
          <a:p>
            <a:r>
              <a:rPr lang="en-US" altLang="zh-CN" sz="4000"/>
              <a:t>7.4.3 Minimum cost spanning tree</a:t>
            </a:r>
            <a:endParaRPr lang="en-US" altLang="zh-CN" sz="40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36538" y="533400"/>
            <a:ext cx="8670925"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Property of </a:t>
            </a:r>
            <a:r>
              <a:rPr kumimoji="1" lang="en-US" altLang="zh-CN" sz="2400" u="sng" dirty="0" err="1" smtClean="0">
                <a:solidFill>
                  <a:srgbClr val="FFFF00"/>
                </a:solidFill>
                <a:latin typeface="Times New Roman Regular" panose="02020503050405090304" charset="0"/>
                <a:ea typeface="Songti SC Regular" panose="02010800040101010101" charset="-122"/>
                <a:cs typeface="Times New Roman Regular" panose="02020503050405090304" charset="0"/>
              </a:rPr>
              <a:t>MCST</a:t>
            </a:r>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假设</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 {E})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是一个连通网，</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U</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是顶点集</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的一个非空子集，</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若</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rPr>
              <a:t>u,v</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是一条具有最小权值（代价）的边，其中</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rPr>
              <a:t>u</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rPr>
              <a:t>U</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v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V-U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，则必存在一棵包含边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rPr>
              <a:t>u,v</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的最小生成树。</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r>
              <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rPr>
              <a:t>Solutions &amp; Algorithms:</a:t>
            </a:r>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endParaRPr kumimoji="1" lang="en-US" altLang="zh-CN" sz="2400" u="sng" dirty="0">
              <a:solidFill>
                <a:srgbClr val="FFFF00"/>
              </a:solidFill>
              <a:latin typeface="Times New Roman Regular" panose="02020503050405090304" charset="0"/>
              <a:ea typeface="Songti SC Regular" panose="02010800040101010101" charset="-122"/>
              <a:cs typeface="Times New Roman Regular" panose="02020503050405090304" charset="0"/>
            </a:endParaRPr>
          </a:p>
          <a:p>
            <a:pPr>
              <a:buFontTx/>
              <a:buChar char="•"/>
            </a:pP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Prim</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算法：不断</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生长（</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以顶点为主</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buFontTx/>
              <a:buChar char="•"/>
            </a:pPr>
            <a:r>
              <a:rPr kumimoji="1" lang="zh-CN" altLang="en-US"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a:solidFill>
                  <a:srgbClr val="FFFF00"/>
                </a:solidFill>
                <a:latin typeface="Times New Roman Regular" panose="02020503050405090304" charset="0"/>
                <a:ea typeface="Songti SC Regular" panose="02010800040101010101" charset="-122"/>
                <a:cs typeface="Times New Roman Regular" panose="02020503050405090304" charset="0"/>
              </a:rPr>
              <a:t>Kruskal</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算法：不断</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合并（</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以边为主</a:t>
            </a:r>
            <a:r>
              <a:rPr kumimoji="1" lang="zh-CN" altLang="en-US"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
        <p:nvSpPr>
          <p:cNvPr id="38915" name="Rectangle 3"/>
          <p:cNvSpPr>
            <a:spLocks noChangeArrowheads="1"/>
          </p:cNvSpPr>
          <p:nvPr/>
        </p:nvSpPr>
        <p:spPr bwMode="auto">
          <a:xfrm>
            <a:off x="303530" y="2657475"/>
            <a:ext cx="8537575" cy="1938020"/>
          </a:xfrm>
          <a:prstGeom prst="rect">
            <a:avLst/>
          </a:prstGeom>
          <a:solidFill>
            <a:schemeClr val="tx1"/>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a:solidFill>
                  <a:schemeClr val="bg2"/>
                </a:solidFill>
                <a:latin typeface="Times New Roman" panose="02020603050405020304" pitchFamily="18" charset="0"/>
                <a:cs typeface="Times New Roman" panose="02020603050405020304" pitchFamily="18" charset="0"/>
              </a:rPr>
              <a:t>反证法。</a:t>
            </a:r>
            <a:endParaRPr kumimoji="1" lang="zh-CN" altLang="en-US" sz="2000">
              <a:solidFill>
                <a:schemeClr val="bg2"/>
              </a:solidFill>
              <a:latin typeface="Times New Roman" panose="02020603050405020304" pitchFamily="18" charset="0"/>
              <a:cs typeface="Times New Roman" panose="02020603050405020304" pitchFamily="18" charset="0"/>
            </a:endParaRPr>
          </a:p>
          <a:p>
            <a:r>
              <a:rPr kumimoji="1" lang="zh-CN" altLang="en-US" sz="2000">
                <a:solidFill>
                  <a:schemeClr val="bg2"/>
                </a:solidFill>
                <a:latin typeface="Times New Roman" panose="02020603050405020304" pitchFamily="18" charset="0"/>
                <a:cs typeface="Times New Roman" panose="02020603050405020304" pitchFamily="18" charset="0"/>
              </a:rPr>
              <a:t>假设网</a:t>
            </a:r>
            <a:r>
              <a:rPr kumimoji="1" lang="en-US" altLang="zh-CN" sz="2000">
                <a:solidFill>
                  <a:schemeClr val="bg2"/>
                </a:solidFill>
                <a:latin typeface="Times New Roman" panose="02020603050405020304" pitchFamily="18" charset="0"/>
                <a:cs typeface="Times New Roman" panose="02020603050405020304" pitchFamily="18" charset="0"/>
              </a:rPr>
              <a:t>N</a:t>
            </a:r>
            <a:r>
              <a:rPr kumimoji="1" lang="zh-CN" altLang="en-US" sz="2000">
                <a:solidFill>
                  <a:schemeClr val="bg2"/>
                </a:solidFill>
                <a:latin typeface="Times New Roman" panose="02020603050405020304" pitchFamily="18" charset="0"/>
                <a:cs typeface="Times New Roman" panose="02020603050405020304" pitchFamily="18" charset="0"/>
              </a:rPr>
              <a:t>的任何一棵最小生成树都不包含边</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。设</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是连通网上的一棵最小生成树，当把边</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加入</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中时，</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中必存在一条包含</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的回路。另一方面，由于</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是生成树，</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上必存在另一条边</a:t>
            </a:r>
            <a:r>
              <a:rPr kumimoji="1" lang="en-US" altLang="zh-CN" sz="2000">
                <a:solidFill>
                  <a:schemeClr val="bg2"/>
                </a:solidFill>
                <a:latin typeface="Times New Roman" panose="02020603050405020304" pitchFamily="18" charset="0"/>
                <a:cs typeface="Times New Roman" panose="02020603050405020304" pitchFamily="18" charset="0"/>
              </a:rPr>
              <a:t>(</a:t>
            </a:r>
            <a:r>
              <a:rPr kumimoji="1" lang="en-US" altLang="zh-CN" sz="2000">
                <a:solidFill>
                  <a:schemeClr val="bg2"/>
                </a:solidFill>
                <a:latin typeface="Times New Roman" panose="02020603050405020304" pitchFamily="18" charset="0"/>
                <a:cs typeface="Times New Roman" panose="02020603050405020304" pitchFamily="18" charset="0"/>
                <a:sym typeface="+mn-ea"/>
              </a:rPr>
              <a:t>u’, v’</a:t>
            </a:r>
            <a:r>
              <a:rPr kumimoji="1" lang="en-US" altLang="zh-CN" sz="2000">
                <a:solidFill>
                  <a:schemeClr val="bg2"/>
                </a:solidFill>
                <a:latin typeface="Times New Roman" panose="02020603050405020304" pitchFamily="18" charset="0"/>
                <a:cs typeface="Times New Roman" panose="02020603050405020304" pitchFamily="18" charset="0"/>
              </a:rPr>
              <a:t>)</a:t>
            </a:r>
            <a:r>
              <a:rPr kumimoji="1" lang="zh-CN" altLang="en-US" sz="2000">
                <a:solidFill>
                  <a:schemeClr val="bg2"/>
                </a:solidFill>
                <a:latin typeface="Times New Roman" panose="02020603050405020304" pitchFamily="18" charset="0"/>
                <a:cs typeface="Times New Roman" panose="02020603050405020304" pitchFamily="18" charset="0"/>
              </a:rPr>
              <a:t>，其中</a:t>
            </a:r>
            <a:r>
              <a:rPr kumimoji="1" lang="en-US" altLang="zh-CN" sz="2000" dirty="0" err="1">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000" dirty="0" err="1">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a:t>
            </a:r>
            <a:r>
              <a:rPr kumimoji="1" lang="en-US" altLang="zh-CN" sz="2000" dirty="0" err="1">
                <a:solidFill>
                  <a:schemeClr val="bg2"/>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000" dirty="0" err="1">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 v</a:t>
            </a:r>
            <a:r>
              <a:rPr kumimoji="1" lang="zh-CN" altLang="en-US"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a:t>
            </a:r>
            <a:r>
              <a:rPr kumimoji="1" lang="en-US" altLang="zh-CN"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 V-U</a:t>
            </a:r>
            <a:r>
              <a:rPr kumimoji="1" lang="zh-CN" altLang="en-US" sz="2000" dirty="0">
                <a:solidFill>
                  <a:schemeClr val="bg2"/>
                </a:solidFill>
                <a:latin typeface="Times New Roman Regular" panose="02020503050405090304" charset="0"/>
                <a:ea typeface="Songti SC Regular" panose="02010800040101010101" charset="-122"/>
                <a:cs typeface="Times New Roman Regular" panose="02020503050405090304" charset="0"/>
                <a:sym typeface="+mn-ea"/>
              </a:rPr>
              <a:t>。</a:t>
            </a:r>
            <a:endParaRPr kumimoji="1" lang="zh-CN" altLang="en-US" sz="2000">
              <a:solidFill>
                <a:schemeClr val="bg2"/>
              </a:solidFill>
              <a:latin typeface="Times New Roman" panose="02020603050405020304" pitchFamily="18" charset="0"/>
              <a:cs typeface="Times New Roman" panose="02020603050405020304" pitchFamily="18" charset="0"/>
            </a:endParaRPr>
          </a:p>
          <a:p>
            <a:r>
              <a:rPr kumimoji="1" lang="zh-CN" altLang="en-US" sz="2000">
                <a:solidFill>
                  <a:schemeClr val="bg2"/>
                </a:solidFill>
                <a:latin typeface="Times New Roman" panose="02020603050405020304" pitchFamily="18" charset="0"/>
                <a:cs typeface="Times New Roman" panose="02020603050405020304" pitchFamily="18" charset="0"/>
              </a:rPr>
              <a:t>删去</a:t>
            </a:r>
            <a:r>
              <a:rPr kumimoji="1" lang="en-US" altLang="zh-CN" sz="2000">
                <a:solidFill>
                  <a:schemeClr val="bg2"/>
                </a:solidFill>
                <a:latin typeface="Times New Roman" panose="02020603050405020304" pitchFamily="18" charset="0"/>
                <a:cs typeface="Times New Roman" panose="02020603050405020304" pitchFamily="18" charset="0"/>
              </a:rPr>
              <a:t>(u’, v’)</a:t>
            </a:r>
            <a:r>
              <a:rPr kumimoji="1" lang="zh-CN" altLang="en-US" sz="2000">
                <a:solidFill>
                  <a:schemeClr val="bg2"/>
                </a:solidFill>
                <a:latin typeface="Times New Roman" panose="02020603050405020304" pitchFamily="18" charset="0"/>
                <a:cs typeface="Times New Roman" panose="02020603050405020304" pitchFamily="18" charset="0"/>
              </a:rPr>
              <a:t>，消除了回路，并生成了一棵新的生成树</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，而</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的代价必定不高于</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，所以</a:t>
            </a:r>
            <a:r>
              <a:rPr kumimoji="1" lang="en-US" altLang="zh-CN" sz="2000">
                <a:solidFill>
                  <a:schemeClr val="bg2"/>
                </a:solidFill>
                <a:latin typeface="Times New Roman" panose="02020603050405020304" pitchFamily="18" charset="0"/>
                <a:cs typeface="Times New Roman" panose="02020603050405020304" pitchFamily="18" charset="0"/>
              </a:rPr>
              <a:t>T’</a:t>
            </a:r>
            <a:r>
              <a:rPr kumimoji="1" lang="zh-CN" altLang="en-US" sz="2000">
                <a:solidFill>
                  <a:schemeClr val="bg2"/>
                </a:solidFill>
                <a:latin typeface="Times New Roman" panose="02020603050405020304" pitchFamily="18" charset="0"/>
                <a:cs typeface="Times New Roman" panose="02020603050405020304" pitchFamily="18" charset="0"/>
              </a:rPr>
              <a:t>是包含</a:t>
            </a:r>
            <a:r>
              <a:rPr kumimoji="1" lang="en-US" altLang="zh-CN" sz="2000">
                <a:solidFill>
                  <a:schemeClr val="bg2"/>
                </a:solidFill>
                <a:latin typeface="Times New Roman" panose="02020603050405020304" pitchFamily="18" charset="0"/>
                <a:cs typeface="Times New Roman" panose="02020603050405020304" pitchFamily="18" charset="0"/>
              </a:rPr>
              <a:t>(u,v)</a:t>
            </a:r>
            <a:r>
              <a:rPr kumimoji="1" lang="zh-CN" altLang="en-US" sz="2000">
                <a:solidFill>
                  <a:schemeClr val="bg2"/>
                </a:solidFill>
                <a:latin typeface="Times New Roman" panose="02020603050405020304" pitchFamily="18" charset="0"/>
                <a:cs typeface="Times New Roman" panose="02020603050405020304" pitchFamily="18" charset="0"/>
              </a:rPr>
              <a:t>的一棵最小生成树，这与假设矛盾。</a:t>
            </a:r>
            <a:endParaRPr kumimoji="1" lang="zh-CN" altLang="en-US" sz="200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4">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5"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3850" y="908050"/>
            <a:ext cx="8424863"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假设</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 {E})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是连通网，</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U</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和</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TE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是</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上最小生成树的节点集合和边集合。算法首先从</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u</a:t>
            </a:r>
            <a:r>
              <a:rPr kumimoji="1" lang="en-US" altLang="zh-CN" sz="2400" baseline="-250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1</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u</a:t>
            </a:r>
            <a:r>
              <a:rPr kumimoji="1" lang="en-US" altLang="zh-CN" sz="2400" baseline="-250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1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 TE={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开始，重复执行如下操作：</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        在所有</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u </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 V-U</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的边</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u,v</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)E</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找一条</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代价最小</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的边</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en-US" altLang="zh-CN" sz="2400" baseline="-250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1</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 v</a:t>
            </a:r>
            <a:r>
              <a:rPr kumimoji="1" lang="en-US" altLang="zh-CN" sz="2400" baseline="-250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1</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并入集合</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TE</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，同时</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a:t>
            </a:r>
            <a:r>
              <a:rPr kumimoji="1" lang="en-US" altLang="zh-CN" sz="2400" baseline="-250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1</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并入</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，直到</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为止。此时</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TE</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中必有</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n-1</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条边，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 {TE})</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即为</a:t>
            </a:r>
            <a:r>
              <a:rPr kumimoji="1" lang="en-US" altLang="zh-CN"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的最小生成树。</a:t>
            </a:r>
            <a:endParaRPr kumimoji="1" lang="zh-CN" altLang="en-US" sz="24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endParaRPr>
          </a:p>
        </p:txBody>
      </p:sp>
      <p:sp>
        <p:nvSpPr>
          <p:cNvPr id="39943" name="Rectangle 7"/>
          <p:cNvSpPr>
            <a:spLocks noChangeArrowheads="1"/>
          </p:cNvSpPr>
          <p:nvPr/>
        </p:nvSpPr>
        <p:spPr bwMode="auto">
          <a:xfrm>
            <a:off x="395288" y="280988"/>
            <a:ext cx="2692400" cy="519112"/>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a:solidFill>
                  <a:srgbClr val="FFFF00"/>
                </a:solidFill>
                <a:cs typeface="Times New Roman" panose="02020603050405020304" pitchFamily="18" charset="0"/>
              </a:rPr>
              <a:t>Prim algorithm</a:t>
            </a:r>
            <a:endParaRPr kumimoji="1" lang="en-US" altLang="zh-CN" sz="2800" b="1">
              <a:solidFill>
                <a:srgbClr val="FFFF00"/>
              </a:solidFill>
              <a:cs typeface="Times New Roman" panose="02020603050405020304" pitchFamily="18" charset="0"/>
            </a:endParaRPr>
          </a:p>
        </p:txBody>
      </p:sp>
      <p:graphicFrame>
        <p:nvGraphicFramePr>
          <p:cNvPr id="39944" name="Object 8"/>
          <p:cNvGraphicFramePr>
            <a:graphicFrameLocks noChangeAspect="1"/>
          </p:cNvGraphicFramePr>
          <p:nvPr/>
        </p:nvGraphicFramePr>
        <p:xfrm>
          <a:off x="1282700" y="3481070"/>
          <a:ext cx="2844800" cy="2799080"/>
        </p:xfrm>
        <a:graphic>
          <a:graphicData uri="http://schemas.openxmlformats.org/presentationml/2006/ole">
            <mc:AlternateContent xmlns:mc="http://schemas.openxmlformats.org/markup-compatibility/2006">
              <mc:Choice xmlns:v="urn:schemas-microsoft-com:vml" Requires="v">
                <p:oleObj spid="_x0000_s230540" name="Image" r:id="rId1" imgW="2844800" imgH="2959100" progId="Photoshop.Image.6">
                  <p:embed/>
                </p:oleObj>
              </mc:Choice>
              <mc:Fallback>
                <p:oleObj name="Image" r:id="rId1" imgW="2844800" imgH="2959100" progId="Photoshop.Image.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3481070"/>
                        <a:ext cx="2844800" cy="279908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0402" name="AutoShape 2"/>
          <p:cNvSpPr>
            <a:spLocks noChangeArrowheads="1"/>
          </p:cNvSpPr>
          <p:nvPr/>
        </p:nvSpPr>
        <p:spPr bwMode="auto">
          <a:xfrm>
            <a:off x="5148263" y="4076700"/>
            <a:ext cx="3240087" cy="1657350"/>
          </a:xfrm>
          <a:prstGeom prst="downArrowCallout">
            <a:avLst>
              <a:gd name="adj1" fmla="val 48875"/>
              <a:gd name="adj2" fmla="val 48875"/>
              <a:gd name="adj3" fmla="val 16667"/>
              <a:gd name="adj4" fmla="val 45116"/>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rPr>
              <a:t>Example</a:t>
            </a:r>
            <a:endParaRPr lang="en-US" altLang="zh-CN" sz="240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234690" y="443230"/>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椭圆 7"/>
          <p:cNvSpPr/>
          <p:nvPr/>
        </p:nvSpPr>
        <p:spPr>
          <a:xfrm>
            <a:off x="5003800" y="443230"/>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椭圆 9"/>
          <p:cNvSpPr/>
          <p:nvPr/>
        </p:nvSpPr>
        <p:spPr>
          <a:xfrm>
            <a:off x="4196080" y="1757045"/>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椭圆 10"/>
          <p:cNvSpPr/>
          <p:nvPr/>
        </p:nvSpPr>
        <p:spPr>
          <a:xfrm>
            <a:off x="2352040" y="1830705"/>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 name="椭圆 11"/>
          <p:cNvSpPr/>
          <p:nvPr/>
        </p:nvSpPr>
        <p:spPr>
          <a:xfrm>
            <a:off x="6013450" y="1830705"/>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椭圆 12"/>
          <p:cNvSpPr/>
          <p:nvPr/>
        </p:nvSpPr>
        <p:spPr>
          <a:xfrm>
            <a:off x="5077460" y="3180715"/>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椭圆 13"/>
          <p:cNvSpPr/>
          <p:nvPr/>
        </p:nvSpPr>
        <p:spPr>
          <a:xfrm>
            <a:off x="3314065" y="3180715"/>
            <a:ext cx="504190" cy="50419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5" name="直接连接符 14"/>
          <p:cNvCxnSpPr>
            <a:stCxn id="7" idx="3"/>
            <a:endCxn id="11" idx="7"/>
          </p:cNvCxnSpPr>
          <p:nvPr/>
        </p:nvCxnSpPr>
        <p:spPr>
          <a:xfrm flipH="1">
            <a:off x="2782570" y="873760"/>
            <a:ext cx="525780" cy="10306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4" idx="1"/>
            <a:endCxn id="11" idx="5"/>
          </p:cNvCxnSpPr>
          <p:nvPr/>
        </p:nvCxnSpPr>
        <p:spPr>
          <a:xfrm flipH="1" flipV="1">
            <a:off x="2782570" y="2261235"/>
            <a:ext cx="605155" cy="993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2"/>
            <a:endCxn id="7" idx="6"/>
          </p:cNvCxnSpPr>
          <p:nvPr/>
        </p:nvCxnSpPr>
        <p:spPr>
          <a:xfrm flipH="1">
            <a:off x="3738880" y="695325"/>
            <a:ext cx="12649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1"/>
            <a:endCxn id="8" idx="5"/>
          </p:cNvCxnSpPr>
          <p:nvPr/>
        </p:nvCxnSpPr>
        <p:spPr>
          <a:xfrm flipH="1" flipV="1">
            <a:off x="5434330" y="873760"/>
            <a:ext cx="652780" cy="10306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2" idx="3"/>
            <a:endCxn id="13" idx="7"/>
          </p:cNvCxnSpPr>
          <p:nvPr/>
        </p:nvCxnSpPr>
        <p:spPr>
          <a:xfrm flipH="1">
            <a:off x="5507990" y="2261235"/>
            <a:ext cx="579120" cy="993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2"/>
            <a:endCxn id="14" idx="6"/>
          </p:cNvCxnSpPr>
          <p:nvPr/>
        </p:nvCxnSpPr>
        <p:spPr>
          <a:xfrm flipH="1">
            <a:off x="3818255" y="3432810"/>
            <a:ext cx="125920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8" idx="3"/>
            <a:endCxn id="10" idx="7"/>
          </p:cNvCxnSpPr>
          <p:nvPr/>
        </p:nvCxnSpPr>
        <p:spPr>
          <a:xfrm flipH="1">
            <a:off x="4626610" y="873760"/>
            <a:ext cx="450850" cy="9569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1"/>
            <a:endCxn id="10" idx="5"/>
          </p:cNvCxnSpPr>
          <p:nvPr/>
        </p:nvCxnSpPr>
        <p:spPr>
          <a:xfrm flipH="1" flipV="1">
            <a:off x="4626610" y="2187575"/>
            <a:ext cx="524510" cy="1066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3"/>
            <a:endCxn id="14" idx="7"/>
          </p:cNvCxnSpPr>
          <p:nvPr/>
        </p:nvCxnSpPr>
        <p:spPr>
          <a:xfrm flipH="1">
            <a:off x="3744595" y="2187575"/>
            <a:ext cx="525145" cy="1066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352040" y="1830705"/>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3308350" y="3180715"/>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31" name="直接连接符 30"/>
          <p:cNvCxnSpPr/>
          <p:nvPr/>
        </p:nvCxnSpPr>
        <p:spPr>
          <a:xfrm flipH="1">
            <a:off x="3738880" y="695325"/>
            <a:ext cx="126492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788285" y="873760"/>
            <a:ext cx="525780" cy="103060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2788285" y="2261235"/>
            <a:ext cx="605155" cy="9931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3" idx="3"/>
            <a:endCxn id="29" idx="7"/>
          </p:cNvCxnSpPr>
          <p:nvPr/>
        </p:nvCxnSpPr>
        <p:spPr>
          <a:xfrm flipH="1">
            <a:off x="3738880" y="2187575"/>
            <a:ext cx="530860" cy="1066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6" idx="2"/>
            <a:endCxn id="29" idx="6"/>
          </p:cNvCxnSpPr>
          <p:nvPr/>
        </p:nvCxnSpPr>
        <p:spPr>
          <a:xfrm flipH="1">
            <a:off x="3812540" y="3432810"/>
            <a:ext cx="126492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077460" y="3180715"/>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37" name="直接连接符 36"/>
          <p:cNvCxnSpPr>
            <a:stCxn id="39" idx="3"/>
            <a:endCxn id="36" idx="7"/>
          </p:cNvCxnSpPr>
          <p:nvPr/>
        </p:nvCxnSpPr>
        <p:spPr>
          <a:xfrm flipH="1">
            <a:off x="5507990" y="2261235"/>
            <a:ext cx="579120" cy="9931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1"/>
            <a:endCxn id="43" idx="5"/>
          </p:cNvCxnSpPr>
          <p:nvPr/>
        </p:nvCxnSpPr>
        <p:spPr>
          <a:xfrm flipH="1" flipV="1">
            <a:off x="4626610" y="2187575"/>
            <a:ext cx="524510" cy="1066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6013450" y="1830705"/>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40" name="直接连接符 39"/>
          <p:cNvCxnSpPr/>
          <p:nvPr/>
        </p:nvCxnSpPr>
        <p:spPr>
          <a:xfrm flipH="1" flipV="1">
            <a:off x="5434330" y="873760"/>
            <a:ext cx="652780" cy="103060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5003800" y="443230"/>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42" name="直接连接符 41"/>
          <p:cNvCxnSpPr>
            <a:endCxn id="43" idx="7"/>
          </p:cNvCxnSpPr>
          <p:nvPr/>
        </p:nvCxnSpPr>
        <p:spPr>
          <a:xfrm flipH="1">
            <a:off x="4626610" y="895985"/>
            <a:ext cx="441960" cy="9347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4196080" y="1757045"/>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44" name="直接连接符 43"/>
          <p:cNvCxnSpPr/>
          <p:nvPr/>
        </p:nvCxnSpPr>
        <p:spPr>
          <a:xfrm flipH="1">
            <a:off x="2782570" y="873760"/>
            <a:ext cx="525780" cy="103060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2788285" y="2261235"/>
            <a:ext cx="605155" cy="99314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6" idx="2"/>
            <a:endCxn id="29" idx="6"/>
          </p:cNvCxnSpPr>
          <p:nvPr/>
        </p:nvCxnSpPr>
        <p:spPr>
          <a:xfrm flipH="1">
            <a:off x="3812540" y="3432810"/>
            <a:ext cx="126492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9" idx="3"/>
            <a:endCxn id="36" idx="7"/>
          </p:cNvCxnSpPr>
          <p:nvPr/>
        </p:nvCxnSpPr>
        <p:spPr>
          <a:xfrm flipH="1">
            <a:off x="5507990" y="2261235"/>
            <a:ext cx="579120" cy="99314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5434330" y="873760"/>
            <a:ext cx="652780" cy="103060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3"/>
            <a:endCxn id="43" idx="7"/>
          </p:cNvCxnSpPr>
          <p:nvPr/>
        </p:nvCxnSpPr>
        <p:spPr>
          <a:xfrm flipH="1">
            <a:off x="4626610" y="873760"/>
            <a:ext cx="450850" cy="956945"/>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240405" y="443230"/>
            <a:ext cx="504190" cy="504190"/>
          </a:xfrm>
          <a:prstGeom prst="ellipse">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0" name="文本框 49"/>
          <p:cNvSpPr txBox="1"/>
          <p:nvPr/>
        </p:nvSpPr>
        <p:spPr>
          <a:xfrm>
            <a:off x="3234055" y="466090"/>
            <a:ext cx="504190" cy="429895"/>
          </a:xfrm>
          <a:prstGeom prst="rect">
            <a:avLst/>
          </a:prstGeom>
          <a:noFill/>
        </p:spPr>
        <p:txBody>
          <a:bodyPr wrap="square" rtlCol="0">
            <a:spAutoFit/>
          </a:bodyPr>
          <a:p>
            <a:pPr algn="ctr"/>
            <a:r>
              <a:rPr lang="en-US" altLang="zh-CN" sz="2200"/>
              <a:t>0</a:t>
            </a:r>
            <a:endParaRPr lang="en-US" altLang="zh-CN" sz="2200"/>
          </a:p>
        </p:txBody>
      </p:sp>
      <p:sp>
        <p:nvSpPr>
          <p:cNvPr id="51" name="文本框 50"/>
          <p:cNvSpPr txBox="1"/>
          <p:nvPr/>
        </p:nvSpPr>
        <p:spPr>
          <a:xfrm>
            <a:off x="5003800" y="480060"/>
            <a:ext cx="504190" cy="429895"/>
          </a:xfrm>
          <a:prstGeom prst="rect">
            <a:avLst/>
          </a:prstGeom>
          <a:noFill/>
        </p:spPr>
        <p:txBody>
          <a:bodyPr wrap="square" rtlCol="0">
            <a:spAutoFit/>
          </a:bodyPr>
          <a:p>
            <a:pPr algn="ctr"/>
            <a:r>
              <a:rPr lang="en-US" altLang="zh-CN" sz="2200"/>
              <a:t>1</a:t>
            </a:r>
            <a:endParaRPr lang="en-US" altLang="zh-CN" sz="2200"/>
          </a:p>
        </p:txBody>
      </p:sp>
      <p:sp>
        <p:nvSpPr>
          <p:cNvPr id="52" name="文本框 51"/>
          <p:cNvSpPr txBox="1"/>
          <p:nvPr/>
        </p:nvSpPr>
        <p:spPr>
          <a:xfrm>
            <a:off x="6013450" y="1867535"/>
            <a:ext cx="504190" cy="429895"/>
          </a:xfrm>
          <a:prstGeom prst="rect">
            <a:avLst/>
          </a:prstGeom>
          <a:noFill/>
        </p:spPr>
        <p:txBody>
          <a:bodyPr wrap="square" rtlCol="0">
            <a:spAutoFit/>
          </a:bodyPr>
          <a:p>
            <a:pPr algn="ctr"/>
            <a:r>
              <a:rPr lang="en-US" altLang="zh-CN" sz="2200"/>
              <a:t>2</a:t>
            </a:r>
            <a:endParaRPr lang="en-US" altLang="zh-CN" sz="2200"/>
          </a:p>
        </p:txBody>
      </p:sp>
      <p:sp>
        <p:nvSpPr>
          <p:cNvPr id="53" name="文本框 52"/>
          <p:cNvSpPr txBox="1"/>
          <p:nvPr/>
        </p:nvSpPr>
        <p:spPr>
          <a:xfrm>
            <a:off x="5068570" y="3217545"/>
            <a:ext cx="504190" cy="429895"/>
          </a:xfrm>
          <a:prstGeom prst="rect">
            <a:avLst/>
          </a:prstGeom>
          <a:noFill/>
        </p:spPr>
        <p:txBody>
          <a:bodyPr wrap="square" rtlCol="0">
            <a:spAutoFit/>
          </a:bodyPr>
          <a:p>
            <a:pPr algn="ctr"/>
            <a:r>
              <a:rPr lang="en-US" altLang="zh-CN" sz="2200"/>
              <a:t>3</a:t>
            </a:r>
            <a:endParaRPr lang="en-US" altLang="zh-CN" sz="2200"/>
          </a:p>
        </p:txBody>
      </p:sp>
      <p:sp>
        <p:nvSpPr>
          <p:cNvPr id="55" name="文本框 54"/>
          <p:cNvSpPr txBox="1"/>
          <p:nvPr/>
        </p:nvSpPr>
        <p:spPr>
          <a:xfrm>
            <a:off x="3314065" y="3217545"/>
            <a:ext cx="504190" cy="429895"/>
          </a:xfrm>
          <a:prstGeom prst="rect">
            <a:avLst/>
          </a:prstGeom>
          <a:noFill/>
        </p:spPr>
        <p:txBody>
          <a:bodyPr wrap="square" rtlCol="0">
            <a:spAutoFit/>
          </a:bodyPr>
          <a:p>
            <a:pPr algn="ctr"/>
            <a:r>
              <a:rPr lang="en-US" altLang="zh-CN" sz="2200"/>
              <a:t>4</a:t>
            </a:r>
            <a:endParaRPr lang="en-US" altLang="zh-CN" sz="2200"/>
          </a:p>
        </p:txBody>
      </p:sp>
      <p:sp>
        <p:nvSpPr>
          <p:cNvPr id="56" name="文本框 55"/>
          <p:cNvSpPr txBox="1"/>
          <p:nvPr/>
        </p:nvSpPr>
        <p:spPr>
          <a:xfrm>
            <a:off x="2352040" y="1868170"/>
            <a:ext cx="504190" cy="429895"/>
          </a:xfrm>
          <a:prstGeom prst="rect">
            <a:avLst/>
          </a:prstGeom>
          <a:noFill/>
        </p:spPr>
        <p:txBody>
          <a:bodyPr wrap="square" rtlCol="0">
            <a:spAutoFit/>
          </a:bodyPr>
          <a:p>
            <a:pPr algn="ctr"/>
            <a:r>
              <a:rPr lang="en-US" altLang="zh-CN" sz="2200"/>
              <a:t>5</a:t>
            </a:r>
            <a:endParaRPr lang="en-US" altLang="zh-CN" sz="2200"/>
          </a:p>
        </p:txBody>
      </p:sp>
      <p:sp>
        <p:nvSpPr>
          <p:cNvPr id="57" name="文本框 56"/>
          <p:cNvSpPr txBox="1"/>
          <p:nvPr/>
        </p:nvSpPr>
        <p:spPr>
          <a:xfrm>
            <a:off x="4192905" y="1793875"/>
            <a:ext cx="504190" cy="429895"/>
          </a:xfrm>
          <a:prstGeom prst="rect">
            <a:avLst/>
          </a:prstGeom>
          <a:noFill/>
        </p:spPr>
        <p:txBody>
          <a:bodyPr wrap="square" rtlCol="0">
            <a:spAutoFit/>
          </a:bodyPr>
          <a:p>
            <a:pPr algn="ctr"/>
            <a:r>
              <a:rPr lang="en-US" altLang="zh-CN" sz="2200"/>
              <a:t>6</a:t>
            </a:r>
            <a:endParaRPr lang="en-US" altLang="zh-CN" sz="2200"/>
          </a:p>
        </p:txBody>
      </p:sp>
      <p:sp>
        <p:nvSpPr>
          <p:cNvPr id="59" name="文本框 58"/>
          <p:cNvSpPr txBox="1"/>
          <p:nvPr/>
        </p:nvSpPr>
        <p:spPr>
          <a:xfrm>
            <a:off x="4119245" y="265430"/>
            <a:ext cx="504190" cy="429895"/>
          </a:xfrm>
          <a:prstGeom prst="rect">
            <a:avLst/>
          </a:prstGeom>
          <a:noFill/>
        </p:spPr>
        <p:txBody>
          <a:bodyPr wrap="square" rtlCol="0">
            <a:spAutoFit/>
          </a:bodyPr>
          <a:p>
            <a:pPr algn="ctr"/>
            <a:r>
              <a:rPr lang="en-US" altLang="zh-CN" sz="2200"/>
              <a:t>28</a:t>
            </a:r>
            <a:endParaRPr lang="en-US" altLang="zh-CN" sz="2200"/>
          </a:p>
        </p:txBody>
      </p:sp>
      <p:sp>
        <p:nvSpPr>
          <p:cNvPr id="60" name="文本框 59"/>
          <p:cNvSpPr txBox="1"/>
          <p:nvPr/>
        </p:nvSpPr>
        <p:spPr>
          <a:xfrm>
            <a:off x="2624455" y="1047115"/>
            <a:ext cx="504190" cy="429895"/>
          </a:xfrm>
          <a:prstGeom prst="rect">
            <a:avLst/>
          </a:prstGeom>
          <a:noFill/>
        </p:spPr>
        <p:txBody>
          <a:bodyPr wrap="square" rtlCol="0">
            <a:spAutoFit/>
          </a:bodyPr>
          <a:p>
            <a:pPr algn="ctr"/>
            <a:r>
              <a:rPr lang="en-US" altLang="zh-CN" sz="2200"/>
              <a:t>10</a:t>
            </a:r>
            <a:endParaRPr lang="en-US" altLang="zh-CN" sz="2200"/>
          </a:p>
        </p:txBody>
      </p:sp>
      <p:sp>
        <p:nvSpPr>
          <p:cNvPr id="61" name="文本框 60"/>
          <p:cNvSpPr txBox="1"/>
          <p:nvPr/>
        </p:nvSpPr>
        <p:spPr>
          <a:xfrm>
            <a:off x="5721350" y="1047115"/>
            <a:ext cx="504190" cy="429895"/>
          </a:xfrm>
          <a:prstGeom prst="rect">
            <a:avLst/>
          </a:prstGeom>
          <a:noFill/>
        </p:spPr>
        <p:txBody>
          <a:bodyPr wrap="square" rtlCol="0">
            <a:spAutoFit/>
          </a:bodyPr>
          <a:p>
            <a:pPr algn="ctr"/>
            <a:r>
              <a:rPr lang="en-US" altLang="zh-CN" sz="2200"/>
              <a:t>16</a:t>
            </a:r>
            <a:endParaRPr lang="en-US" altLang="zh-CN" sz="2200"/>
          </a:p>
        </p:txBody>
      </p:sp>
      <p:sp>
        <p:nvSpPr>
          <p:cNvPr id="62" name="文本框 61"/>
          <p:cNvSpPr txBox="1"/>
          <p:nvPr/>
        </p:nvSpPr>
        <p:spPr>
          <a:xfrm>
            <a:off x="5780405" y="2630170"/>
            <a:ext cx="504190" cy="429895"/>
          </a:xfrm>
          <a:prstGeom prst="rect">
            <a:avLst/>
          </a:prstGeom>
          <a:noFill/>
        </p:spPr>
        <p:txBody>
          <a:bodyPr wrap="square" rtlCol="0">
            <a:spAutoFit/>
          </a:bodyPr>
          <a:p>
            <a:pPr algn="ctr"/>
            <a:r>
              <a:rPr lang="en-US" altLang="zh-CN" sz="2200"/>
              <a:t>12</a:t>
            </a:r>
            <a:endParaRPr lang="en-US" altLang="zh-CN" sz="2200"/>
          </a:p>
        </p:txBody>
      </p:sp>
      <p:sp>
        <p:nvSpPr>
          <p:cNvPr id="63" name="文本框 62"/>
          <p:cNvSpPr txBox="1"/>
          <p:nvPr/>
        </p:nvSpPr>
        <p:spPr>
          <a:xfrm>
            <a:off x="4196080" y="3432810"/>
            <a:ext cx="504190" cy="429895"/>
          </a:xfrm>
          <a:prstGeom prst="rect">
            <a:avLst/>
          </a:prstGeom>
          <a:noFill/>
        </p:spPr>
        <p:txBody>
          <a:bodyPr wrap="square" rtlCol="0">
            <a:spAutoFit/>
          </a:bodyPr>
          <a:p>
            <a:pPr algn="ctr"/>
            <a:r>
              <a:rPr lang="en-US" altLang="zh-CN" sz="2200"/>
              <a:t>22</a:t>
            </a:r>
            <a:endParaRPr lang="en-US" altLang="zh-CN" sz="2200"/>
          </a:p>
        </p:txBody>
      </p:sp>
      <p:sp>
        <p:nvSpPr>
          <p:cNvPr id="64" name="文本框 63"/>
          <p:cNvSpPr txBox="1"/>
          <p:nvPr/>
        </p:nvSpPr>
        <p:spPr>
          <a:xfrm>
            <a:off x="2624455" y="2630170"/>
            <a:ext cx="504190" cy="429895"/>
          </a:xfrm>
          <a:prstGeom prst="rect">
            <a:avLst/>
          </a:prstGeom>
          <a:noFill/>
        </p:spPr>
        <p:txBody>
          <a:bodyPr wrap="square" rtlCol="0">
            <a:spAutoFit/>
          </a:bodyPr>
          <a:p>
            <a:pPr algn="ctr"/>
            <a:r>
              <a:rPr lang="en-US" altLang="zh-CN" sz="2200"/>
              <a:t>25</a:t>
            </a:r>
            <a:endParaRPr lang="en-US" altLang="zh-CN" sz="2200"/>
          </a:p>
        </p:txBody>
      </p:sp>
      <p:sp>
        <p:nvSpPr>
          <p:cNvPr id="65" name="文本框 64"/>
          <p:cNvSpPr txBox="1"/>
          <p:nvPr/>
        </p:nvSpPr>
        <p:spPr>
          <a:xfrm>
            <a:off x="3533140" y="2405380"/>
            <a:ext cx="504190" cy="429895"/>
          </a:xfrm>
          <a:prstGeom prst="rect">
            <a:avLst/>
          </a:prstGeom>
          <a:noFill/>
        </p:spPr>
        <p:txBody>
          <a:bodyPr wrap="square" rtlCol="0">
            <a:spAutoFit/>
          </a:bodyPr>
          <a:p>
            <a:pPr algn="ctr"/>
            <a:r>
              <a:rPr lang="en-US" altLang="zh-CN" sz="2200"/>
              <a:t>24</a:t>
            </a:r>
            <a:endParaRPr lang="en-US" altLang="zh-CN" sz="2200"/>
          </a:p>
        </p:txBody>
      </p:sp>
      <p:sp>
        <p:nvSpPr>
          <p:cNvPr id="66" name="文本框 65"/>
          <p:cNvSpPr txBox="1"/>
          <p:nvPr/>
        </p:nvSpPr>
        <p:spPr>
          <a:xfrm>
            <a:off x="4861560" y="2405380"/>
            <a:ext cx="504190" cy="429895"/>
          </a:xfrm>
          <a:prstGeom prst="rect">
            <a:avLst/>
          </a:prstGeom>
          <a:noFill/>
        </p:spPr>
        <p:txBody>
          <a:bodyPr wrap="square" rtlCol="0">
            <a:spAutoFit/>
          </a:bodyPr>
          <a:p>
            <a:pPr algn="ctr"/>
            <a:r>
              <a:rPr lang="en-US" altLang="zh-CN" sz="2200"/>
              <a:t>18</a:t>
            </a:r>
            <a:endParaRPr lang="en-US" altLang="zh-CN" sz="2200"/>
          </a:p>
        </p:txBody>
      </p:sp>
      <p:sp>
        <p:nvSpPr>
          <p:cNvPr id="67" name="文本框 66"/>
          <p:cNvSpPr txBox="1"/>
          <p:nvPr/>
        </p:nvSpPr>
        <p:spPr>
          <a:xfrm>
            <a:off x="4357370" y="1047115"/>
            <a:ext cx="504190" cy="429895"/>
          </a:xfrm>
          <a:prstGeom prst="rect">
            <a:avLst/>
          </a:prstGeom>
          <a:noFill/>
        </p:spPr>
        <p:txBody>
          <a:bodyPr wrap="square" rtlCol="0">
            <a:spAutoFit/>
          </a:bodyPr>
          <a:p>
            <a:pPr algn="ctr"/>
            <a:r>
              <a:rPr lang="en-US" altLang="zh-CN" sz="2200"/>
              <a:t>14</a:t>
            </a:r>
            <a:endParaRPr lang="en-US" altLang="zh-CN" sz="2200"/>
          </a:p>
        </p:txBody>
      </p:sp>
      <p:sp>
        <p:nvSpPr>
          <p:cNvPr id="68" name="文本框 67"/>
          <p:cNvSpPr txBox="1"/>
          <p:nvPr/>
        </p:nvSpPr>
        <p:spPr>
          <a:xfrm>
            <a:off x="217805" y="4116070"/>
            <a:ext cx="8709025" cy="1938020"/>
          </a:xfrm>
          <a:prstGeom prst="rect">
            <a:avLst/>
          </a:prstGeom>
          <a:noFill/>
        </p:spPr>
        <p:txBody>
          <a:bodyPr wrap="square" rtlCol="0">
            <a:spAutoFit/>
          </a:bodyPr>
          <a:p>
            <a:pPr marL="0" indent="0" eaLnBrk="1" latinLnBrk="0" hangingPunct="1">
              <a:spcAft>
                <a:spcPts val="1200"/>
              </a:spcAft>
              <a:buFont typeface="Arial" panose="020B0604020202020204" pitchFamily="34" charset="0"/>
              <a:buNone/>
            </a:pP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U</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与</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V-U</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之间的权值最小边，是</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(u</a:t>
            </a:r>
            <a:r>
              <a:rPr kumimoji="1" lang="en-US" altLang="zh-CN"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 v</a:t>
            </a:r>
            <a:r>
              <a:rPr lang="en-US" altLang="zh-CN" sz="2200" baseline="-25000">
                <a:solidFill>
                  <a:schemeClr val="tx1"/>
                </a:solidFill>
                <a:latin typeface="Times New Roman Regular" panose="02020503050405090304" charset="0"/>
                <a:ea typeface="Songti SC Regular" panose="02010800040101010101" charset="-122"/>
                <a:cs typeface="Times New Roman Regular" panose="02020503050405090304" charset="0"/>
              </a:rPr>
              <a:t>1</a:t>
            </a:r>
            <a:r>
              <a:rPr kumimoji="1" lang="en-US" altLang="zh-CN"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V-U</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 ..., </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v</a:t>
            </a:r>
            <a:r>
              <a:rPr lang="en-US" altLang="zh-CN" sz="2200" baseline="-2500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|V-U|</a:t>
            </a:r>
            <a:r>
              <a:rPr kumimoji="1" lang="en-US" altLang="zh-CN"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V-U</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中最小的那条。</a:t>
            </a:r>
            <a:r>
              <a:rPr lang="en-US" altLang="zh-CN" sz="2200">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2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lang="en-US" altLang="zh-CN" sz="2200">
                <a:latin typeface="Times New Roman Regular" panose="02020503050405090304" charset="0"/>
                <a:ea typeface="Songti SC Regular" panose="02010800040101010101" charset="-122"/>
                <a:cs typeface="Times New Roman Regular" panose="02020503050405090304" charset="0"/>
                <a:sym typeface="+mn-ea"/>
              </a:rPr>
              <a:t>, v</a:t>
            </a:r>
            <a:r>
              <a:rPr lang="en-US" altLang="zh-CN" sz="2200" baseline="-25000">
                <a:latin typeface="Times New Roman Regular" panose="02020503050405090304" charset="0"/>
                <a:ea typeface="Songti SC Regular" panose="02010800040101010101" charset="-122"/>
                <a:cs typeface="Times New Roman Regular" panose="02020503050405090304" charset="0"/>
                <a:sym typeface="+mn-ea"/>
              </a:rPr>
              <a:t>i</a:t>
            </a:r>
            <a:r>
              <a:rPr kumimoji="1" lang="en-US" altLang="zh-CN" sz="22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V-U</a:t>
            </a:r>
            <a:r>
              <a:rPr lang="en-US" altLang="zh-CN" sz="2200">
                <a:latin typeface="Times New Roman Regular" panose="02020503050405090304" charset="0"/>
                <a:ea typeface="Songti SC Regular" panose="02010800040101010101" charset="-122"/>
                <a:cs typeface="Times New Roman Regular" panose="02020503050405090304" charset="0"/>
                <a:sym typeface="+mn-ea"/>
              </a:rPr>
              <a:t>)</a:t>
            </a:r>
            <a:r>
              <a:rPr lang="zh-CN" altLang="en-US" sz="2200">
                <a:latin typeface="Times New Roman Regular" panose="02020503050405090304" charset="0"/>
                <a:ea typeface="Songti SC Regular" panose="02010800040101010101" charset="-122"/>
                <a:cs typeface="Times New Roman Regular" panose="02020503050405090304" charset="0"/>
                <a:sym typeface="+mn-ea"/>
              </a:rPr>
              <a:t>，</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需要每轮进行更新。更新时注意</a:t>
            </a:r>
            <a:endPar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endParaRPr>
          </a:p>
          <a:p>
            <a:pPr marL="342900" indent="-342900">
              <a:buFont typeface="Arial" panose="020B0604020202020204" pitchFamily="34" charset="0"/>
              <a:buChar char="•"/>
            </a:pP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新的边一定是由新加入节点带来的，因此每轮需要增加新加入节点与</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V-U</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之间存在的边</a:t>
            </a:r>
            <a:endPar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endParaRPr>
          </a:p>
          <a:p>
            <a:pPr marL="342900" indent="-342900">
              <a:buFont typeface="Arial" panose="020B0604020202020204" pitchFamily="34" charset="0"/>
              <a:buChar char="•"/>
            </a:pP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若</a:t>
            </a:r>
            <a:r>
              <a:rPr lang="en-US" altLang="zh-CN" sz="2200">
                <a:solidFill>
                  <a:schemeClr val="tx1"/>
                </a:solidFill>
                <a:latin typeface="Times New Roman Regular" panose="02020503050405090304" charset="0"/>
                <a:ea typeface="Songti SC Regular" panose="02010800040101010101" charset="-122"/>
                <a:cs typeface="Times New Roman Regular" panose="02020503050405090304" charset="0"/>
              </a:rPr>
              <a:t>U</a:t>
            </a:r>
            <a:r>
              <a:rPr lang="zh-CN" altLang="en-US" sz="2200">
                <a:solidFill>
                  <a:schemeClr val="tx1"/>
                </a:solidFill>
                <a:latin typeface="Times New Roman Regular" panose="02020503050405090304" charset="0"/>
                <a:ea typeface="Songti SC Regular" panose="02010800040101010101" charset="-122"/>
                <a:cs typeface="Times New Roman Regular" panose="02020503050405090304" charset="0"/>
              </a:rPr>
              <a:t>与</a:t>
            </a:r>
            <a:r>
              <a:rPr lang="en-US" altLang="zh-CN" sz="2200">
                <a:latin typeface="Times New Roman Regular" panose="02020503050405090304" charset="0"/>
                <a:ea typeface="Songti SC Regular" panose="02010800040101010101" charset="-122"/>
                <a:cs typeface="Times New Roman Regular" panose="02020503050405090304" charset="0"/>
                <a:sym typeface="+mn-ea"/>
              </a:rPr>
              <a:t>v</a:t>
            </a:r>
            <a:r>
              <a:rPr lang="en-US" altLang="zh-CN" sz="2200" baseline="-25000">
                <a:latin typeface="Times New Roman Regular" panose="02020503050405090304" charset="0"/>
                <a:ea typeface="Songti SC Regular" panose="02010800040101010101" charset="-122"/>
                <a:cs typeface="Times New Roman Regular" panose="02020503050405090304" charset="0"/>
                <a:sym typeface="+mn-ea"/>
              </a:rPr>
              <a:t>i</a:t>
            </a:r>
            <a:r>
              <a:rPr kumimoji="1" lang="en-US" altLang="zh-CN"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V-U</a:t>
            </a:r>
            <a:r>
              <a:rPr kumimoji="1" lang="zh-CN" altLang="en-US"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之间存在多条边，则只保留权重最小的边</a:t>
            </a:r>
            <a:endParaRPr kumimoji="1" lang="zh-CN" altLang="en-US" sz="22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 presetClass="exit" presetSubtype="10" fill="hold" nodeType="clickEffect">
                                  <p:stCondLst>
                                    <p:cond delay="0"/>
                                  </p:stCondLst>
                                  <p:childTnLst>
                                    <p:animEffect transition="out" filter="checkerboard(across)">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5" presetClass="exit" presetSubtype="10" fill="hold" nodeType="clickEffect">
                                  <p:stCondLst>
                                    <p:cond delay="0"/>
                                  </p:stCondLst>
                                  <p:childTnLst>
                                    <p:animEffect transition="out" filter="checkerboard(across)">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xit" presetSubtype="10" fill="hold" nodeType="clickEffect">
                                  <p:stCondLst>
                                    <p:cond delay="0"/>
                                  </p:stCondLst>
                                  <p:childTnLst>
                                    <p:animEffect transition="out" filter="checkerboard(across)">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7" grpId="0" bldLvl="0" animBg="1"/>
      <p:bldP spid="29" grpId="0" bldLvl="0" animBg="1"/>
      <p:bldP spid="36" grpId="0" bldLvl="0" animBg="1"/>
      <p:bldP spid="39" grpId="0" bldLvl="0" animBg="1"/>
      <p:bldP spid="41" grpId="0" bldLvl="0" animBg="1"/>
      <p:bldP spid="43"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g5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413" y="18891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fig5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8891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fig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747838"/>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fig5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747838"/>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fig5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3" y="3308350"/>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5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308350"/>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5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413" y="486886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fig5h"/>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86886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0"/>
          <p:cNvGrpSpPr/>
          <p:nvPr/>
        </p:nvGrpSpPr>
        <p:grpSpPr bwMode="auto">
          <a:xfrm>
            <a:off x="6084168" y="2133600"/>
            <a:ext cx="2987675" cy="2305050"/>
            <a:chOff x="3787" y="2568"/>
            <a:chExt cx="1882" cy="1452"/>
          </a:xfrm>
          <a:solidFill>
            <a:schemeClr val="tx1"/>
          </a:solidFill>
        </p:grpSpPr>
        <p:sp>
          <p:nvSpPr>
            <p:cNvPr id="17" name="Rectangle 12"/>
            <p:cNvSpPr>
              <a:spLocks noChangeArrowheads="1"/>
            </p:cNvSpPr>
            <p:nvPr/>
          </p:nvSpPr>
          <p:spPr bwMode="auto">
            <a:xfrm>
              <a:off x="3787" y="2568"/>
              <a:ext cx="1882" cy="1452"/>
            </a:xfrm>
            <a:prstGeom prst="rect">
              <a:avLst/>
            </a:prstGeom>
            <a:grpFill/>
            <a:ln w="2857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dirty="0">
                  <a:solidFill>
                    <a:srgbClr val="FF0000"/>
                  </a:solidFill>
                </a:rPr>
                <a:t>Result</a:t>
              </a:r>
              <a:endParaRPr lang="en-US" altLang="zh-CN" sz="1600" dirty="0">
                <a:solidFill>
                  <a:srgbClr val="FF0000"/>
                </a:solidFill>
              </a:endParaRPr>
            </a:p>
          </p:txBody>
        </p:sp>
        <p:pic>
          <p:nvPicPr>
            <p:cNvPr id="16" name="Picture 11" descr="fig5i"/>
            <p:cNvPicPr>
              <a:picLocks noChangeAspect="1" noChangeArrowheads="1"/>
            </p:cNvPicPr>
            <p:nvPr/>
          </p:nvPicPr>
          <p:blipFill rotWithShape="1">
            <a:blip r:embed="rId9">
              <a:extLst>
                <a:ext uri="{28A0092B-C50C-407E-A947-70E740481C1C}">
                  <a14:useLocalDpi xmlns:a14="http://schemas.microsoft.com/office/drawing/2010/main" val="0"/>
                </a:ext>
              </a:extLst>
            </a:blip>
            <a:srcRect r="3777"/>
            <a:stretch>
              <a:fillRect/>
            </a:stretch>
          </p:blipFill>
          <p:spPr bwMode="auto">
            <a:xfrm>
              <a:off x="3832" y="2840"/>
              <a:ext cx="1732" cy="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8" name="Group 13"/>
          <p:cNvGrpSpPr/>
          <p:nvPr/>
        </p:nvGrpSpPr>
        <p:grpSpPr bwMode="auto">
          <a:xfrm>
            <a:off x="7781925" y="333375"/>
            <a:ext cx="677863" cy="1381125"/>
            <a:chOff x="4134" y="700"/>
            <a:chExt cx="427" cy="870"/>
          </a:xfrm>
        </p:grpSpPr>
        <p:sp>
          <p:nvSpPr>
            <p:cNvPr id="19" name="Text Box 14"/>
            <p:cNvSpPr txBox="1">
              <a:spLocks noChangeArrowheads="1"/>
            </p:cNvSpPr>
            <p:nvPr/>
          </p:nvSpPr>
          <p:spPr bwMode="auto">
            <a:xfrm>
              <a:off x="4134" y="70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1</a:t>
              </a:r>
              <a:endParaRPr lang="en-US" altLang="zh-CN" sz="1600"/>
            </a:p>
          </p:txBody>
        </p:sp>
        <p:sp>
          <p:nvSpPr>
            <p:cNvPr id="20" name="Text Box 15"/>
            <p:cNvSpPr txBox="1">
              <a:spLocks noChangeArrowheads="1"/>
            </p:cNvSpPr>
            <p:nvPr/>
          </p:nvSpPr>
          <p:spPr bwMode="auto">
            <a:xfrm>
              <a:off x="4374" y="70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2</a:t>
              </a:r>
              <a:endParaRPr lang="en-US" altLang="zh-CN" sz="1600"/>
            </a:p>
          </p:txBody>
        </p:sp>
        <p:sp>
          <p:nvSpPr>
            <p:cNvPr id="21" name="Text Box 16"/>
            <p:cNvSpPr txBox="1">
              <a:spLocks noChangeArrowheads="1"/>
            </p:cNvSpPr>
            <p:nvPr/>
          </p:nvSpPr>
          <p:spPr bwMode="auto">
            <a:xfrm>
              <a:off x="4134" y="91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3</a:t>
              </a:r>
              <a:endParaRPr lang="en-US" altLang="zh-CN" sz="1600"/>
            </a:p>
          </p:txBody>
        </p:sp>
        <p:sp>
          <p:nvSpPr>
            <p:cNvPr id="22" name="Text Box 17"/>
            <p:cNvSpPr txBox="1">
              <a:spLocks noChangeArrowheads="1"/>
            </p:cNvSpPr>
            <p:nvPr/>
          </p:nvSpPr>
          <p:spPr bwMode="auto">
            <a:xfrm>
              <a:off x="4374" y="91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4</a:t>
              </a:r>
              <a:endParaRPr lang="en-US" altLang="zh-CN" sz="1600"/>
            </a:p>
          </p:txBody>
        </p:sp>
        <p:sp>
          <p:nvSpPr>
            <p:cNvPr id="23" name="Text Box 18"/>
            <p:cNvSpPr txBox="1">
              <a:spLocks noChangeArrowheads="1"/>
            </p:cNvSpPr>
            <p:nvPr/>
          </p:nvSpPr>
          <p:spPr bwMode="auto">
            <a:xfrm>
              <a:off x="4134" y="11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5</a:t>
              </a:r>
              <a:endParaRPr lang="en-US" altLang="zh-CN" sz="1600"/>
            </a:p>
          </p:txBody>
        </p:sp>
        <p:sp>
          <p:nvSpPr>
            <p:cNvPr id="24" name="Text Box 19"/>
            <p:cNvSpPr txBox="1">
              <a:spLocks noChangeArrowheads="1"/>
            </p:cNvSpPr>
            <p:nvPr/>
          </p:nvSpPr>
          <p:spPr bwMode="auto">
            <a:xfrm>
              <a:off x="4374" y="11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6</a:t>
              </a:r>
              <a:endParaRPr lang="en-US" altLang="zh-CN" sz="1600"/>
            </a:p>
          </p:txBody>
        </p:sp>
        <p:sp>
          <p:nvSpPr>
            <p:cNvPr id="25" name="Text Box 20"/>
            <p:cNvSpPr txBox="1">
              <a:spLocks noChangeArrowheads="1"/>
            </p:cNvSpPr>
            <p:nvPr/>
          </p:nvSpPr>
          <p:spPr bwMode="auto">
            <a:xfrm>
              <a:off x="4134" y="135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7</a:t>
              </a:r>
              <a:endParaRPr lang="en-US" altLang="zh-CN" sz="1600"/>
            </a:p>
          </p:txBody>
        </p:sp>
        <p:sp>
          <p:nvSpPr>
            <p:cNvPr id="26" name="Text Box 21"/>
            <p:cNvSpPr txBox="1">
              <a:spLocks noChangeArrowheads="1"/>
            </p:cNvSpPr>
            <p:nvPr/>
          </p:nvSpPr>
          <p:spPr bwMode="auto">
            <a:xfrm>
              <a:off x="4374" y="135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8</a:t>
              </a:r>
              <a:endParaRPr lang="en-US" altLang="zh-CN" sz="1600"/>
            </a:p>
          </p:txBody>
        </p:sp>
        <p:sp>
          <p:nvSpPr>
            <p:cNvPr id="27" name="Line 22"/>
            <p:cNvSpPr>
              <a:spLocks noChangeShapeType="1"/>
            </p:cNvSpPr>
            <p:nvPr/>
          </p:nvSpPr>
          <p:spPr bwMode="auto">
            <a:xfrm>
              <a:off x="4150" y="890"/>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3"/>
            <p:cNvSpPr>
              <a:spLocks noChangeShapeType="1"/>
            </p:cNvSpPr>
            <p:nvPr/>
          </p:nvSpPr>
          <p:spPr bwMode="auto">
            <a:xfrm>
              <a:off x="4150" y="1117"/>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4"/>
            <p:cNvSpPr>
              <a:spLocks noChangeShapeType="1"/>
            </p:cNvSpPr>
            <p:nvPr/>
          </p:nvSpPr>
          <p:spPr bwMode="auto">
            <a:xfrm>
              <a:off x="4150" y="1344"/>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5"/>
            <p:cNvSpPr>
              <a:spLocks noChangeShapeType="1"/>
            </p:cNvSpPr>
            <p:nvPr/>
          </p:nvSpPr>
          <p:spPr bwMode="auto">
            <a:xfrm>
              <a:off x="4350" y="709"/>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628650" y="1626870"/>
            <a:ext cx="8058150" cy="364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mj-ea"/>
              <a:buAutoNum type="circleNumDbPlain"/>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为了减小比较次数，每轮挑选待加入节点和边时，只需要在</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rPr>
              <a:t>v</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间进行比较和挑选，而不需要考虑</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。因此，需要区分</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和</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V-U</a:t>
            </a:r>
            <a:endPar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方案</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1</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在</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vexs[n]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中，将</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存放于前半段，</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v</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V-U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存放于后</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半段</a:t>
            </a:r>
            <a:endPar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457200" indent="-457200" algn="just" eaLnBrk="1" latinLnBrk="0" hangingPunct="1">
              <a:spcBef>
                <a:spcPts val="1800"/>
              </a:spcBef>
              <a:buFont typeface="+mj-ea"/>
              <a:buAutoNum type="circleNumDbPlain" startAt="2"/>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如何表示边</a:t>
            </a:r>
            <a:endPar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=&gt;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方案</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1</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sz="2400" dirty="0">
                <a:solidFill>
                  <a:srgbClr val="FFFF00"/>
                </a:solidFill>
                <a:latin typeface="Times New Roman Regular" panose="02020503050405090304" charset="0"/>
                <a:ea typeface="Songti SC Regular" panose="02010800040101010101" charset="-122"/>
                <a:cs typeface="Times New Roman Regular" panose="02020503050405090304" charset="0"/>
              </a:rPr>
              <a:t>用一对顶点的下标(在顶点表中的下标)表示一条边</a:t>
            </a:r>
            <a:endParaRPr kumimoji="1"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
        <p:nvSpPr>
          <p:cNvPr id="237571" name="Rectangle 3"/>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sz="4000"/>
              <a:t>Prim - Implementation Method 1</a:t>
            </a:r>
            <a:endParaRPr lang="en-US" altLang="zh-CN" sz="40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34"/>
          <p:cNvSpPr txBox="1">
            <a:spLocks noChangeArrowheads="1"/>
          </p:cNvSpPr>
          <p:nvPr/>
        </p:nvSpPr>
        <p:spPr bwMode="auto">
          <a:xfrm>
            <a:off x="3909695" y="588518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1-4</a:t>
            </a:r>
            <a:endParaRPr lang="en-US" altLang="zh-CN" sz="1400" baseline="-25000" dirty="0">
              <a:solidFill>
                <a:schemeClr val="accent5"/>
              </a:solidFill>
            </a:endParaRPr>
          </a:p>
          <a:p>
            <a:pPr algn="ctr"/>
            <a:r>
              <a:rPr lang="en-US" altLang="zh-CN" sz="1400" dirty="0">
                <a:solidFill>
                  <a:schemeClr val="accent5"/>
                </a:solidFill>
              </a:rPr>
              <a:t>3</a:t>
            </a:r>
            <a:endParaRPr lang="en-US" altLang="zh-CN" sz="1400" dirty="0">
              <a:solidFill>
                <a:schemeClr val="accent5"/>
              </a:solidFill>
            </a:endParaRPr>
          </a:p>
        </p:txBody>
      </p:sp>
      <p:sp>
        <p:nvSpPr>
          <p:cNvPr id="42" name="Text Box 36"/>
          <p:cNvSpPr txBox="1">
            <a:spLocks noChangeArrowheads="1"/>
          </p:cNvSpPr>
          <p:nvPr/>
        </p:nvSpPr>
        <p:spPr bwMode="auto">
          <a:xfrm>
            <a:off x="2378075" y="4700270"/>
            <a:ext cx="72771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5-3</a:t>
            </a:r>
            <a:endParaRPr lang="en-US" altLang="zh-CN" sz="1400" baseline="-25000" dirty="0">
              <a:solidFill>
                <a:schemeClr val="accent5"/>
              </a:solidFill>
            </a:endParaRPr>
          </a:p>
          <a:p>
            <a:pPr algn="ctr"/>
            <a:r>
              <a:rPr lang="en-US" altLang="zh-CN" sz="1400" dirty="0">
                <a:solidFill>
                  <a:schemeClr val="accent5"/>
                </a:solidFill>
              </a:rPr>
              <a:t>2</a:t>
            </a:r>
            <a:endParaRPr lang="en-US" altLang="zh-CN" sz="1400" dirty="0">
              <a:solidFill>
                <a:schemeClr val="accent5"/>
              </a:solidFill>
            </a:endParaRPr>
          </a:p>
        </p:txBody>
      </p:sp>
      <p:sp>
        <p:nvSpPr>
          <p:cNvPr id="240644" name="Line 4"/>
          <p:cNvSpPr>
            <a:spLocks noChangeShapeType="1"/>
          </p:cNvSpPr>
          <p:nvPr/>
        </p:nvSpPr>
        <p:spPr bwMode="auto">
          <a:xfrm>
            <a:off x="0" y="228282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5" name="Line 5"/>
          <p:cNvSpPr>
            <a:spLocks noChangeShapeType="1"/>
          </p:cNvSpPr>
          <p:nvPr/>
        </p:nvSpPr>
        <p:spPr bwMode="auto">
          <a:xfrm>
            <a:off x="-34925" y="287813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8" name="Line 8"/>
          <p:cNvSpPr>
            <a:spLocks noChangeShapeType="1"/>
          </p:cNvSpPr>
          <p:nvPr/>
        </p:nvSpPr>
        <p:spPr bwMode="auto">
          <a:xfrm>
            <a:off x="34925" y="46672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9" name="Line 9"/>
          <p:cNvSpPr>
            <a:spLocks noChangeShapeType="1"/>
          </p:cNvSpPr>
          <p:nvPr/>
        </p:nvSpPr>
        <p:spPr bwMode="auto">
          <a:xfrm>
            <a:off x="0" y="52641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0" name="Line 10"/>
          <p:cNvSpPr>
            <a:spLocks noChangeShapeType="1"/>
          </p:cNvSpPr>
          <p:nvPr/>
        </p:nvSpPr>
        <p:spPr bwMode="auto">
          <a:xfrm>
            <a:off x="34925" y="58610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1" name="Line 11"/>
          <p:cNvSpPr>
            <a:spLocks noChangeShapeType="1"/>
          </p:cNvSpPr>
          <p:nvPr/>
        </p:nvSpPr>
        <p:spPr bwMode="auto">
          <a:xfrm>
            <a:off x="0" y="64579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65" name="Text Box 25"/>
          <p:cNvSpPr txBox="1">
            <a:spLocks noChangeArrowheads="1"/>
          </p:cNvSpPr>
          <p:nvPr/>
        </p:nvSpPr>
        <p:spPr bwMode="auto">
          <a:xfrm>
            <a:off x="5724128" y="2427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U</a:t>
            </a:r>
            <a:endParaRPr lang="en-US" altLang="zh-CN"/>
          </a:p>
        </p:txBody>
      </p:sp>
      <p:sp>
        <p:nvSpPr>
          <p:cNvPr id="240666" name="Text Box 26"/>
          <p:cNvSpPr txBox="1">
            <a:spLocks noChangeArrowheads="1"/>
          </p:cNvSpPr>
          <p:nvPr/>
        </p:nvSpPr>
        <p:spPr bwMode="auto">
          <a:xfrm>
            <a:off x="6874470" y="2427288"/>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V-U</a:t>
            </a:r>
            <a:endParaRPr lang="en-US" altLang="zh-CN" dirty="0"/>
          </a:p>
        </p:txBody>
      </p:sp>
      <p:sp>
        <p:nvSpPr>
          <p:cNvPr id="240667" name="Text Box 27"/>
          <p:cNvSpPr txBox="1">
            <a:spLocks noChangeArrowheads="1"/>
          </p:cNvSpPr>
          <p:nvPr/>
        </p:nvSpPr>
        <p:spPr bwMode="auto">
          <a:xfrm>
            <a:off x="7805420" y="2341880"/>
            <a:ext cx="14001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t>k</a:t>
            </a:r>
            <a:endParaRPr lang="en-US" altLang="zh-CN" dirty="0"/>
          </a:p>
          <a:p>
            <a:pPr algn="ctr"/>
            <a:r>
              <a:rPr lang="en-US" altLang="zh-CN" sz="1000" dirty="0"/>
              <a:t>index of selected vex</a:t>
            </a:r>
            <a:endParaRPr lang="en-US" altLang="zh-CN" sz="1000" dirty="0"/>
          </a:p>
        </p:txBody>
      </p:sp>
      <p:sp>
        <p:nvSpPr>
          <p:cNvPr id="240668" name="Text Box 28"/>
          <p:cNvSpPr txBox="1">
            <a:spLocks noChangeArrowheads="1"/>
          </p:cNvSpPr>
          <p:nvPr/>
        </p:nvSpPr>
        <p:spPr bwMode="auto">
          <a:xfrm>
            <a:off x="25400" y="2865438"/>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69" name="Text Box 29"/>
          <p:cNvSpPr txBox="1">
            <a:spLocks noChangeArrowheads="1"/>
          </p:cNvSpPr>
          <p:nvPr/>
        </p:nvSpPr>
        <p:spPr bwMode="auto">
          <a:xfrm>
            <a:off x="0" y="34702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0" name="Text Box 30"/>
          <p:cNvSpPr txBox="1">
            <a:spLocks noChangeArrowheads="1"/>
          </p:cNvSpPr>
          <p:nvPr/>
        </p:nvSpPr>
        <p:spPr bwMode="auto">
          <a:xfrm>
            <a:off x="0" y="40735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1" name="Text Box 31"/>
          <p:cNvSpPr txBox="1">
            <a:spLocks noChangeArrowheads="1"/>
          </p:cNvSpPr>
          <p:nvPr/>
        </p:nvSpPr>
        <p:spPr bwMode="auto">
          <a:xfrm>
            <a:off x="0" y="46767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2" name="Text Box 32"/>
          <p:cNvSpPr txBox="1">
            <a:spLocks noChangeArrowheads="1"/>
          </p:cNvSpPr>
          <p:nvPr/>
        </p:nvSpPr>
        <p:spPr bwMode="auto">
          <a:xfrm>
            <a:off x="0" y="52800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3" name="Text Box 33"/>
          <p:cNvSpPr txBox="1">
            <a:spLocks noChangeArrowheads="1"/>
          </p:cNvSpPr>
          <p:nvPr/>
        </p:nvSpPr>
        <p:spPr bwMode="auto">
          <a:xfrm>
            <a:off x="0" y="58832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4" name="Text Box 34"/>
          <p:cNvSpPr txBox="1">
            <a:spLocks noChangeArrowheads="1"/>
          </p:cNvSpPr>
          <p:nvPr/>
        </p:nvSpPr>
        <p:spPr bwMode="auto">
          <a:xfrm>
            <a:off x="1094527" y="2918778"/>
            <a:ext cx="44005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dirty="0"/>
              <a:t>0-1</a:t>
            </a:r>
            <a:endParaRPr lang="en-US" altLang="zh-CN" sz="1400" baseline="-25000" dirty="0"/>
          </a:p>
          <a:p>
            <a:pPr algn="ctr"/>
            <a:r>
              <a:rPr lang="en-US" altLang="zh-CN" sz="1400" dirty="0"/>
              <a:t>6</a:t>
            </a:r>
            <a:endParaRPr lang="en-US" altLang="zh-CN" sz="1400" dirty="0"/>
          </a:p>
        </p:txBody>
      </p:sp>
      <p:sp>
        <p:nvSpPr>
          <p:cNvPr id="240675" name="Text Box 35"/>
          <p:cNvSpPr txBox="1">
            <a:spLocks noChangeArrowheads="1"/>
          </p:cNvSpPr>
          <p:nvPr/>
        </p:nvSpPr>
        <p:spPr bwMode="auto">
          <a:xfrm>
            <a:off x="1656080" y="2919095"/>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dirty="0"/>
              <a:t>0-2</a:t>
            </a:r>
            <a:endParaRPr lang="en-US" altLang="zh-CN" sz="1400" baseline="-25000" dirty="0"/>
          </a:p>
          <a:p>
            <a:pPr algn="ctr"/>
            <a:r>
              <a:rPr lang="en-US" altLang="zh-CN" sz="1400" dirty="0"/>
              <a:t>1</a:t>
            </a:r>
            <a:endParaRPr lang="en-US" altLang="zh-CN" sz="1400" dirty="0"/>
          </a:p>
        </p:txBody>
      </p:sp>
      <p:sp>
        <p:nvSpPr>
          <p:cNvPr id="240676" name="Text Box 36"/>
          <p:cNvSpPr txBox="1">
            <a:spLocks noChangeArrowheads="1"/>
          </p:cNvSpPr>
          <p:nvPr/>
        </p:nvSpPr>
        <p:spPr bwMode="auto">
          <a:xfrm>
            <a:off x="2367280" y="2926080"/>
            <a:ext cx="7385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1400" dirty="0"/>
              <a:t>0-3</a:t>
            </a:r>
            <a:endParaRPr lang="en-US" altLang="zh-CN" sz="1400" baseline="-25000" dirty="0"/>
          </a:p>
          <a:p>
            <a:pPr algn="ctr"/>
            <a:r>
              <a:rPr lang="en-US" altLang="zh-CN" sz="1400" dirty="0"/>
              <a:t>5</a:t>
            </a:r>
            <a:endParaRPr lang="en-US" altLang="zh-CN" sz="1400" dirty="0"/>
          </a:p>
        </p:txBody>
      </p:sp>
      <p:sp>
        <p:nvSpPr>
          <p:cNvPr id="240679" name="Text Box 39"/>
          <p:cNvSpPr txBox="1">
            <a:spLocks noChangeArrowheads="1"/>
          </p:cNvSpPr>
          <p:nvPr/>
        </p:nvSpPr>
        <p:spPr bwMode="auto">
          <a:xfrm>
            <a:off x="4764405" y="3606800"/>
            <a:ext cx="10128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a:t>
            </a:r>
            <a:r>
              <a:rPr lang="en-US" altLang="zh-CN"/>
              <a:t>}</a:t>
            </a:r>
            <a:endParaRPr lang="en-US" altLang="zh-CN"/>
          </a:p>
        </p:txBody>
      </p:sp>
      <p:sp>
        <p:nvSpPr>
          <p:cNvPr id="240681" name="Text Box 41"/>
          <p:cNvSpPr txBox="1">
            <a:spLocks noChangeArrowheads="1"/>
          </p:cNvSpPr>
          <p:nvPr/>
        </p:nvSpPr>
        <p:spPr bwMode="auto">
          <a:xfrm>
            <a:off x="6407468" y="3583305"/>
            <a:ext cx="1296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4</a:t>
            </a:r>
            <a:r>
              <a:rPr lang="en-US" altLang="zh-CN" dirty="0" smtClean="0"/>
              <a:t>,v</a:t>
            </a:r>
            <a:r>
              <a:rPr lang="en-US" altLang="zh-CN" baseline="-25000" dirty="0" smtClean="0"/>
              <a:t>5</a:t>
            </a:r>
            <a:r>
              <a:rPr lang="en-US" altLang="zh-CN" dirty="0" smtClean="0"/>
              <a:t>,v</a:t>
            </a:r>
            <a:r>
              <a:rPr lang="en-US" altLang="zh-CN" baseline="-25000" dirty="0" smtClean="0"/>
              <a:t>6</a:t>
            </a:r>
            <a:r>
              <a:rPr lang="en-US" altLang="zh-CN" dirty="0"/>
              <a:t>}</a:t>
            </a:r>
            <a:endParaRPr lang="en-US" altLang="zh-CN" dirty="0"/>
          </a:p>
        </p:txBody>
      </p:sp>
      <p:sp>
        <p:nvSpPr>
          <p:cNvPr id="240682" name="Text Box 42"/>
          <p:cNvSpPr txBox="1">
            <a:spLocks noChangeArrowheads="1"/>
          </p:cNvSpPr>
          <p:nvPr/>
        </p:nvSpPr>
        <p:spPr bwMode="auto">
          <a:xfrm>
            <a:off x="6407468" y="4185920"/>
            <a:ext cx="1224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4</a:t>
            </a:r>
            <a:r>
              <a:rPr lang="en-US" altLang="zh-CN" dirty="0" smtClean="0"/>
              <a:t>,v</a:t>
            </a:r>
            <a:r>
              <a:rPr lang="en-US" altLang="zh-CN" baseline="-25000" dirty="0" smtClean="0"/>
              <a:t>5</a:t>
            </a:r>
            <a:r>
              <a:rPr lang="en-US" altLang="zh-CN" dirty="0"/>
              <a:t>}</a:t>
            </a:r>
            <a:endParaRPr lang="en-US" altLang="zh-CN" dirty="0"/>
          </a:p>
        </p:txBody>
      </p:sp>
      <p:sp>
        <p:nvSpPr>
          <p:cNvPr id="240683" name="Text Box 43"/>
          <p:cNvSpPr txBox="1">
            <a:spLocks noChangeArrowheads="1"/>
          </p:cNvSpPr>
          <p:nvPr/>
        </p:nvSpPr>
        <p:spPr bwMode="auto">
          <a:xfrm>
            <a:off x="6407468" y="4789170"/>
            <a:ext cx="1296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{v</a:t>
            </a:r>
            <a:r>
              <a:rPr lang="en-US" altLang="zh-CN" baseline="-25000" dirty="0"/>
              <a:t>2</a:t>
            </a:r>
            <a:r>
              <a:rPr lang="en-US" altLang="zh-CN" dirty="0"/>
              <a:t>,v</a:t>
            </a:r>
            <a:r>
              <a:rPr lang="en-US" altLang="zh-CN" baseline="-25000" dirty="0"/>
              <a:t>5</a:t>
            </a:r>
            <a:r>
              <a:rPr lang="en-US" altLang="zh-CN" dirty="0"/>
              <a:t>}</a:t>
            </a:r>
            <a:endParaRPr lang="en-US" altLang="zh-CN" dirty="0"/>
          </a:p>
        </p:txBody>
      </p:sp>
      <p:sp>
        <p:nvSpPr>
          <p:cNvPr id="240684" name="Text Box 44"/>
          <p:cNvSpPr txBox="1">
            <a:spLocks noChangeArrowheads="1"/>
          </p:cNvSpPr>
          <p:nvPr/>
        </p:nvSpPr>
        <p:spPr bwMode="auto">
          <a:xfrm>
            <a:off x="6407468" y="5378133"/>
            <a:ext cx="534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a:t>
            </a:r>
            <a:r>
              <a:rPr lang="en-US" altLang="zh-CN" baseline="-25000" dirty="0"/>
              <a:t>5</a:t>
            </a:r>
            <a:r>
              <a:rPr lang="en-US" altLang="zh-CN" dirty="0"/>
              <a:t>}</a:t>
            </a:r>
            <a:endParaRPr lang="en-US" altLang="zh-CN" dirty="0"/>
          </a:p>
        </p:txBody>
      </p:sp>
      <p:sp>
        <p:nvSpPr>
          <p:cNvPr id="240685" name="Text Box 45"/>
          <p:cNvSpPr txBox="1">
            <a:spLocks noChangeArrowheads="1"/>
          </p:cNvSpPr>
          <p:nvPr/>
        </p:nvSpPr>
        <p:spPr bwMode="auto">
          <a:xfrm>
            <a:off x="6497638" y="59470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40686" name="Text Box 46"/>
          <p:cNvSpPr txBox="1">
            <a:spLocks noChangeArrowheads="1"/>
          </p:cNvSpPr>
          <p:nvPr/>
        </p:nvSpPr>
        <p:spPr bwMode="auto">
          <a:xfrm>
            <a:off x="4763770" y="4185920"/>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solidFill>
                  <a:srgbClr val="FFFF00"/>
                </a:solidFill>
              </a:rPr>
              <a:t>v</a:t>
            </a:r>
            <a:r>
              <a:rPr lang="en-US" altLang="zh-CN" baseline="-25000">
                <a:solidFill>
                  <a:srgbClr val="FFFF00"/>
                </a:solidFill>
              </a:rPr>
              <a:t>6</a:t>
            </a:r>
            <a:r>
              <a:rPr lang="en-US" altLang="zh-CN"/>
              <a:t>}</a:t>
            </a:r>
            <a:endParaRPr lang="en-US" altLang="zh-CN"/>
          </a:p>
        </p:txBody>
      </p:sp>
      <p:sp>
        <p:nvSpPr>
          <p:cNvPr id="240687" name="Text Box 47"/>
          <p:cNvSpPr txBox="1">
            <a:spLocks noChangeArrowheads="1"/>
          </p:cNvSpPr>
          <p:nvPr/>
        </p:nvSpPr>
        <p:spPr bwMode="auto">
          <a:xfrm>
            <a:off x="4764405" y="4776470"/>
            <a:ext cx="15779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a:t>
            </a:r>
            <a:r>
              <a:rPr lang="en-US" altLang="zh-CN">
                <a:solidFill>
                  <a:srgbClr val="FFFF00"/>
                </a:solidFill>
              </a:rPr>
              <a:t>v</a:t>
            </a:r>
            <a:r>
              <a:rPr lang="en-US" altLang="zh-CN" baseline="-25000">
                <a:solidFill>
                  <a:srgbClr val="FFFF00"/>
                </a:solidFill>
              </a:rPr>
              <a:t>4</a:t>
            </a:r>
            <a:r>
              <a:rPr lang="en-US" altLang="zh-CN"/>
              <a:t>}</a:t>
            </a:r>
            <a:endParaRPr lang="en-US" altLang="zh-CN"/>
          </a:p>
        </p:txBody>
      </p:sp>
      <p:sp>
        <p:nvSpPr>
          <p:cNvPr id="240688" name="Text Box 48"/>
          <p:cNvSpPr txBox="1">
            <a:spLocks noChangeArrowheads="1"/>
          </p:cNvSpPr>
          <p:nvPr/>
        </p:nvSpPr>
        <p:spPr bwMode="auto">
          <a:xfrm>
            <a:off x="4763770" y="5378450"/>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,v</a:t>
            </a:r>
            <a:r>
              <a:rPr lang="en-US" altLang="zh-CN" baseline="-25000"/>
              <a:t>4</a:t>
            </a:r>
            <a:r>
              <a:rPr lang="en-US" altLang="zh-CN"/>
              <a:t>,v</a:t>
            </a:r>
            <a:r>
              <a:rPr lang="en-US" altLang="zh-CN" baseline="-25000"/>
              <a:t>2</a:t>
            </a:r>
            <a:r>
              <a:rPr lang="en-US" altLang="zh-CN"/>
              <a:t>}</a:t>
            </a:r>
            <a:endParaRPr lang="en-US" altLang="zh-CN"/>
          </a:p>
        </p:txBody>
      </p:sp>
      <p:sp>
        <p:nvSpPr>
          <p:cNvPr id="240689" name="Text Box 49"/>
          <p:cNvSpPr txBox="1">
            <a:spLocks noChangeArrowheads="1"/>
          </p:cNvSpPr>
          <p:nvPr/>
        </p:nvSpPr>
        <p:spPr bwMode="auto">
          <a:xfrm>
            <a:off x="4753610" y="5962015"/>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,v</a:t>
            </a:r>
            <a:r>
              <a:rPr lang="en-US" altLang="zh-CN" baseline="-25000"/>
              <a:t>4</a:t>
            </a:r>
            <a:r>
              <a:rPr lang="en-US" altLang="zh-CN"/>
              <a:t>,v</a:t>
            </a:r>
            <a:r>
              <a:rPr lang="en-US" altLang="zh-CN" baseline="-25000"/>
              <a:t>5</a:t>
            </a:r>
            <a:r>
              <a:rPr lang="en-US" altLang="zh-CN"/>
              <a:t>}</a:t>
            </a:r>
            <a:endParaRPr lang="en-US" altLang="zh-CN"/>
          </a:p>
        </p:txBody>
      </p:sp>
      <p:sp>
        <p:nvSpPr>
          <p:cNvPr id="240691" name="Text Box 51"/>
          <p:cNvSpPr txBox="1">
            <a:spLocks noChangeArrowheads="1"/>
          </p:cNvSpPr>
          <p:nvPr/>
        </p:nvSpPr>
        <p:spPr bwMode="auto">
          <a:xfrm>
            <a:off x="8365306" y="3578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692" name="Text Box 52"/>
          <p:cNvSpPr txBox="1">
            <a:spLocks noChangeArrowheads="1"/>
          </p:cNvSpPr>
          <p:nvPr/>
        </p:nvSpPr>
        <p:spPr bwMode="auto">
          <a:xfrm>
            <a:off x="8365306" y="4154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693" name="Text Box 53"/>
          <p:cNvSpPr txBox="1">
            <a:spLocks noChangeArrowheads="1"/>
          </p:cNvSpPr>
          <p:nvPr/>
        </p:nvSpPr>
        <p:spPr bwMode="auto">
          <a:xfrm>
            <a:off x="8365306" y="48021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240694" name="Text Box 54"/>
          <p:cNvSpPr txBox="1">
            <a:spLocks noChangeArrowheads="1"/>
          </p:cNvSpPr>
          <p:nvPr/>
        </p:nvSpPr>
        <p:spPr bwMode="auto">
          <a:xfrm>
            <a:off x="8365306" y="5378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720" name="Rectangle 80"/>
          <p:cNvSpPr>
            <a:spLocks noChangeArrowheads="1"/>
          </p:cNvSpPr>
          <p:nvPr/>
        </p:nvSpPr>
        <p:spPr bwMode="auto">
          <a:xfrm>
            <a:off x="1656715" y="2887980"/>
            <a:ext cx="704215" cy="58547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3" name="Rectangle 83"/>
          <p:cNvSpPr>
            <a:spLocks noChangeArrowheads="1"/>
          </p:cNvSpPr>
          <p:nvPr/>
        </p:nvSpPr>
        <p:spPr bwMode="auto">
          <a:xfrm>
            <a:off x="3862705" y="4667885"/>
            <a:ext cx="765175"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4" name="Rectangle 84"/>
          <p:cNvSpPr>
            <a:spLocks noChangeArrowheads="1"/>
          </p:cNvSpPr>
          <p:nvPr/>
        </p:nvSpPr>
        <p:spPr bwMode="auto">
          <a:xfrm>
            <a:off x="3861435" y="5299075"/>
            <a:ext cx="74930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5" name="Oval 85"/>
          <p:cNvSpPr>
            <a:spLocks noChangeArrowheads="1"/>
          </p:cNvSpPr>
          <p:nvPr/>
        </p:nvSpPr>
        <p:spPr bwMode="auto">
          <a:xfrm>
            <a:off x="946150" y="28067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1</a:t>
            </a:r>
            <a:endParaRPr lang="en-US" altLang="zh-CN" sz="1600" baseline="-25000"/>
          </a:p>
        </p:txBody>
      </p:sp>
      <p:sp>
        <p:nvSpPr>
          <p:cNvPr id="240726" name="Oval 86"/>
          <p:cNvSpPr>
            <a:spLocks noChangeArrowheads="1"/>
          </p:cNvSpPr>
          <p:nvPr/>
        </p:nvSpPr>
        <p:spPr bwMode="auto">
          <a:xfrm>
            <a:off x="296863" y="78390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2</a:t>
            </a:r>
            <a:endParaRPr lang="en-US" altLang="zh-CN" sz="1600" baseline="-25000"/>
          </a:p>
        </p:txBody>
      </p:sp>
      <p:sp>
        <p:nvSpPr>
          <p:cNvPr id="240727" name="Oval 87"/>
          <p:cNvSpPr>
            <a:spLocks noChangeArrowheads="1"/>
          </p:cNvSpPr>
          <p:nvPr/>
        </p:nvSpPr>
        <p:spPr bwMode="auto">
          <a:xfrm>
            <a:off x="1666875" y="78549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4</a:t>
            </a:r>
            <a:endParaRPr lang="en-US" altLang="zh-CN" sz="1600" baseline="-25000"/>
          </a:p>
        </p:txBody>
      </p:sp>
      <p:sp>
        <p:nvSpPr>
          <p:cNvPr id="240728" name="Oval 88"/>
          <p:cNvSpPr>
            <a:spLocks noChangeArrowheads="1"/>
          </p:cNvSpPr>
          <p:nvPr/>
        </p:nvSpPr>
        <p:spPr bwMode="auto">
          <a:xfrm>
            <a:off x="946150" y="100139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3</a:t>
            </a:r>
            <a:endParaRPr lang="en-US" altLang="zh-CN" sz="1600" baseline="-25000"/>
          </a:p>
        </p:txBody>
      </p:sp>
      <p:sp>
        <p:nvSpPr>
          <p:cNvPr id="240729" name="Oval 89"/>
          <p:cNvSpPr>
            <a:spLocks noChangeArrowheads="1"/>
          </p:cNvSpPr>
          <p:nvPr/>
        </p:nvSpPr>
        <p:spPr bwMode="auto">
          <a:xfrm>
            <a:off x="512763" y="157607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5</a:t>
            </a:r>
            <a:endParaRPr lang="en-US" altLang="zh-CN" sz="1600" baseline="-25000"/>
          </a:p>
        </p:txBody>
      </p:sp>
      <p:sp>
        <p:nvSpPr>
          <p:cNvPr id="240730" name="Oval 90"/>
          <p:cNvSpPr>
            <a:spLocks noChangeArrowheads="1"/>
          </p:cNvSpPr>
          <p:nvPr/>
        </p:nvSpPr>
        <p:spPr bwMode="auto">
          <a:xfrm>
            <a:off x="1377950" y="15776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6</a:t>
            </a:r>
            <a:endParaRPr lang="en-US" altLang="zh-CN" sz="1600" baseline="-25000"/>
          </a:p>
        </p:txBody>
      </p:sp>
      <p:cxnSp>
        <p:nvCxnSpPr>
          <p:cNvPr id="240731" name="AutoShape 91"/>
          <p:cNvCxnSpPr>
            <a:cxnSpLocks noChangeShapeType="1"/>
            <a:stCxn id="240725" idx="2"/>
            <a:endCxn id="240726" idx="7"/>
          </p:cNvCxnSpPr>
          <p:nvPr/>
        </p:nvCxnSpPr>
        <p:spPr bwMode="auto">
          <a:xfrm flipH="1">
            <a:off x="604520" y="461010"/>
            <a:ext cx="341630" cy="3759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2" name="AutoShape 92"/>
          <p:cNvCxnSpPr>
            <a:cxnSpLocks noChangeShapeType="1"/>
            <a:stCxn id="240726" idx="4"/>
            <a:endCxn id="240729" idx="1"/>
          </p:cNvCxnSpPr>
          <p:nvPr/>
        </p:nvCxnSpPr>
        <p:spPr bwMode="auto">
          <a:xfrm>
            <a:off x="477203" y="1144270"/>
            <a:ext cx="88265" cy="4845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3" name="AutoShape 93"/>
          <p:cNvCxnSpPr>
            <a:cxnSpLocks noChangeShapeType="1"/>
            <a:stCxn id="240729" idx="6"/>
            <a:endCxn id="240730" idx="2"/>
          </p:cNvCxnSpPr>
          <p:nvPr/>
        </p:nvCxnSpPr>
        <p:spPr bwMode="auto">
          <a:xfrm>
            <a:off x="873125" y="1756410"/>
            <a:ext cx="504825" cy="19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4" name="AutoShape 94"/>
          <p:cNvCxnSpPr>
            <a:cxnSpLocks noChangeShapeType="1"/>
            <a:stCxn id="240730" idx="7"/>
            <a:endCxn id="240727" idx="4"/>
          </p:cNvCxnSpPr>
          <p:nvPr/>
        </p:nvCxnSpPr>
        <p:spPr bwMode="auto">
          <a:xfrm flipV="1">
            <a:off x="1685925" y="1146175"/>
            <a:ext cx="161290" cy="4845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5" name="AutoShape 95"/>
          <p:cNvCxnSpPr>
            <a:cxnSpLocks noChangeShapeType="1"/>
            <a:stCxn id="240727" idx="1"/>
            <a:endCxn id="240725" idx="6"/>
          </p:cNvCxnSpPr>
          <p:nvPr/>
        </p:nvCxnSpPr>
        <p:spPr bwMode="auto">
          <a:xfrm flipH="1" flipV="1">
            <a:off x="1306513" y="460693"/>
            <a:ext cx="412750" cy="37719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6" name="AutoShape 96"/>
          <p:cNvCxnSpPr>
            <a:cxnSpLocks noChangeShapeType="1"/>
            <a:stCxn id="240726" idx="6"/>
            <a:endCxn id="240728" idx="2"/>
          </p:cNvCxnSpPr>
          <p:nvPr/>
        </p:nvCxnSpPr>
        <p:spPr bwMode="auto">
          <a:xfrm>
            <a:off x="657225" y="964248"/>
            <a:ext cx="288925" cy="21717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7" name="AutoShape 97"/>
          <p:cNvCxnSpPr>
            <a:cxnSpLocks noChangeShapeType="1"/>
            <a:stCxn id="240728" idx="6"/>
            <a:endCxn id="240727" idx="2"/>
          </p:cNvCxnSpPr>
          <p:nvPr/>
        </p:nvCxnSpPr>
        <p:spPr bwMode="auto">
          <a:xfrm flipV="1">
            <a:off x="1306513" y="965835"/>
            <a:ext cx="360045" cy="2159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8" name="AutoShape 98"/>
          <p:cNvCxnSpPr>
            <a:cxnSpLocks noChangeShapeType="1"/>
            <a:stCxn id="240728" idx="3"/>
            <a:endCxn id="240729" idx="7"/>
          </p:cNvCxnSpPr>
          <p:nvPr/>
        </p:nvCxnSpPr>
        <p:spPr bwMode="auto">
          <a:xfrm flipH="1">
            <a:off x="820103" y="1309370"/>
            <a:ext cx="178435" cy="3194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9" name="AutoShape 99"/>
          <p:cNvCxnSpPr>
            <a:cxnSpLocks noChangeShapeType="1"/>
            <a:stCxn id="240728" idx="5"/>
            <a:endCxn id="240730" idx="0"/>
          </p:cNvCxnSpPr>
          <p:nvPr/>
        </p:nvCxnSpPr>
        <p:spPr bwMode="auto">
          <a:xfrm>
            <a:off x="1254125" y="1309370"/>
            <a:ext cx="304165" cy="2686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40" name="AutoShape 100"/>
          <p:cNvCxnSpPr>
            <a:cxnSpLocks noChangeShapeType="1"/>
            <a:stCxn id="240725" idx="4"/>
            <a:endCxn id="240728" idx="0"/>
          </p:cNvCxnSpPr>
          <p:nvPr/>
        </p:nvCxnSpPr>
        <p:spPr bwMode="auto">
          <a:xfrm>
            <a:off x="1126490" y="641033"/>
            <a:ext cx="0" cy="36004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41" name="Text Box 101"/>
          <p:cNvSpPr txBox="1">
            <a:spLocks noChangeArrowheads="1"/>
          </p:cNvSpPr>
          <p:nvPr/>
        </p:nvSpPr>
        <p:spPr bwMode="auto">
          <a:xfrm>
            <a:off x="565150" y="25368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42" name="Text Box 102"/>
          <p:cNvSpPr txBox="1">
            <a:spLocks noChangeArrowheads="1"/>
          </p:cNvSpPr>
          <p:nvPr/>
        </p:nvSpPr>
        <p:spPr bwMode="auto">
          <a:xfrm>
            <a:off x="1357313" y="3013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3" name="Text Box 103"/>
          <p:cNvSpPr txBox="1">
            <a:spLocks noChangeArrowheads="1"/>
          </p:cNvSpPr>
          <p:nvPr/>
        </p:nvSpPr>
        <p:spPr bwMode="auto">
          <a:xfrm>
            <a:off x="1354138" y="7331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4" name="Text Box 104"/>
          <p:cNvSpPr txBox="1">
            <a:spLocks noChangeArrowheads="1"/>
          </p:cNvSpPr>
          <p:nvPr/>
        </p:nvSpPr>
        <p:spPr bwMode="auto">
          <a:xfrm>
            <a:off x="1066800" y="63468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240745" name="Text Box 105"/>
          <p:cNvSpPr txBox="1">
            <a:spLocks noChangeArrowheads="1"/>
          </p:cNvSpPr>
          <p:nvPr/>
        </p:nvSpPr>
        <p:spPr bwMode="auto">
          <a:xfrm>
            <a:off x="638175" y="7061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6" name="Text Box 106"/>
          <p:cNvSpPr txBox="1">
            <a:spLocks noChangeArrowheads="1"/>
          </p:cNvSpPr>
          <p:nvPr/>
        </p:nvSpPr>
        <p:spPr bwMode="auto">
          <a:xfrm>
            <a:off x="204788"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747" name="Text Box 107"/>
          <p:cNvSpPr txBox="1">
            <a:spLocks noChangeArrowheads="1"/>
          </p:cNvSpPr>
          <p:nvPr/>
        </p:nvSpPr>
        <p:spPr bwMode="auto">
          <a:xfrm>
            <a:off x="638175"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48" name="Text Box 108"/>
          <p:cNvSpPr txBox="1">
            <a:spLocks noChangeArrowheads="1"/>
          </p:cNvSpPr>
          <p:nvPr/>
        </p:nvSpPr>
        <p:spPr bwMode="auto">
          <a:xfrm>
            <a:off x="1212850" y="109347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749" name="Text Box 109"/>
          <p:cNvSpPr txBox="1">
            <a:spLocks noChangeArrowheads="1"/>
          </p:cNvSpPr>
          <p:nvPr/>
        </p:nvSpPr>
        <p:spPr bwMode="auto">
          <a:xfrm>
            <a:off x="1751013"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40750" name="Text Box 110"/>
          <p:cNvSpPr txBox="1">
            <a:spLocks noChangeArrowheads="1"/>
          </p:cNvSpPr>
          <p:nvPr/>
        </p:nvSpPr>
        <p:spPr bwMode="auto">
          <a:xfrm>
            <a:off x="993775" y="17094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51" name="Oval 111"/>
          <p:cNvSpPr>
            <a:spLocks noChangeArrowheads="1"/>
          </p:cNvSpPr>
          <p:nvPr/>
        </p:nvSpPr>
        <p:spPr bwMode="auto">
          <a:xfrm>
            <a:off x="3008313" y="2825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1</a:t>
            </a:r>
            <a:endParaRPr lang="en-US" altLang="zh-CN" sz="1600" baseline="-25000"/>
          </a:p>
        </p:txBody>
      </p:sp>
      <p:sp>
        <p:nvSpPr>
          <p:cNvPr id="240752" name="Oval 112"/>
          <p:cNvSpPr>
            <a:spLocks noChangeArrowheads="1"/>
          </p:cNvSpPr>
          <p:nvPr/>
        </p:nvSpPr>
        <p:spPr bwMode="auto">
          <a:xfrm>
            <a:off x="2359025" y="78581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2</a:t>
            </a:r>
            <a:endParaRPr lang="en-US" altLang="zh-CN" sz="1600" baseline="-25000"/>
          </a:p>
        </p:txBody>
      </p:sp>
      <p:sp>
        <p:nvSpPr>
          <p:cNvPr id="240753" name="Oval 113"/>
          <p:cNvSpPr>
            <a:spLocks noChangeArrowheads="1"/>
          </p:cNvSpPr>
          <p:nvPr/>
        </p:nvSpPr>
        <p:spPr bwMode="auto">
          <a:xfrm>
            <a:off x="3729038" y="787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4</a:t>
            </a:r>
            <a:endParaRPr lang="en-US" altLang="zh-CN" sz="1600" baseline="-25000"/>
          </a:p>
        </p:txBody>
      </p:sp>
      <p:sp>
        <p:nvSpPr>
          <p:cNvPr id="240754" name="Oval 114"/>
          <p:cNvSpPr>
            <a:spLocks noChangeArrowheads="1"/>
          </p:cNvSpPr>
          <p:nvPr/>
        </p:nvSpPr>
        <p:spPr bwMode="auto">
          <a:xfrm>
            <a:off x="3008313" y="10033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3</a:t>
            </a:r>
            <a:endParaRPr lang="en-US" altLang="zh-CN" sz="1600" baseline="-25000"/>
          </a:p>
        </p:txBody>
      </p:sp>
      <p:sp>
        <p:nvSpPr>
          <p:cNvPr id="240755" name="Oval 115"/>
          <p:cNvSpPr>
            <a:spLocks noChangeArrowheads="1"/>
          </p:cNvSpPr>
          <p:nvPr/>
        </p:nvSpPr>
        <p:spPr bwMode="auto">
          <a:xfrm>
            <a:off x="2574925" y="15779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5</a:t>
            </a:r>
            <a:endParaRPr lang="en-US" altLang="zh-CN" sz="1600" baseline="-25000"/>
          </a:p>
        </p:txBody>
      </p:sp>
      <p:sp>
        <p:nvSpPr>
          <p:cNvPr id="240756" name="Oval 116"/>
          <p:cNvSpPr>
            <a:spLocks noChangeArrowheads="1"/>
          </p:cNvSpPr>
          <p:nvPr/>
        </p:nvSpPr>
        <p:spPr bwMode="auto">
          <a:xfrm>
            <a:off x="3440113" y="15795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6</a:t>
            </a:r>
            <a:endParaRPr lang="en-US" altLang="zh-CN" sz="1600" baseline="-25000"/>
          </a:p>
        </p:txBody>
      </p:sp>
      <p:cxnSp>
        <p:nvCxnSpPr>
          <p:cNvPr id="240758" name="AutoShape 118"/>
          <p:cNvCxnSpPr>
            <a:cxnSpLocks noChangeShapeType="1"/>
            <a:stCxn id="240752" idx="4"/>
            <a:endCxn id="240755" idx="1"/>
          </p:cNvCxnSpPr>
          <p:nvPr/>
        </p:nvCxnSpPr>
        <p:spPr bwMode="auto">
          <a:xfrm>
            <a:off x="2539365" y="1146175"/>
            <a:ext cx="88265" cy="4845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0" name="AutoShape 120"/>
          <p:cNvCxnSpPr>
            <a:cxnSpLocks noChangeShapeType="1"/>
            <a:stCxn id="240756" idx="7"/>
            <a:endCxn id="240753" idx="4"/>
          </p:cNvCxnSpPr>
          <p:nvPr/>
        </p:nvCxnSpPr>
        <p:spPr bwMode="auto">
          <a:xfrm flipV="1">
            <a:off x="3747453" y="1148080"/>
            <a:ext cx="161925" cy="4845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2" name="AutoShape 122"/>
          <p:cNvCxnSpPr>
            <a:cxnSpLocks noChangeShapeType="1"/>
            <a:stCxn id="240752" idx="6"/>
            <a:endCxn id="240754" idx="2"/>
          </p:cNvCxnSpPr>
          <p:nvPr/>
        </p:nvCxnSpPr>
        <p:spPr bwMode="auto">
          <a:xfrm>
            <a:off x="2719388" y="966153"/>
            <a:ext cx="288925" cy="217170"/>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5" name="AutoShape 125"/>
          <p:cNvCxnSpPr>
            <a:cxnSpLocks noChangeShapeType="1"/>
            <a:stCxn id="240754" idx="5"/>
            <a:endCxn id="240756" idx="0"/>
          </p:cNvCxnSpPr>
          <p:nvPr/>
        </p:nvCxnSpPr>
        <p:spPr bwMode="auto">
          <a:xfrm>
            <a:off x="3315653" y="1311275"/>
            <a:ext cx="304800" cy="2686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6" name="AutoShape 126"/>
          <p:cNvCxnSpPr>
            <a:cxnSpLocks noChangeShapeType="1"/>
            <a:stCxn id="240751" idx="4"/>
            <a:endCxn id="240754" idx="0"/>
          </p:cNvCxnSpPr>
          <p:nvPr/>
        </p:nvCxnSpPr>
        <p:spPr bwMode="auto">
          <a:xfrm>
            <a:off x="3188653" y="642938"/>
            <a:ext cx="0" cy="36004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70" name="Text Box 130"/>
          <p:cNvSpPr txBox="1">
            <a:spLocks noChangeArrowheads="1"/>
          </p:cNvSpPr>
          <p:nvPr/>
        </p:nvSpPr>
        <p:spPr bwMode="auto">
          <a:xfrm>
            <a:off x="3179688" y="630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1</a:t>
            </a:r>
            <a:endParaRPr lang="en-US" altLang="zh-CN" dirty="0"/>
          </a:p>
        </p:txBody>
      </p:sp>
      <p:sp>
        <p:nvSpPr>
          <p:cNvPr id="240771" name="Text Box 131"/>
          <p:cNvSpPr txBox="1">
            <a:spLocks noChangeArrowheads="1"/>
          </p:cNvSpPr>
          <p:nvPr/>
        </p:nvSpPr>
        <p:spPr bwMode="auto">
          <a:xfrm>
            <a:off x="2700338" y="7080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72" name="Text Box 132"/>
          <p:cNvSpPr txBox="1">
            <a:spLocks noChangeArrowheads="1"/>
          </p:cNvSpPr>
          <p:nvPr/>
        </p:nvSpPr>
        <p:spPr bwMode="auto">
          <a:xfrm>
            <a:off x="2266950" y="1166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774" name="Text Box 134"/>
          <p:cNvSpPr txBox="1">
            <a:spLocks noChangeArrowheads="1"/>
          </p:cNvSpPr>
          <p:nvPr/>
        </p:nvSpPr>
        <p:spPr bwMode="auto">
          <a:xfrm>
            <a:off x="3275013" y="10953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775" name="Text Box 135"/>
          <p:cNvSpPr txBox="1">
            <a:spLocks noChangeArrowheads="1"/>
          </p:cNvSpPr>
          <p:nvPr/>
        </p:nvSpPr>
        <p:spPr bwMode="auto">
          <a:xfrm>
            <a:off x="3813175" y="1166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 name="Line 6"/>
          <p:cNvSpPr>
            <a:spLocks noChangeShapeType="1"/>
          </p:cNvSpPr>
          <p:nvPr/>
        </p:nvSpPr>
        <p:spPr bwMode="auto">
          <a:xfrm>
            <a:off x="25400" y="350678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 name="Text Box 37"/>
          <p:cNvSpPr txBox="1">
            <a:spLocks noChangeArrowheads="1"/>
          </p:cNvSpPr>
          <p:nvPr/>
        </p:nvSpPr>
        <p:spPr bwMode="auto">
          <a:xfrm>
            <a:off x="4763770" y="2995930"/>
            <a:ext cx="8489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a:t>{v</a:t>
            </a:r>
            <a:r>
              <a:rPr lang="en-US" altLang="zh-CN" baseline="-25000"/>
              <a:t>1</a:t>
            </a:r>
            <a:r>
              <a:rPr lang="en-US" altLang="zh-CN"/>
              <a:t>}</a:t>
            </a:r>
            <a:endParaRPr lang="en-US" altLang="zh-CN"/>
          </a:p>
        </p:txBody>
      </p:sp>
      <p:sp>
        <p:nvSpPr>
          <p:cNvPr id="4" name="Text Box 38"/>
          <p:cNvSpPr txBox="1">
            <a:spLocks noChangeArrowheads="1"/>
          </p:cNvSpPr>
          <p:nvPr/>
        </p:nvSpPr>
        <p:spPr bwMode="auto">
          <a:xfrm>
            <a:off x="6405880" y="3002280"/>
            <a:ext cx="15151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3</a:t>
            </a:r>
            <a:r>
              <a:rPr lang="en-US" altLang="zh-CN" dirty="0" smtClean="0"/>
              <a:t>,v</a:t>
            </a:r>
            <a:r>
              <a:rPr lang="en-US" altLang="zh-CN" baseline="-25000" dirty="0" smtClean="0"/>
              <a:t>4</a:t>
            </a:r>
            <a:r>
              <a:rPr lang="en-US" altLang="zh-CN" dirty="0" smtClean="0"/>
              <a:t>,v</a:t>
            </a:r>
            <a:r>
              <a:rPr lang="en-US" altLang="zh-CN" baseline="-25000" dirty="0" smtClean="0"/>
              <a:t>5 </a:t>
            </a:r>
            <a:r>
              <a:rPr lang="en-US" altLang="zh-CN" dirty="0" smtClean="0"/>
              <a:t>v</a:t>
            </a:r>
            <a:r>
              <a:rPr lang="en-US" altLang="zh-CN" baseline="-25000" dirty="0" smtClean="0"/>
              <a:t>6</a:t>
            </a:r>
            <a:r>
              <a:rPr lang="en-US" altLang="zh-CN" dirty="0"/>
              <a:t>}</a:t>
            </a:r>
            <a:endParaRPr lang="en-US" altLang="zh-CN" dirty="0"/>
          </a:p>
        </p:txBody>
      </p:sp>
      <p:sp>
        <p:nvSpPr>
          <p:cNvPr id="5" name="Text Box 50"/>
          <p:cNvSpPr txBox="1">
            <a:spLocks noChangeArrowheads="1"/>
          </p:cNvSpPr>
          <p:nvPr/>
        </p:nvSpPr>
        <p:spPr bwMode="auto">
          <a:xfrm>
            <a:off x="8365306" y="300386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dirty="0"/>
              <a:t>2</a:t>
            </a:r>
            <a:endParaRPr lang="en-US" altLang="zh-CN" dirty="0"/>
          </a:p>
        </p:txBody>
      </p:sp>
      <p:sp>
        <p:nvSpPr>
          <p:cNvPr id="6" name="Line 7"/>
          <p:cNvSpPr>
            <a:spLocks noChangeShapeType="1"/>
          </p:cNvSpPr>
          <p:nvPr/>
        </p:nvSpPr>
        <p:spPr bwMode="auto">
          <a:xfrm>
            <a:off x="-34925" y="411130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1" name="Text Box 36"/>
          <p:cNvSpPr txBox="1">
            <a:spLocks noChangeArrowheads="1"/>
          </p:cNvSpPr>
          <p:nvPr/>
        </p:nvSpPr>
        <p:spPr bwMode="auto">
          <a:xfrm>
            <a:off x="3112770" y="2919730"/>
            <a:ext cx="7385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0-4</a:t>
            </a:r>
            <a:endParaRPr lang="en-US" altLang="zh-CN" sz="1400" baseline="-25000" dirty="0"/>
          </a:p>
          <a:p>
            <a:pPr algn="ctr"/>
            <a:r>
              <a:rPr lang="en-US" altLang="zh-CN" sz="1400" dirty="0"/>
              <a:t>inf</a:t>
            </a:r>
            <a:endParaRPr lang="en-US" altLang="zh-CN" sz="1400" dirty="0"/>
          </a:p>
        </p:txBody>
      </p:sp>
      <p:sp>
        <p:nvSpPr>
          <p:cNvPr id="13" name="Text Box 36"/>
          <p:cNvSpPr txBox="1">
            <a:spLocks noChangeArrowheads="1"/>
          </p:cNvSpPr>
          <p:nvPr/>
        </p:nvSpPr>
        <p:spPr bwMode="auto">
          <a:xfrm>
            <a:off x="3861435" y="2919095"/>
            <a:ext cx="7664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0-5</a:t>
            </a:r>
            <a:endParaRPr lang="en-US" altLang="zh-CN" sz="1400" baseline="-25000" dirty="0"/>
          </a:p>
          <a:p>
            <a:pPr algn="ctr"/>
            <a:r>
              <a:rPr lang="en-US" altLang="zh-CN" sz="1400" dirty="0"/>
              <a:t>inf</a:t>
            </a:r>
            <a:endParaRPr lang="en-US" altLang="zh-CN" sz="1400" dirty="0"/>
          </a:p>
        </p:txBody>
      </p:sp>
      <p:sp>
        <p:nvSpPr>
          <p:cNvPr id="68" name="文本框 67"/>
          <p:cNvSpPr txBox="1"/>
          <p:nvPr/>
        </p:nvSpPr>
        <p:spPr>
          <a:xfrm>
            <a:off x="4551680" y="212725"/>
            <a:ext cx="4511675" cy="1938020"/>
          </a:xfrm>
          <a:prstGeom prst="rect">
            <a:avLst/>
          </a:prstGeom>
          <a:noFill/>
          <a:ln>
            <a:solidFill>
              <a:schemeClr val="tx1"/>
            </a:solidFill>
          </a:ln>
        </p:spPr>
        <p:txBody>
          <a:bodyPr wrap="square" rtlCol="0">
            <a:spAutoFit/>
          </a:bodyPr>
          <a:p>
            <a:pPr marL="0" indent="0" eaLnBrk="1" latinLnBrk="0" hangingPunct="1">
              <a:spcAft>
                <a:spcPts val="0"/>
              </a:spcAft>
              <a:buFont typeface="Arial" panose="020B0604020202020204" pitchFamily="34" charset="0"/>
              <a:buNone/>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为了方便起见</a:t>
            </a:r>
            <a:endPar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endParaRPr>
          </a:p>
          <a:p>
            <a:pPr marL="342900" indent="-342900">
              <a:buFont typeface="Arial" panose="020B0604020202020204" pitchFamily="34" charset="0"/>
              <a:buChar char="•"/>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对于</a:t>
            </a:r>
            <a:r>
              <a:rPr lang="en-US" altLang="zh-CN" sz="2000">
                <a:solidFill>
                  <a:schemeClr val="tx1"/>
                </a:solidFill>
                <a:latin typeface="Times New Roman Regular" panose="02020503050405090304" charset="0"/>
                <a:ea typeface="Songti SC Regular" panose="02010800040101010101" charset="-122"/>
                <a:cs typeface="Times New Roman Regular" panose="02020503050405090304" charset="0"/>
              </a:rPr>
              <a:t>(u, v), </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vV-U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，若两者不相连，认为两者间存在一条权值为无穷的边</a:t>
            </a:r>
            <a:endPar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endParaRPr>
          </a:p>
          <a:p>
            <a:pPr marL="342900" indent="-342900">
              <a:buFont typeface="Arial" panose="020B0604020202020204" pitchFamily="34" charset="0"/>
              <a:buChar char="•"/>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对于</a:t>
            </a:r>
            <a:r>
              <a:rPr lang="en-US" altLang="zh-CN" sz="2000">
                <a:latin typeface="Times New Roman Regular" panose="02020503050405090304" charset="0"/>
                <a:ea typeface="Songti SC Regular" panose="02010800040101010101" charset="-122"/>
                <a:cs typeface="Times New Roman Regular" panose="02020503050405090304" charset="0"/>
                <a:sym typeface="+mn-ea"/>
              </a:rPr>
              <a:t>(u, v), </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mn-ea"/>
              </a:rPr>
              <a:t>u, v</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，认为两者间存在一条权值为零的边</a:t>
            </a:r>
            <a:endPar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endParaRPr>
          </a:p>
        </p:txBody>
      </p:sp>
      <p:sp>
        <p:nvSpPr>
          <p:cNvPr id="14" name="文本框 13"/>
          <p:cNvSpPr txBox="1"/>
          <p:nvPr/>
        </p:nvSpPr>
        <p:spPr>
          <a:xfrm>
            <a:off x="1168549" y="99124"/>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8" name="文本框 7"/>
          <p:cNvSpPr txBox="1"/>
          <p:nvPr/>
        </p:nvSpPr>
        <p:spPr>
          <a:xfrm>
            <a:off x="146834" y="620459"/>
            <a:ext cx="281940" cy="306705"/>
          </a:xfrm>
          <a:prstGeom prst="rect">
            <a:avLst/>
          </a:prstGeom>
          <a:noFill/>
        </p:spPr>
        <p:txBody>
          <a:bodyPr wrap="none" rtlCol="0">
            <a:spAutoFit/>
          </a:bodyPr>
          <a:p>
            <a:r>
              <a:rPr lang="en-US" altLang="zh-CN" sz="1400" b="1" dirty="0" smtClean="0">
                <a:solidFill>
                  <a:srgbClr val="FFFF00"/>
                </a:solidFill>
              </a:rPr>
              <a:t>1</a:t>
            </a:r>
            <a:endParaRPr lang="zh-CN" altLang="en-US" sz="1400" b="1" dirty="0">
              <a:solidFill>
                <a:srgbClr val="FFFF00"/>
              </a:solidFill>
            </a:endParaRPr>
          </a:p>
        </p:txBody>
      </p:sp>
      <p:sp>
        <p:nvSpPr>
          <p:cNvPr id="10" name="文本框 9"/>
          <p:cNvSpPr txBox="1"/>
          <p:nvPr/>
        </p:nvSpPr>
        <p:spPr>
          <a:xfrm>
            <a:off x="868194" y="793179"/>
            <a:ext cx="281940" cy="306705"/>
          </a:xfrm>
          <a:prstGeom prst="rect">
            <a:avLst/>
          </a:prstGeom>
          <a:noFill/>
        </p:spPr>
        <p:txBody>
          <a:bodyPr wrap="none" rtlCol="0">
            <a:spAutoFit/>
          </a:bodyPr>
          <a:p>
            <a:r>
              <a:rPr lang="en-US" altLang="zh-CN" sz="1400" b="1" dirty="0" smtClean="0">
                <a:solidFill>
                  <a:srgbClr val="FFFF00"/>
                </a:solidFill>
              </a:rPr>
              <a:t>2</a:t>
            </a:r>
            <a:endParaRPr lang="zh-CN" altLang="en-US" sz="1400" b="1" dirty="0">
              <a:solidFill>
                <a:srgbClr val="FFFF00"/>
              </a:solidFill>
            </a:endParaRPr>
          </a:p>
        </p:txBody>
      </p:sp>
      <p:sp>
        <p:nvSpPr>
          <p:cNvPr id="12" name="文本框 11"/>
          <p:cNvSpPr txBox="1"/>
          <p:nvPr/>
        </p:nvSpPr>
        <p:spPr>
          <a:xfrm>
            <a:off x="1751479" y="531559"/>
            <a:ext cx="281940" cy="306705"/>
          </a:xfrm>
          <a:prstGeom prst="rect">
            <a:avLst/>
          </a:prstGeom>
          <a:noFill/>
        </p:spPr>
        <p:txBody>
          <a:bodyPr wrap="none" rtlCol="0">
            <a:spAutoFit/>
          </a:bodyPr>
          <a:p>
            <a:r>
              <a:rPr lang="en-US" altLang="zh-CN" sz="1400" b="1" dirty="0" smtClean="0">
                <a:solidFill>
                  <a:srgbClr val="FFFF00"/>
                </a:solidFill>
              </a:rPr>
              <a:t>3</a:t>
            </a:r>
            <a:endParaRPr lang="zh-CN" altLang="en-US" sz="1400" b="1" dirty="0">
              <a:solidFill>
                <a:srgbClr val="FFFF00"/>
              </a:solidFill>
            </a:endParaRPr>
          </a:p>
        </p:txBody>
      </p:sp>
      <p:sp>
        <p:nvSpPr>
          <p:cNvPr id="15" name="文本框 14"/>
          <p:cNvSpPr txBox="1"/>
          <p:nvPr/>
        </p:nvSpPr>
        <p:spPr>
          <a:xfrm>
            <a:off x="638324" y="1844104"/>
            <a:ext cx="281940" cy="306705"/>
          </a:xfrm>
          <a:prstGeom prst="rect">
            <a:avLst/>
          </a:prstGeom>
          <a:noFill/>
        </p:spPr>
        <p:txBody>
          <a:bodyPr wrap="none" rtlCol="0">
            <a:spAutoFit/>
          </a:bodyPr>
          <a:p>
            <a:r>
              <a:rPr lang="en-US" altLang="zh-CN" sz="1400" b="1" dirty="0" smtClean="0">
                <a:solidFill>
                  <a:srgbClr val="FFFF00"/>
                </a:solidFill>
              </a:rPr>
              <a:t>4</a:t>
            </a:r>
            <a:endParaRPr lang="zh-CN" altLang="en-US" sz="1400" b="1" dirty="0">
              <a:solidFill>
                <a:srgbClr val="FFFF00"/>
              </a:solidFill>
            </a:endParaRPr>
          </a:p>
        </p:txBody>
      </p:sp>
      <p:sp>
        <p:nvSpPr>
          <p:cNvPr id="16" name="文本框 15"/>
          <p:cNvSpPr txBox="1"/>
          <p:nvPr/>
        </p:nvSpPr>
        <p:spPr>
          <a:xfrm>
            <a:off x="1597809" y="1769809"/>
            <a:ext cx="281940" cy="306705"/>
          </a:xfrm>
          <a:prstGeom prst="rect">
            <a:avLst/>
          </a:prstGeom>
          <a:noFill/>
        </p:spPr>
        <p:txBody>
          <a:bodyPr wrap="none" rtlCol="0">
            <a:spAutoFit/>
          </a:bodyPr>
          <a:p>
            <a:r>
              <a:rPr lang="en-US" altLang="zh-CN" sz="1400" b="1" dirty="0" smtClean="0">
                <a:solidFill>
                  <a:srgbClr val="FFFF00"/>
                </a:solidFill>
              </a:rPr>
              <a:t>5</a:t>
            </a:r>
            <a:endParaRPr lang="zh-CN" altLang="en-US" sz="1400" b="1" dirty="0">
              <a:solidFill>
                <a:srgbClr val="FFFF00"/>
              </a:solidFill>
            </a:endParaRPr>
          </a:p>
        </p:txBody>
      </p:sp>
      <p:sp>
        <p:nvSpPr>
          <p:cNvPr id="17" name="Text Box 35"/>
          <p:cNvSpPr txBox="1">
            <a:spLocks noChangeArrowheads="1"/>
          </p:cNvSpPr>
          <p:nvPr/>
        </p:nvSpPr>
        <p:spPr bwMode="auto">
          <a:xfrm>
            <a:off x="953770" y="3531235"/>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0-2</a:t>
            </a:r>
            <a:endParaRPr lang="en-US" altLang="zh-CN" sz="1400" baseline="-25000" dirty="0">
              <a:solidFill>
                <a:schemeClr val="accent5"/>
              </a:solidFill>
            </a:endParaRPr>
          </a:p>
          <a:p>
            <a:pPr algn="ctr"/>
            <a:r>
              <a:rPr lang="en-US" altLang="zh-CN" sz="1400" dirty="0">
                <a:solidFill>
                  <a:schemeClr val="accent5"/>
                </a:solidFill>
              </a:rPr>
              <a:t>1</a:t>
            </a:r>
            <a:endParaRPr lang="en-US" altLang="zh-CN" sz="1400" dirty="0">
              <a:solidFill>
                <a:schemeClr val="accent5"/>
              </a:solidFill>
            </a:endParaRPr>
          </a:p>
        </p:txBody>
      </p:sp>
      <p:sp>
        <p:nvSpPr>
          <p:cNvPr id="23" name="Text Box 35"/>
          <p:cNvSpPr txBox="1">
            <a:spLocks noChangeArrowheads="1"/>
          </p:cNvSpPr>
          <p:nvPr/>
        </p:nvSpPr>
        <p:spPr bwMode="auto">
          <a:xfrm>
            <a:off x="1656080" y="3551555"/>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0-1</a:t>
            </a:r>
            <a:endParaRPr lang="en-US" altLang="zh-CN" sz="1400" baseline="-25000" dirty="0"/>
          </a:p>
          <a:p>
            <a:pPr algn="ctr"/>
            <a:r>
              <a:rPr lang="en-US" altLang="zh-CN" sz="1400" dirty="0"/>
              <a:t>6</a:t>
            </a:r>
            <a:endParaRPr lang="en-US" altLang="zh-CN" sz="1400" dirty="0"/>
          </a:p>
        </p:txBody>
      </p:sp>
      <p:sp>
        <p:nvSpPr>
          <p:cNvPr id="24" name="Text Box 36"/>
          <p:cNvSpPr txBox="1">
            <a:spLocks noChangeArrowheads="1"/>
          </p:cNvSpPr>
          <p:nvPr/>
        </p:nvSpPr>
        <p:spPr bwMode="auto">
          <a:xfrm>
            <a:off x="2378075" y="3536950"/>
            <a:ext cx="7385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0-3</a:t>
            </a:r>
            <a:endParaRPr lang="en-US" altLang="zh-CN" sz="1400" baseline="-25000" dirty="0"/>
          </a:p>
          <a:p>
            <a:pPr algn="ctr"/>
            <a:r>
              <a:rPr lang="en-US" altLang="zh-CN" sz="1400" dirty="0"/>
              <a:t>5</a:t>
            </a:r>
            <a:endParaRPr lang="en-US" altLang="zh-CN" sz="1400" dirty="0"/>
          </a:p>
        </p:txBody>
      </p:sp>
      <p:sp>
        <p:nvSpPr>
          <p:cNvPr id="25" name="Text Box 36"/>
          <p:cNvSpPr txBox="1">
            <a:spLocks noChangeArrowheads="1"/>
          </p:cNvSpPr>
          <p:nvPr/>
        </p:nvSpPr>
        <p:spPr bwMode="auto">
          <a:xfrm>
            <a:off x="3123565" y="3530600"/>
            <a:ext cx="7385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0-4</a:t>
            </a:r>
            <a:endParaRPr lang="en-US" altLang="zh-CN" sz="1400" baseline="-25000" dirty="0"/>
          </a:p>
          <a:p>
            <a:pPr algn="ctr"/>
            <a:r>
              <a:rPr lang="en-US" altLang="zh-CN" sz="1400" dirty="0"/>
              <a:t>inf</a:t>
            </a:r>
            <a:endParaRPr lang="en-US" altLang="zh-CN" sz="1400" dirty="0"/>
          </a:p>
        </p:txBody>
      </p:sp>
      <p:sp>
        <p:nvSpPr>
          <p:cNvPr id="26" name="Text Box 36"/>
          <p:cNvSpPr txBox="1">
            <a:spLocks noChangeArrowheads="1"/>
          </p:cNvSpPr>
          <p:nvPr/>
        </p:nvSpPr>
        <p:spPr bwMode="auto">
          <a:xfrm>
            <a:off x="3862070" y="3551555"/>
            <a:ext cx="7664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0-5</a:t>
            </a:r>
            <a:endParaRPr lang="en-US" altLang="zh-CN" sz="1400" baseline="-25000" dirty="0"/>
          </a:p>
          <a:p>
            <a:pPr algn="ctr"/>
            <a:r>
              <a:rPr lang="en-US" altLang="zh-CN" sz="1400" dirty="0"/>
              <a:t>inf</a:t>
            </a:r>
            <a:endParaRPr lang="en-US" altLang="zh-CN" sz="1400" dirty="0"/>
          </a:p>
        </p:txBody>
      </p:sp>
      <p:sp>
        <p:nvSpPr>
          <p:cNvPr id="22" name="Text Box 34"/>
          <p:cNvSpPr txBox="1">
            <a:spLocks noChangeArrowheads="1"/>
          </p:cNvSpPr>
          <p:nvPr/>
        </p:nvSpPr>
        <p:spPr bwMode="auto">
          <a:xfrm>
            <a:off x="1738630" y="355155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rgbClr val="FFFF00"/>
                </a:solidFill>
              </a:rPr>
              <a:t>2-1</a:t>
            </a:r>
            <a:endParaRPr lang="en-US" altLang="zh-CN" sz="1400" baseline="-25000" dirty="0">
              <a:solidFill>
                <a:srgbClr val="FFFF00"/>
              </a:solidFill>
            </a:endParaRPr>
          </a:p>
          <a:p>
            <a:pPr algn="ctr"/>
            <a:r>
              <a:rPr lang="en-US" altLang="zh-CN" sz="1400" dirty="0">
                <a:solidFill>
                  <a:srgbClr val="FFFF00"/>
                </a:solidFill>
              </a:rPr>
              <a:t>5</a:t>
            </a:r>
            <a:endParaRPr lang="en-US" altLang="zh-CN" sz="1400" dirty="0">
              <a:solidFill>
                <a:srgbClr val="FFFF00"/>
              </a:solidFill>
            </a:endParaRPr>
          </a:p>
        </p:txBody>
      </p:sp>
      <p:sp>
        <p:nvSpPr>
          <p:cNvPr id="29" name="Text Box 34"/>
          <p:cNvSpPr txBox="1">
            <a:spLocks noChangeArrowheads="1"/>
          </p:cNvSpPr>
          <p:nvPr/>
        </p:nvSpPr>
        <p:spPr bwMode="auto">
          <a:xfrm>
            <a:off x="3179445" y="353949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rgbClr val="FFFF00"/>
                </a:solidFill>
              </a:rPr>
              <a:t>2-4</a:t>
            </a:r>
            <a:endParaRPr lang="en-US" altLang="zh-CN" sz="1400" baseline="-25000" dirty="0">
              <a:solidFill>
                <a:srgbClr val="FFFF00"/>
              </a:solidFill>
            </a:endParaRPr>
          </a:p>
          <a:p>
            <a:pPr algn="ctr"/>
            <a:r>
              <a:rPr lang="en-US" altLang="zh-CN" sz="1400" dirty="0">
                <a:solidFill>
                  <a:srgbClr val="FFFF00"/>
                </a:solidFill>
              </a:rPr>
              <a:t>6</a:t>
            </a:r>
            <a:endParaRPr lang="en-US" altLang="zh-CN" sz="1400" dirty="0">
              <a:solidFill>
                <a:srgbClr val="FFFF00"/>
              </a:solidFill>
            </a:endParaRPr>
          </a:p>
        </p:txBody>
      </p:sp>
      <p:sp>
        <p:nvSpPr>
          <p:cNvPr id="30" name="Text Box 34"/>
          <p:cNvSpPr txBox="1">
            <a:spLocks noChangeArrowheads="1"/>
          </p:cNvSpPr>
          <p:nvPr/>
        </p:nvSpPr>
        <p:spPr bwMode="auto">
          <a:xfrm>
            <a:off x="3934460" y="355155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rgbClr val="FFFF00"/>
                </a:solidFill>
              </a:rPr>
              <a:t>2-5</a:t>
            </a:r>
            <a:endParaRPr lang="en-US" altLang="zh-CN" sz="1400" baseline="-25000" dirty="0">
              <a:solidFill>
                <a:srgbClr val="FFFF00"/>
              </a:solidFill>
            </a:endParaRPr>
          </a:p>
          <a:p>
            <a:pPr algn="ctr"/>
            <a:r>
              <a:rPr lang="en-US" altLang="zh-CN" sz="1400" dirty="0">
                <a:solidFill>
                  <a:srgbClr val="FFFF00"/>
                </a:solidFill>
              </a:rPr>
              <a:t>4</a:t>
            </a:r>
            <a:endParaRPr lang="en-US" altLang="zh-CN" sz="1400" dirty="0">
              <a:solidFill>
                <a:srgbClr val="FFFF00"/>
              </a:solidFill>
            </a:endParaRPr>
          </a:p>
        </p:txBody>
      </p:sp>
      <p:sp>
        <p:nvSpPr>
          <p:cNvPr id="240721" name="Rectangle 81"/>
          <p:cNvSpPr>
            <a:spLocks noChangeArrowheads="1"/>
          </p:cNvSpPr>
          <p:nvPr/>
        </p:nvSpPr>
        <p:spPr bwMode="auto">
          <a:xfrm>
            <a:off x="3862705" y="3503295"/>
            <a:ext cx="76581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35"/>
          <p:cNvSpPr txBox="1">
            <a:spLocks noChangeArrowheads="1"/>
          </p:cNvSpPr>
          <p:nvPr/>
        </p:nvSpPr>
        <p:spPr bwMode="auto">
          <a:xfrm>
            <a:off x="961390" y="4126230"/>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0-2</a:t>
            </a:r>
            <a:endParaRPr lang="en-US" altLang="zh-CN" sz="1400" baseline="-25000" dirty="0">
              <a:solidFill>
                <a:schemeClr val="accent5"/>
              </a:solidFill>
            </a:endParaRPr>
          </a:p>
          <a:p>
            <a:pPr algn="ctr"/>
            <a:r>
              <a:rPr lang="en-US" altLang="zh-CN" sz="1400" dirty="0">
                <a:solidFill>
                  <a:schemeClr val="accent5"/>
                </a:solidFill>
              </a:rPr>
              <a:t>1</a:t>
            </a:r>
            <a:endParaRPr lang="en-US" altLang="zh-CN" sz="1400" dirty="0">
              <a:solidFill>
                <a:schemeClr val="accent5"/>
              </a:solidFill>
            </a:endParaRPr>
          </a:p>
        </p:txBody>
      </p:sp>
      <p:sp>
        <p:nvSpPr>
          <p:cNvPr id="32" name="Text Box 34"/>
          <p:cNvSpPr txBox="1">
            <a:spLocks noChangeArrowheads="1"/>
          </p:cNvSpPr>
          <p:nvPr/>
        </p:nvSpPr>
        <p:spPr bwMode="auto">
          <a:xfrm>
            <a:off x="3934460" y="411162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tx1"/>
                </a:solidFill>
              </a:rPr>
              <a:t>2-1</a:t>
            </a:r>
            <a:endParaRPr lang="en-US" altLang="zh-CN" sz="1400" baseline="-25000" dirty="0">
              <a:solidFill>
                <a:schemeClr val="tx1"/>
              </a:solidFill>
            </a:endParaRPr>
          </a:p>
          <a:p>
            <a:pPr algn="ctr"/>
            <a:r>
              <a:rPr lang="en-US" altLang="zh-CN" sz="1400" dirty="0">
                <a:solidFill>
                  <a:schemeClr val="tx1"/>
                </a:solidFill>
              </a:rPr>
              <a:t>5</a:t>
            </a:r>
            <a:endParaRPr lang="en-US" altLang="zh-CN" sz="1400" dirty="0">
              <a:solidFill>
                <a:schemeClr val="tx1"/>
              </a:solidFill>
            </a:endParaRPr>
          </a:p>
        </p:txBody>
      </p:sp>
      <p:sp>
        <p:nvSpPr>
          <p:cNvPr id="33" name="Text Box 34"/>
          <p:cNvSpPr txBox="1">
            <a:spLocks noChangeArrowheads="1"/>
          </p:cNvSpPr>
          <p:nvPr/>
        </p:nvSpPr>
        <p:spPr bwMode="auto">
          <a:xfrm>
            <a:off x="1710690" y="411162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2-5</a:t>
            </a:r>
            <a:endParaRPr lang="en-US" altLang="zh-CN" sz="1400" baseline="-25000" dirty="0">
              <a:solidFill>
                <a:schemeClr val="accent5"/>
              </a:solidFill>
            </a:endParaRPr>
          </a:p>
          <a:p>
            <a:pPr algn="ctr"/>
            <a:r>
              <a:rPr lang="en-US" altLang="zh-CN" sz="1400" dirty="0">
                <a:solidFill>
                  <a:schemeClr val="accent5"/>
                </a:solidFill>
              </a:rPr>
              <a:t>4</a:t>
            </a:r>
            <a:endParaRPr lang="en-US" altLang="zh-CN" sz="1400" dirty="0">
              <a:solidFill>
                <a:schemeClr val="accent5"/>
              </a:solidFill>
            </a:endParaRPr>
          </a:p>
        </p:txBody>
      </p:sp>
      <p:sp>
        <p:nvSpPr>
          <p:cNvPr id="34" name="Text Box 36"/>
          <p:cNvSpPr txBox="1">
            <a:spLocks noChangeArrowheads="1"/>
          </p:cNvSpPr>
          <p:nvPr/>
        </p:nvSpPr>
        <p:spPr bwMode="auto">
          <a:xfrm>
            <a:off x="2374900" y="4111625"/>
            <a:ext cx="7385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t>0-3</a:t>
            </a:r>
            <a:endParaRPr lang="en-US" altLang="zh-CN" sz="1400" baseline="-25000" dirty="0"/>
          </a:p>
          <a:p>
            <a:pPr algn="ctr"/>
            <a:r>
              <a:rPr lang="en-US" altLang="zh-CN" sz="1400" dirty="0"/>
              <a:t>5</a:t>
            </a:r>
            <a:endParaRPr lang="en-US" altLang="zh-CN" sz="1400" dirty="0"/>
          </a:p>
        </p:txBody>
      </p:sp>
      <p:sp>
        <p:nvSpPr>
          <p:cNvPr id="35" name="Text Box 34"/>
          <p:cNvSpPr txBox="1">
            <a:spLocks noChangeArrowheads="1"/>
          </p:cNvSpPr>
          <p:nvPr/>
        </p:nvSpPr>
        <p:spPr bwMode="auto">
          <a:xfrm>
            <a:off x="3179445" y="411162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tx1"/>
                </a:solidFill>
              </a:rPr>
              <a:t>2-4</a:t>
            </a:r>
            <a:endParaRPr lang="en-US" altLang="zh-CN" sz="1400" baseline="-25000" dirty="0">
              <a:solidFill>
                <a:schemeClr val="tx1"/>
              </a:solidFill>
            </a:endParaRPr>
          </a:p>
          <a:p>
            <a:pPr algn="ctr"/>
            <a:r>
              <a:rPr lang="en-US" altLang="zh-CN" sz="1400" dirty="0">
                <a:solidFill>
                  <a:schemeClr val="tx1"/>
                </a:solidFill>
              </a:rPr>
              <a:t>6</a:t>
            </a:r>
            <a:endParaRPr lang="en-US" altLang="zh-CN" sz="1400" dirty="0">
              <a:solidFill>
                <a:schemeClr val="tx1"/>
              </a:solidFill>
            </a:endParaRPr>
          </a:p>
        </p:txBody>
      </p:sp>
      <p:sp>
        <p:nvSpPr>
          <p:cNvPr id="36" name="Text Box 36"/>
          <p:cNvSpPr txBox="1">
            <a:spLocks noChangeArrowheads="1"/>
          </p:cNvSpPr>
          <p:nvPr/>
        </p:nvSpPr>
        <p:spPr bwMode="auto">
          <a:xfrm>
            <a:off x="2378075" y="4133215"/>
            <a:ext cx="72771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rgbClr val="FFFF00"/>
                </a:solidFill>
              </a:rPr>
              <a:t>5-3</a:t>
            </a:r>
            <a:endParaRPr lang="en-US" altLang="zh-CN" sz="1400" baseline="-25000" dirty="0">
              <a:solidFill>
                <a:srgbClr val="FFFF00"/>
              </a:solidFill>
            </a:endParaRPr>
          </a:p>
          <a:p>
            <a:pPr algn="ctr"/>
            <a:r>
              <a:rPr lang="en-US" altLang="zh-CN" sz="1400" dirty="0">
                <a:solidFill>
                  <a:srgbClr val="FFFF00"/>
                </a:solidFill>
              </a:rPr>
              <a:t>2</a:t>
            </a:r>
            <a:endParaRPr lang="en-US" altLang="zh-CN" sz="1400" dirty="0">
              <a:solidFill>
                <a:srgbClr val="FFFF00"/>
              </a:solidFill>
            </a:endParaRPr>
          </a:p>
        </p:txBody>
      </p:sp>
      <p:sp>
        <p:nvSpPr>
          <p:cNvPr id="37" name="Text Box 35"/>
          <p:cNvSpPr txBox="1">
            <a:spLocks noChangeArrowheads="1"/>
          </p:cNvSpPr>
          <p:nvPr/>
        </p:nvSpPr>
        <p:spPr bwMode="auto">
          <a:xfrm>
            <a:off x="965835" y="4700270"/>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0-2</a:t>
            </a:r>
            <a:endParaRPr lang="en-US" altLang="zh-CN" sz="1400" baseline="-25000" dirty="0">
              <a:solidFill>
                <a:schemeClr val="accent5"/>
              </a:solidFill>
            </a:endParaRPr>
          </a:p>
          <a:p>
            <a:pPr algn="ctr"/>
            <a:r>
              <a:rPr lang="en-US" altLang="zh-CN" sz="1400" dirty="0">
                <a:solidFill>
                  <a:schemeClr val="accent5"/>
                </a:solidFill>
              </a:rPr>
              <a:t>1</a:t>
            </a:r>
            <a:endParaRPr lang="en-US" altLang="zh-CN" sz="1400" dirty="0">
              <a:solidFill>
                <a:schemeClr val="accent5"/>
              </a:solidFill>
            </a:endParaRPr>
          </a:p>
        </p:txBody>
      </p:sp>
      <p:sp>
        <p:nvSpPr>
          <p:cNvPr id="38" name="Text Box 34"/>
          <p:cNvSpPr txBox="1">
            <a:spLocks noChangeArrowheads="1"/>
          </p:cNvSpPr>
          <p:nvPr/>
        </p:nvSpPr>
        <p:spPr bwMode="auto">
          <a:xfrm>
            <a:off x="1710690" y="470027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2-5</a:t>
            </a:r>
            <a:endParaRPr lang="en-US" altLang="zh-CN" sz="1400" baseline="-25000" dirty="0">
              <a:solidFill>
                <a:schemeClr val="accent5"/>
              </a:solidFill>
            </a:endParaRPr>
          </a:p>
          <a:p>
            <a:pPr algn="ctr"/>
            <a:r>
              <a:rPr lang="en-US" altLang="zh-CN" sz="1400" dirty="0">
                <a:solidFill>
                  <a:schemeClr val="accent5"/>
                </a:solidFill>
              </a:rPr>
              <a:t>4</a:t>
            </a:r>
            <a:endParaRPr lang="en-US" altLang="zh-CN" sz="1400" dirty="0">
              <a:solidFill>
                <a:schemeClr val="accent5"/>
              </a:solidFill>
            </a:endParaRPr>
          </a:p>
        </p:txBody>
      </p:sp>
      <p:sp>
        <p:nvSpPr>
          <p:cNvPr id="40" name="Text Box 34"/>
          <p:cNvSpPr txBox="1">
            <a:spLocks noChangeArrowheads="1"/>
          </p:cNvSpPr>
          <p:nvPr/>
        </p:nvSpPr>
        <p:spPr bwMode="auto">
          <a:xfrm>
            <a:off x="3195320" y="470027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tx1"/>
                </a:solidFill>
              </a:rPr>
              <a:t>2-4</a:t>
            </a:r>
            <a:endParaRPr lang="en-US" altLang="zh-CN" sz="1400" baseline="-25000" dirty="0">
              <a:solidFill>
                <a:schemeClr val="tx1"/>
              </a:solidFill>
            </a:endParaRPr>
          </a:p>
          <a:p>
            <a:pPr algn="ctr"/>
            <a:r>
              <a:rPr lang="en-US" altLang="zh-CN" sz="1400" dirty="0">
                <a:solidFill>
                  <a:schemeClr val="tx1"/>
                </a:solidFill>
              </a:rPr>
              <a:t>6</a:t>
            </a:r>
            <a:endParaRPr lang="en-US" altLang="zh-CN" sz="1400" dirty="0">
              <a:solidFill>
                <a:schemeClr val="tx1"/>
              </a:solidFill>
            </a:endParaRPr>
          </a:p>
        </p:txBody>
      </p:sp>
      <p:sp>
        <p:nvSpPr>
          <p:cNvPr id="41" name="Text Box 34"/>
          <p:cNvSpPr txBox="1">
            <a:spLocks noChangeArrowheads="1"/>
          </p:cNvSpPr>
          <p:nvPr/>
        </p:nvSpPr>
        <p:spPr bwMode="auto">
          <a:xfrm>
            <a:off x="3946525" y="470027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tx1"/>
                </a:solidFill>
              </a:rPr>
              <a:t>2-1</a:t>
            </a:r>
            <a:endParaRPr lang="en-US" altLang="zh-CN" sz="1400" baseline="-25000" dirty="0">
              <a:solidFill>
                <a:schemeClr val="tx1"/>
              </a:solidFill>
            </a:endParaRPr>
          </a:p>
          <a:p>
            <a:pPr algn="ctr"/>
            <a:r>
              <a:rPr lang="en-US" altLang="zh-CN" sz="1400" dirty="0">
                <a:solidFill>
                  <a:schemeClr val="tx1"/>
                </a:solidFill>
              </a:rPr>
              <a:t>5</a:t>
            </a:r>
            <a:endParaRPr lang="en-US" altLang="zh-CN" sz="1400" dirty="0">
              <a:solidFill>
                <a:schemeClr val="tx1"/>
              </a:solidFill>
            </a:endParaRPr>
          </a:p>
        </p:txBody>
      </p:sp>
      <p:sp>
        <p:nvSpPr>
          <p:cNvPr id="240722" name="Rectangle 82"/>
          <p:cNvSpPr>
            <a:spLocks noChangeArrowheads="1"/>
          </p:cNvSpPr>
          <p:nvPr/>
        </p:nvSpPr>
        <p:spPr bwMode="auto">
          <a:xfrm>
            <a:off x="2367280" y="4101465"/>
            <a:ext cx="75184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35"/>
          <p:cNvSpPr txBox="1">
            <a:spLocks noChangeArrowheads="1"/>
          </p:cNvSpPr>
          <p:nvPr/>
        </p:nvSpPr>
        <p:spPr bwMode="auto">
          <a:xfrm>
            <a:off x="941070" y="5291455"/>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0-2</a:t>
            </a:r>
            <a:endParaRPr lang="en-US" altLang="zh-CN" sz="1400" baseline="-25000" dirty="0">
              <a:solidFill>
                <a:schemeClr val="accent5"/>
              </a:solidFill>
            </a:endParaRPr>
          </a:p>
          <a:p>
            <a:pPr algn="ctr"/>
            <a:r>
              <a:rPr lang="en-US" altLang="zh-CN" sz="1400" dirty="0">
                <a:solidFill>
                  <a:schemeClr val="accent5"/>
                </a:solidFill>
              </a:rPr>
              <a:t>1</a:t>
            </a:r>
            <a:endParaRPr lang="en-US" altLang="zh-CN" sz="1400" dirty="0">
              <a:solidFill>
                <a:schemeClr val="accent5"/>
              </a:solidFill>
            </a:endParaRPr>
          </a:p>
        </p:txBody>
      </p:sp>
      <p:sp>
        <p:nvSpPr>
          <p:cNvPr id="44" name="Text Box 34"/>
          <p:cNvSpPr txBox="1">
            <a:spLocks noChangeArrowheads="1"/>
          </p:cNvSpPr>
          <p:nvPr/>
        </p:nvSpPr>
        <p:spPr bwMode="auto">
          <a:xfrm>
            <a:off x="1710690" y="527621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2-5</a:t>
            </a:r>
            <a:endParaRPr lang="en-US" altLang="zh-CN" sz="1400" baseline="-25000" dirty="0">
              <a:solidFill>
                <a:schemeClr val="accent5"/>
              </a:solidFill>
            </a:endParaRPr>
          </a:p>
          <a:p>
            <a:pPr algn="ctr"/>
            <a:r>
              <a:rPr lang="en-US" altLang="zh-CN" sz="1400" dirty="0">
                <a:solidFill>
                  <a:schemeClr val="accent5"/>
                </a:solidFill>
              </a:rPr>
              <a:t>4</a:t>
            </a:r>
            <a:endParaRPr lang="en-US" altLang="zh-CN" sz="1400" dirty="0">
              <a:solidFill>
                <a:schemeClr val="accent5"/>
              </a:solidFill>
            </a:endParaRPr>
          </a:p>
        </p:txBody>
      </p:sp>
      <p:sp>
        <p:nvSpPr>
          <p:cNvPr id="45" name="Text Box 36"/>
          <p:cNvSpPr txBox="1">
            <a:spLocks noChangeArrowheads="1"/>
          </p:cNvSpPr>
          <p:nvPr/>
        </p:nvSpPr>
        <p:spPr bwMode="auto">
          <a:xfrm>
            <a:off x="2383155" y="5276215"/>
            <a:ext cx="72771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5-3</a:t>
            </a:r>
            <a:endParaRPr lang="en-US" altLang="zh-CN" sz="1400" baseline="-25000" dirty="0">
              <a:solidFill>
                <a:schemeClr val="accent5"/>
              </a:solidFill>
            </a:endParaRPr>
          </a:p>
          <a:p>
            <a:pPr algn="ctr"/>
            <a:r>
              <a:rPr lang="en-US" altLang="zh-CN" sz="1400" dirty="0">
                <a:solidFill>
                  <a:schemeClr val="accent5"/>
                </a:solidFill>
              </a:rPr>
              <a:t>2</a:t>
            </a:r>
            <a:endParaRPr lang="en-US" altLang="zh-CN" sz="1400" dirty="0">
              <a:solidFill>
                <a:schemeClr val="accent5"/>
              </a:solidFill>
            </a:endParaRPr>
          </a:p>
        </p:txBody>
      </p:sp>
      <p:sp>
        <p:nvSpPr>
          <p:cNvPr id="46" name="Text Box 34"/>
          <p:cNvSpPr txBox="1">
            <a:spLocks noChangeArrowheads="1"/>
          </p:cNvSpPr>
          <p:nvPr/>
        </p:nvSpPr>
        <p:spPr bwMode="auto">
          <a:xfrm>
            <a:off x="3201035" y="528002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2-1</a:t>
            </a:r>
            <a:endParaRPr lang="en-US" altLang="zh-CN" sz="1400" baseline="-25000" dirty="0">
              <a:solidFill>
                <a:schemeClr val="accent5"/>
              </a:solidFill>
            </a:endParaRPr>
          </a:p>
          <a:p>
            <a:pPr algn="ctr"/>
            <a:r>
              <a:rPr lang="en-US" altLang="zh-CN" sz="1400" dirty="0">
                <a:solidFill>
                  <a:schemeClr val="accent5"/>
                </a:solidFill>
              </a:rPr>
              <a:t>5</a:t>
            </a:r>
            <a:endParaRPr lang="en-US" altLang="zh-CN" sz="1400" dirty="0">
              <a:solidFill>
                <a:schemeClr val="accent5"/>
              </a:solidFill>
            </a:endParaRPr>
          </a:p>
        </p:txBody>
      </p:sp>
      <p:sp>
        <p:nvSpPr>
          <p:cNvPr id="47" name="Text Box 34"/>
          <p:cNvSpPr txBox="1">
            <a:spLocks noChangeArrowheads="1"/>
          </p:cNvSpPr>
          <p:nvPr/>
        </p:nvSpPr>
        <p:spPr bwMode="auto">
          <a:xfrm>
            <a:off x="3934460" y="530098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tx1"/>
                </a:solidFill>
              </a:rPr>
              <a:t>2-4</a:t>
            </a:r>
            <a:endParaRPr lang="en-US" altLang="zh-CN" sz="1400" baseline="-25000" dirty="0">
              <a:solidFill>
                <a:schemeClr val="tx1"/>
              </a:solidFill>
            </a:endParaRPr>
          </a:p>
          <a:p>
            <a:pPr algn="ctr"/>
            <a:r>
              <a:rPr lang="en-US" altLang="zh-CN" sz="1400" dirty="0">
                <a:solidFill>
                  <a:schemeClr val="tx1"/>
                </a:solidFill>
              </a:rPr>
              <a:t>6</a:t>
            </a:r>
            <a:endParaRPr lang="en-US" altLang="zh-CN" sz="1400" dirty="0">
              <a:solidFill>
                <a:schemeClr val="tx1"/>
              </a:solidFill>
            </a:endParaRPr>
          </a:p>
        </p:txBody>
      </p:sp>
      <p:sp>
        <p:nvSpPr>
          <p:cNvPr id="48" name="Text Box 34"/>
          <p:cNvSpPr txBox="1">
            <a:spLocks noChangeArrowheads="1"/>
          </p:cNvSpPr>
          <p:nvPr/>
        </p:nvSpPr>
        <p:spPr bwMode="auto">
          <a:xfrm>
            <a:off x="3946525" y="533082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rgbClr val="FFFF00"/>
                </a:solidFill>
              </a:rPr>
              <a:t>1-4</a:t>
            </a:r>
            <a:endParaRPr lang="en-US" altLang="zh-CN" sz="1400" baseline="-25000" dirty="0">
              <a:solidFill>
                <a:srgbClr val="FFFF00"/>
              </a:solidFill>
            </a:endParaRPr>
          </a:p>
          <a:p>
            <a:pPr algn="ctr"/>
            <a:r>
              <a:rPr lang="en-US" altLang="zh-CN" sz="1400" dirty="0">
                <a:solidFill>
                  <a:srgbClr val="FFFF00"/>
                </a:solidFill>
              </a:rPr>
              <a:t>3</a:t>
            </a:r>
            <a:endParaRPr lang="en-US" altLang="zh-CN" sz="1400" dirty="0">
              <a:solidFill>
                <a:srgbClr val="FFFF00"/>
              </a:solidFill>
            </a:endParaRPr>
          </a:p>
        </p:txBody>
      </p:sp>
      <p:sp>
        <p:nvSpPr>
          <p:cNvPr id="50" name="Text Box 35"/>
          <p:cNvSpPr txBox="1">
            <a:spLocks noChangeArrowheads="1"/>
          </p:cNvSpPr>
          <p:nvPr/>
        </p:nvSpPr>
        <p:spPr bwMode="auto">
          <a:xfrm>
            <a:off x="953770" y="5868035"/>
            <a:ext cx="7245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0-2</a:t>
            </a:r>
            <a:endParaRPr lang="en-US" altLang="zh-CN" sz="1400" baseline="-25000" dirty="0">
              <a:solidFill>
                <a:schemeClr val="accent5"/>
              </a:solidFill>
            </a:endParaRPr>
          </a:p>
          <a:p>
            <a:pPr algn="ctr"/>
            <a:r>
              <a:rPr lang="en-US" altLang="zh-CN" sz="1400" dirty="0">
                <a:solidFill>
                  <a:schemeClr val="accent5"/>
                </a:solidFill>
              </a:rPr>
              <a:t>1</a:t>
            </a:r>
            <a:endParaRPr lang="en-US" altLang="zh-CN" sz="1400" dirty="0">
              <a:solidFill>
                <a:schemeClr val="accent5"/>
              </a:solidFill>
            </a:endParaRPr>
          </a:p>
        </p:txBody>
      </p:sp>
      <p:sp>
        <p:nvSpPr>
          <p:cNvPr id="51" name="Text Box 34"/>
          <p:cNvSpPr txBox="1">
            <a:spLocks noChangeArrowheads="1"/>
          </p:cNvSpPr>
          <p:nvPr/>
        </p:nvSpPr>
        <p:spPr bwMode="auto">
          <a:xfrm>
            <a:off x="1711325" y="5885180"/>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2-5</a:t>
            </a:r>
            <a:endParaRPr lang="en-US" altLang="zh-CN" sz="1400" baseline="-25000" dirty="0">
              <a:solidFill>
                <a:schemeClr val="accent5"/>
              </a:solidFill>
            </a:endParaRPr>
          </a:p>
          <a:p>
            <a:pPr algn="ctr"/>
            <a:r>
              <a:rPr lang="en-US" altLang="zh-CN" sz="1400" dirty="0">
                <a:solidFill>
                  <a:schemeClr val="accent5"/>
                </a:solidFill>
              </a:rPr>
              <a:t>4</a:t>
            </a:r>
            <a:endParaRPr lang="en-US" altLang="zh-CN" sz="1400" dirty="0">
              <a:solidFill>
                <a:schemeClr val="accent5"/>
              </a:solidFill>
            </a:endParaRPr>
          </a:p>
        </p:txBody>
      </p:sp>
      <p:sp>
        <p:nvSpPr>
          <p:cNvPr id="52" name="Text Box 36"/>
          <p:cNvSpPr txBox="1">
            <a:spLocks noChangeArrowheads="1"/>
          </p:cNvSpPr>
          <p:nvPr/>
        </p:nvSpPr>
        <p:spPr bwMode="auto">
          <a:xfrm>
            <a:off x="2359025" y="5907405"/>
            <a:ext cx="72771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5-3</a:t>
            </a:r>
            <a:endParaRPr lang="en-US" altLang="zh-CN" sz="1400" baseline="-25000" dirty="0">
              <a:solidFill>
                <a:schemeClr val="accent5"/>
              </a:solidFill>
            </a:endParaRPr>
          </a:p>
          <a:p>
            <a:pPr algn="ctr"/>
            <a:r>
              <a:rPr lang="en-US" altLang="zh-CN" sz="1400" dirty="0">
                <a:solidFill>
                  <a:schemeClr val="accent5"/>
                </a:solidFill>
              </a:rPr>
              <a:t>2</a:t>
            </a:r>
            <a:endParaRPr lang="en-US" altLang="zh-CN" sz="1400" dirty="0">
              <a:solidFill>
                <a:schemeClr val="accent5"/>
              </a:solidFill>
            </a:endParaRPr>
          </a:p>
        </p:txBody>
      </p:sp>
      <p:sp>
        <p:nvSpPr>
          <p:cNvPr id="53" name="Text Box 34"/>
          <p:cNvSpPr txBox="1">
            <a:spLocks noChangeArrowheads="1"/>
          </p:cNvSpPr>
          <p:nvPr/>
        </p:nvSpPr>
        <p:spPr bwMode="auto">
          <a:xfrm>
            <a:off x="3188970" y="5921375"/>
            <a:ext cx="595630" cy="5219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sz="1400" dirty="0">
                <a:solidFill>
                  <a:schemeClr val="accent5"/>
                </a:solidFill>
              </a:rPr>
              <a:t>2-1</a:t>
            </a:r>
            <a:endParaRPr lang="en-US" altLang="zh-CN" sz="1400" baseline="-25000" dirty="0">
              <a:solidFill>
                <a:schemeClr val="accent5"/>
              </a:solidFill>
            </a:endParaRPr>
          </a:p>
          <a:p>
            <a:pPr algn="ctr"/>
            <a:r>
              <a:rPr lang="en-US" altLang="zh-CN" sz="1400" dirty="0">
                <a:solidFill>
                  <a:schemeClr val="accent5"/>
                </a:solidFill>
              </a:rPr>
              <a:t>5</a:t>
            </a:r>
            <a:endParaRPr lang="en-US" altLang="zh-CN" sz="1400" dirty="0">
              <a:solidFill>
                <a:schemeClr val="accent5"/>
              </a:solidFill>
            </a:endParaRPr>
          </a:p>
        </p:txBody>
      </p:sp>
      <p:pic>
        <p:nvPicPr>
          <p:cNvPr id="62" name="图片 61"/>
          <p:cNvPicPr>
            <a:picLocks noChangeAspect="1"/>
          </p:cNvPicPr>
          <p:nvPr/>
        </p:nvPicPr>
        <p:blipFill>
          <a:blip r:embed="rId1"/>
          <a:stretch>
            <a:fillRect/>
          </a:stretch>
        </p:blipFill>
        <p:spPr>
          <a:xfrm>
            <a:off x="-33655" y="2887980"/>
            <a:ext cx="9178290" cy="584835"/>
          </a:xfrm>
          <a:prstGeom prst="rect">
            <a:avLst/>
          </a:prstGeom>
        </p:spPr>
      </p:pic>
      <p:pic>
        <p:nvPicPr>
          <p:cNvPr id="63" name="图片 62"/>
          <p:cNvPicPr>
            <a:picLocks noChangeAspect="1"/>
          </p:cNvPicPr>
          <p:nvPr/>
        </p:nvPicPr>
        <p:blipFill>
          <a:blip r:embed="rId1"/>
          <a:stretch>
            <a:fillRect/>
          </a:stretch>
        </p:blipFill>
        <p:spPr>
          <a:xfrm>
            <a:off x="-45085" y="3440430"/>
            <a:ext cx="9232900" cy="661035"/>
          </a:xfrm>
          <a:prstGeom prst="rect">
            <a:avLst/>
          </a:prstGeom>
        </p:spPr>
      </p:pic>
      <p:cxnSp>
        <p:nvCxnSpPr>
          <p:cNvPr id="27" name="直接箭头连接符 26"/>
          <p:cNvCxnSpPr/>
          <p:nvPr/>
        </p:nvCxnSpPr>
        <p:spPr>
          <a:xfrm flipH="1">
            <a:off x="1475740" y="3352165"/>
            <a:ext cx="307340" cy="436880"/>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a:off x="1547495" y="3356610"/>
            <a:ext cx="288290" cy="432435"/>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pic>
        <p:nvPicPr>
          <p:cNvPr id="64" name="图片 63"/>
          <p:cNvPicPr>
            <a:picLocks noChangeAspect="1"/>
          </p:cNvPicPr>
          <p:nvPr/>
        </p:nvPicPr>
        <p:blipFill>
          <a:blip r:embed="rId1"/>
          <a:stretch>
            <a:fillRect/>
          </a:stretch>
        </p:blipFill>
        <p:spPr>
          <a:xfrm>
            <a:off x="-44450" y="3994150"/>
            <a:ext cx="9267190" cy="661035"/>
          </a:xfrm>
          <a:prstGeom prst="rect">
            <a:avLst/>
          </a:prstGeom>
        </p:spPr>
      </p:pic>
      <p:cxnSp>
        <p:nvCxnSpPr>
          <p:cNvPr id="57" name="直接箭头连接符 56"/>
          <p:cNvCxnSpPr/>
          <p:nvPr/>
        </p:nvCxnSpPr>
        <p:spPr>
          <a:xfrm flipH="1">
            <a:off x="2123440" y="3860800"/>
            <a:ext cx="2016760" cy="575945"/>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58" name="直接箭头连接符 57"/>
          <p:cNvCxnSpPr/>
          <p:nvPr/>
        </p:nvCxnSpPr>
        <p:spPr>
          <a:xfrm>
            <a:off x="2195830" y="3860800"/>
            <a:ext cx="1944370" cy="504190"/>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pic>
        <p:nvPicPr>
          <p:cNvPr id="65" name="图片 64"/>
          <p:cNvPicPr>
            <a:picLocks noChangeAspect="1"/>
          </p:cNvPicPr>
          <p:nvPr/>
        </p:nvPicPr>
        <p:blipFill>
          <a:blip r:embed="rId1"/>
          <a:stretch>
            <a:fillRect/>
          </a:stretch>
        </p:blipFill>
        <p:spPr>
          <a:xfrm>
            <a:off x="-34290" y="4592955"/>
            <a:ext cx="9257030" cy="661035"/>
          </a:xfrm>
          <a:prstGeom prst="rect">
            <a:avLst/>
          </a:prstGeom>
        </p:spPr>
      </p:pic>
      <p:pic>
        <p:nvPicPr>
          <p:cNvPr id="66" name="图片 65"/>
          <p:cNvPicPr>
            <a:picLocks noChangeAspect="1"/>
          </p:cNvPicPr>
          <p:nvPr/>
        </p:nvPicPr>
        <p:blipFill>
          <a:blip r:embed="rId1"/>
          <a:stretch>
            <a:fillRect/>
          </a:stretch>
        </p:blipFill>
        <p:spPr>
          <a:xfrm>
            <a:off x="-43815" y="5191760"/>
            <a:ext cx="9330055" cy="661035"/>
          </a:xfrm>
          <a:prstGeom prst="rect">
            <a:avLst/>
          </a:prstGeom>
        </p:spPr>
      </p:pic>
      <p:cxnSp>
        <p:nvCxnSpPr>
          <p:cNvPr id="60" name="直接箭头连接符 59"/>
          <p:cNvCxnSpPr/>
          <p:nvPr/>
        </p:nvCxnSpPr>
        <p:spPr>
          <a:xfrm flipH="1">
            <a:off x="3676015" y="5085715"/>
            <a:ext cx="307340" cy="436880"/>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61" name="直接箭头连接符 60"/>
          <p:cNvCxnSpPr/>
          <p:nvPr/>
        </p:nvCxnSpPr>
        <p:spPr>
          <a:xfrm>
            <a:off x="3747770" y="5090160"/>
            <a:ext cx="288290" cy="432435"/>
          </a:xfrm>
          <a:prstGeom prst="straightConnector1">
            <a:avLst/>
          </a:prstGeom>
          <a:ln>
            <a:solidFill>
              <a:schemeClr val="accent5"/>
            </a:solidFill>
            <a:tailEnd type="arrow" w="med" len="med"/>
          </a:ln>
        </p:spPr>
        <p:style>
          <a:lnRef idx="3">
            <a:schemeClr val="accent1"/>
          </a:lnRef>
          <a:fillRef idx="0">
            <a:schemeClr val="accent1"/>
          </a:fillRef>
          <a:effectRef idx="2">
            <a:schemeClr val="accent1"/>
          </a:effectRef>
          <a:fontRef idx="minor">
            <a:schemeClr val="tx1"/>
          </a:fontRef>
        </p:style>
      </p:cxnSp>
      <p:pic>
        <p:nvPicPr>
          <p:cNvPr id="67" name="图片 66"/>
          <p:cNvPicPr>
            <a:picLocks noChangeAspect="1"/>
          </p:cNvPicPr>
          <p:nvPr/>
        </p:nvPicPr>
        <p:blipFill>
          <a:blip r:embed="rId1"/>
          <a:stretch>
            <a:fillRect/>
          </a:stretch>
        </p:blipFill>
        <p:spPr>
          <a:xfrm>
            <a:off x="0" y="5838190"/>
            <a:ext cx="9187815" cy="661035"/>
          </a:xfrm>
          <a:prstGeom prst="rect">
            <a:avLst/>
          </a:prstGeom>
        </p:spPr>
      </p:pic>
      <p:sp>
        <p:nvSpPr>
          <p:cNvPr id="240655" name="Line 15"/>
          <p:cNvSpPr>
            <a:spLocks noChangeShapeType="1"/>
          </p:cNvSpPr>
          <p:nvPr/>
        </p:nvSpPr>
        <p:spPr bwMode="auto">
          <a:xfrm>
            <a:off x="3112770" y="2879090"/>
            <a:ext cx="11430" cy="359600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6" name="Line 16"/>
          <p:cNvSpPr>
            <a:spLocks noChangeShapeType="1"/>
          </p:cNvSpPr>
          <p:nvPr/>
        </p:nvSpPr>
        <p:spPr bwMode="auto">
          <a:xfrm>
            <a:off x="3862070" y="2887980"/>
            <a:ext cx="635" cy="357060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4" name="Line 14"/>
          <p:cNvSpPr>
            <a:spLocks noChangeShapeType="1"/>
          </p:cNvSpPr>
          <p:nvPr/>
        </p:nvSpPr>
        <p:spPr bwMode="auto">
          <a:xfrm flipH="1">
            <a:off x="2359025" y="2922270"/>
            <a:ext cx="1270" cy="3552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3" name="Line 13"/>
          <p:cNvSpPr>
            <a:spLocks noChangeShapeType="1"/>
          </p:cNvSpPr>
          <p:nvPr/>
        </p:nvSpPr>
        <p:spPr bwMode="auto">
          <a:xfrm flipH="1">
            <a:off x="1597660" y="2879090"/>
            <a:ext cx="57785" cy="359537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2" name="Line 12"/>
          <p:cNvSpPr>
            <a:spLocks noChangeShapeType="1"/>
          </p:cNvSpPr>
          <p:nvPr/>
        </p:nvSpPr>
        <p:spPr bwMode="auto">
          <a:xfrm>
            <a:off x="971550"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7" name="Line 17"/>
          <p:cNvSpPr>
            <a:spLocks noChangeShapeType="1"/>
          </p:cNvSpPr>
          <p:nvPr/>
        </p:nvSpPr>
        <p:spPr bwMode="auto">
          <a:xfrm>
            <a:off x="4628515" y="2298699"/>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8" name="Line 18"/>
          <p:cNvSpPr>
            <a:spLocks noChangeShapeType="1"/>
          </p:cNvSpPr>
          <p:nvPr/>
        </p:nvSpPr>
        <p:spPr bwMode="auto">
          <a:xfrm>
            <a:off x="6443663"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9" name="Line 19"/>
          <p:cNvSpPr>
            <a:spLocks noChangeShapeType="1"/>
          </p:cNvSpPr>
          <p:nvPr/>
        </p:nvSpPr>
        <p:spPr bwMode="auto">
          <a:xfrm>
            <a:off x="7884368"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文本框 68"/>
          <p:cNvSpPr txBox="1"/>
          <p:nvPr/>
        </p:nvSpPr>
        <p:spPr>
          <a:xfrm>
            <a:off x="971550" y="2393315"/>
            <a:ext cx="3639820" cy="368300"/>
          </a:xfrm>
          <a:prstGeom prst="rect">
            <a:avLst/>
          </a:prstGeom>
          <a:noFill/>
        </p:spPr>
        <p:txBody>
          <a:bodyPr wrap="square" rtlCol="0">
            <a:spAutoFit/>
          </a:bodyPr>
          <a:p>
            <a:r>
              <a:rPr lang="en-US" altLang="zh-CN">
                <a:solidFill>
                  <a:schemeClr val="accent5"/>
                </a:solidFill>
                <a:latin typeface="Times New Roman Regular" panose="02020503050405090304" charset="0"/>
                <a:cs typeface="Times New Roman Regular" panose="02020503050405090304" charset="0"/>
              </a:rPr>
              <a:t>u</a:t>
            </a:r>
            <a:r>
              <a:rPr kumimoji="1" lang="en-US" altLang="zh-CN" dirty="0">
                <a:solidFill>
                  <a:schemeClr val="accent5"/>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en-US" altLang="zh-CN"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                                        </a:t>
            </a:r>
            <a:r>
              <a:rPr kumimoji="1" lang="en-US" altLang="zh-CN"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vV-U</a:t>
            </a:r>
            <a:endParaRPr kumimoji="1" lang="en-US" altLang="zh-CN"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7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4076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1000"/>
                                  </p:stCondLst>
                                  <p:childTnLst>
                                    <p:set>
                                      <p:cBhvr>
                                        <p:cTn id="23" dur="1" fill="hold">
                                          <p:stCondLst>
                                            <p:cond delay="0"/>
                                          </p:stCondLst>
                                        </p:cTn>
                                        <p:tgtEl>
                                          <p:spTgt spid="63"/>
                                        </p:tgtEl>
                                        <p:attrNameLst>
                                          <p:attrName>style.visibility</p:attrName>
                                        </p:attrNameLst>
                                      </p:cBhvr>
                                      <p:to>
                                        <p:strVal val="hidden"/>
                                      </p:to>
                                    </p:set>
                                  </p:childTnLst>
                                </p:cTn>
                              </p:par>
                            </p:childTnLst>
                          </p:cTn>
                        </p:par>
                        <p:par>
                          <p:cTn id="24" fill="hold">
                            <p:stCondLst>
                              <p:cond delay="1000"/>
                            </p:stCondLst>
                            <p:childTnLst>
                              <p:par>
                                <p:cTn id="25" presetID="5" presetClass="exit" presetSubtype="10" fill="hold" nodeType="afterEffect">
                                  <p:stCondLst>
                                    <p:cond delay="1000"/>
                                  </p:stCondLst>
                                  <p:childTnLst>
                                    <p:animEffect transition="out" filter="checkerboard(across)">
                                      <p:cBhvr>
                                        <p:cTn id="26" dur="500"/>
                                        <p:tgtEl>
                                          <p:spTgt spid="28"/>
                                        </p:tgtEl>
                                      </p:cBhvr>
                                    </p:animEffect>
                                    <p:set>
                                      <p:cBhvr>
                                        <p:cTn id="27" dur="1" fill="hold">
                                          <p:stCondLst>
                                            <p:cond delay="499"/>
                                          </p:stCondLst>
                                        </p:cTn>
                                        <p:tgtEl>
                                          <p:spTgt spid="28"/>
                                        </p:tgtEl>
                                        <p:attrNameLst>
                                          <p:attrName>style.visibility</p:attrName>
                                        </p:attrNameLst>
                                      </p:cBhvr>
                                      <p:to>
                                        <p:strVal val="hidden"/>
                                      </p:to>
                                    </p:set>
                                  </p:childTnLst>
                                </p:cTn>
                              </p:par>
                              <p:par>
                                <p:cTn id="28" presetID="5" presetClass="exit" presetSubtype="10" fill="hold" nodeType="withEffect">
                                  <p:stCondLst>
                                    <p:cond delay="0"/>
                                  </p:stCondLst>
                                  <p:childTnLst>
                                    <p:animEffect transition="out" filter="checkerboard(across)">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072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24076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1000"/>
                                  </p:stCondLst>
                                  <p:childTnLst>
                                    <p:set>
                                      <p:cBhvr>
                                        <p:cTn id="59" dur="1" fill="hold">
                                          <p:stCondLst>
                                            <p:cond delay="0"/>
                                          </p:stCondLst>
                                        </p:cTn>
                                        <p:tgtEl>
                                          <p:spTgt spid="64"/>
                                        </p:tgtEl>
                                        <p:attrNameLst>
                                          <p:attrName>style.visibility</p:attrName>
                                        </p:attrNameLst>
                                      </p:cBhvr>
                                      <p:to>
                                        <p:strVal val="hidden"/>
                                      </p:to>
                                    </p:set>
                                  </p:childTnLst>
                                </p:cTn>
                              </p:par>
                            </p:childTnLst>
                          </p:cTn>
                        </p:par>
                        <p:par>
                          <p:cTn id="60" fill="hold">
                            <p:stCondLst>
                              <p:cond delay="1000"/>
                            </p:stCondLst>
                            <p:childTnLst>
                              <p:par>
                                <p:cTn id="61" presetID="5" presetClass="exit" presetSubtype="10" fill="hold" nodeType="afterEffect">
                                  <p:stCondLst>
                                    <p:cond delay="1000"/>
                                  </p:stCondLst>
                                  <p:childTnLst>
                                    <p:animEffect transition="out" filter="checkerboard(across)">
                                      <p:cBhvr>
                                        <p:cTn id="62" dur="500"/>
                                        <p:tgtEl>
                                          <p:spTgt spid="58"/>
                                        </p:tgtEl>
                                      </p:cBhvr>
                                    </p:animEffect>
                                    <p:set>
                                      <p:cBhvr>
                                        <p:cTn id="63" dur="1" fill="hold">
                                          <p:stCondLst>
                                            <p:cond delay="499"/>
                                          </p:stCondLst>
                                        </p:cTn>
                                        <p:tgtEl>
                                          <p:spTgt spid="58"/>
                                        </p:tgtEl>
                                        <p:attrNameLst>
                                          <p:attrName>style.visibility</p:attrName>
                                        </p:attrNameLst>
                                      </p:cBhvr>
                                      <p:to>
                                        <p:strVal val="hidden"/>
                                      </p:to>
                                    </p:set>
                                  </p:childTnLst>
                                </p:cTn>
                              </p:par>
                              <p:par>
                                <p:cTn id="64" presetID="5" presetClass="exit" presetSubtype="10" fill="hold" nodeType="withEffect">
                                  <p:stCondLst>
                                    <p:cond delay="0"/>
                                  </p:stCondLst>
                                  <p:childTnLst>
                                    <p:animEffect transition="out" filter="checkerboard(across)">
                                      <p:cBhvr>
                                        <p:cTn id="65" dur="500"/>
                                        <p:tgtEl>
                                          <p:spTgt spid="57"/>
                                        </p:tgtEl>
                                      </p:cBhvr>
                                    </p:animEffect>
                                    <p:set>
                                      <p:cBhvr>
                                        <p:cTn id="66" dur="1" fill="hold">
                                          <p:stCondLst>
                                            <p:cond delay="499"/>
                                          </p:stCondLst>
                                        </p:cTn>
                                        <p:tgtEl>
                                          <p:spTgt spid="5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0722"/>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24076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6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40723"/>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24076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1000"/>
                                  </p:stCondLst>
                                  <p:childTnLst>
                                    <p:set>
                                      <p:cBhvr>
                                        <p:cTn id="98" dur="1" fill="hold">
                                          <p:stCondLst>
                                            <p:cond delay="0"/>
                                          </p:stCondLst>
                                        </p:cTn>
                                        <p:tgtEl>
                                          <p:spTgt spid="66"/>
                                        </p:tgtEl>
                                        <p:attrNameLst>
                                          <p:attrName>style.visibility</p:attrName>
                                        </p:attrNameLst>
                                      </p:cBhvr>
                                      <p:to>
                                        <p:strVal val="hidden"/>
                                      </p:to>
                                    </p:set>
                                  </p:childTnLst>
                                </p:cTn>
                              </p:par>
                            </p:childTnLst>
                          </p:cTn>
                        </p:par>
                        <p:par>
                          <p:cTn id="99" fill="hold">
                            <p:stCondLst>
                              <p:cond delay="1000"/>
                            </p:stCondLst>
                            <p:childTnLst>
                              <p:par>
                                <p:cTn id="100" presetID="5" presetClass="exit" presetSubtype="10" fill="hold" nodeType="afterEffect">
                                  <p:stCondLst>
                                    <p:cond delay="1000"/>
                                  </p:stCondLst>
                                  <p:childTnLst>
                                    <p:animEffect transition="out" filter="checkerboard(across)">
                                      <p:cBhvr>
                                        <p:cTn id="101" dur="500"/>
                                        <p:tgtEl>
                                          <p:spTgt spid="61"/>
                                        </p:tgtEl>
                                      </p:cBhvr>
                                    </p:animEffect>
                                    <p:set>
                                      <p:cBhvr>
                                        <p:cTn id="102" dur="1" fill="hold">
                                          <p:stCondLst>
                                            <p:cond delay="499"/>
                                          </p:stCondLst>
                                        </p:cTn>
                                        <p:tgtEl>
                                          <p:spTgt spid="61"/>
                                        </p:tgtEl>
                                        <p:attrNameLst>
                                          <p:attrName>style.visibility</p:attrName>
                                        </p:attrNameLst>
                                      </p:cBhvr>
                                      <p:to>
                                        <p:strVal val="hidden"/>
                                      </p:to>
                                    </p:set>
                                  </p:childTnLst>
                                </p:cTn>
                              </p:par>
                              <p:par>
                                <p:cTn id="103" presetID="5" presetClass="exit" presetSubtype="10" fill="hold" nodeType="withEffect">
                                  <p:stCondLst>
                                    <p:cond delay="0"/>
                                  </p:stCondLst>
                                  <p:childTnLst>
                                    <p:animEffect transition="out" filter="checkerboard(across)">
                                      <p:cBhvr>
                                        <p:cTn id="104" dur="500"/>
                                        <p:tgtEl>
                                          <p:spTgt spid="60"/>
                                        </p:tgtEl>
                                      </p:cBhvr>
                                    </p:animEffect>
                                    <p:set>
                                      <p:cBhvr>
                                        <p:cTn id="105" dur="1" fill="hold">
                                          <p:stCondLst>
                                            <p:cond delay="499"/>
                                          </p:stCondLst>
                                        </p:cTn>
                                        <p:tgtEl>
                                          <p:spTgt spid="6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40724"/>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nodeType="afterEffect">
                                  <p:stCondLst>
                                    <p:cond delay="0"/>
                                  </p:stCondLst>
                                  <p:childTnLst>
                                    <p:set>
                                      <p:cBhvr>
                                        <p:cTn id="112" dur="1" fill="hold">
                                          <p:stCondLst>
                                            <p:cond delay="0"/>
                                          </p:stCondLst>
                                        </p:cTn>
                                        <p:tgtEl>
                                          <p:spTgt spid="24075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6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20" grpId="0" bldLvl="0" animBg="1"/>
      <p:bldP spid="240721" grpId="0" bldLvl="0" animBg="1"/>
      <p:bldP spid="240722" grpId="0" bldLvl="0" animBg="1"/>
      <p:bldP spid="240723" grpId="0" bldLvl="0" animBg="1"/>
      <p:bldP spid="240724" grpId="0" bldLvl="0" animBg="1"/>
      <p:bldP spid="22" grpId="0" bldLvl="0" animBg="1"/>
      <p:bldP spid="29" grpId="0" bldLvl="0" animBg="1"/>
      <p:bldP spid="30" grpId="0" bldLvl="0" animBg="1"/>
      <p:bldP spid="36" grpId="0" animBg="1"/>
      <p:bldP spid="5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4" name="Line 4"/>
          <p:cNvSpPr>
            <a:spLocks noChangeShapeType="1"/>
          </p:cNvSpPr>
          <p:nvPr/>
        </p:nvSpPr>
        <p:spPr bwMode="auto">
          <a:xfrm>
            <a:off x="0" y="2282825"/>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5" name="Line 5"/>
          <p:cNvSpPr>
            <a:spLocks noChangeShapeType="1"/>
          </p:cNvSpPr>
          <p:nvPr/>
        </p:nvSpPr>
        <p:spPr bwMode="auto">
          <a:xfrm>
            <a:off x="-34925" y="287813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8" name="Line 8"/>
          <p:cNvSpPr>
            <a:spLocks noChangeShapeType="1"/>
          </p:cNvSpPr>
          <p:nvPr/>
        </p:nvSpPr>
        <p:spPr bwMode="auto">
          <a:xfrm>
            <a:off x="34925" y="46672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49" name="Line 9"/>
          <p:cNvSpPr>
            <a:spLocks noChangeShapeType="1"/>
          </p:cNvSpPr>
          <p:nvPr/>
        </p:nvSpPr>
        <p:spPr bwMode="auto">
          <a:xfrm>
            <a:off x="0" y="52641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0" name="Line 10"/>
          <p:cNvSpPr>
            <a:spLocks noChangeShapeType="1"/>
          </p:cNvSpPr>
          <p:nvPr/>
        </p:nvSpPr>
        <p:spPr bwMode="auto">
          <a:xfrm>
            <a:off x="34925" y="58610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1" name="Line 11"/>
          <p:cNvSpPr>
            <a:spLocks noChangeShapeType="1"/>
          </p:cNvSpPr>
          <p:nvPr/>
        </p:nvSpPr>
        <p:spPr bwMode="auto">
          <a:xfrm>
            <a:off x="0" y="6457950"/>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2" name="Line 12"/>
          <p:cNvSpPr>
            <a:spLocks noChangeShapeType="1"/>
          </p:cNvSpPr>
          <p:nvPr/>
        </p:nvSpPr>
        <p:spPr bwMode="auto">
          <a:xfrm>
            <a:off x="971550"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3" name="Line 13"/>
          <p:cNvSpPr>
            <a:spLocks noChangeShapeType="1"/>
          </p:cNvSpPr>
          <p:nvPr/>
        </p:nvSpPr>
        <p:spPr bwMode="auto">
          <a:xfrm>
            <a:off x="1655763" y="2298699"/>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4" name="Line 14"/>
          <p:cNvSpPr>
            <a:spLocks noChangeShapeType="1"/>
          </p:cNvSpPr>
          <p:nvPr/>
        </p:nvSpPr>
        <p:spPr bwMode="auto">
          <a:xfrm>
            <a:off x="2360295" y="229933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5" name="Line 15"/>
          <p:cNvSpPr>
            <a:spLocks noChangeShapeType="1"/>
          </p:cNvSpPr>
          <p:nvPr/>
        </p:nvSpPr>
        <p:spPr bwMode="auto">
          <a:xfrm>
            <a:off x="3112453" y="229933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6" name="Line 16"/>
          <p:cNvSpPr>
            <a:spLocks noChangeShapeType="1"/>
          </p:cNvSpPr>
          <p:nvPr/>
        </p:nvSpPr>
        <p:spPr bwMode="auto">
          <a:xfrm>
            <a:off x="3861753"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7" name="Line 17"/>
          <p:cNvSpPr>
            <a:spLocks noChangeShapeType="1"/>
          </p:cNvSpPr>
          <p:nvPr/>
        </p:nvSpPr>
        <p:spPr bwMode="auto">
          <a:xfrm>
            <a:off x="4628515" y="2298699"/>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8" name="Line 18"/>
          <p:cNvSpPr>
            <a:spLocks noChangeShapeType="1"/>
          </p:cNvSpPr>
          <p:nvPr/>
        </p:nvSpPr>
        <p:spPr bwMode="auto">
          <a:xfrm>
            <a:off x="6443663"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9" name="Line 19"/>
          <p:cNvSpPr>
            <a:spLocks noChangeShapeType="1"/>
          </p:cNvSpPr>
          <p:nvPr/>
        </p:nvSpPr>
        <p:spPr bwMode="auto">
          <a:xfrm>
            <a:off x="7884368" y="2282824"/>
            <a:ext cx="0" cy="4176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60" name="Text Box 20"/>
          <p:cNvSpPr txBox="1">
            <a:spLocks noChangeArrowheads="1"/>
          </p:cNvSpPr>
          <p:nvPr/>
        </p:nvSpPr>
        <p:spPr bwMode="auto">
          <a:xfrm>
            <a:off x="945833" y="2426970"/>
            <a:ext cx="739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 (</a:t>
            </a:r>
            <a:r>
              <a:rPr lang="en-US" altLang="zh-CN" sz="1600"/>
              <a:t>V</a:t>
            </a:r>
            <a:r>
              <a:rPr lang="en-US" altLang="zh-CN" sz="1600" baseline="-25000"/>
              <a:t>2</a:t>
            </a:r>
            <a:r>
              <a:rPr lang="en-US" altLang="zh-CN"/>
              <a:t>)</a:t>
            </a:r>
            <a:endParaRPr lang="en-US" altLang="zh-CN"/>
          </a:p>
        </p:txBody>
      </p:sp>
      <p:sp>
        <p:nvSpPr>
          <p:cNvPr id="240661" name="Text Box 21"/>
          <p:cNvSpPr txBox="1">
            <a:spLocks noChangeArrowheads="1"/>
          </p:cNvSpPr>
          <p:nvPr/>
        </p:nvSpPr>
        <p:spPr bwMode="auto">
          <a:xfrm>
            <a:off x="1656715" y="2426970"/>
            <a:ext cx="7042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2 (</a:t>
            </a:r>
            <a:r>
              <a:rPr lang="en-US" altLang="zh-CN" sz="1600"/>
              <a:t>V</a:t>
            </a:r>
            <a:r>
              <a:rPr lang="en-US" altLang="zh-CN" sz="1600" baseline="-25000"/>
              <a:t>3</a:t>
            </a:r>
            <a:r>
              <a:rPr lang="en-US" altLang="zh-CN"/>
              <a:t>)</a:t>
            </a:r>
            <a:endParaRPr lang="en-US" altLang="zh-CN"/>
          </a:p>
        </p:txBody>
      </p:sp>
      <p:sp>
        <p:nvSpPr>
          <p:cNvPr id="240662" name="Text Box 22"/>
          <p:cNvSpPr txBox="1">
            <a:spLocks noChangeArrowheads="1"/>
          </p:cNvSpPr>
          <p:nvPr/>
        </p:nvSpPr>
        <p:spPr bwMode="auto">
          <a:xfrm>
            <a:off x="2359978" y="2428240"/>
            <a:ext cx="739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 (</a:t>
            </a:r>
            <a:r>
              <a:rPr lang="en-US" altLang="zh-CN" sz="1600"/>
              <a:t>V</a:t>
            </a:r>
            <a:r>
              <a:rPr lang="en-US" altLang="zh-CN" sz="1600" baseline="-25000"/>
              <a:t>4</a:t>
            </a:r>
            <a:r>
              <a:rPr lang="en-US" altLang="zh-CN"/>
              <a:t>)</a:t>
            </a:r>
            <a:endParaRPr lang="en-US" altLang="zh-CN"/>
          </a:p>
        </p:txBody>
      </p:sp>
      <p:sp>
        <p:nvSpPr>
          <p:cNvPr id="240663" name="Text Box 23"/>
          <p:cNvSpPr txBox="1">
            <a:spLocks noChangeArrowheads="1"/>
          </p:cNvSpPr>
          <p:nvPr/>
        </p:nvSpPr>
        <p:spPr bwMode="auto">
          <a:xfrm>
            <a:off x="3112135" y="2419350"/>
            <a:ext cx="739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 (</a:t>
            </a:r>
            <a:r>
              <a:rPr lang="en-US" altLang="zh-CN" sz="1600"/>
              <a:t>V</a:t>
            </a:r>
            <a:r>
              <a:rPr lang="en-US" altLang="zh-CN" sz="1600" baseline="-25000"/>
              <a:t>5</a:t>
            </a:r>
            <a:r>
              <a:rPr lang="en-US" altLang="zh-CN"/>
              <a:t>)</a:t>
            </a:r>
            <a:endParaRPr lang="en-US" altLang="zh-CN"/>
          </a:p>
        </p:txBody>
      </p:sp>
      <p:sp>
        <p:nvSpPr>
          <p:cNvPr id="240664" name="Text Box 24"/>
          <p:cNvSpPr txBox="1">
            <a:spLocks noChangeArrowheads="1"/>
          </p:cNvSpPr>
          <p:nvPr/>
        </p:nvSpPr>
        <p:spPr bwMode="auto">
          <a:xfrm>
            <a:off x="3862070" y="2428240"/>
            <a:ext cx="739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 (</a:t>
            </a:r>
            <a:r>
              <a:rPr lang="en-US" altLang="zh-CN" sz="1600"/>
              <a:t>V</a:t>
            </a:r>
            <a:r>
              <a:rPr lang="en-US" altLang="zh-CN" sz="1600" baseline="-25000"/>
              <a:t>6</a:t>
            </a:r>
            <a:r>
              <a:rPr lang="en-US" altLang="zh-CN"/>
              <a:t>)</a:t>
            </a:r>
            <a:endParaRPr lang="en-US" altLang="zh-CN"/>
          </a:p>
        </p:txBody>
      </p:sp>
      <p:sp>
        <p:nvSpPr>
          <p:cNvPr id="240665" name="Text Box 25"/>
          <p:cNvSpPr txBox="1">
            <a:spLocks noChangeArrowheads="1"/>
          </p:cNvSpPr>
          <p:nvPr/>
        </p:nvSpPr>
        <p:spPr bwMode="auto">
          <a:xfrm>
            <a:off x="5724128" y="24272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U</a:t>
            </a:r>
            <a:endParaRPr lang="en-US" altLang="zh-CN"/>
          </a:p>
        </p:txBody>
      </p:sp>
      <p:sp>
        <p:nvSpPr>
          <p:cNvPr id="240666" name="Text Box 26"/>
          <p:cNvSpPr txBox="1">
            <a:spLocks noChangeArrowheads="1"/>
          </p:cNvSpPr>
          <p:nvPr/>
        </p:nvSpPr>
        <p:spPr bwMode="auto">
          <a:xfrm>
            <a:off x="6874470" y="2427288"/>
            <a:ext cx="577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V-U</a:t>
            </a:r>
            <a:endParaRPr lang="en-US" altLang="zh-CN" dirty="0"/>
          </a:p>
        </p:txBody>
      </p:sp>
      <p:sp>
        <p:nvSpPr>
          <p:cNvPr id="240667" name="Text Box 27"/>
          <p:cNvSpPr txBox="1">
            <a:spLocks noChangeArrowheads="1"/>
          </p:cNvSpPr>
          <p:nvPr/>
        </p:nvSpPr>
        <p:spPr bwMode="auto">
          <a:xfrm>
            <a:off x="7837303" y="2341563"/>
            <a:ext cx="13684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t>k</a:t>
            </a:r>
            <a:endParaRPr lang="en-US" altLang="zh-CN" dirty="0"/>
          </a:p>
          <a:p>
            <a:pPr algn="ctr"/>
            <a:r>
              <a:rPr lang="en-US" altLang="zh-CN" sz="1000" dirty="0"/>
              <a:t>index of selected vex</a:t>
            </a:r>
            <a:endParaRPr lang="en-US" altLang="zh-CN" sz="1000" dirty="0"/>
          </a:p>
        </p:txBody>
      </p:sp>
      <p:sp>
        <p:nvSpPr>
          <p:cNvPr id="240668" name="Text Box 28"/>
          <p:cNvSpPr txBox="1">
            <a:spLocks noChangeArrowheads="1"/>
          </p:cNvSpPr>
          <p:nvPr/>
        </p:nvSpPr>
        <p:spPr bwMode="auto">
          <a:xfrm>
            <a:off x="25400" y="2865438"/>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69" name="Text Box 29"/>
          <p:cNvSpPr txBox="1">
            <a:spLocks noChangeArrowheads="1"/>
          </p:cNvSpPr>
          <p:nvPr/>
        </p:nvSpPr>
        <p:spPr bwMode="auto">
          <a:xfrm>
            <a:off x="0" y="34702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0" name="Text Box 30"/>
          <p:cNvSpPr txBox="1">
            <a:spLocks noChangeArrowheads="1"/>
          </p:cNvSpPr>
          <p:nvPr/>
        </p:nvSpPr>
        <p:spPr bwMode="auto">
          <a:xfrm>
            <a:off x="0" y="40735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1" name="Text Box 31"/>
          <p:cNvSpPr txBox="1">
            <a:spLocks noChangeArrowheads="1"/>
          </p:cNvSpPr>
          <p:nvPr/>
        </p:nvSpPr>
        <p:spPr bwMode="auto">
          <a:xfrm>
            <a:off x="0" y="46767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2" name="Text Box 32"/>
          <p:cNvSpPr txBox="1">
            <a:spLocks noChangeArrowheads="1"/>
          </p:cNvSpPr>
          <p:nvPr/>
        </p:nvSpPr>
        <p:spPr bwMode="auto">
          <a:xfrm>
            <a:off x="0" y="528002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3" name="Text Box 33"/>
          <p:cNvSpPr txBox="1">
            <a:spLocks noChangeArrowheads="1"/>
          </p:cNvSpPr>
          <p:nvPr/>
        </p:nvSpPr>
        <p:spPr bwMode="auto">
          <a:xfrm>
            <a:off x="0" y="5883275"/>
            <a:ext cx="94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Adjvex</a:t>
            </a:r>
            <a:endParaRPr lang="en-US" altLang="zh-CN"/>
          </a:p>
          <a:p>
            <a:r>
              <a:rPr lang="en-US" altLang="zh-CN"/>
              <a:t>lowcost</a:t>
            </a:r>
            <a:endParaRPr lang="en-US" altLang="zh-CN"/>
          </a:p>
        </p:txBody>
      </p:sp>
      <p:sp>
        <p:nvSpPr>
          <p:cNvPr id="240674" name="Text Box 34"/>
          <p:cNvSpPr txBox="1">
            <a:spLocks noChangeArrowheads="1"/>
          </p:cNvSpPr>
          <p:nvPr/>
        </p:nvSpPr>
        <p:spPr bwMode="auto">
          <a:xfrm>
            <a:off x="1058649" y="2855278"/>
            <a:ext cx="5130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dirty="0"/>
              <a:t>0-1</a:t>
            </a:r>
            <a:endParaRPr lang="en-US" altLang="zh-CN" baseline="-25000" dirty="0"/>
          </a:p>
          <a:p>
            <a:pPr algn="ctr"/>
            <a:r>
              <a:rPr lang="en-US" altLang="zh-CN" dirty="0"/>
              <a:t>6</a:t>
            </a:r>
            <a:endParaRPr lang="en-US" altLang="zh-CN" dirty="0"/>
          </a:p>
        </p:txBody>
      </p:sp>
      <p:sp>
        <p:nvSpPr>
          <p:cNvPr id="240675" name="Text Box 35"/>
          <p:cNvSpPr txBox="1">
            <a:spLocks noChangeArrowheads="1"/>
          </p:cNvSpPr>
          <p:nvPr/>
        </p:nvSpPr>
        <p:spPr bwMode="auto">
          <a:xfrm>
            <a:off x="1668145" y="2860040"/>
            <a:ext cx="72453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t>0-2</a:t>
            </a:r>
            <a:endParaRPr lang="en-US" altLang="zh-CN" baseline="-25000" dirty="0"/>
          </a:p>
          <a:p>
            <a:pPr algn="ctr"/>
            <a:r>
              <a:rPr lang="en-US" altLang="zh-CN" dirty="0"/>
              <a:t>1</a:t>
            </a:r>
            <a:endParaRPr lang="en-US" altLang="zh-CN" dirty="0"/>
          </a:p>
        </p:txBody>
      </p:sp>
      <p:sp>
        <p:nvSpPr>
          <p:cNvPr id="240676" name="Text Box 36"/>
          <p:cNvSpPr txBox="1">
            <a:spLocks noChangeArrowheads="1"/>
          </p:cNvSpPr>
          <p:nvPr/>
        </p:nvSpPr>
        <p:spPr bwMode="auto">
          <a:xfrm>
            <a:off x="2361565" y="2859405"/>
            <a:ext cx="73850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t>0-3</a:t>
            </a:r>
            <a:endParaRPr lang="en-US" altLang="zh-CN" baseline="-25000" dirty="0"/>
          </a:p>
          <a:p>
            <a:pPr algn="ctr"/>
            <a:r>
              <a:rPr lang="en-US" altLang="zh-CN" dirty="0"/>
              <a:t>5</a:t>
            </a:r>
            <a:endParaRPr lang="en-US" altLang="zh-CN" dirty="0"/>
          </a:p>
        </p:txBody>
      </p:sp>
      <p:sp>
        <p:nvSpPr>
          <p:cNvPr id="240679" name="Text Box 39"/>
          <p:cNvSpPr txBox="1">
            <a:spLocks noChangeArrowheads="1"/>
          </p:cNvSpPr>
          <p:nvPr/>
        </p:nvSpPr>
        <p:spPr bwMode="auto">
          <a:xfrm>
            <a:off x="4799330" y="3612515"/>
            <a:ext cx="10128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a:t>
            </a:r>
            <a:r>
              <a:rPr lang="en-US" altLang="zh-CN"/>
              <a:t>}</a:t>
            </a:r>
            <a:endParaRPr lang="en-US" altLang="zh-CN"/>
          </a:p>
        </p:txBody>
      </p:sp>
      <p:sp>
        <p:nvSpPr>
          <p:cNvPr id="240681" name="Text Box 41"/>
          <p:cNvSpPr txBox="1">
            <a:spLocks noChangeArrowheads="1"/>
          </p:cNvSpPr>
          <p:nvPr/>
        </p:nvSpPr>
        <p:spPr bwMode="auto">
          <a:xfrm>
            <a:off x="6407468" y="3583305"/>
            <a:ext cx="1296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4</a:t>
            </a:r>
            <a:r>
              <a:rPr lang="en-US" altLang="zh-CN" dirty="0" smtClean="0"/>
              <a:t>,v</a:t>
            </a:r>
            <a:r>
              <a:rPr lang="en-US" altLang="zh-CN" baseline="-25000" dirty="0" smtClean="0"/>
              <a:t>5</a:t>
            </a:r>
            <a:r>
              <a:rPr lang="en-US" altLang="zh-CN" dirty="0" smtClean="0"/>
              <a:t>,v</a:t>
            </a:r>
            <a:r>
              <a:rPr lang="en-US" altLang="zh-CN" baseline="-25000" dirty="0" smtClean="0"/>
              <a:t>6</a:t>
            </a:r>
            <a:r>
              <a:rPr lang="en-US" altLang="zh-CN" dirty="0"/>
              <a:t>}</a:t>
            </a:r>
            <a:endParaRPr lang="en-US" altLang="zh-CN" dirty="0"/>
          </a:p>
        </p:txBody>
      </p:sp>
      <p:sp>
        <p:nvSpPr>
          <p:cNvPr id="240682" name="Text Box 42"/>
          <p:cNvSpPr txBox="1">
            <a:spLocks noChangeArrowheads="1"/>
          </p:cNvSpPr>
          <p:nvPr/>
        </p:nvSpPr>
        <p:spPr bwMode="auto">
          <a:xfrm>
            <a:off x="6407468" y="4185920"/>
            <a:ext cx="12246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4</a:t>
            </a:r>
            <a:r>
              <a:rPr lang="en-US" altLang="zh-CN" dirty="0" smtClean="0"/>
              <a:t>,v</a:t>
            </a:r>
            <a:r>
              <a:rPr lang="en-US" altLang="zh-CN" baseline="-25000" dirty="0" smtClean="0"/>
              <a:t>5</a:t>
            </a:r>
            <a:r>
              <a:rPr lang="en-US" altLang="zh-CN" dirty="0"/>
              <a:t>}</a:t>
            </a:r>
            <a:endParaRPr lang="en-US" altLang="zh-CN" dirty="0"/>
          </a:p>
        </p:txBody>
      </p:sp>
      <p:sp>
        <p:nvSpPr>
          <p:cNvPr id="240683" name="Text Box 43"/>
          <p:cNvSpPr txBox="1">
            <a:spLocks noChangeArrowheads="1"/>
          </p:cNvSpPr>
          <p:nvPr/>
        </p:nvSpPr>
        <p:spPr bwMode="auto">
          <a:xfrm>
            <a:off x="6407468" y="4789170"/>
            <a:ext cx="1296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t>{v</a:t>
            </a:r>
            <a:r>
              <a:rPr lang="en-US" altLang="zh-CN" baseline="-25000" dirty="0"/>
              <a:t>2</a:t>
            </a:r>
            <a:r>
              <a:rPr lang="en-US" altLang="zh-CN" dirty="0"/>
              <a:t>,v</a:t>
            </a:r>
            <a:r>
              <a:rPr lang="en-US" altLang="zh-CN" baseline="-25000" dirty="0"/>
              <a:t>5</a:t>
            </a:r>
            <a:r>
              <a:rPr lang="en-US" altLang="zh-CN" dirty="0"/>
              <a:t>}</a:t>
            </a:r>
            <a:endParaRPr lang="en-US" altLang="zh-CN" dirty="0"/>
          </a:p>
        </p:txBody>
      </p:sp>
      <p:sp>
        <p:nvSpPr>
          <p:cNvPr id="240684" name="Text Box 44"/>
          <p:cNvSpPr txBox="1">
            <a:spLocks noChangeArrowheads="1"/>
          </p:cNvSpPr>
          <p:nvPr/>
        </p:nvSpPr>
        <p:spPr bwMode="auto">
          <a:xfrm>
            <a:off x="6407468" y="5378133"/>
            <a:ext cx="534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a:t>
            </a:r>
            <a:r>
              <a:rPr lang="en-US" altLang="zh-CN" baseline="-25000" dirty="0"/>
              <a:t>5</a:t>
            </a:r>
            <a:r>
              <a:rPr lang="en-US" altLang="zh-CN" dirty="0"/>
              <a:t>}</a:t>
            </a:r>
            <a:endParaRPr lang="en-US" altLang="zh-CN" dirty="0"/>
          </a:p>
        </p:txBody>
      </p:sp>
      <p:sp>
        <p:nvSpPr>
          <p:cNvPr id="240685" name="Text Box 45"/>
          <p:cNvSpPr txBox="1">
            <a:spLocks noChangeArrowheads="1"/>
          </p:cNvSpPr>
          <p:nvPr/>
        </p:nvSpPr>
        <p:spPr bwMode="auto">
          <a:xfrm>
            <a:off x="6497638" y="594709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en-US" altLang="zh-CN"/>
          </a:p>
        </p:txBody>
      </p:sp>
      <p:sp>
        <p:nvSpPr>
          <p:cNvPr id="240686" name="Text Box 46"/>
          <p:cNvSpPr txBox="1">
            <a:spLocks noChangeArrowheads="1"/>
          </p:cNvSpPr>
          <p:nvPr/>
        </p:nvSpPr>
        <p:spPr bwMode="auto">
          <a:xfrm>
            <a:off x="4763770" y="4072890"/>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a:t>
            </a:r>
            <a:endParaRPr lang="en-US" altLang="zh-CN"/>
          </a:p>
        </p:txBody>
      </p:sp>
      <p:sp>
        <p:nvSpPr>
          <p:cNvPr id="240687" name="Text Box 47"/>
          <p:cNvSpPr txBox="1">
            <a:spLocks noChangeArrowheads="1"/>
          </p:cNvSpPr>
          <p:nvPr/>
        </p:nvSpPr>
        <p:spPr bwMode="auto">
          <a:xfrm>
            <a:off x="4763770" y="4700270"/>
            <a:ext cx="15779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,v</a:t>
            </a:r>
            <a:r>
              <a:rPr lang="en-US" altLang="zh-CN" baseline="-25000"/>
              <a:t>4</a:t>
            </a:r>
            <a:r>
              <a:rPr lang="en-US" altLang="zh-CN"/>
              <a:t>}</a:t>
            </a:r>
            <a:endParaRPr lang="en-US" altLang="zh-CN"/>
          </a:p>
        </p:txBody>
      </p:sp>
      <p:sp>
        <p:nvSpPr>
          <p:cNvPr id="240688" name="Text Box 48"/>
          <p:cNvSpPr txBox="1">
            <a:spLocks noChangeArrowheads="1"/>
          </p:cNvSpPr>
          <p:nvPr/>
        </p:nvSpPr>
        <p:spPr bwMode="auto">
          <a:xfrm>
            <a:off x="4763770" y="5276215"/>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,v</a:t>
            </a:r>
            <a:r>
              <a:rPr lang="en-US" altLang="zh-CN" baseline="-25000"/>
              <a:t>4</a:t>
            </a:r>
            <a:r>
              <a:rPr lang="en-US" altLang="zh-CN"/>
              <a:t>,v</a:t>
            </a:r>
            <a:r>
              <a:rPr lang="en-US" altLang="zh-CN" baseline="-25000"/>
              <a:t>2</a:t>
            </a:r>
            <a:r>
              <a:rPr lang="en-US" altLang="zh-CN"/>
              <a:t>}</a:t>
            </a:r>
            <a:endParaRPr lang="en-US" altLang="zh-CN"/>
          </a:p>
        </p:txBody>
      </p:sp>
      <p:sp>
        <p:nvSpPr>
          <p:cNvPr id="240689" name="Text Box 49"/>
          <p:cNvSpPr txBox="1">
            <a:spLocks noChangeArrowheads="1"/>
          </p:cNvSpPr>
          <p:nvPr/>
        </p:nvSpPr>
        <p:spPr bwMode="auto">
          <a:xfrm>
            <a:off x="4763135" y="5852795"/>
            <a:ext cx="15786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a:t>{v</a:t>
            </a:r>
            <a:r>
              <a:rPr lang="en-US" altLang="zh-CN" baseline="-25000"/>
              <a:t>1</a:t>
            </a:r>
            <a:r>
              <a:rPr lang="en-US" altLang="zh-CN"/>
              <a:t>,v</a:t>
            </a:r>
            <a:r>
              <a:rPr lang="en-US" altLang="zh-CN" baseline="-25000"/>
              <a:t>3, </a:t>
            </a:r>
            <a:r>
              <a:rPr lang="en-US" altLang="zh-CN"/>
              <a:t>v</a:t>
            </a:r>
            <a:r>
              <a:rPr lang="en-US" altLang="zh-CN" baseline="-25000"/>
              <a:t>6</a:t>
            </a:r>
            <a:r>
              <a:rPr lang="en-US" altLang="zh-CN"/>
              <a:t>,v</a:t>
            </a:r>
            <a:r>
              <a:rPr lang="en-US" altLang="zh-CN" baseline="-25000"/>
              <a:t>4</a:t>
            </a:r>
            <a:r>
              <a:rPr lang="en-US" altLang="zh-CN"/>
              <a:t>,v</a:t>
            </a:r>
            <a:r>
              <a:rPr lang="en-US" altLang="zh-CN" baseline="-25000"/>
              <a:t>5</a:t>
            </a:r>
            <a:r>
              <a:rPr lang="en-US" altLang="zh-CN"/>
              <a:t>}</a:t>
            </a:r>
            <a:endParaRPr lang="en-US" altLang="zh-CN"/>
          </a:p>
        </p:txBody>
      </p:sp>
      <p:sp>
        <p:nvSpPr>
          <p:cNvPr id="240691" name="Text Box 51"/>
          <p:cNvSpPr txBox="1">
            <a:spLocks noChangeArrowheads="1"/>
          </p:cNvSpPr>
          <p:nvPr/>
        </p:nvSpPr>
        <p:spPr bwMode="auto">
          <a:xfrm>
            <a:off x="8365306" y="3578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692" name="Text Box 52"/>
          <p:cNvSpPr txBox="1">
            <a:spLocks noChangeArrowheads="1"/>
          </p:cNvSpPr>
          <p:nvPr/>
        </p:nvSpPr>
        <p:spPr bwMode="auto">
          <a:xfrm>
            <a:off x="8365306" y="41544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693" name="Text Box 53"/>
          <p:cNvSpPr txBox="1">
            <a:spLocks noChangeArrowheads="1"/>
          </p:cNvSpPr>
          <p:nvPr/>
        </p:nvSpPr>
        <p:spPr bwMode="auto">
          <a:xfrm>
            <a:off x="8365306" y="48021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240694" name="Text Box 54"/>
          <p:cNvSpPr txBox="1">
            <a:spLocks noChangeArrowheads="1"/>
          </p:cNvSpPr>
          <p:nvPr/>
        </p:nvSpPr>
        <p:spPr bwMode="auto">
          <a:xfrm>
            <a:off x="8365306" y="5378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695" name="Text Box 55"/>
          <p:cNvSpPr txBox="1">
            <a:spLocks noChangeArrowheads="1"/>
          </p:cNvSpPr>
          <p:nvPr/>
        </p:nvSpPr>
        <p:spPr bwMode="auto">
          <a:xfrm>
            <a:off x="1150089" y="3441700"/>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FF00"/>
                </a:solidFill>
              </a:rPr>
              <a:t>v</a:t>
            </a:r>
            <a:r>
              <a:rPr lang="en-US" altLang="zh-CN" baseline="-25000">
                <a:solidFill>
                  <a:srgbClr val="FFFF00"/>
                </a:solidFill>
              </a:rPr>
              <a:t>3</a:t>
            </a:r>
            <a:endParaRPr lang="en-US" altLang="zh-CN" baseline="-25000">
              <a:solidFill>
                <a:srgbClr val="FFFF00"/>
              </a:solidFill>
            </a:endParaRPr>
          </a:p>
          <a:p>
            <a:r>
              <a:rPr lang="en-US" altLang="zh-CN">
                <a:solidFill>
                  <a:srgbClr val="FFFF00"/>
                </a:solidFill>
              </a:rPr>
              <a:t>5</a:t>
            </a:r>
            <a:endParaRPr lang="en-US" altLang="zh-CN">
              <a:solidFill>
                <a:srgbClr val="FFFF00"/>
              </a:solidFill>
            </a:endParaRPr>
          </a:p>
        </p:txBody>
      </p:sp>
      <p:sp>
        <p:nvSpPr>
          <p:cNvPr id="240696" name="Text Box 56"/>
          <p:cNvSpPr txBox="1">
            <a:spLocks noChangeArrowheads="1"/>
          </p:cNvSpPr>
          <p:nvPr/>
        </p:nvSpPr>
        <p:spPr bwMode="auto">
          <a:xfrm>
            <a:off x="1879566" y="3421698"/>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697" name="Text Box 57"/>
          <p:cNvSpPr txBox="1">
            <a:spLocks noChangeArrowheads="1"/>
          </p:cNvSpPr>
          <p:nvPr/>
        </p:nvSpPr>
        <p:spPr bwMode="auto">
          <a:xfrm>
            <a:off x="2552780" y="3435350"/>
            <a:ext cx="38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1</a:t>
            </a:r>
            <a:endParaRPr lang="en-US" altLang="zh-CN" baseline="-25000"/>
          </a:p>
          <a:p>
            <a:r>
              <a:rPr lang="en-US" altLang="zh-CN"/>
              <a:t>5</a:t>
            </a:r>
            <a:endParaRPr lang="en-US" altLang="zh-CN"/>
          </a:p>
        </p:txBody>
      </p:sp>
      <p:sp>
        <p:nvSpPr>
          <p:cNvPr id="240698" name="Text Box 58"/>
          <p:cNvSpPr txBox="1">
            <a:spLocks noChangeArrowheads="1"/>
          </p:cNvSpPr>
          <p:nvPr/>
        </p:nvSpPr>
        <p:spPr bwMode="auto">
          <a:xfrm>
            <a:off x="3307656" y="3470275"/>
            <a:ext cx="38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a:t>
            </a:r>
            <a:r>
              <a:rPr lang="en-US" altLang="zh-CN" baseline="-25000" dirty="0"/>
              <a:t>3</a:t>
            </a:r>
            <a:endParaRPr lang="en-US" altLang="zh-CN" baseline="-25000" dirty="0"/>
          </a:p>
          <a:p>
            <a:r>
              <a:rPr lang="en-US" altLang="zh-CN" dirty="0"/>
              <a:t>6</a:t>
            </a:r>
            <a:endParaRPr lang="en-US" altLang="zh-CN" dirty="0"/>
          </a:p>
        </p:txBody>
      </p:sp>
      <p:sp>
        <p:nvSpPr>
          <p:cNvPr id="240699" name="Text Box 59"/>
          <p:cNvSpPr txBox="1">
            <a:spLocks noChangeArrowheads="1"/>
          </p:cNvSpPr>
          <p:nvPr/>
        </p:nvSpPr>
        <p:spPr bwMode="auto">
          <a:xfrm>
            <a:off x="4040942" y="3435350"/>
            <a:ext cx="38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v</a:t>
            </a:r>
            <a:r>
              <a:rPr lang="en-US" altLang="zh-CN" baseline="-25000" dirty="0"/>
              <a:t>3</a:t>
            </a:r>
            <a:endParaRPr lang="en-US" altLang="zh-CN" baseline="-25000" dirty="0"/>
          </a:p>
          <a:p>
            <a:r>
              <a:rPr lang="en-US" altLang="zh-CN" dirty="0"/>
              <a:t>4</a:t>
            </a:r>
            <a:endParaRPr lang="en-US" altLang="zh-CN" dirty="0"/>
          </a:p>
        </p:txBody>
      </p:sp>
      <p:sp>
        <p:nvSpPr>
          <p:cNvPr id="240700" name="Text Box 60"/>
          <p:cNvSpPr txBox="1">
            <a:spLocks noChangeArrowheads="1"/>
          </p:cNvSpPr>
          <p:nvPr/>
        </p:nvSpPr>
        <p:spPr bwMode="auto">
          <a:xfrm>
            <a:off x="4076660" y="401066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dirty="0"/>
          </a:p>
          <a:p>
            <a:r>
              <a:rPr lang="en-US" altLang="zh-CN" dirty="0"/>
              <a:t>0</a:t>
            </a:r>
            <a:endParaRPr lang="en-US" altLang="zh-CN" dirty="0"/>
          </a:p>
        </p:txBody>
      </p:sp>
      <p:sp>
        <p:nvSpPr>
          <p:cNvPr id="240701" name="Text Box 61"/>
          <p:cNvSpPr txBox="1">
            <a:spLocks noChangeArrowheads="1"/>
          </p:cNvSpPr>
          <p:nvPr/>
        </p:nvSpPr>
        <p:spPr bwMode="auto">
          <a:xfrm>
            <a:off x="1873216" y="401066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02" name="Text Box 62"/>
          <p:cNvSpPr txBox="1">
            <a:spLocks noChangeArrowheads="1"/>
          </p:cNvSpPr>
          <p:nvPr/>
        </p:nvSpPr>
        <p:spPr bwMode="auto">
          <a:xfrm>
            <a:off x="1150089" y="4016375"/>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3</a:t>
            </a:r>
            <a:endParaRPr lang="en-US" altLang="zh-CN" baseline="-25000"/>
          </a:p>
          <a:p>
            <a:r>
              <a:rPr lang="en-US" altLang="zh-CN"/>
              <a:t>5</a:t>
            </a:r>
            <a:endParaRPr lang="en-US" altLang="zh-CN"/>
          </a:p>
        </p:txBody>
      </p:sp>
      <p:sp>
        <p:nvSpPr>
          <p:cNvPr id="240703" name="Text Box 63"/>
          <p:cNvSpPr txBox="1">
            <a:spLocks noChangeArrowheads="1"/>
          </p:cNvSpPr>
          <p:nvPr/>
        </p:nvSpPr>
        <p:spPr bwMode="auto">
          <a:xfrm>
            <a:off x="1150089" y="4665663"/>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3</a:t>
            </a:r>
            <a:endParaRPr lang="en-US" altLang="zh-CN" baseline="-25000"/>
          </a:p>
          <a:p>
            <a:r>
              <a:rPr lang="en-US" altLang="zh-CN"/>
              <a:t>5</a:t>
            </a:r>
            <a:endParaRPr lang="en-US" altLang="zh-CN"/>
          </a:p>
        </p:txBody>
      </p:sp>
      <p:sp>
        <p:nvSpPr>
          <p:cNvPr id="240704" name="Text Box 64"/>
          <p:cNvSpPr txBox="1">
            <a:spLocks noChangeArrowheads="1"/>
          </p:cNvSpPr>
          <p:nvPr/>
        </p:nvSpPr>
        <p:spPr bwMode="auto">
          <a:xfrm>
            <a:off x="2552780" y="4017963"/>
            <a:ext cx="3825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FF00"/>
                </a:solidFill>
              </a:rPr>
              <a:t>v</a:t>
            </a:r>
            <a:r>
              <a:rPr lang="en-US" altLang="zh-CN" baseline="-25000">
                <a:solidFill>
                  <a:srgbClr val="FFFF00"/>
                </a:solidFill>
              </a:rPr>
              <a:t>6</a:t>
            </a:r>
            <a:endParaRPr lang="en-US" altLang="zh-CN" baseline="-25000">
              <a:solidFill>
                <a:srgbClr val="FFFF00"/>
              </a:solidFill>
            </a:endParaRPr>
          </a:p>
          <a:p>
            <a:r>
              <a:rPr lang="en-US" altLang="zh-CN">
                <a:solidFill>
                  <a:srgbClr val="FFFF00"/>
                </a:solidFill>
              </a:rPr>
              <a:t>2</a:t>
            </a:r>
            <a:endParaRPr lang="en-US" altLang="zh-CN">
              <a:solidFill>
                <a:srgbClr val="FFFF00"/>
              </a:solidFill>
            </a:endParaRPr>
          </a:p>
        </p:txBody>
      </p:sp>
      <p:sp>
        <p:nvSpPr>
          <p:cNvPr id="240705" name="Text Box 65"/>
          <p:cNvSpPr txBox="1">
            <a:spLocks noChangeArrowheads="1"/>
          </p:cNvSpPr>
          <p:nvPr/>
        </p:nvSpPr>
        <p:spPr bwMode="auto">
          <a:xfrm>
            <a:off x="3307655" y="4052888"/>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3</a:t>
            </a:r>
            <a:endParaRPr lang="en-US" altLang="zh-CN" baseline="-25000"/>
          </a:p>
          <a:p>
            <a:r>
              <a:rPr lang="en-US" altLang="zh-CN"/>
              <a:t>6</a:t>
            </a:r>
            <a:endParaRPr lang="en-US" altLang="zh-CN"/>
          </a:p>
        </p:txBody>
      </p:sp>
      <p:sp>
        <p:nvSpPr>
          <p:cNvPr id="240706" name="Text Box 66"/>
          <p:cNvSpPr txBox="1">
            <a:spLocks noChangeArrowheads="1"/>
          </p:cNvSpPr>
          <p:nvPr/>
        </p:nvSpPr>
        <p:spPr bwMode="auto">
          <a:xfrm>
            <a:off x="1873216" y="4666298"/>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07" name="Text Box 67"/>
          <p:cNvSpPr txBox="1">
            <a:spLocks noChangeArrowheads="1"/>
          </p:cNvSpPr>
          <p:nvPr/>
        </p:nvSpPr>
        <p:spPr bwMode="auto">
          <a:xfrm>
            <a:off x="1873216" y="524256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08" name="Text Box 68"/>
          <p:cNvSpPr txBox="1">
            <a:spLocks noChangeArrowheads="1"/>
          </p:cNvSpPr>
          <p:nvPr/>
        </p:nvSpPr>
        <p:spPr bwMode="auto">
          <a:xfrm>
            <a:off x="1185808" y="524192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09" name="Text Box 69"/>
          <p:cNvSpPr txBox="1">
            <a:spLocks noChangeArrowheads="1"/>
          </p:cNvSpPr>
          <p:nvPr/>
        </p:nvSpPr>
        <p:spPr bwMode="auto">
          <a:xfrm>
            <a:off x="2588498" y="524192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0" name="Text Box 70"/>
          <p:cNvSpPr txBox="1">
            <a:spLocks noChangeArrowheads="1"/>
          </p:cNvSpPr>
          <p:nvPr/>
        </p:nvSpPr>
        <p:spPr bwMode="auto">
          <a:xfrm>
            <a:off x="2588498" y="4659313"/>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1" name="Text Box 71"/>
          <p:cNvSpPr txBox="1">
            <a:spLocks noChangeArrowheads="1"/>
          </p:cNvSpPr>
          <p:nvPr/>
        </p:nvSpPr>
        <p:spPr bwMode="auto">
          <a:xfrm>
            <a:off x="4076660" y="4665663"/>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2" name="Text Box 72"/>
          <p:cNvSpPr txBox="1">
            <a:spLocks noChangeArrowheads="1"/>
          </p:cNvSpPr>
          <p:nvPr/>
        </p:nvSpPr>
        <p:spPr bwMode="auto">
          <a:xfrm>
            <a:off x="4076660" y="524192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3" name="Text Box 73"/>
          <p:cNvSpPr txBox="1">
            <a:spLocks noChangeArrowheads="1"/>
          </p:cNvSpPr>
          <p:nvPr/>
        </p:nvSpPr>
        <p:spPr bwMode="auto">
          <a:xfrm>
            <a:off x="4076660" y="5818188"/>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4" name="Text Box 74"/>
          <p:cNvSpPr txBox="1">
            <a:spLocks noChangeArrowheads="1"/>
          </p:cNvSpPr>
          <p:nvPr/>
        </p:nvSpPr>
        <p:spPr bwMode="auto">
          <a:xfrm>
            <a:off x="3343374" y="584517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5" name="Text Box 75"/>
          <p:cNvSpPr txBox="1">
            <a:spLocks noChangeArrowheads="1"/>
          </p:cNvSpPr>
          <p:nvPr/>
        </p:nvSpPr>
        <p:spPr bwMode="auto">
          <a:xfrm>
            <a:off x="2588498" y="581025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6" name="Text Box 76"/>
          <p:cNvSpPr txBox="1">
            <a:spLocks noChangeArrowheads="1"/>
          </p:cNvSpPr>
          <p:nvPr/>
        </p:nvSpPr>
        <p:spPr bwMode="auto">
          <a:xfrm>
            <a:off x="1873216" y="581088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7" name="Text Box 77"/>
          <p:cNvSpPr txBox="1">
            <a:spLocks noChangeArrowheads="1"/>
          </p:cNvSpPr>
          <p:nvPr/>
        </p:nvSpPr>
        <p:spPr bwMode="auto">
          <a:xfrm>
            <a:off x="1185808" y="5816600"/>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0</a:t>
            </a:r>
            <a:endParaRPr lang="en-US" altLang="zh-CN"/>
          </a:p>
        </p:txBody>
      </p:sp>
      <p:sp>
        <p:nvSpPr>
          <p:cNvPr id="240718" name="Text Box 78"/>
          <p:cNvSpPr txBox="1">
            <a:spLocks noChangeArrowheads="1"/>
          </p:cNvSpPr>
          <p:nvPr/>
        </p:nvSpPr>
        <p:spPr bwMode="auto">
          <a:xfrm>
            <a:off x="3307655" y="4700588"/>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v</a:t>
            </a:r>
            <a:r>
              <a:rPr lang="en-US" altLang="zh-CN" baseline="-25000"/>
              <a:t>3</a:t>
            </a:r>
            <a:endParaRPr lang="en-US" altLang="zh-CN" baseline="-25000"/>
          </a:p>
          <a:p>
            <a:r>
              <a:rPr lang="en-US" altLang="zh-CN"/>
              <a:t>6</a:t>
            </a:r>
            <a:endParaRPr lang="en-US" altLang="zh-CN"/>
          </a:p>
        </p:txBody>
      </p:sp>
      <p:sp>
        <p:nvSpPr>
          <p:cNvPr id="240719" name="Text Box 79"/>
          <p:cNvSpPr txBox="1">
            <a:spLocks noChangeArrowheads="1"/>
          </p:cNvSpPr>
          <p:nvPr/>
        </p:nvSpPr>
        <p:spPr bwMode="auto">
          <a:xfrm>
            <a:off x="3307655" y="5276850"/>
            <a:ext cx="382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FF00"/>
                </a:solidFill>
              </a:rPr>
              <a:t>v</a:t>
            </a:r>
            <a:r>
              <a:rPr lang="en-US" altLang="zh-CN" baseline="-25000">
                <a:solidFill>
                  <a:srgbClr val="FFFF00"/>
                </a:solidFill>
              </a:rPr>
              <a:t>2</a:t>
            </a:r>
            <a:endParaRPr lang="en-US" altLang="zh-CN" baseline="-25000">
              <a:solidFill>
                <a:srgbClr val="FFFF00"/>
              </a:solidFill>
            </a:endParaRPr>
          </a:p>
          <a:p>
            <a:r>
              <a:rPr lang="en-US" altLang="zh-CN">
                <a:solidFill>
                  <a:srgbClr val="FFFF00"/>
                </a:solidFill>
              </a:rPr>
              <a:t>3</a:t>
            </a:r>
            <a:endParaRPr lang="en-US" altLang="zh-CN">
              <a:solidFill>
                <a:srgbClr val="FFFF00"/>
              </a:solidFill>
            </a:endParaRPr>
          </a:p>
        </p:txBody>
      </p:sp>
      <p:sp>
        <p:nvSpPr>
          <p:cNvPr id="240720" name="Rectangle 80"/>
          <p:cNvSpPr>
            <a:spLocks noChangeArrowheads="1"/>
          </p:cNvSpPr>
          <p:nvPr/>
        </p:nvSpPr>
        <p:spPr bwMode="auto">
          <a:xfrm>
            <a:off x="1656715" y="2887980"/>
            <a:ext cx="704215" cy="585470"/>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1" name="Rectangle 81"/>
          <p:cNvSpPr>
            <a:spLocks noChangeArrowheads="1"/>
          </p:cNvSpPr>
          <p:nvPr/>
        </p:nvSpPr>
        <p:spPr bwMode="auto">
          <a:xfrm>
            <a:off x="3862070" y="3475355"/>
            <a:ext cx="76581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2" name="Rectangle 82"/>
          <p:cNvSpPr>
            <a:spLocks noChangeArrowheads="1"/>
          </p:cNvSpPr>
          <p:nvPr/>
        </p:nvSpPr>
        <p:spPr bwMode="auto">
          <a:xfrm>
            <a:off x="2360930" y="4093845"/>
            <a:ext cx="75184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3" name="Rectangle 83"/>
          <p:cNvSpPr>
            <a:spLocks noChangeArrowheads="1"/>
          </p:cNvSpPr>
          <p:nvPr/>
        </p:nvSpPr>
        <p:spPr bwMode="auto">
          <a:xfrm>
            <a:off x="965835" y="4679950"/>
            <a:ext cx="690245"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4" name="Rectangle 84"/>
          <p:cNvSpPr>
            <a:spLocks noChangeArrowheads="1"/>
          </p:cNvSpPr>
          <p:nvPr/>
        </p:nvSpPr>
        <p:spPr bwMode="auto">
          <a:xfrm>
            <a:off x="3112770" y="5259070"/>
            <a:ext cx="749300" cy="586105"/>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725" name="Oval 85"/>
          <p:cNvSpPr>
            <a:spLocks noChangeArrowheads="1"/>
          </p:cNvSpPr>
          <p:nvPr/>
        </p:nvSpPr>
        <p:spPr bwMode="auto">
          <a:xfrm>
            <a:off x="946150" y="28067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1</a:t>
            </a:r>
            <a:endParaRPr lang="en-US" altLang="zh-CN" sz="1600" baseline="-25000"/>
          </a:p>
        </p:txBody>
      </p:sp>
      <p:sp>
        <p:nvSpPr>
          <p:cNvPr id="240726" name="Oval 86"/>
          <p:cNvSpPr>
            <a:spLocks noChangeArrowheads="1"/>
          </p:cNvSpPr>
          <p:nvPr/>
        </p:nvSpPr>
        <p:spPr bwMode="auto">
          <a:xfrm>
            <a:off x="296863" y="78390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2</a:t>
            </a:r>
            <a:endParaRPr lang="en-US" altLang="zh-CN" sz="1600" baseline="-25000"/>
          </a:p>
        </p:txBody>
      </p:sp>
      <p:sp>
        <p:nvSpPr>
          <p:cNvPr id="240727" name="Oval 87"/>
          <p:cNvSpPr>
            <a:spLocks noChangeArrowheads="1"/>
          </p:cNvSpPr>
          <p:nvPr/>
        </p:nvSpPr>
        <p:spPr bwMode="auto">
          <a:xfrm>
            <a:off x="1666875" y="78549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4</a:t>
            </a:r>
            <a:endParaRPr lang="en-US" altLang="zh-CN" sz="1600" baseline="-25000"/>
          </a:p>
        </p:txBody>
      </p:sp>
      <p:sp>
        <p:nvSpPr>
          <p:cNvPr id="240728" name="Oval 88"/>
          <p:cNvSpPr>
            <a:spLocks noChangeArrowheads="1"/>
          </p:cNvSpPr>
          <p:nvPr/>
        </p:nvSpPr>
        <p:spPr bwMode="auto">
          <a:xfrm>
            <a:off x="946150" y="100139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3</a:t>
            </a:r>
            <a:endParaRPr lang="en-US" altLang="zh-CN" sz="1600" baseline="-25000"/>
          </a:p>
        </p:txBody>
      </p:sp>
      <p:sp>
        <p:nvSpPr>
          <p:cNvPr id="240729" name="Oval 89"/>
          <p:cNvSpPr>
            <a:spLocks noChangeArrowheads="1"/>
          </p:cNvSpPr>
          <p:nvPr/>
        </p:nvSpPr>
        <p:spPr bwMode="auto">
          <a:xfrm>
            <a:off x="512763" y="157607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5</a:t>
            </a:r>
            <a:endParaRPr lang="en-US" altLang="zh-CN" sz="1600" baseline="-25000"/>
          </a:p>
        </p:txBody>
      </p:sp>
      <p:sp>
        <p:nvSpPr>
          <p:cNvPr id="240730" name="Oval 90"/>
          <p:cNvSpPr>
            <a:spLocks noChangeArrowheads="1"/>
          </p:cNvSpPr>
          <p:nvPr/>
        </p:nvSpPr>
        <p:spPr bwMode="auto">
          <a:xfrm>
            <a:off x="1377950" y="15776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6</a:t>
            </a:r>
            <a:endParaRPr lang="en-US" altLang="zh-CN" sz="1600" baseline="-25000"/>
          </a:p>
        </p:txBody>
      </p:sp>
      <p:cxnSp>
        <p:nvCxnSpPr>
          <p:cNvPr id="240731" name="AutoShape 91"/>
          <p:cNvCxnSpPr>
            <a:cxnSpLocks noChangeShapeType="1"/>
            <a:stCxn id="240725" idx="2"/>
            <a:endCxn id="240726" idx="7"/>
          </p:cNvCxnSpPr>
          <p:nvPr/>
        </p:nvCxnSpPr>
        <p:spPr bwMode="auto">
          <a:xfrm flipH="1">
            <a:off x="604520" y="461010"/>
            <a:ext cx="341630" cy="3759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2" name="AutoShape 92"/>
          <p:cNvCxnSpPr>
            <a:cxnSpLocks noChangeShapeType="1"/>
            <a:stCxn id="240726" idx="4"/>
            <a:endCxn id="240729" idx="1"/>
          </p:cNvCxnSpPr>
          <p:nvPr/>
        </p:nvCxnSpPr>
        <p:spPr bwMode="auto">
          <a:xfrm>
            <a:off x="477203" y="1144270"/>
            <a:ext cx="88265" cy="4845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3" name="AutoShape 93"/>
          <p:cNvCxnSpPr>
            <a:cxnSpLocks noChangeShapeType="1"/>
            <a:stCxn id="240729" idx="6"/>
            <a:endCxn id="240730" idx="2"/>
          </p:cNvCxnSpPr>
          <p:nvPr/>
        </p:nvCxnSpPr>
        <p:spPr bwMode="auto">
          <a:xfrm>
            <a:off x="873125" y="1756410"/>
            <a:ext cx="504825" cy="19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4" name="AutoShape 94"/>
          <p:cNvCxnSpPr>
            <a:cxnSpLocks noChangeShapeType="1"/>
            <a:stCxn id="240730" idx="7"/>
            <a:endCxn id="240727" idx="4"/>
          </p:cNvCxnSpPr>
          <p:nvPr/>
        </p:nvCxnSpPr>
        <p:spPr bwMode="auto">
          <a:xfrm flipV="1">
            <a:off x="1685925" y="1146175"/>
            <a:ext cx="161290" cy="4845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5" name="AutoShape 95"/>
          <p:cNvCxnSpPr>
            <a:cxnSpLocks noChangeShapeType="1"/>
            <a:stCxn id="240727" idx="1"/>
            <a:endCxn id="240725" idx="6"/>
          </p:cNvCxnSpPr>
          <p:nvPr/>
        </p:nvCxnSpPr>
        <p:spPr bwMode="auto">
          <a:xfrm flipH="1" flipV="1">
            <a:off x="1306513" y="460693"/>
            <a:ext cx="412750" cy="37719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6" name="AutoShape 96"/>
          <p:cNvCxnSpPr>
            <a:cxnSpLocks noChangeShapeType="1"/>
            <a:stCxn id="240726" idx="6"/>
            <a:endCxn id="240728" idx="2"/>
          </p:cNvCxnSpPr>
          <p:nvPr/>
        </p:nvCxnSpPr>
        <p:spPr bwMode="auto">
          <a:xfrm>
            <a:off x="657225" y="964248"/>
            <a:ext cx="288925" cy="21717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7" name="AutoShape 97"/>
          <p:cNvCxnSpPr>
            <a:cxnSpLocks noChangeShapeType="1"/>
            <a:stCxn id="240728" idx="6"/>
            <a:endCxn id="240727" idx="2"/>
          </p:cNvCxnSpPr>
          <p:nvPr/>
        </p:nvCxnSpPr>
        <p:spPr bwMode="auto">
          <a:xfrm flipV="1">
            <a:off x="1306513" y="965835"/>
            <a:ext cx="360045" cy="2159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8" name="AutoShape 98"/>
          <p:cNvCxnSpPr>
            <a:cxnSpLocks noChangeShapeType="1"/>
            <a:stCxn id="240728" idx="3"/>
            <a:endCxn id="240729" idx="7"/>
          </p:cNvCxnSpPr>
          <p:nvPr/>
        </p:nvCxnSpPr>
        <p:spPr bwMode="auto">
          <a:xfrm flipH="1">
            <a:off x="820103" y="1309370"/>
            <a:ext cx="178435" cy="3194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9" name="AutoShape 99"/>
          <p:cNvCxnSpPr>
            <a:cxnSpLocks noChangeShapeType="1"/>
            <a:stCxn id="240728" idx="5"/>
            <a:endCxn id="240730" idx="0"/>
          </p:cNvCxnSpPr>
          <p:nvPr/>
        </p:nvCxnSpPr>
        <p:spPr bwMode="auto">
          <a:xfrm>
            <a:off x="1254125" y="1309370"/>
            <a:ext cx="304165" cy="26860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40" name="AutoShape 100"/>
          <p:cNvCxnSpPr>
            <a:cxnSpLocks noChangeShapeType="1"/>
            <a:stCxn id="240725" idx="4"/>
            <a:endCxn id="240728" idx="0"/>
          </p:cNvCxnSpPr>
          <p:nvPr/>
        </p:nvCxnSpPr>
        <p:spPr bwMode="auto">
          <a:xfrm>
            <a:off x="1126490" y="641033"/>
            <a:ext cx="0" cy="36004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41" name="Text Box 101"/>
          <p:cNvSpPr txBox="1">
            <a:spLocks noChangeArrowheads="1"/>
          </p:cNvSpPr>
          <p:nvPr/>
        </p:nvSpPr>
        <p:spPr bwMode="auto">
          <a:xfrm>
            <a:off x="565150" y="25368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42" name="Text Box 102"/>
          <p:cNvSpPr txBox="1">
            <a:spLocks noChangeArrowheads="1"/>
          </p:cNvSpPr>
          <p:nvPr/>
        </p:nvSpPr>
        <p:spPr bwMode="auto">
          <a:xfrm>
            <a:off x="1357313" y="3013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3" name="Text Box 103"/>
          <p:cNvSpPr txBox="1">
            <a:spLocks noChangeArrowheads="1"/>
          </p:cNvSpPr>
          <p:nvPr/>
        </p:nvSpPr>
        <p:spPr bwMode="auto">
          <a:xfrm>
            <a:off x="1354138" y="7331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4" name="Text Box 104"/>
          <p:cNvSpPr txBox="1">
            <a:spLocks noChangeArrowheads="1"/>
          </p:cNvSpPr>
          <p:nvPr/>
        </p:nvSpPr>
        <p:spPr bwMode="auto">
          <a:xfrm>
            <a:off x="1066800" y="63468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240745" name="Text Box 105"/>
          <p:cNvSpPr txBox="1">
            <a:spLocks noChangeArrowheads="1"/>
          </p:cNvSpPr>
          <p:nvPr/>
        </p:nvSpPr>
        <p:spPr bwMode="auto">
          <a:xfrm>
            <a:off x="638175" y="7061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46" name="Text Box 106"/>
          <p:cNvSpPr txBox="1">
            <a:spLocks noChangeArrowheads="1"/>
          </p:cNvSpPr>
          <p:nvPr/>
        </p:nvSpPr>
        <p:spPr bwMode="auto">
          <a:xfrm>
            <a:off x="204788"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747" name="Text Box 107"/>
          <p:cNvSpPr txBox="1">
            <a:spLocks noChangeArrowheads="1"/>
          </p:cNvSpPr>
          <p:nvPr/>
        </p:nvSpPr>
        <p:spPr bwMode="auto">
          <a:xfrm>
            <a:off x="638175"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48" name="Text Box 108"/>
          <p:cNvSpPr txBox="1">
            <a:spLocks noChangeArrowheads="1"/>
          </p:cNvSpPr>
          <p:nvPr/>
        </p:nvSpPr>
        <p:spPr bwMode="auto">
          <a:xfrm>
            <a:off x="1212850" y="109347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749" name="Text Box 109"/>
          <p:cNvSpPr txBox="1">
            <a:spLocks noChangeArrowheads="1"/>
          </p:cNvSpPr>
          <p:nvPr/>
        </p:nvSpPr>
        <p:spPr bwMode="auto">
          <a:xfrm>
            <a:off x="1751013" y="116490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40750" name="Text Box 110"/>
          <p:cNvSpPr txBox="1">
            <a:spLocks noChangeArrowheads="1"/>
          </p:cNvSpPr>
          <p:nvPr/>
        </p:nvSpPr>
        <p:spPr bwMode="auto">
          <a:xfrm>
            <a:off x="993775" y="170942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240751" name="Oval 111"/>
          <p:cNvSpPr>
            <a:spLocks noChangeArrowheads="1"/>
          </p:cNvSpPr>
          <p:nvPr/>
        </p:nvSpPr>
        <p:spPr bwMode="auto">
          <a:xfrm>
            <a:off x="3008313" y="2825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1</a:t>
            </a:r>
            <a:endParaRPr lang="en-US" altLang="zh-CN" sz="1600" baseline="-25000"/>
          </a:p>
        </p:txBody>
      </p:sp>
      <p:sp>
        <p:nvSpPr>
          <p:cNvPr id="240752" name="Oval 112"/>
          <p:cNvSpPr>
            <a:spLocks noChangeArrowheads="1"/>
          </p:cNvSpPr>
          <p:nvPr/>
        </p:nvSpPr>
        <p:spPr bwMode="auto">
          <a:xfrm>
            <a:off x="2359025" y="78581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2</a:t>
            </a:r>
            <a:endParaRPr lang="en-US" altLang="zh-CN" sz="1600" baseline="-25000"/>
          </a:p>
        </p:txBody>
      </p:sp>
      <p:sp>
        <p:nvSpPr>
          <p:cNvPr id="240753" name="Oval 113"/>
          <p:cNvSpPr>
            <a:spLocks noChangeArrowheads="1"/>
          </p:cNvSpPr>
          <p:nvPr/>
        </p:nvSpPr>
        <p:spPr bwMode="auto">
          <a:xfrm>
            <a:off x="3729038" y="787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4</a:t>
            </a:r>
            <a:endParaRPr lang="en-US" altLang="zh-CN" sz="1600" baseline="-25000"/>
          </a:p>
        </p:txBody>
      </p:sp>
      <p:sp>
        <p:nvSpPr>
          <p:cNvPr id="240754" name="Oval 114"/>
          <p:cNvSpPr>
            <a:spLocks noChangeArrowheads="1"/>
          </p:cNvSpPr>
          <p:nvPr/>
        </p:nvSpPr>
        <p:spPr bwMode="auto">
          <a:xfrm>
            <a:off x="3008313" y="10033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3</a:t>
            </a:r>
            <a:endParaRPr lang="en-US" altLang="zh-CN" sz="1600" baseline="-25000"/>
          </a:p>
        </p:txBody>
      </p:sp>
      <p:sp>
        <p:nvSpPr>
          <p:cNvPr id="240755" name="Oval 115"/>
          <p:cNvSpPr>
            <a:spLocks noChangeArrowheads="1"/>
          </p:cNvSpPr>
          <p:nvPr/>
        </p:nvSpPr>
        <p:spPr bwMode="auto">
          <a:xfrm>
            <a:off x="2574925" y="15779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5</a:t>
            </a:r>
            <a:endParaRPr lang="en-US" altLang="zh-CN" sz="1600" baseline="-25000"/>
          </a:p>
        </p:txBody>
      </p:sp>
      <p:sp>
        <p:nvSpPr>
          <p:cNvPr id="240756" name="Oval 116"/>
          <p:cNvSpPr>
            <a:spLocks noChangeArrowheads="1"/>
          </p:cNvSpPr>
          <p:nvPr/>
        </p:nvSpPr>
        <p:spPr bwMode="auto">
          <a:xfrm>
            <a:off x="3440113" y="15795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t>V</a:t>
            </a:r>
            <a:r>
              <a:rPr lang="en-US" altLang="zh-CN" sz="1600" baseline="-25000"/>
              <a:t>6</a:t>
            </a:r>
            <a:endParaRPr lang="en-US" altLang="zh-CN" sz="1600" baseline="-25000"/>
          </a:p>
        </p:txBody>
      </p:sp>
      <p:cxnSp>
        <p:nvCxnSpPr>
          <p:cNvPr id="240758" name="AutoShape 118"/>
          <p:cNvCxnSpPr>
            <a:cxnSpLocks noChangeShapeType="1"/>
            <a:stCxn id="240752" idx="4"/>
            <a:endCxn id="240755" idx="1"/>
          </p:cNvCxnSpPr>
          <p:nvPr/>
        </p:nvCxnSpPr>
        <p:spPr bwMode="auto">
          <a:xfrm>
            <a:off x="2539365" y="1146175"/>
            <a:ext cx="88265" cy="4845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0" name="AutoShape 120"/>
          <p:cNvCxnSpPr>
            <a:cxnSpLocks noChangeShapeType="1"/>
            <a:stCxn id="240756" idx="7"/>
            <a:endCxn id="240753" idx="4"/>
          </p:cNvCxnSpPr>
          <p:nvPr/>
        </p:nvCxnSpPr>
        <p:spPr bwMode="auto">
          <a:xfrm flipV="1">
            <a:off x="3747453" y="1148080"/>
            <a:ext cx="161925" cy="4845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2" name="AutoShape 122"/>
          <p:cNvCxnSpPr>
            <a:cxnSpLocks noChangeShapeType="1"/>
            <a:stCxn id="240752" idx="6"/>
            <a:endCxn id="240754" idx="2"/>
          </p:cNvCxnSpPr>
          <p:nvPr/>
        </p:nvCxnSpPr>
        <p:spPr bwMode="auto">
          <a:xfrm>
            <a:off x="2719388" y="966153"/>
            <a:ext cx="288925" cy="217170"/>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5" name="AutoShape 125"/>
          <p:cNvCxnSpPr>
            <a:cxnSpLocks noChangeShapeType="1"/>
            <a:stCxn id="240754" idx="5"/>
            <a:endCxn id="240756" idx="0"/>
          </p:cNvCxnSpPr>
          <p:nvPr/>
        </p:nvCxnSpPr>
        <p:spPr bwMode="auto">
          <a:xfrm>
            <a:off x="3315653" y="1311275"/>
            <a:ext cx="304800" cy="26860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6" name="AutoShape 126"/>
          <p:cNvCxnSpPr>
            <a:cxnSpLocks noChangeShapeType="1"/>
            <a:stCxn id="240751" idx="4"/>
            <a:endCxn id="240754" idx="0"/>
          </p:cNvCxnSpPr>
          <p:nvPr/>
        </p:nvCxnSpPr>
        <p:spPr bwMode="auto">
          <a:xfrm>
            <a:off x="3188653" y="642938"/>
            <a:ext cx="0" cy="360045"/>
          </a:xfrm>
          <a:prstGeom prst="straightConnector1">
            <a:avLst/>
          </a:prstGeom>
          <a:noFill/>
          <a:ln w="571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70" name="Text Box 130"/>
          <p:cNvSpPr txBox="1">
            <a:spLocks noChangeArrowheads="1"/>
          </p:cNvSpPr>
          <p:nvPr/>
        </p:nvSpPr>
        <p:spPr bwMode="auto">
          <a:xfrm>
            <a:off x="3179688" y="6302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1</a:t>
            </a:r>
            <a:endParaRPr lang="en-US" altLang="zh-CN" dirty="0"/>
          </a:p>
        </p:txBody>
      </p:sp>
      <p:sp>
        <p:nvSpPr>
          <p:cNvPr id="240771" name="Text Box 131"/>
          <p:cNvSpPr txBox="1">
            <a:spLocks noChangeArrowheads="1"/>
          </p:cNvSpPr>
          <p:nvPr/>
        </p:nvSpPr>
        <p:spPr bwMode="auto">
          <a:xfrm>
            <a:off x="2700338" y="7080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240772" name="Text Box 132"/>
          <p:cNvSpPr txBox="1">
            <a:spLocks noChangeArrowheads="1"/>
          </p:cNvSpPr>
          <p:nvPr/>
        </p:nvSpPr>
        <p:spPr bwMode="auto">
          <a:xfrm>
            <a:off x="2266950" y="1166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240774" name="Text Box 134"/>
          <p:cNvSpPr txBox="1">
            <a:spLocks noChangeArrowheads="1"/>
          </p:cNvSpPr>
          <p:nvPr/>
        </p:nvSpPr>
        <p:spPr bwMode="auto">
          <a:xfrm>
            <a:off x="3275013" y="10953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240775" name="Text Box 135"/>
          <p:cNvSpPr txBox="1">
            <a:spLocks noChangeArrowheads="1"/>
          </p:cNvSpPr>
          <p:nvPr/>
        </p:nvSpPr>
        <p:spPr bwMode="auto">
          <a:xfrm>
            <a:off x="3813175" y="11668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2" name="Line 6"/>
          <p:cNvSpPr>
            <a:spLocks noChangeShapeType="1"/>
          </p:cNvSpPr>
          <p:nvPr/>
        </p:nvSpPr>
        <p:spPr bwMode="auto">
          <a:xfrm>
            <a:off x="25400" y="350678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 name="Text Box 37"/>
          <p:cNvSpPr txBox="1">
            <a:spLocks noChangeArrowheads="1"/>
          </p:cNvSpPr>
          <p:nvPr/>
        </p:nvSpPr>
        <p:spPr bwMode="auto">
          <a:xfrm>
            <a:off x="4753610" y="2995930"/>
            <a:ext cx="8489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a:t>{v</a:t>
            </a:r>
            <a:r>
              <a:rPr lang="en-US" altLang="zh-CN" baseline="-25000"/>
              <a:t>1</a:t>
            </a:r>
            <a:r>
              <a:rPr lang="en-US" altLang="zh-CN"/>
              <a:t>}</a:t>
            </a:r>
            <a:endParaRPr lang="en-US" altLang="zh-CN"/>
          </a:p>
        </p:txBody>
      </p:sp>
      <p:sp>
        <p:nvSpPr>
          <p:cNvPr id="4" name="Text Box 38"/>
          <p:cNvSpPr txBox="1">
            <a:spLocks noChangeArrowheads="1"/>
          </p:cNvSpPr>
          <p:nvPr/>
        </p:nvSpPr>
        <p:spPr bwMode="auto">
          <a:xfrm>
            <a:off x="6405880" y="3002280"/>
            <a:ext cx="15151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dirty="0"/>
              <a:t>{</a:t>
            </a:r>
            <a:r>
              <a:rPr lang="en-US" altLang="zh-CN" dirty="0" smtClean="0"/>
              <a:t>v</a:t>
            </a:r>
            <a:r>
              <a:rPr lang="en-US" altLang="zh-CN" baseline="-25000" dirty="0" smtClean="0"/>
              <a:t>2</a:t>
            </a:r>
            <a:r>
              <a:rPr lang="en-US" altLang="zh-CN" dirty="0" smtClean="0"/>
              <a:t>,v</a:t>
            </a:r>
            <a:r>
              <a:rPr lang="en-US" altLang="zh-CN" baseline="-25000" dirty="0" smtClean="0"/>
              <a:t>3</a:t>
            </a:r>
            <a:r>
              <a:rPr lang="en-US" altLang="zh-CN" dirty="0" smtClean="0"/>
              <a:t>,v</a:t>
            </a:r>
            <a:r>
              <a:rPr lang="en-US" altLang="zh-CN" baseline="-25000" dirty="0" smtClean="0"/>
              <a:t>4</a:t>
            </a:r>
            <a:r>
              <a:rPr lang="en-US" altLang="zh-CN" dirty="0" smtClean="0"/>
              <a:t>,v</a:t>
            </a:r>
            <a:r>
              <a:rPr lang="en-US" altLang="zh-CN" baseline="-25000" dirty="0" smtClean="0"/>
              <a:t>5 </a:t>
            </a:r>
            <a:r>
              <a:rPr lang="en-US" altLang="zh-CN" dirty="0" smtClean="0"/>
              <a:t>v</a:t>
            </a:r>
            <a:r>
              <a:rPr lang="en-US" altLang="zh-CN" baseline="-25000" dirty="0" smtClean="0"/>
              <a:t>6</a:t>
            </a:r>
            <a:r>
              <a:rPr lang="en-US" altLang="zh-CN" dirty="0"/>
              <a:t>}</a:t>
            </a:r>
            <a:endParaRPr lang="en-US" altLang="zh-CN" dirty="0"/>
          </a:p>
        </p:txBody>
      </p:sp>
      <p:sp>
        <p:nvSpPr>
          <p:cNvPr id="5" name="Text Box 50"/>
          <p:cNvSpPr txBox="1">
            <a:spLocks noChangeArrowheads="1"/>
          </p:cNvSpPr>
          <p:nvPr/>
        </p:nvSpPr>
        <p:spPr bwMode="auto">
          <a:xfrm>
            <a:off x="8365306" y="300386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dirty="0"/>
              <a:t>2</a:t>
            </a:r>
            <a:endParaRPr lang="en-US" altLang="zh-CN" dirty="0"/>
          </a:p>
        </p:txBody>
      </p:sp>
      <p:sp>
        <p:nvSpPr>
          <p:cNvPr id="6" name="Line 7"/>
          <p:cNvSpPr>
            <a:spLocks noChangeShapeType="1"/>
          </p:cNvSpPr>
          <p:nvPr/>
        </p:nvSpPr>
        <p:spPr bwMode="auto">
          <a:xfrm>
            <a:off x="-34925" y="4111308"/>
            <a:ext cx="9144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11" name="Text Box 36"/>
          <p:cNvSpPr txBox="1">
            <a:spLocks noChangeArrowheads="1"/>
          </p:cNvSpPr>
          <p:nvPr/>
        </p:nvSpPr>
        <p:spPr bwMode="auto">
          <a:xfrm>
            <a:off x="3112770" y="2866390"/>
            <a:ext cx="73850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dirty="0"/>
              <a:t>0-4</a:t>
            </a:r>
            <a:endParaRPr lang="en-US" altLang="zh-CN" baseline="-25000" dirty="0"/>
          </a:p>
          <a:p>
            <a:pPr algn="ctr"/>
            <a:r>
              <a:rPr lang="en-US" altLang="zh-CN" dirty="0"/>
              <a:t>inf</a:t>
            </a:r>
            <a:endParaRPr lang="en-US" altLang="zh-CN" dirty="0"/>
          </a:p>
        </p:txBody>
      </p:sp>
      <p:sp>
        <p:nvSpPr>
          <p:cNvPr id="13" name="Text Box 36"/>
          <p:cNvSpPr txBox="1">
            <a:spLocks noChangeArrowheads="1"/>
          </p:cNvSpPr>
          <p:nvPr/>
        </p:nvSpPr>
        <p:spPr bwMode="auto">
          <a:xfrm>
            <a:off x="3861435" y="2866390"/>
            <a:ext cx="76644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a:r>
              <a:rPr lang="en-US" altLang="zh-CN" dirty="0"/>
              <a:t>0-5</a:t>
            </a:r>
            <a:endParaRPr lang="en-US" altLang="zh-CN" baseline="-25000" dirty="0"/>
          </a:p>
          <a:p>
            <a:pPr algn="ctr"/>
            <a:r>
              <a:rPr lang="en-US" altLang="zh-CN" dirty="0"/>
              <a:t>inf</a:t>
            </a:r>
            <a:endParaRPr lang="en-US" altLang="zh-CN" dirty="0"/>
          </a:p>
        </p:txBody>
      </p:sp>
      <p:sp>
        <p:nvSpPr>
          <p:cNvPr id="68" name="文本框 67"/>
          <p:cNvSpPr txBox="1"/>
          <p:nvPr/>
        </p:nvSpPr>
        <p:spPr>
          <a:xfrm>
            <a:off x="4551680" y="212725"/>
            <a:ext cx="4511675" cy="1938020"/>
          </a:xfrm>
          <a:prstGeom prst="rect">
            <a:avLst/>
          </a:prstGeom>
          <a:noFill/>
          <a:ln>
            <a:solidFill>
              <a:schemeClr val="tx1"/>
            </a:solidFill>
          </a:ln>
        </p:spPr>
        <p:txBody>
          <a:bodyPr wrap="square" rtlCol="0">
            <a:spAutoFit/>
          </a:bodyPr>
          <a:p>
            <a:pPr marL="0" indent="0" eaLnBrk="1" latinLnBrk="0" hangingPunct="1">
              <a:spcAft>
                <a:spcPts val="0"/>
              </a:spcAft>
              <a:buFont typeface="Arial" panose="020B0604020202020204" pitchFamily="34" charset="0"/>
              <a:buNone/>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为了方便起见</a:t>
            </a:r>
            <a:endPar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endParaRPr>
          </a:p>
          <a:p>
            <a:pPr marL="342900" indent="-342900">
              <a:buFont typeface="Arial" panose="020B0604020202020204" pitchFamily="34" charset="0"/>
              <a:buChar char="•"/>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对于</a:t>
            </a:r>
            <a:r>
              <a:rPr lang="en-US" altLang="zh-CN" sz="2000">
                <a:solidFill>
                  <a:schemeClr val="tx1"/>
                </a:solidFill>
                <a:latin typeface="Times New Roman Regular" panose="02020503050405090304" charset="0"/>
                <a:ea typeface="Songti SC Regular" panose="02010800040101010101" charset="-122"/>
                <a:cs typeface="Times New Roman Regular" panose="02020503050405090304" charset="0"/>
              </a:rPr>
              <a:t>(u, v), </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vV-U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，若两者不相连，认为两者间存在一条权值为无穷的边</a:t>
            </a:r>
            <a:endPar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endParaRPr>
          </a:p>
          <a:p>
            <a:pPr marL="342900" indent="-342900">
              <a:buFont typeface="Arial" panose="020B0604020202020204" pitchFamily="34" charset="0"/>
              <a:buChar char="•"/>
            </a:pPr>
            <a:r>
              <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rPr>
              <a:t>对于</a:t>
            </a:r>
            <a:r>
              <a:rPr lang="en-US" altLang="zh-CN" sz="2000">
                <a:latin typeface="Times New Roman Regular" panose="02020503050405090304" charset="0"/>
                <a:ea typeface="Songti SC Regular" panose="02010800040101010101" charset="-122"/>
                <a:cs typeface="Times New Roman Regular" panose="02020503050405090304" charset="0"/>
                <a:sym typeface="+mn-ea"/>
              </a:rPr>
              <a:t>(u, v), </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mn-ea"/>
              </a:rPr>
              <a:t>u, v</a:t>
            </a:r>
            <a:r>
              <a:rPr kumimoji="1" lang="en-US" altLang="zh-CN"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U</a:t>
            </a:r>
            <a:r>
              <a:rPr kumimoji="1" lang="zh-CN" altLang="en-US" sz="2000" dirty="0">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，认为两者间存在一条权值为零的边</a:t>
            </a:r>
            <a:endParaRPr lang="zh-CN" altLang="en-US" sz="2000">
              <a:solidFill>
                <a:schemeClr val="tx1"/>
              </a:solidFill>
              <a:latin typeface="Times New Roman Regular" panose="02020503050405090304" charset="0"/>
              <a:ea typeface="Songti SC Regular" panose="02010800040101010101" charset="-122"/>
              <a:cs typeface="Times New Roman Regular" panose="02020503050405090304" charset="0"/>
            </a:endParaRPr>
          </a:p>
        </p:txBody>
      </p:sp>
      <p:sp>
        <p:nvSpPr>
          <p:cNvPr id="14" name="文本框 13"/>
          <p:cNvSpPr txBox="1"/>
          <p:nvPr/>
        </p:nvSpPr>
        <p:spPr>
          <a:xfrm>
            <a:off x="1168549" y="99124"/>
            <a:ext cx="284052" cy="307777"/>
          </a:xfrm>
          <a:prstGeom prst="rect">
            <a:avLst/>
          </a:prstGeom>
          <a:noFill/>
        </p:spPr>
        <p:txBody>
          <a:bodyPr wrap="none" rtlCol="0">
            <a:spAutoFit/>
          </a:bodyPr>
          <a:lstStyle/>
          <a:p>
            <a:r>
              <a:rPr lang="en-US" altLang="zh-CN" sz="1400" b="1" dirty="0" smtClean="0">
                <a:solidFill>
                  <a:srgbClr val="FFFF00"/>
                </a:solidFill>
              </a:rPr>
              <a:t>0</a:t>
            </a:r>
            <a:endParaRPr lang="zh-CN" altLang="en-US" sz="1400" b="1" dirty="0">
              <a:solidFill>
                <a:srgbClr val="FFFF00"/>
              </a:solidFill>
            </a:endParaRPr>
          </a:p>
        </p:txBody>
      </p:sp>
      <p:sp>
        <p:nvSpPr>
          <p:cNvPr id="8" name="文本框 7"/>
          <p:cNvSpPr txBox="1"/>
          <p:nvPr/>
        </p:nvSpPr>
        <p:spPr>
          <a:xfrm>
            <a:off x="146834" y="620459"/>
            <a:ext cx="281940" cy="306705"/>
          </a:xfrm>
          <a:prstGeom prst="rect">
            <a:avLst/>
          </a:prstGeom>
          <a:noFill/>
        </p:spPr>
        <p:txBody>
          <a:bodyPr wrap="none" rtlCol="0">
            <a:spAutoFit/>
          </a:bodyPr>
          <a:p>
            <a:r>
              <a:rPr lang="en-US" altLang="zh-CN" sz="1400" b="1" dirty="0" smtClean="0">
                <a:solidFill>
                  <a:srgbClr val="FFFF00"/>
                </a:solidFill>
              </a:rPr>
              <a:t>1</a:t>
            </a:r>
            <a:endParaRPr lang="zh-CN" altLang="en-US" sz="1400" b="1" dirty="0">
              <a:solidFill>
                <a:srgbClr val="FFFF00"/>
              </a:solidFill>
            </a:endParaRPr>
          </a:p>
        </p:txBody>
      </p:sp>
      <p:sp>
        <p:nvSpPr>
          <p:cNvPr id="10" name="文本框 9"/>
          <p:cNvSpPr txBox="1"/>
          <p:nvPr/>
        </p:nvSpPr>
        <p:spPr>
          <a:xfrm>
            <a:off x="868194" y="793179"/>
            <a:ext cx="281940" cy="306705"/>
          </a:xfrm>
          <a:prstGeom prst="rect">
            <a:avLst/>
          </a:prstGeom>
          <a:noFill/>
        </p:spPr>
        <p:txBody>
          <a:bodyPr wrap="none" rtlCol="0">
            <a:spAutoFit/>
          </a:bodyPr>
          <a:p>
            <a:r>
              <a:rPr lang="en-US" altLang="zh-CN" sz="1400" b="1" dirty="0" smtClean="0">
                <a:solidFill>
                  <a:srgbClr val="FFFF00"/>
                </a:solidFill>
              </a:rPr>
              <a:t>2</a:t>
            </a:r>
            <a:endParaRPr lang="zh-CN" altLang="en-US" sz="1400" b="1" dirty="0">
              <a:solidFill>
                <a:srgbClr val="FFFF00"/>
              </a:solidFill>
            </a:endParaRPr>
          </a:p>
        </p:txBody>
      </p:sp>
      <p:sp>
        <p:nvSpPr>
          <p:cNvPr id="12" name="文本框 11"/>
          <p:cNvSpPr txBox="1"/>
          <p:nvPr/>
        </p:nvSpPr>
        <p:spPr>
          <a:xfrm>
            <a:off x="1751479" y="531559"/>
            <a:ext cx="281940" cy="306705"/>
          </a:xfrm>
          <a:prstGeom prst="rect">
            <a:avLst/>
          </a:prstGeom>
          <a:noFill/>
        </p:spPr>
        <p:txBody>
          <a:bodyPr wrap="none" rtlCol="0">
            <a:spAutoFit/>
          </a:bodyPr>
          <a:p>
            <a:r>
              <a:rPr lang="en-US" altLang="zh-CN" sz="1400" b="1" dirty="0" smtClean="0">
                <a:solidFill>
                  <a:srgbClr val="FFFF00"/>
                </a:solidFill>
              </a:rPr>
              <a:t>3</a:t>
            </a:r>
            <a:endParaRPr lang="zh-CN" altLang="en-US" sz="1400" b="1" dirty="0">
              <a:solidFill>
                <a:srgbClr val="FFFF00"/>
              </a:solidFill>
            </a:endParaRPr>
          </a:p>
        </p:txBody>
      </p:sp>
      <p:sp>
        <p:nvSpPr>
          <p:cNvPr id="15" name="文本框 14"/>
          <p:cNvSpPr txBox="1"/>
          <p:nvPr/>
        </p:nvSpPr>
        <p:spPr>
          <a:xfrm>
            <a:off x="638324" y="1844104"/>
            <a:ext cx="281940" cy="306705"/>
          </a:xfrm>
          <a:prstGeom prst="rect">
            <a:avLst/>
          </a:prstGeom>
          <a:noFill/>
        </p:spPr>
        <p:txBody>
          <a:bodyPr wrap="none" rtlCol="0">
            <a:spAutoFit/>
          </a:bodyPr>
          <a:p>
            <a:r>
              <a:rPr lang="en-US" altLang="zh-CN" sz="1400" b="1" dirty="0" smtClean="0">
                <a:solidFill>
                  <a:srgbClr val="FFFF00"/>
                </a:solidFill>
              </a:rPr>
              <a:t>4</a:t>
            </a:r>
            <a:endParaRPr lang="zh-CN" altLang="en-US" sz="1400" b="1" dirty="0">
              <a:solidFill>
                <a:srgbClr val="FFFF00"/>
              </a:solidFill>
            </a:endParaRPr>
          </a:p>
        </p:txBody>
      </p:sp>
      <p:sp>
        <p:nvSpPr>
          <p:cNvPr id="16" name="文本框 15"/>
          <p:cNvSpPr txBox="1"/>
          <p:nvPr/>
        </p:nvSpPr>
        <p:spPr>
          <a:xfrm>
            <a:off x="1597809" y="1769809"/>
            <a:ext cx="281940" cy="306705"/>
          </a:xfrm>
          <a:prstGeom prst="rect">
            <a:avLst/>
          </a:prstGeom>
          <a:noFill/>
        </p:spPr>
        <p:txBody>
          <a:bodyPr wrap="none" rtlCol="0">
            <a:spAutoFit/>
          </a:bodyPr>
          <a:p>
            <a:r>
              <a:rPr lang="en-US" altLang="zh-CN" sz="1400" b="1" dirty="0" smtClean="0">
                <a:solidFill>
                  <a:srgbClr val="FFFF00"/>
                </a:solidFill>
              </a:rPr>
              <a:t>5</a:t>
            </a:r>
            <a:endParaRPr lang="zh-CN" altLang="en-US" sz="1400" b="1"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6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6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06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072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407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067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4068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4069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4069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069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4069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069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069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0721"/>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2407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406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06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06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06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07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070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07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07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070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40722"/>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24076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4068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068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4069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40703"/>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4070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4071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24071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4071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40649"/>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40723"/>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nodeType="afterEffect">
                                  <p:stCondLst>
                                    <p:cond delay="0"/>
                                  </p:stCondLst>
                                  <p:childTnLst>
                                    <p:set>
                                      <p:cBhvr>
                                        <p:cTn id="110" dur="1" fill="hold">
                                          <p:stCondLst>
                                            <p:cond delay="0"/>
                                          </p:stCondLst>
                                        </p:cTn>
                                        <p:tgtEl>
                                          <p:spTgt spid="24076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4068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4068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4069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4070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407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070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4071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4071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4065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40724"/>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nodeType="afterEffect">
                                  <p:stCondLst>
                                    <p:cond delay="0"/>
                                  </p:stCondLst>
                                  <p:childTnLst>
                                    <p:set>
                                      <p:cBhvr>
                                        <p:cTn id="137" dur="1" fill="hold">
                                          <p:stCondLst>
                                            <p:cond delay="0"/>
                                          </p:stCondLst>
                                        </p:cTn>
                                        <p:tgtEl>
                                          <p:spTgt spid="24075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240685"/>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24068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240713"/>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240714"/>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240715"/>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240716"/>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40717"/>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240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20" grpId="0" bldLvl="0" animBg="1"/>
      <p:bldP spid="240721" grpId="0" bldLvl="0" animBg="1"/>
      <p:bldP spid="240722" grpId="0" bldLvl="0" animBg="1"/>
      <p:bldP spid="240723" grpId="0" bldLvl="0" animBg="1"/>
      <p:bldP spid="240724" grpId="0" bldLvl="0" animBg="1"/>
      <p:bldP spid="3" grpId="0" bldLvl="0" animBg="1"/>
      <p:bldP spid="4" grpId="0" bldLvl="0" animBg="1"/>
      <p:bldP spid="5" grpId="0" bldLvl="0" animBg="1"/>
      <p:bldP spid="240676" grpId="0" bldLvl="0" animBg="1"/>
      <p:bldP spid="240675" grpId="0" bldLvl="0" animBg="1"/>
      <p:bldP spid="240674" grpId="0" bldLvl="0" animBg="1"/>
      <p:bldP spid="240679" grpId="0" bldLvl="0" animBg="1"/>
      <p:bldP spid="240681" grpId="0" bldLvl="0" animBg="1"/>
      <p:bldP spid="240691" grpId="0" bldLvl="0" animBg="1"/>
      <p:bldP spid="240695" grpId="0" bldLvl="0" animBg="1"/>
      <p:bldP spid="240696" grpId="0" bldLvl="0" animBg="1"/>
      <p:bldP spid="240697" grpId="0" bldLvl="0" animBg="1"/>
      <p:bldP spid="240698" grpId="0" bldLvl="0" animBg="1"/>
      <p:bldP spid="240699" grpId="0" bldLvl="0" animBg="1"/>
      <p:bldP spid="240682" grpId="0" bldLvl="0" animBg="1"/>
      <p:bldP spid="240686" grpId="0" bldLvl="0" animBg="1"/>
      <p:bldP spid="240692" grpId="0" bldLvl="0" animBg="1"/>
      <p:bldP spid="240705" grpId="0" bldLvl="0" animBg="1"/>
      <p:bldP spid="240700" grpId="0" bldLvl="0" animBg="1"/>
      <p:bldP spid="240702" grpId="0" bldLvl="0" animBg="1"/>
      <p:bldP spid="240701" grpId="0" bldLvl="0" animBg="1"/>
      <p:bldP spid="240704" grpId="0" bldLvl="0" animBg="1"/>
      <p:bldP spid="240683" grpId="0" bldLvl="0" animBg="1"/>
      <p:bldP spid="240687" grpId="0" bldLvl="0" animBg="1"/>
      <p:bldP spid="240693" grpId="0" bldLvl="0" animBg="1"/>
      <p:bldP spid="240703" grpId="0" bldLvl="0" animBg="1"/>
      <p:bldP spid="240706" grpId="0" bldLvl="0" animBg="1"/>
      <p:bldP spid="240710" grpId="0" bldLvl="0" animBg="1"/>
      <p:bldP spid="240711" grpId="0" bldLvl="0" animBg="1"/>
      <p:bldP spid="240718" grpId="0" bldLvl="0" animBg="1"/>
      <p:bldP spid="240684" grpId="0" bldLvl="0" animBg="1"/>
      <p:bldP spid="240688" grpId="0" bldLvl="0" animBg="1"/>
      <p:bldP spid="240694" grpId="0" bldLvl="0" animBg="1"/>
      <p:bldP spid="240707" grpId="0" bldLvl="0" animBg="1"/>
      <p:bldP spid="240708" grpId="0" bldLvl="0" animBg="1"/>
      <p:bldP spid="240709" grpId="0" bldLvl="0" animBg="1"/>
      <p:bldP spid="240712" grpId="0" bldLvl="0" animBg="1"/>
      <p:bldP spid="240719" grpId="0" bldLvl="0" animBg="1"/>
      <p:bldP spid="240685" grpId="0" bldLvl="0" animBg="1"/>
      <p:bldP spid="240689" grpId="0" bldLvl="0" animBg="1"/>
      <p:bldP spid="240713" grpId="0" bldLvl="0" animBg="1"/>
      <p:bldP spid="240714" grpId="0" bldLvl="0" animBg="1"/>
      <p:bldP spid="240715" grpId="0" bldLvl="0" animBg="1"/>
      <p:bldP spid="240716" grpId="0" bldLvl="0" animBg="1"/>
      <p:bldP spid="240717" grpId="0" bldLvl="0" animBg="1"/>
      <p:bldP spid="11"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190" name="Group 22"/>
          <p:cNvGrpSpPr/>
          <p:nvPr/>
        </p:nvGrpSpPr>
        <p:grpSpPr bwMode="auto">
          <a:xfrm>
            <a:off x="827088" y="260350"/>
            <a:ext cx="7561262" cy="6337300"/>
            <a:chOff x="521" y="164"/>
            <a:chExt cx="4763" cy="3992"/>
          </a:xfrm>
        </p:grpSpPr>
        <p:sp>
          <p:nvSpPr>
            <p:cNvPr id="263188" name="Rectangle 20"/>
            <p:cNvSpPr>
              <a:spLocks noChangeArrowheads="1"/>
            </p:cNvSpPr>
            <p:nvPr/>
          </p:nvSpPr>
          <p:spPr bwMode="auto">
            <a:xfrm>
              <a:off x="521" y="164"/>
              <a:ext cx="4763" cy="3992"/>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pic>
          <p:nvPicPr>
            <p:cNvPr id="26317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8" y="255"/>
              <a:ext cx="4053" cy="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 y="1570"/>
              <a:ext cx="140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 y="1754"/>
              <a:ext cx="1242"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 y="1934"/>
              <a:ext cx="110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 y="2119"/>
              <a:ext cx="879"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8" y="2299"/>
              <a:ext cx="1264"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7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0" y="2479"/>
              <a:ext cx="1060"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7" y="2659"/>
              <a:ext cx="119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5" y="2815"/>
              <a:ext cx="1106"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2"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1" y="2989"/>
              <a:ext cx="1083"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3"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0" y="3163"/>
              <a:ext cx="1287"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4"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4" y="3326"/>
              <a:ext cx="131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5"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2" y="3494"/>
              <a:ext cx="1400"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6"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4" y="3657"/>
              <a:ext cx="158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187"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3" y="3884"/>
              <a:ext cx="96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42925" y="533400"/>
            <a:ext cx="80581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边的定义如下∶</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eaLnBrk="0" hangingPunct="0"/>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eaLnBrk="0" hangingPunct="0"/>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typedef</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struct</a:t>
            </a:r>
            <a:endParaRPr kumimoji="1" lang="en-US" altLang="zh-CN" sz="2400" dirty="0">
              <a:latin typeface="Times New Roman Regular" panose="02020503050405090304" charset="0"/>
              <a:ea typeface="Songti SC Regular" panose="02010800040101010101" charset="-122"/>
              <a:cs typeface="Times New Roman Regular" panose="02020503050405090304" charset="0"/>
            </a:endParaRPr>
          </a:p>
          <a:p>
            <a:pPr algn="just" eaLnBrk="0" hangingPunct="0"/>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400" dirty="0">
              <a:latin typeface="Times New Roman Regular" panose="02020503050405090304" charset="0"/>
              <a:ea typeface="Songti SC Regular" panose="02010800040101010101" charset="-122"/>
              <a:cs typeface="Times New Roman Regular" panose="02020503050405090304" charset="0"/>
            </a:endParaRPr>
          </a:p>
          <a:p>
            <a:pPr algn="just" eaLnBrk="0" hangingPunct="0"/>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smtClean="0">
                <a:latin typeface="Times New Roman Regular" panose="02020503050405090304" charset="0"/>
                <a:ea typeface="Songti SC Regular" panose="02010800040101010101" charset="-122"/>
                <a:cs typeface="Times New Roman Regular" panose="02020503050405090304" charset="0"/>
              </a:rPr>
              <a:t>int</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start_vex</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stop_vex</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solidFill>
                  <a:srgbClr val="33CC33"/>
                </a:solidFill>
                <a:latin typeface="Times New Roman Regular" panose="02020503050405090304" charset="0"/>
                <a:ea typeface="Songti SC Regular" panose="02010800040101010101" charset="-122"/>
                <a:cs typeface="Times New Roman Regular" panose="02020503050405090304" charset="0"/>
              </a:rPr>
              <a:t>边的起点和终点 *</a:t>
            </a:r>
            <a:r>
              <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rPr>
              <a:t>/</a:t>
            </a:r>
            <a:endPar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endParaRPr>
          </a:p>
          <a:p>
            <a:pPr algn="just" eaLnBrk="0" hangingPunct="0"/>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err="1" smtClean="0">
                <a:latin typeface="Times New Roman Regular" panose="02020503050405090304" charset="0"/>
                <a:ea typeface="Songti SC Regular" panose="02010800040101010101" charset="-122"/>
                <a:cs typeface="Times New Roman Regular" panose="02020503050405090304" charset="0"/>
              </a:rPr>
              <a:t>AdjType</a:t>
            </a:r>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weight;		</a:t>
            </a:r>
            <a:r>
              <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solidFill>
                  <a:srgbClr val="33CC33"/>
                </a:solidFill>
                <a:latin typeface="Times New Roman Regular" panose="02020503050405090304" charset="0"/>
                <a:ea typeface="Songti SC Regular" panose="02010800040101010101" charset="-122"/>
                <a:cs typeface="Times New Roman Regular" panose="02020503050405090304" charset="0"/>
              </a:rPr>
              <a:t>边的权 *</a:t>
            </a:r>
            <a:r>
              <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rPr>
              <a:t>/</a:t>
            </a:r>
            <a:endParaRPr kumimoji="1" lang="en-US" altLang="zh-CN" sz="2400" dirty="0">
              <a:solidFill>
                <a:srgbClr val="33CC33"/>
              </a:solidFill>
              <a:latin typeface="Times New Roman Regular" panose="02020503050405090304" charset="0"/>
              <a:ea typeface="Songti SC Regular" panose="02010800040101010101" charset="-122"/>
              <a:cs typeface="Times New Roman Regular" panose="02020503050405090304" charset="0"/>
            </a:endParaRPr>
          </a:p>
          <a:p>
            <a:pPr algn="just" eaLnBrk="0" hangingPunct="0"/>
            <a:r>
              <a:rPr kumimoji="1" lang="en-US" altLang="zh-CN" sz="24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4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Edge</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endPar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360000" y="116632"/>
            <a:ext cx="8412480"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#define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MAX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1e+38</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void </a:t>
            </a:r>
            <a:r>
              <a:rPr kumimoji="1" lang="en-US" altLang="zh-CN" sz="2200" dirty="0">
                <a:solidFill>
                  <a:srgbClr val="FFFF00"/>
                </a:solidFill>
                <a:latin typeface="Times New Roman Regular" panose="02020503050405090304" charset="0"/>
                <a:ea typeface="Songti SC Regular" panose="02010800040101010101" charset="-122"/>
                <a:cs typeface="Times New Roman Regular" panose="02020503050405090304" charset="0"/>
              </a:rPr>
              <a:t>Prim</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(Graph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pgraph</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Edge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int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i</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j, min,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vx</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vy</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float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weight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minweight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Edge  edge</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加入</a:t>
            </a:r>
            <a:r>
              <a:rPr kumimoji="1" lang="en-US" altLang="zh-CN"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0</a:t>
            </a:r>
            <a:r>
              <a:rPr kumimoji="1" lang="zh-CN" alt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号节点，计算剩余节点到</a:t>
            </a:r>
            <a:r>
              <a:rPr kumimoji="1" lang="en-US" altLang="zh-CN"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0</a:t>
            </a:r>
            <a:r>
              <a:rPr kumimoji="1" lang="zh-CN" alt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号节点的权值</a:t>
            </a:r>
            <a:endParaRPr kumimoji="1" lang="en-US" altLang="zh-CN" sz="2200" dirty="0" smtClean="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for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(i=0; i&lt;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pgraph</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-&gt;vex</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Count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-1; i++)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[i</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start_vex</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 0;</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[i</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stop_vex</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i+1</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[i</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].weight =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pgraph</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-&gt;arcs[0][</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i+1</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for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(i=0; i&lt;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pgraph</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-&gt;vex</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Count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-1; i++) {        </a:t>
            </a:r>
            <a:r>
              <a:rPr kumimoji="1" lang="zh-CN" altLang="en-US" sz="2200" dirty="0">
                <a:solidFill>
                  <a:srgbClr val="33CC33"/>
                </a:solidFill>
                <a:latin typeface="Times New Roman Regular" panose="02020503050405090304" charset="0"/>
                <a:ea typeface="Songti SC Regular" panose="02010800040101010101" charset="-122"/>
                <a:cs typeface="Times New Roman Regular" panose="02020503050405090304" charset="0"/>
              </a:rPr>
              <a:t>/* 生成树中共</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rPr>
              <a:t>n-1</a:t>
            </a:r>
            <a:r>
              <a:rPr kumimoji="1" lang="zh-CN" altLang="en-US" sz="2200" dirty="0">
                <a:solidFill>
                  <a:srgbClr val="33CC33"/>
                </a:solidFill>
                <a:latin typeface="Times New Roman Regular" panose="02020503050405090304" charset="0"/>
                <a:ea typeface="Songti SC Regular" panose="02010800040101010101" charset="-122"/>
                <a:cs typeface="Times New Roman Regular" panose="02020503050405090304" charset="0"/>
              </a:rPr>
              <a:t>条边 *</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rPr>
              <a:t>/</a:t>
            </a:r>
            <a:endPar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minweight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=MAX</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min=i;</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for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(j=i; j&lt;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pgraph</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-&gt;vex</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Count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-1; j++)  </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rPr>
              <a:t>//0~i-1</a:t>
            </a:r>
            <a:r>
              <a:rPr kumimoji="1" lang="zh-CN" altLang="en-US" sz="2200" dirty="0">
                <a:solidFill>
                  <a:srgbClr val="33CC33"/>
                </a:solidFill>
                <a:latin typeface="Times New Roman Regular" panose="02020503050405090304" charset="0"/>
                <a:ea typeface="Songti SC Regular" panose="02010800040101010101" charset="-122"/>
                <a:cs typeface="Times New Roman Regular" panose="02020503050405090304" charset="0"/>
              </a:rPr>
              <a:t>属于</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rPr>
              <a:t>U</a:t>
            </a:r>
            <a:r>
              <a:rPr kumimoji="1" lang="zh-CN" altLang="en-US" sz="2200" dirty="0">
                <a:solidFill>
                  <a:srgbClr val="33CC33"/>
                </a:solidFill>
                <a:latin typeface="Times New Roman Regular" panose="02020503050405090304" charset="0"/>
                <a:ea typeface="Songti SC Regular" panose="02010800040101010101" charset="-122"/>
                <a:cs typeface="Times New Roman Regular" panose="02020503050405090304" charset="0"/>
              </a:rPr>
              <a:t>，不参与比较</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           /</a:t>
            </a:r>
            <a:r>
              <a:rPr kumimoji="1" 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/mst[j]</a:t>
            </a:r>
            <a:r>
              <a:rPr kumimoji="1" lang="zh-CN" alt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存储</a:t>
            </a:r>
            <a:r>
              <a:rPr kumimoji="1" lang="en-US" altLang="zh-CN"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j</a:t>
            </a:r>
            <a:r>
              <a:rPr kumimoji="1" lang="zh-CN" altLang="en-US" sz="2200" dirty="0" smtClean="0">
                <a:solidFill>
                  <a:srgbClr val="33CC33"/>
                </a:solidFill>
                <a:latin typeface="Times New Roman Regular" panose="02020503050405090304" charset="0"/>
                <a:ea typeface="Songti SC Regular" panose="02010800040101010101" charset="-122"/>
                <a:cs typeface="Times New Roman Regular" panose="02020503050405090304" charset="0"/>
              </a:rPr>
              <a:t>号节点到当前生成树中节点的最小边权</a:t>
            </a:r>
            <a:endPar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if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[j].weight &lt;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minweight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smtClean="0">
                <a:latin typeface="Times New Roman Regular" panose="02020503050405090304" charset="0"/>
                <a:ea typeface="Songti SC Regular" panose="02010800040101010101" charset="-122"/>
                <a:cs typeface="Times New Roman Regular" panose="02020503050405090304" charset="0"/>
              </a:rPr>
              <a:t>minweight</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err="1">
                <a:latin typeface="Times New Roman Regular" panose="02020503050405090304" charset="0"/>
                <a:ea typeface="Songti SC Regular" panose="02010800040101010101" charset="-122"/>
                <a:cs typeface="Times New Roman Regular" panose="02020503050405090304" charset="0"/>
              </a:rPr>
              <a:t>mst</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[j].weight;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a:latin typeface="Times New Roman Regular" panose="02020503050405090304" charset="0"/>
                <a:ea typeface="Songti SC Regular" panose="02010800040101010101" charset="-122"/>
                <a:cs typeface="Times New Roman Regular" panose="02020503050405090304" charset="0"/>
              </a:rPr>
              <a:t> </a:t>
            </a:r>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min </a:t>
            </a:r>
            <a:r>
              <a:rPr kumimoji="1" lang="en-US" altLang="zh-CN" sz="2200" dirty="0">
                <a:latin typeface="Times New Roman Regular" panose="02020503050405090304" charset="0"/>
                <a:ea typeface="Songti SC Regular" panose="02010800040101010101" charset="-122"/>
                <a:cs typeface="Times New Roman Regular" panose="02020503050405090304" charset="0"/>
              </a:rPr>
              <a:t>= j;  </a:t>
            </a:r>
            <a:endParaRPr kumimoji="1" lang="en-US" altLang="zh-CN" sz="2200" dirty="0">
              <a:latin typeface="Times New Roman Regular" panose="02020503050405090304" charset="0"/>
              <a:ea typeface="Songti SC Regular" panose="02010800040101010101" charset="-122"/>
              <a:cs typeface="Times New Roman Regular" panose="02020503050405090304" charset="0"/>
            </a:endParaRPr>
          </a:p>
          <a:p>
            <a:pPr marL="0" lvl="1"/>
            <a:r>
              <a:rPr kumimoji="1" lang="en-US" altLang="zh-CN" sz="2200" dirty="0" smtClean="0">
                <a:latin typeface="Times New Roman Regular" panose="02020503050405090304" charset="0"/>
                <a:ea typeface="Songti SC Regular" panose="02010800040101010101" charset="-122"/>
                <a:cs typeface="Times New Roman Regular" panose="02020503050405090304" charset="0"/>
              </a:rPr>
              <a:t>            }</a:t>
            </a:r>
            <a:endPar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endParaRPr>
          </a:p>
        </p:txBody>
      </p:sp>
      <p:sp>
        <p:nvSpPr>
          <p:cNvPr id="40965" name="Rectangle 5"/>
          <p:cNvSpPr>
            <a:spLocks noChangeArrowheads="1"/>
          </p:cNvSpPr>
          <p:nvPr/>
        </p:nvSpPr>
        <p:spPr bwMode="auto">
          <a:xfrm>
            <a:off x="468630" y="4518025"/>
            <a:ext cx="8280400" cy="2029460"/>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r"/>
            <a:endParaRPr lang="zh-CN" altLang="en-US" sz="2000" b="1" dirty="0">
              <a:solidFill>
                <a:srgbClr val="FFFF00"/>
              </a:solidFill>
            </a:endParaRPr>
          </a:p>
          <a:p>
            <a:pPr algn="r"/>
            <a:endParaRPr lang="zh-CN" altLang="en-US" sz="2000" b="1" dirty="0">
              <a:solidFill>
                <a:srgbClr val="FFFF00"/>
              </a:solidFill>
            </a:endParaRPr>
          </a:p>
          <a:p>
            <a:pPr algn="r"/>
            <a:endParaRPr lang="zh-CN" altLang="en-US" sz="2000" b="1" dirty="0">
              <a:solidFill>
                <a:srgbClr val="FFFF00"/>
              </a:solidFill>
            </a:endParaRPr>
          </a:p>
          <a:p>
            <a:pPr algn="r"/>
            <a:endParaRPr lang="zh-CN" altLang="en-US" sz="2000" b="1" dirty="0">
              <a:solidFill>
                <a:srgbClr val="FFFF00"/>
              </a:solidFill>
            </a:endParaRPr>
          </a:p>
          <a:p>
            <a:pPr algn="r"/>
            <a:endParaRPr lang="zh-CN" altLang="en-US" sz="2000" b="1" dirty="0">
              <a:solidFill>
                <a:srgbClr val="FFFF00"/>
              </a:solidFill>
            </a:endParaRPr>
          </a:p>
          <a:p>
            <a:pPr algn="r"/>
            <a:r>
              <a:rPr lang="zh-CN" altLang="en-US" sz="2000" b="1" dirty="0">
                <a:solidFill>
                  <a:srgbClr val="FFFF00"/>
                </a:solidFill>
              </a:rPr>
              <a:t>筛选最小值  </a:t>
            </a:r>
            <a:endParaRPr lang="zh-CN" altLang="en-US" sz="2000" b="1" dirty="0">
              <a:solidFill>
                <a:srgbClr val="FFFF00"/>
              </a:solidFill>
            </a:endParaRPr>
          </a:p>
        </p:txBody>
      </p:sp>
      <p:sp>
        <p:nvSpPr>
          <p:cNvPr id="40966" name="Rectangle 6"/>
          <p:cNvSpPr>
            <a:spLocks noChangeArrowheads="1"/>
          </p:cNvSpPr>
          <p:nvPr/>
        </p:nvSpPr>
        <p:spPr bwMode="auto">
          <a:xfrm>
            <a:off x="468630" y="1849755"/>
            <a:ext cx="8280400" cy="1998980"/>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FFFF00"/>
                </a:solidFill>
              </a:rPr>
              <a:t>初始化  </a:t>
            </a:r>
            <a:endParaRPr lang="zh-CN" altLang="en-US" sz="2000"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096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409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ldLvl="0" animBg="1"/>
      <p:bldP spid="40966"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360000" y="360000"/>
            <a:ext cx="8101013"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edge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mst</a:t>
            </a:r>
            <a:r>
              <a:rPr kumimoji="1" lang="en-US" altLang="zh-CN" sz="2200" dirty="0">
                <a:latin typeface="Times New Roman" panose="02020603050405020304" pitchFamily="18" charset="0"/>
                <a:cs typeface="Times New Roman" panose="02020603050405020304" pitchFamily="18" charset="0"/>
              </a:rPr>
              <a:t>[min];        </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将待加入节点移动到</a:t>
            </a:r>
            <a:r>
              <a:rPr kumimoji="1" lang="en-US" altLang="zh-CN" sz="2200" dirty="0">
                <a:solidFill>
                  <a:srgbClr val="33CC33"/>
                </a:solidFill>
                <a:latin typeface="Times New Roman" panose="02020603050405020304" pitchFamily="18" charset="0"/>
                <a:cs typeface="Times New Roman" panose="02020603050405020304" pitchFamily="18" charset="0"/>
              </a:rPr>
              <a:t>i</a:t>
            </a:r>
            <a:r>
              <a:rPr kumimoji="1" lang="zh-CN" altLang="en-US" sz="2200" dirty="0">
                <a:solidFill>
                  <a:srgbClr val="33CC33"/>
                </a:solidFill>
                <a:latin typeface="Times New Roman" panose="02020603050405020304" pitchFamily="18" charset="0"/>
                <a:cs typeface="Times New Roman" panose="02020603050405020304" pitchFamily="18" charset="0"/>
              </a:rPr>
              <a:t>号位置，</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sym typeface="+mn-ea"/>
              </a:rPr>
              <a:t>mst</a:t>
            </a:r>
            <a:r>
              <a:rPr kumimoji="1" lang="en-US" altLang="zh-CN" sz="2200" dirty="0" smtClean="0">
                <a:latin typeface="Times New Roman" panose="02020603050405020304" pitchFamily="18" charset="0"/>
                <a:cs typeface="Times New Roman" panose="02020603050405020304" pitchFamily="18" charset="0"/>
                <a:sym typeface="+mn-ea"/>
              </a:rPr>
              <a:t>[min</a:t>
            </a:r>
            <a:r>
              <a:rPr kumimoji="1" lang="en-US" altLang="zh-CN" sz="2200" dirty="0">
                <a:latin typeface="Times New Roman" panose="02020603050405020304" pitchFamily="18" charset="0"/>
                <a:cs typeface="Times New Roman" panose="02020603050405020304" pitchFamily="18" charset="0"/>
                <a:sym typeface="+mn-ea"/>
              </a:rPr>
              <a:t>] = </a:t>
            </a:r>
            <a:r>
              <a:rPr kumimoji="1" lang="en-US" altLang="zh-CN" sz="2200" dirty="0" err="1">
                <a:latin typeface="Times New Roman" panose="02020603050405020304" pitchFamily="18" charset="0"/>
                <a:cs typeface="Times New Roman" panose="02020603050405020304" pitchFamily="18" charset="0"/>
                <a:sym typeface="+mn-ea"/>
              </a:rPr>
              <a:t>mst</a:t>
            </a:r>
            <a:r>
              <a:rPr kumimoji="1" lang="en-US" altLang="zh-CN" sz="2200" dirty="0">
                <a:latin typeface="Times New Roman" panose="02020603050405020304" pitchFamily="18" charset="0"/>
                <a:cs typeface="Times New Roman" panose="02020603050405020304" pitchFamily="18" charset="0"/>
                <a:sym typeface="+mn-ea"/>
              </a:rPr>
              <a:t>[i];</a:t>
            </a:r>
            <a:r>
              <a:rPr kumimoji="1" lang="en-US" altLang="zh-CN" sz="2200" dirty="0">
                <a:latin typeface="Times New Roman" panose="02020603050405020304" pitchFamily="18" charset="0"/>
                <a:cs typeface="Times New Roman" panose="02020603050405020304" pitchFamily="18" charset="0"/>
              </a:rPr>
              <a:t>      </a:t>
            </a:r>
            <a:r>
              <a:rPr kumimoji="1" lang="zh-CN" altLang="en-US" sz="2200" dirty="0">
                <a:solidFill>
                  <a:srgbClr val="33CC33"/>
                </a:solidFill>
                <a:latin typeface="Times New Roman" panose="02020603050405020304" pitchFamily="18" charset="0"/>
                <a:cs typeface="Times New Roman" panose="02020603050405020304" pitchFamily="18" charset="0"/>
                <a:sym typeface="+mn-ea"/>
              </a:rPr>
              <a:t>维护</a:t>
            </a:r>
            <a:r>
              <a:rPr kumimoji="1" lang="en-US" altLang="zh-CN" sz="2200" dirty="0">
                <a:solidFill>
                  <a:srgbClr val="33CC33"/>
                </a:solidFill>
                <a:latin typeface="Times New Roman" panose="02020603050405020304" pitchFamily="18" charset="0"/>
                <a:cs typeface="Times New Roman" panose="02020603050405020304" pitchFamily="18" charset="0"/>
                <a:sym typeface="+mn-ea"/>
              </a:rPr>
              <a:t>u</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200" baseline="-25000" dirty="0">
                <a:solidFill>
                  <a:srgbClr val="33CC33"/>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200" dirty="0">
                <a:solidFill>
                  <a:srgbClr val="33CC33"/>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200" dirty="0">
                <a:solidFill>
                  <a:srgbClr val="33CC33"/>
                </a:solidFill>
                <a:latin typeface="Times New Roman" panose="02020603050405020304" pitchFamily="18" charset="0"/>
                <a:cs typeface="Times New Roman" panose="02020603050405020304" pitchFamily="18" charset="0"/>
              </a:rPr>
              <a:t>节点的位置</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mst</a:t>
            </a:r>
            <a:r>
              <a:rPr kumimoji="1" lang="en-US" altLang="zh-CN" sz="2200" dirty="0" smtClean="0">
                <a:latin typeface="Times New Roman" panose="02020603050405020304" pitchFamily="18" charset="0"/>
                <a:cs typeface="Times New Roman" panose="02020603050405020304" pitchFamily="18" charset="0"/>
              </a:rPr>
              <a:t>[i</a:t>
            </a:r>
            <a:r>
              <a:rPr kumimoji="1" lang="en-US" altLang="zh-CN" sz="2200" dirty="0">
                <a:latin typeface="Times New Roman" panose="02020603050405020304" pitchFamily="18" charset="0"/>
                <a:cs typeface="Times New Roman" panose="02020603050405020304" pitchFamily="18" charset="0"/>
              </a:rPr>
              <a:t>] = edge;</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vx</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mst</a:t>
            </a:r>
            <a:r>
              <a:rPr kumimoji="1" lang="en-US" altLang="zh-CN" sz="2200" dirty="0">
                <a:latin typeface="Times New Roman" panose="02020603050405020304" pitchFamily="18" charset="0"/>
                <a:cs typeface="Times New Roman" panose="02020603050405020304" pitchFamily="18" charset="0"/>
              </a:rPr>
              <a:t>[i].</a:t>
            </a:r>
            <a:r>
              <a:rPr kumimoji="1" lang="en-US" altLang="zh-CN" sz="2200" dirty="0" err="1">
                <a:latin typeface="Times New Roman" panose="02020603050405020304" pitchFamily="18" charset="0"/>
                <a:cs typeface="Times New Roman" panose="02020603050405020304" pitchFamily="18" charset="0"/>
              </a:rPr>
              <a:t>stop_vex</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a:solidFill>
                  <a:srgbClr val="33CC33"/>
                </a:solidFill>
                <a:latin typeface="Times New Roman" panose="02020603050405020304" pitchFamily="18" charset="0"/>
                <a:cs typeface="Times New Roman" panose="02020603050405020304" pitchFamily="18" charset="0"/>
              </a:rPr>
              <a:t>/* </a:t>
            </a:r>
            <a:r>
              <a:rPr kumimoji="1" lang="en-US" altLang="zh-CN" sz="2200" dirty="0" err="1">
                <a:solidFill>
                  <a:srgbClr val="33CC33"/>
                </a:solidFill>
                <a:latin typeface="Times New Roman" panose="02020603050405020304" pitchFamily="18" charset="0"/>
                <a:cs typeface="Times New Roman" panose="02020603050405020304" pitchFamily="18" charset="0"/>
              </a:rPr>
              <a:t>vx</a:t>
            </a:r>
            <a:r>
              <a:rPr kumimoji="1" lang="zh-CN" altLang="en-US" sz="2200" dirty="0">
                <a:solidFill>
                  <a:srgbClr val="33CC33"/>
                </a:solidFill>
                <a:latin typeface="Times New Roman" panose="02020603050405020304" pitchFamily="18" charset="0"/>
                <a:cs typeface="Times New Roman" panose="02020603050405020304" pitchFamily="18" charset="0"/>
              </a:rPr>
              <a:t>为刚加入最小生成树的顶点下标 *</a:t>
            </a:r>
            <a:r>
              <a:rPr kumimoji="1" lang="en-US" altLang="zh-CN" sz="2200" dirty="0">
                <a:solidFill>
                  <a:srgbClr val="33CC33"/>
                </a:solidFill>
                <a:latin typeface="Times New Roman" panose="02020603050405020304" pitchFamily="18" charset="0"/>
                <a:cs typeface="Times New Roman" panose="02020603050405020304" pitchFamily="18" charset="0"/>
              </a:rPr>
              <a: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marL="0" lvl="1"/>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for</a:t>
            </a:r>
            <a:r>
              <a:rPr kumimoji="1" lang="en-US" altLang="zh-CN" sz="2200" dirty="0" smtClean="0">
                <a:latin typeface="Times New Roman" panose="02020603050405020304" pitchFamily="18" charset="0"/>
                <a:cs typeface="Times New Roman" panose="02020603050405020304" pitchFamily="18" charset="0"/>
              </a:rPr>
              <a:t> (j=</a:t>
            </a:r>
            <a:r>
              <a:rPr kumimoji="1" lang="en-US" altLang="zh-CN" sz="2200" dirty="0" err="1" smtClean="0">
                <a:latin typeface="Times New Roman" panose="02020603050405020304" pitchFamily="18" charset="0"/>
                <a:cs typeface="Times New Roman" panose="02020603050405020304" pitchFamily="18" charset="0"/>
              </a:rPr>
              <a:t>i+1</a:t>
            </a:r>
            <a:r>
              <a:rPr kumimoji="1" lang="en-US" altLang="zh-CN" sz="2200" dirty="0">
                <a:latin typeface="Times New Roman" panose="02020603050405020304" pitchFamily="18" charset="0"/>
                <a:cs typeface="Times New Roman" panose="02020603050405020304" pitchFamily="18" charset="0"/>
              </a:rPr>
              <a:t>; j&lt;</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t>
            </a:r>
            <a:r>
              <a:rPr kumimoji="1" lang="en-US" altLang="zh-CN" sz="2200" dirty="0" err="1">
                <a:latin typeface="Times New Roman" panose="02020603050405020304" pitchFamily="18" charset="0"/>
                <a:cs typeface="Times New Roman" panose="02020603050405020304" pitchFamily="18" charset="0"/>
              </a:rPr>
              <a:t>vexCount</a:t>
            </a:r>
            <a:r>
              <a:rPr kumimoji="1" lang="en-US" altLang="zh-CN" sz="2200" dirty="0">
                <a:latin typeface="Times New Roman" panose="02020603050405020304" pitchFamily="18" charset="0"/>
                <a:cs typeface="Times New Roman" panose="02020603050405020304" pitchFamily="18" charset="0"/>
              </a:rPr>
              <a:t>-1; j++)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smtClean="0">
                <a:solidFill>
                  <a:srgbClr val="33CC33"/>
                </a:solidFill>
                <a:latin typeface="Times New Roman" panose="02020603050405020304" pitchFamily="18" charset="0"/>
                <a:cs typeface="Times New Roman" panose="02020603050405020304" pitchFamily="18" charset="0"/>
              </a:rPr>
              <a:t>// </a:t>
            </a:r>
            <a:r>
              <a:rPr kumimoji="1" lang="zh-CN" altLang="en-US" sz="2200" dirty="0" smtClean="0">
                <a:solidFill>
                  <a:srgbClr val="33CC33"/>
                </a:solidFill>
                <a:latin typeface="Times New Roman" panose="02020603050405020304" pitchFamily="18" charset="0"/>
                <a:cs typeface="Times New Roman" panose="02020603050405020304" pitchFamily="18" charset="0"/>
              </a:rPr>
              <a:t>更新</a:t>
            </a:r>
            <a:r>
              <a:rPr kumimoji="1" lang="en-US" altLang="zh-CN" sz="2200" dirty="0" err="1">
                <a:solidFill>
                  <a:srgbClr val="33CC33"/>
                </a:solidFill>
                <a:latin typeface="Times New Roman" panose="02020603050405020304" pitchFamily="18" charset="0"/>
                <a:cs typeface="Times New Roman" panose="02020603050405020304" pitchFamily="18" charset="0"/>
              </a:rPr>
              <a:t>mst</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en-US" altLang="zh-CN" sz="2200" dirty="0" err="1">
                <a:solidFill>
                  <a:srgbClr val="33CC33"/>
                </a:solidFill>
                <a:latin typeface="Times New Roman" panose="02020603050405020304" pitchFamily="18" charset="0"/>
                <a:cs typeface="Times New Roman" panose="02020603050405020304" pitchFamily="18" charset="0"/>
              </a:rPr>
              <a:t>i+1</a:t>
            </a:r>
            <a:r>
              <a:rPr kumimoji="1" lang="en-US" altLang="zh-CN" sz="2200" dirty="0">
                <a:solidFill>
                  <a:srgbClr val="33CC33"/>
                </a:solidFill>
                <a:latin typeface="Times New Roman" panose="02020603050405020304" pitchFamily="18" charset="0"/>
                <a:cs typeface="Times New Roman" panose="02020603050405020304" pitchFamily="18" charset="0"/>
              </a:rPr>
              <a:t>]</a:t>
            </a:r>
            <a:r>
              <a:rPr kumimoji="1" lang="zh-CN" altLang="en-US" sz="2200" dirty="0">
                <a:solidFill>
                  <a:srgbClr val="33CC33"/>
                </a:solidFill>
                <a:latin typeface="Times New Roman" panose="02020603050405020304" pitchFamily="18" charset="0"/>
                <a:cs typeface="Times New Roman" panose="02020603050405020304" pitchFamily="18" charset="0"/>
              </a:rPr>
              <a:t>到</a:t>
            </a:r>
            <a:r>
              <a:rPr kumimoji="1" lang="en-US" altLang="zh-CN" sz="2200" dirty="0" err="1">
                <a:solidFill>
                  <a:srgbClr val="33CC33"/>
                </a:solidFill>
                <a:latin typeface="Times New Roman" panose="02020603050405020304" pitchFamily="18" charset="0"/>
                <a:cs typeface="Times New Roman" panose="02020603050405020304" pitchFamily="18" charset="0"/>
              </a:rPr>
              <a:t>mst</a:t>
            </a:r>
            <a:r>
              <a:rPr kumimoji="1" lang="en-US" altLang="zh-CN" sz="2200" dirty="0">
                <a:solidFill>
                  <a:srgbClr val="33CC33"/>
                </a:solidFill>
                <a:latin typeface="Times New Roman" panose="02020603050405020304" pitchFamily="18" charset="0"/>
                <a:cs typeface="Times New Roman" panose="02020603050405020304" pitchFamily="18" charset="0"/>
              </a:rPr>
              <a:t>[n-1]</a:t>
            </a:r>
            <a:r>
              <a:rPr kumimoji="1" lang="zh-CN" altLang="en-US" sz="2200" dirty="0">
                <a:solidFill>
                  <a:srgbClr val="33CC33"/>
                </a:solidFill>
                <a:latin typeface="Times New Roman" panose="02020603050405020304" pitchFamily="18" charset="0"/>
                <a:cs typeface="Times New Roman" panose="02020603050405020304" pitchFamily="18" charset="0"/>
              </a:rPr>
              <a:t>，计算各节点到</a:t>
            </a:r>
            <a:r>
              <a:rPr kumimoji="1" lang="en-US" altLang="zh-CN" sz="2200" dirty="0">
                <a:solidFill>
                  <a:srgbClr val="33CC33"/>
                </a:solidFill>
                <a:latin typeface="Times New Roman" panose="02020603050405020304" pitchFamily="18" charset="0"/>
                <a:cs typeface="Times New Roman" panose="02020603050405020304" pitchFamily="18" charset="0"/>
              </a:rPr>
              <a:t>vx</a:t>
            </a:r>
            <a:r>
              <a:rPr kumimoji="1" lang="zh-CN" altLang="en-US" sz="2200" dirty="0">
                <a:solidFill>
                  <a:srgbClr val="33CC33"/>
                </a:solidFill>
                <a:latin typeface="Times New Roman" panose="02020603050405020304" pitchFamily="18" charset="0"/>
                <a:cs typeface="Times New Roman" panose="02020603050405020304" pitchFamily="18" charset="0"/>
              </a:rPr>
              <a:t>的权重，与</a:t>
            </a:r>
            <a:endParaRPr kumimoji="1" lang="zh-CN" altLang="en-US" sz="2200" dirty="0">
              <a:solidFill>
                <a:srgbClr val="33CC33"/>
              </a:solidFill>
              <a:latin typeface="Times New Roman" panose="02020603050405020304" pitchFamily="18" charset="0"/>
              <a:cs typeface="Times New Roman" panose="02020603050405020304" pitchFamily="18" charset="0"/>
            </a:endParaRPr>
          </a:p>
          <a:p>
            <a:pPr marL="0" lvl="1"/>
            <a:r>
              <a:rPr kumimoji="1" lang="zh-CN" altLang="en-US" sz="2200" dirty="0">
                <a:solidFill>
                  <a:srgbClr val="33CC33"/>
                </a:solidFill>
                <a:latin typeface="Times New Roman" panose="02020603050405020304" pitchFamily="18" charset="0"/>
                <a:cs typeface="Times New Roman" panose="02020603050405020304" pitchFamily="18" charset="0"/>
              </a:rPr>
              <a:t>           当前</a:t>
            </a:r>
            <a:r>
              <a:rPr kumimoji="1" lang="en-US" altLang="zh-CN" sz="2200" dirty="0">
                <a:solidFill>
                  <a:srgbClr val="33CC33"/>
                </a:solidFill>
                <a:latin typeface="Times New Roman" panose="02020603050405020304" pitchFamily="18" charset="0"/>
                <a:cs typeface="Times New Roman" panose="02020603050405020304" pitchFamily="18" charset="0"/>
              </a:rPr>
              <a:t>mst[]</a:t>
            </a:r>
            <a:r>
              <a:rPr kumimoji="1" lang="zh-CN" altLang="en-US" sz="2200" dirty="0">
                <a:solidFill>
                  <a:srgbClr val="33CC33"/>
                </a:solidFill>
                <a:latin typeface="Times New Roman" panose="02020603050405020304" pitchFamily="18" charset="0"/>
                <a:cs typeface="Times New Roman" panose="02020603050405020304" pitchFamily="18" charset="0"/>
              </a:rPr>
              <a:t>进行比较，若更小，则更新</a:t>
            </a:r>
            <a:r>
              <a:rPr kumimoji="1" lang="en-US" altLang="zh-CN" sz="2200" dirty="0">
                <a:solidFill>
                  <a:srgbClr val="33CC33"/>
                </a:solidFill>
                <a:latin typeface="Times New Roman" panose="02020603050405020304" pitchFamily="18" charset="0"/>
                <a:cs typeface="Times New Roman" panose="02020603050405020304" pitchFamily="18" charset="0"/>
              </a:rPr>
              <a:t>mst[]</a:t>
            </a:r>
            <a:endParaRPr kumimoji="1" lang="en-US" altLang="zh-CN" sz="2200" dirty="0">
              <a:solidFill>
                <a:srgbClr val="33CC33"/>
              </a:solidFill>
              <a:latin typeface="Times New Roman" panose="02020603050405020304" pitchFamily="18" charset="0"/>
              <a:cs typeface="Times New Roman" panose="02020603050405020304" pitchFamily="18" charset="0"/>
            </a:endParaRPr>
          </a:p>
          <a:p>
            <a:pPr marL="0" lvl="1"/>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vy</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mst</a:t>
            </a:r>
            <a:r>
              <a:rPr kumimoji="1" lang="en-US" altLang="zh-CN" sz="2200" dirty="0">
                <a:latin typeface="Times New Roman" panose="02020603050405020304" pitchFamily="18" charset="0"/>
                <a:cs typeface="Times New Roman" panose="02020603050405020304" pitchFamily="18" charset="0"/>
              </a:rPr>
              <a:t>[j].</a:t>
            </a:r>
            <a:r>
              <a:rPr kumimoji="1" lang="en-US" altLang="zh-CN" sz="2200" dirty="0" err="1">
                <a:latin typeface="Times New Roman" panose="02020603050405020304" pitchFamily="18" charset="0"/>
                <a:cs typeface="Times New Roman" panose="02020603050405020304" pitchFamily="18" charset="0"/>
              </a:rPr>
              <a:t>stop_vex</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weight </a:t>
            </a:r>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err="1">
                <a:latin typeface="Times New Roman" panose="02020603050405020304" pitchFamily="18" charset="0"/>
                <a:cs typeface="Times New Roman" panose="02020603050405020304" pitchFamily="18" charset="0"/>
              </a:rPr>
              <a:t>pgraph</a:t>
            </a:r>
            <a:r>
              <a:rPr kumimoji="1" lang="en-US" altLang="zh-CN" sz="2200" dirty="0">
                <a:latin typeface="Times New Roman" panose="02020603050405020304" pitchFamily="18" charset="0"/>
                <a:cs typeface="Times New Roman" panose="02020603050405020304" pitchFamily="18" charset="0"/>
              </a:rPr>
              <a:t>-&gt;arcs[</a:t>
            </a:r>
            <a:r>
              <a:rPr kumimoji="1" lang="en-US" altLang="zh-CN" sz="2200" dirty="0" err="1">
                <a:latin typeface="Times New Roman" panose="02020603050405020304" pitchFamily="18" charset="0"/>
                <a:cs typeface="Times New Roman" panose="02020603050405020304" pitchFamily="18" charset="0"/>
              </a:rPr>
              <a:t>vx</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vy</a:t>
            </a:r>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b="1" dirty="0" smtClean="0">
                <a:latin typeface="Times New Roman" panose="02020603050405020304" pitchFamily="18" charset="0"/>
                <a:cs typeface="Times New Roman" panose="02020603050405020304" pitchFamily="18" charset="0"/>
              </a:rPr>
              <a:t>if</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a:latin typeface="Times New Roman" panose="02020603050405020304" pitchFamily="18" charset="0"/>
                <a:cs typeface="Times New Roman" panose="02020603050405020304" pitchFamily="18" charset="0"/>
              </a:rPr>
              <a:t>(weight &lt; </a:t>
            </a:r>
            <a:r>
              <a:rPr kumimoji="1" lang="en-US" altLang="zh-CN" sz="2200" dirty="0" err="1">
                <a:latin typeface="Times New Roman" panose="02020603050405020304" pitchFamily="18" charset="0"/>
                <a:cs typeface="Times New Roman" panose="02020603050405020304" pitchFamily="18" charset="0"/>
              </a:rPr>
              <a:t>mst</a:t>
            </a:r>
            <a:r>
              <a:rPr kumimoji="1" lang="en-US" altLang="zh-CN" sz="2200" dirty="0">
                <a:latin typeface="Times New Roman" panose="02020603050405020304" pitchFamily="18" charset="0"/>
                <a:cs typeface="Times New Roman" panose="02020603050405020304" pitchFamily="18" charset="0"/>
              </a:rPr>
              <a:t>[j].weight</a:t>
            </a:r>
            <a:r>
              <a:rPr kumimoji="1" lang="en-US" altLang="zh-CN" sz="2200" dirty="0" smtClean="0">
                <a:latin typeface="Times New Roman" panose="02020603050405020304" pitchFamily="18" charset="0"/>
                <a:cs typeface="Times New Roman" panose="02020603050405020304" pitchFamily="18" charset="0"/>
              </a:rPr>
              <a:t>)</a:t>
            </a:r>
            <a:endParaRPr kumimoji="1" lang="en-US" altLang="zh-CN" sz="2200" dirty="0" smtClean="0">
              <a:latin typeface="Times New Roman" panose="02020603050405020304" pitchFamily="18" charset="0"/>
              <a:cs typeface="Times New Roman" panose="02020603050405020304" pitchFamily="18" charset="0"/>
            </a:endParaRPr>
          </a:p>
          <a:p>
            <a:pPr marL="0" lvl="1"/>
            <a:r>
              <a:rPr kumimoji="1" lang="en-US" altLang="zh-CN" sz="2200" dirty="0" smtClean="0">
                <a:latin typeface="Times New Roman" panose="02020603050405020304" pitchFamily="18" charset="0"/>
                <a:cs typeface="Times New Roman" panose="02020603050405020304" pitchFamily="18" charset="0"/>
              </a:rPr>
              <a:t>            {	</a:t>
            </a:r>
            <a:endParaRPr kumimoji="1" lang="en-US" altLang="zh-CN" sz="2200" dirty="0" smtClean="0">
              <a:latin typeface="Times New Roman" panose="02020603050405020304" pitchFamily="18" charset="0"/>
              <a:cs typeface="Times New Roman" panose="02020603050405020304" pitchFamily="18" charset="0"/>
            </a:endParaRPr>
          </a:p>
          <a:p>
            <a:pPr marL="0" lvl="1"/>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mst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].weight = weight;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r>
              <a:rPr kumimoji="1" lang="en-US" altLang="zh-CN" sz="2200" dirty="0" err="1" smtClean="0">
                <a:latin typeface="Times New Roman" panose="02020603050405020304" pitchFamily="18" charset="0"/>
                <a:cs typeface="Times New Roman" panose="02020603050405020304" pitchFamily="18" charset="0"/>
              </a:rPr>
              <a:t>mst</a:t>
            </a:r>
            <a:r>
              <a:rPr kumimoji="1" lang="en-US" altLang="zh-CN" sz="2200" dirty="0" smtClean="0">
                <a:latin typeface="Times New Roman" panose="02020603050405020304" pitchFamily="18" charset="0"/>
                <a:cs typeface="Times New Roman" panose="02020603050405020304" pitchFamily="18" charset="0"/>
              </a:rPr>
              <a:t>[j</a:t>
            </a:r>
            <a:r>
              <a:rPr kumimoji="1" lang="en-US" altLang="zh-CN" sz="2200" dirty="0">
                <a:latin typeface="Times New Roman" panose="02020603050405020304" pitchFamily="18" charset="0"/>
                <a:cs typeface="Times New Roman" panose="02020603050405020304" pitchFamily="18" charset="0"/>
              </a:rPr>
              <a:t>].</a:t>
            </a:r>
            <a:r>
              <a:rPr kumimoji="1" lang="en-US" altLang="zh-CN" sz="2200" dirty="0" err="1">
                <a:latin typeface="Times New Roman" panose="02020603050405020304" pitchFamily="18" charset="0"/>
                <a:cs typeface="Times New Roman" panose="02020603050405020304" pitchFamily="18" charset="0"/>
              </a:rPr>
              <a:t>start_vex</a:t>
            </a:r>
            <a:r>
              <a:rPr kumimoji="1" lang="en-US" altLang="zh-CN" sz="2200" dirty="0">
                <a:latin typeface="Times New Roman" panose="02020603050405020304" pitchFamily="18" charset="0"/>
                <a:cs typeface="Times New Roman" panose="02020603050405020304" pitchFamily="18" charset="0"/>
              </a:rPr>
              <a:t> = </a:t>
            </a:r>
            <a:r>
              <a:rPr kumimoji="1" lang="en-US" altLang="zh-CN" sz="2200" dirty="0" err="1">
                <a:latin typeface="Times New Roman" panose="02020603050405020304" pitchFamily="18" charset="0"/>
                <a:cs typeface="Times New Roman" panose="02020603050405020304" pitchFamily="18" charset="0"/>
              </a:rPr>
              <a:t>vx</a:t>
            </a:r>
            <a:r>
              <a:rPr kumimoji="1" lang="en-US" altLang="zh-CN" sz="2200" dirty="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 </a:t>
            </a:r>
            <a:r>
              <a:rPr kumimoji="1" lang="en-US" altLang="zh-CN" sz="2200" dirty="0" smtClean="0">
                <a:latin typeface="Times New Roman" panose="02020603050405020304" pitchFamily="18" charset="0"/>
                <a:cs typeface="Times New Roman" panose="02020603050405020304" pitchFamily="18" charset="0"/>
              </a:rPr>
              <a:t>   }</a:t>
            </a:r>
            <a:endParaRPr kumimoji="1" lang="en-US" altLang="zh-CN" sz="2200" dirty="0">
              <a:latin typeface="Times New Roman" panose="02020603050405020304" pitchFamily="18" charset="0"/>
              <a:cs typeface="Times New Roman" panose="02020603050405020304" pitchFamily="18" charset="0"/>
            </a:endParaRPr>
          </a:p>
          <a:p>
            <a:pPr marL="0" lvl="1"/>
            <a:r>
              <a:rPr kumimoji="1" lang="en-US" altLang="zh-CN" sz="2200" dirty="0">
                <a:latin typeface="Times New Roman" panose="02020603050405020304" pitchFamily="18" charset="0"/>
                <a:cs typeface="Times New Roman" panose="02020603050405020304" pitchFamily="18" charset="0"/>
              </a:rPr>
              <a:t>}</a:t>
            </a:r>
            <a:endParaRPr kumimoji="1" lang="en-US" altLang="zh-CN" sz="2200" dirty="0">
              <a:latin typeface="Times New Roman" panose="02020603050405020304" pitchFamily="18" charset="0"/>
              <a:cs typeface="Times New Roman" panose="02020603050405020304" pitchFamily="18" charset="0"/>
            </a:endParaRPr>
          </a:p>
        </p:txBody>
      </p:sp>
      <p:sp>
        <p:nvSpPr>
          <p:cNvPr id="41988" name="Rectangle 4"/>
          <p:cNvSpPr>
            <a:spLocks noChangeArrowheads="1"/>
          </p:cNvSpPr>
          <p:nvPr/>
        </p:nvSpPr>
        <p:spPr bwMode="auto">
          <a:xfrm>
            <a:off x="826938" y="462582"/>
            <a:ext cx="2519363" cy="1008062"/>
          </a:xfrm>
          <a:prstGeom prst="rect">
            <a:avLst/>
          </a:prstGeom>
          <a:noFill/>
          <a:ln w="28575">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0" name="Rectangle 6"/>
          <p:cNvSpPr>
            <a:spLocks noChangeArrowheads="1"/>
          </p:cNvSpPr>
          <p:nvPr/>
        </p:nvSpPr>
        <p:spPr bwMode="auto">
          <a:xfrm>
            <a:off x="468630" y="2065020"/>
            <a:ext cx="8280400" cy="3416300"/>
          </a:xfrm>
          <a:prstGeom prst="rect">
            <a:avLst/>
          </a:prstGeom>
          <a:noFill/>
          <a:ln w="28575">
            <a:solidFill>
              <a:srgbClr val="FFFF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r"/>
            <a:r>
              <a:rPr lang="en-US" altLang="zh-CN" sz="2000" b="1" dirty="0">
                <a:solidFill>
                  <a:srgbClr val="FFFF00"/>
                </a:solidFill>
              </a:rPr>
              <a:t>  </a:t>
            </a:r>
            <a:r>
              <a:rPr lang="zh-CN" altLang="en-US" sz="2000" b="1" dirty="0">
                <a:solidFill>
                  <a:srgbClr val="FFFF00"/>
                </a:solidFill>
              </a:rPr>
              <a:t>更新</a:t>
            </a:r>
            <a:endParaRPr lang="zh-CN" altLang="en-US" sz="2000"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199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628650" y="1626870"/>
            <a:ext cx="805815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mj-ea"/>
              <a:buAutoNum type="circleNumDbPlain"/>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rPr>
              <a:t>为了减小比较次数，每轮挑选待加入节点和边时，只需要在</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rPr>
              <a:t>v</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间进行比较和挑选，而不需要考虑</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。因此，需要区分</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和</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V-U</a:t>
            </a:r>
            <a:endParaRPr kumimoji="1" lang="en-US" altLang="zh-CN"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=&gt;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方案</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2</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引入</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nearvex[n]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数组，若第</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号节点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，则令</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nearvex[i]=-1</a:t>
            </a:r>
            <a:endPar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457200" indent="-457200" algn="just" eaLnBrk="1" latinLnBrk="0" hangingPunct="1">
              <a:spcBef>
                <a:spcPts val="1800"/>
              </a:spcBef>
              <a:buFont typeface="+mj-ea"/>
              <a:buAutoNum type="circleNumDbPlain" startAt="2"/>
            </a:pPr>
            <a:r>
              <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rPr>
              <a:t>如何表示边</a:t>
            </a:r>
            <a:endParaRPr kumimoji="1" lang="zh-CN" altLang="en-US" sz="2400" dirty="0">
              <a:solidFill>
                <a:schemeClr val="tx1"/>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=&gt;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方案</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2</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使用</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nearvex[n]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数组，若在</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集合中所有节点中，节点</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u</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j</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与节点</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v</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i</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Symbol" panose="05050102010706020507" pitchFamily="18" charset="2"/>
              </a:rPr>
              <a:t></a:t>
            </a:r>
            <a:r>
              <a:rPr kumimoji="1" lang="en-US" altLang="zh-CN" sz="2400" baseline="-250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V-U</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之间的边权重最小，则令</a:t>
            </a:r>
            <a:endPar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a:p>
            <a:pPr marL="0" indent="0" algn="just">
              <a:buFont typeface="+mj-ea"/>
              <a:buNone/>
            </a:pP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           </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rPr>
              <a:t>nearvex[i]=j</a:t>
            </a:r>
            <a:endPar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sym typeface="+mn-ea"/>
            </a:endParaRPr>
          </a:p>
        </p:txBody>
      </p:sp>
      <p:sp>
        <p:nvSpPr>
          <p:cNvPr id="237571" name="Rectangle 3"/>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sz="4000"/>
              <a:t>Prim - Implementation Method 2</a:t>
            </a:r>
            <a:endParaRPr lang="en-US" altLang="zh-CN" sz="400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97790" y="274955"/>
            <a:ext cx="8960485" cy="1143000"/>
          </a:xfrm>
        </p:spPr>
        <p:txBody>
          <a:bodyPr/>
          <a:lstStyle/>
          <a:p>
            <a:r>
              <a:rPr lang="en-US" altLang="zh-CN" sz="3600"/>
              <a:t>Implementation Details of Method 2</a:t>
            </a:r>
            <a:endParaRPr lang="en-US" altLang="zh-CN" sz="3600"/>
          </a:p>
        </p:txBody>
      </p:sp>
      <p:sp>
        <p:nvSpPr>
          <p:cNvPr id="176131" name="Rectangle 3"/>
          <p:cNvSpPr>
            <a:spLocks noGrp="1" noChangeArrowheads="1"/>
          </p:cNvSpPr>
          <p:nvPr>
            <p:ph type="body" idx="1"/>
          </p:nvPr>
        </p:nvSpPr>
        <p:spPr>
          <a:xfrm>
            <a:off x="457200" y="1600200"/>
            <a:ext cx="8601710" cy="4526280"/>
          </a:xfrm>
        </p:spPr>
        <p:txBody>
          <a:bodyPr/>
          <a:lstStyle/>
          <a:p>
            <a:r>
              <a:rPr lang="en-US" altLang="zh-CN"/>
              <a:t>Auxiliary arrays</a:t>
            </a:r>
            <a:endParaRPr lang="en-US" altLang="zh-CN"/>
          </a:p>
          <a:p>
            <a:pPr lvl="1"/>
            <a:r>
              <a:rPr lang="en-US" altLang="zh-CN" sz="3300" i="1">
                <a:solidFill>
                  <a:schemeClr val="tx2"/>
                </a:solidFill>
                <a:latin typeface="Times New Roman" panose="02020603050405020304" pitchFamily="18" charset="0"/>
                <a:ea typeface="仿宋_GB2312" pitchFamily="49" charset="-122"/>
              </a:rPr>
              <a:t>lowcost</a:t>
            </a:r>
            <a:r>
              <a:rPr lang="en-US" altLang="zh-CN" sz="3300">
                <a:solidFill>
                  <a:schemeClr val="tx2"/>
                </a:solidFill>
                <a:latin typeface="Times New Roman" panose="02020603050405020304" pitchFamily="18" charset="0"/>
                <a:ea typeface="仿宋_GB2312" pitchFamily="49" charset="-122"/>
              </a:rPr>
              <a:t>[ ]</a:t>
            </a:r>
            <a:endParaRPr lang="en-US" altLang="zh-CN" sz="3300">
              <a:solidFill>
                <a:schemeClr val="tx2"/>
              </a:solidFill>
              <a:latin typeface="Times New Roman" panose="02020603050405020304" pitchFamily="18" charset="0"/>
              <a:ea typeface="仿宋_GB2312" pitchFamily="49" charset="-122"/>
            </a:endParaRPr>
          </a:p>
          <a:p>
            <a:pPr lvl="1">
              <a:buFontTx/>
              <a:buNone/>
            </a:pPr>
            <a:r>
              <a:rPr lang="en-US" altLang="zh-CN" sz="3300">
                <a:solidFill>
                  <a:schemeClr val="tx2"/>
                </a:solidFill>
                <a:latin typeface="Times New Roman" panose="02020603050405020304" pitchFamily="18" charset="0"/>
                <a:ea typeface="仿宋_GB2312" pitchFamily="49" charset="-122"/>
              </a:rPr>
              <a:t>lowcost[i] denotes the lowest cost of (</a:t>
            </a:r>
            <a:r>
              <a:rPr lang="en-US" altLang="zh-CN" sz="3300" i="1">
                <a:solidFill>
                  <a:schemeClr val="tx2"/>
                </a:solidFill>
                <a:latin typeface="Times New Roman" panose="02020603050405020304" pitchFamily="18" charset="0"/>
                <a:ea typeface="仿宋_GB2312" pitchFamily="49" charset="-122"/>
              </a:rPr>
              <a:t>u</a:t>
            </a:r>
            <a:r>
              <a:rPr kumimoji="1" lang="en-US" altLang="zh-CN" sz="3300">
                <a:latin typeface="Times New Roman" panose="02020603050405020304" pitchFamily="18" charset="0"/>
                <a:sym typeface="Symbol" panose="05050102010706020507" pitchFamily="18" charset="2"/>
              </a:rPr>
              <a:t></a:t>
            </a:r>
            <a:r>
              <a:rPr kumimoji="1" lang="en-US" altLang="zh-CN" sz="3300" i="1">
                <a:latin typeface="Times New Roman" panose="02020603050405020304" pitchFamily="18" charset="0"/>
                <a:sym typeface="Symbol" panose="05050102010706020507" pitchFamily="18" charset="2"/>
              </a:rPr>
              <a:t>U</a:t>
            </a:r>
            <a:r>
              <a:rPr lang="en-US" altLang="zh-CN" sz="3300">
                <a:solidFill>
                  <a:schemeClr val="tx2"/>
                </a:solidFill>
                <a:latin typeface="Times New Roman" panose="02020603050405020304" pitchFamily="18" charset="0"/>
                <a:ea typeface="仿宋_GB2312" pitchFamily="49" charset="-122"/>
              </a:rPr>
              <a:t>, </a:t>
            </a:r>
            <a:r>
              <a:rPr lang="en-US" altLang="zh-CN" sz="3300" i="1">
                <a:solidFill>
                  <a:schemeClr val="tx2"/>
                </a:solidFill>
                <a:latin typeface="Times New Roman" panose="02020603050405020304" pitchFamily="18" charset="0"/>
                <a:ea typeface="仿宋_GB2312" pitchFamily="49" charset="-122"/>
              </a:rPr>
              <a:t>v</a:t>
            </a:r>
            <a:r>
              <a:rPr lang="en-US" altLang="zh-CN" sz="3300" i="1" baseline="-25000">
                <a:solidFill>
                  <a:schemeClr val="tx2"/>
                </a:solidFill>
                <a:latin typeface="Times New Roman" panose="02020603050405020304" pitchFamily="18" charset="0"/>
                <a:ea typeface="仿宋_GB2312" pitchFamily="49" charset="-122"/>
              </a:rPr>
              <a:t>i</a:t>
            </a:r>
            <a:r>
              <a:rPr lang="en-US" altLang="zh-CN" sz="3300">
                <a:solidFill>
                  <a:schemeClr val="tx2"/>
                </a:solidFill>
                <a:latin typeface="Times New Roman" panose="02020603050405020304" pitchFamily="18" charset="0"/>
                <a:ea typeface="仿宋_GB2312" pitchFamily="49" charset="-122"/>
              </a:rPr>
              <a:t>)</a:t>
            </a:r>
            <a:r>
              <a:rPr kumimoji="1" lang="en-US" altLang="zh-CN" i="1">
                <a:latin typeface="Times New Roman" panose="02020603050405020304" pitchFamily="18" charset="0"/>
                <a:sym typeface="Symbol" panose="05050102010706020507" pitchFamily="18" charset="2"/>
              </a:rPr>
              <a:t> </a:t>
            </a:r>
            <a:endParaRPr lang="en-US" altLang="zh-CN" sz="3300" i="1">
              <a:solidFill>
                <a:schemeClr val="tx2"/>
              </a:solidFill>
              <a:latin typeface="Times New Roman" panose="02020603050405020304" pitchFamily="18" charset="0"/>
              <a:ea typeface="仿宋_GB2312" pitchFamily="49" charset="-122"/>
            </a:endParaRPr>
          </a:p>
          <a:p>
            <a:pPr lvl="1"/>
            <a:r>
              <a:rPr lang="en-US" altLang="zh-CN" sz="3300" i="1">
                <a:solidFill>
                  <a:schemeClr val="tx2"/>
                </a:solidFill>
                <a:latin typeface="Times New Roman" panose="02020603050405020304" pitchFamily="18" charset="0"/>
                <a:ea typeface="仿宋_GB2312" pitchFamily="49" charset="-122"/>
              </a:rPr>
              <a:t>nearvex</a:t>
            </a:r>
            <a:r>
              <a:rPr lang="en-US" altLang="zh-CN" sz="3300">
                <a:solidFill>
                  <a:schemeClr val="tx2"/>
                </a:solidFill>
                <a:latin typeface="Times New Roman" panose="02020603050405020304" pitchFamily="18" charset="0"/>
                <a:ea typeface="仿宋_GB2312" pitchFamily="49" charset="-122"/>
              </a:rPr>
              <a:t>[ ]</a:t>
            </a:r>
            <a:r>
              <a:rPr lang="en-US" altLang="zh-CN"/>
              <a:t> </a:t>
            </a:r>
            <a:endParaRPr lang="en-US" altLang="zh-CN"/>
          </a:p>
          <a:p>
            <a:pPr lvl="1">
              <a:buFontTx/>
              <a:buNone/>
            </a:pPr>
            <a:r>
              <a:rPr lang="en-US" altLang="zh-CN" sz="3300">
                <a:solidFill>
                  <a:schemeClr val="tx2"/>
                </a:solidFill>
                <a:latin typeface="Times New Roman" panose="02020603050405020304" pitchFamily="18" charset="0"/>
                <a:ea typeface="仿宋_GB2312" pitchFamily="49" charset="-122"/>
              </a:rPr>
              <a:t>nearvex[i] denotes the lowest edge between </a:t>
            </a:r>
            <a:r>
              <a:rPr kumimoji="1" lang="en-US" altLang="zh-CN" i="1">
                <a:latin typeface="Times New Roman" panose="02020603050405020304" pitchFamily="18" charset="0"/>
                <a:sym typeface="Symbol" panose="05050102010706020507" pitchFamily="18" charset="2"/>
              </a:rPr>
              <a:t>U</a:t>
            </a:r>
            <a:r>
              <a:rPr lang="en-US" altLang="zh-CN">
                <a:solidFill>
                  <a:schemeClr val="tx2"/>
                </a:solidFill>
                <a:latin typeface="Times New Roman" panose="02020603050405020304" pitchFamily="18" charset="0"/>
                <a:ea typeface="仿宋_GB2312" pitchFamily="49" charset="-122"/>
                <a:sym typeface="+mn-ea"/>
              </a:rPr>
              <a:t> and </a:t>
            </a:r>
            <a:r>
              <a:rPr lang="en-US" altLang="zh-CN" i="1">
                <a:solidFill>
                  <a:schemeClr val="tx2"/>
                </a:solidFill>
                <a:latin typeface="Times New Roman" panose="02020603050405020304" pitchFamily="18" charset="0"/>
                <a:ea typeface="仿宋_GB2312" pitchFamily="49" charset="-122"/>
                <a:sym typeface="+mn-ea"/>
              </a:rPr>
              <a:t>v</a:t>
            </a:r>
            <a:r>
              <a:rPr lang="en-US" altLang="zh-CN" i="1" baseline="-25000">
                <a:solidFill>
                  <a:schemeClr val="tx2"/>
                </a:solidFill>
                <a:latin typeface="Times New Roman" panose="02020603050405020304" pitchFamily="18" charset="0"/>
                <a:ea typeface="仿宋_GB2312" pitchFamily="49" charset="-122"/>
                <a:sym typeface="+mn-ea"/>
              </a:rPr>
              <a:t>i</a:t>
            </a:r>
            <a:r>
              <a:rPr lang="en-US" altLang="zh-CN">
                <a:solidFill>
                  <a:schemeClr val="tx2"/>
                </a:solidFill>
                <a:latin typeface="Times New Roman" panose="02020603050405020304" pitchFamily="18" charset="0"/>
                <a:ea typeface="仿宋_GB2312" pitchFamily="49" charset="-122"/>
                <a:sym typeface="+mn-ea"/>
              </a:rPr>
              <a:t> is (</a:t>
            </a:r>
            <a:r>
              <a:rPr lang="en-US" altLang="zh-CN" i="1">
                <a:solidFill>
                  <a:schemeClr val="tx2"/>
                </a:solidFill>
                <a:latin typeface="Times New Roman" panose="02020603050405020304" pitchFamily="18" charset="0"/>
                <a:ea typeface="仿宋_GB2312" pitchFamily="49" charset="-122"/>
                <a:sym typeface="+mn-ea"/>
              </a:rPr>
              <a:t>u</a:t>
            </a:r>
            <a:r>
              <a:rPr lang="en-US" altLang="zh-CN" i="1" baseline="-25000">
                <a:solidFill>
                  <a:schemeClr val="tx2"/>
                </a:solidFill>
                <a:latin typeface="Times New Roman" panose="02020603050405020304" pitchFamily="18" charset="0"/>
                <a:ea typeface="仿宋_GB2312" pitchFamily="49" charset="-122"/>
                <a:sym typeface="+mn-ea"/>
              </a:rPr>
              <a:t>nearvex[i]</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sym typeface="Symbol" panose="05050102010706020507" pitchFamily="18" charset="2"/>
              </a:rPr>
              <a:t>U</a:t>
            </a:r>
            <a:r>
              <a:rPr lang="en-US" altLang="zh-CN">
                <a:solidFill>
                  <a:schemeClr val="tx2"/>
                </a:solidFill>
                <a:latin typeface="Times New Roman" panose="02020603050405020304" pitchFamily="18" charset="0"/>
                <a:ea typeface="仿宋_GB2312" pitchFamily="49" charset="-122"/>
                <a:sym typeface="+mn-ea"/>
              </a:rPr>
              <a:t>, </a:t>
            </a:r>
            <a:r>
              <a:rPr lang="en-US" altLang="zh-CN" i="1">
                <a:solidFill>
                  <a:schemeClr val="tx2"/>
                </a:solidFill>
                <a:latin typeface="Times New Roman" panose="02020603050405020304" pitchFamily="18" charset="0"/>
                <a:ea typeface="仿宋_GB2312" pitchFamily="49" charset="-122"/>
                <a:sym typeface="+mn-ea"/>
              </a:rPr>
              <a:t>v</a:t>
            </a:r>
            <a:r>
              <a:rPr lang="en-US" altLang="zh-CN" i="1" baseline="-25000">
                <a:solidFill>
                  <a:schemeClr val="tx2"/>
                </a:solidFill>
                <a:latin typeface="Times New Roman" panose="02020603050405020304" pitchFamily="18" charset="0"/>
                <a:ea typeface="仿宋_GB2312" pitchFamily="49" charset="-122"/>
                <a:sym typeface="+mn-ea"/>
              </a:rPr>
              <a:t>i</a:t>
            </a:r>
            <a:r>
              <a:rPr lang="en-US" altLang="zh-CN">
                <a:solidFill>
                  <a:schemeClr val="tx2"/>
                </a:solidFill>
                <a:latin typeface="Times New Roman" panose="02020603050405020304" pitchFamily="18" charset="0"/>
                <a:ea typeface="仿宋_GB2312" pitchFamily="49" charset="-122"/>
                <a:sym typeface="+mn-ea"/>
              </a:rPr>
              <a:t>)</a:t>
            </a:r>
            <a:endParaRPr kumimoji="1" lang="en-US" altLang="zh-CN">
              <a:solidFill>
                <a:schemeClr val="tx2"/>
              </a:solidFill>
              <a:latin typeface="Times New Roman" panose="02020603050405020304" pitchFamily="18" charset="0"/>
              <a:ea typeface="仿宋_GB2312" pitchFamily="49" charset="-122"/>
              <a:sym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a:t>Example</a:t>
            </a:r>
            <a:endParaRPr lang="en-US" altLang="zh-CN"/>
          </a:p>
        </p:txBody>
      </p:sp>
      <p:graphicFrame>
        <p:nvGraphicFramePr>
          <p:cNvPr id="177155" name="Object 3"/>
          <p:cNvGraphicFramePr>
            <a:graphicFrameLocks noChangeAspect="1"/>
          </p:cNvGraphicFramePr>
          <p:nvPr/>
        </p:nvGraphicFramePr>
        <p:xfrm>
          <a:off x="333375" y="1268413"/>
          <a:ext cx="8477250" cy="3448050"/>
        </p:xfrm>
        <a:graphic>
          <a:graphicData uri="http://schemas.openxmlformats.org/presentationml/2006/ole">
            <mc:AlternateContent xmlns:mc="http://schemas.openxmlformats.org/markup-compatibility/2006">
              <mc:Choice xmlns:v="urn:schemas-microsoft-com:vml" Requires="v">
                <p:oleObj spid="_x0000_s228626" name="Image" r:id="rId1" imgW="11303000" imgH="4597400" progId="Photoshop.Image.5">
                  <p:embed/>
                </p:oleObj>
              </mc:Choice>
              <mc:Fallback>
                <p:oleObj name="Image" r:id="rId1" imgW="11303000" imgH="4597400" progId="Photoshop.Image.5">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268413"/>
                        <a:ext cx="8477250" cy="34480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7156" name="Object 4"/>
          <p:cNvGraphicFramePr>
            <a:graphicFrameLocks noGrp="1" noChangeAspect="1"/>
          </p:cNvGraphicFramePr>
          <p:nvPr>
            <p:ph idx="1"/>
          </p:nvPr>
        </p:nvGraphicFramePr>
        <p:xfrm>
          <a:off x="457200" y="5146675"/>
          <a:ext cx="8229600" cy="803275"/>
        </p:xfrm>
        <a:graphic>
          <a:graphicData uri="http://schemas.openxmlformats.org/presentationml/2006/ole">
            <mc:AlternateContent xmlns:mc="http://schemas.openxmlformats.org/markup-compatibility/2006">
              <mc:Choice xmlns:v="urn:schemas-microsoft-com:vml" Requires="v">
                <p:oleObj spid="_x0000_s228627" name="Image" r:id="rId3" imgW="11049000" imgH="1079500" progId="Photoshop.Image.5">
                  <p:embed/>
                </p:oleObj>
              </mc:Choice>
              <mc:Fallback>
                <p:oleObj name="Image" r:id="rId3" imgW="11049000" imgH="1079500" progId="Photoshop.Image.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146675"/>
                        <a:ext cx="8229600" cy="8032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7157" name="Text Box 5"/>
          <p:cNvSpPr txBox="1">
            <a:spLocks noChangeArrowheads="1"/>
          </p:cNvSpPr>
          <p:nvPr/>
        </p:nvSpPr>
        <p:spPr bwMode="auto">
          <a:xfrm>
            <a:off x="511175" y="6200775"/>
            <a:ext cx="8135938"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Lowest cost is </a:t>
            </a:r>
            <a:r>
              <a:rPr lang="en-US" altLang="zh-CN" sz="2000">
                <a:solidFill>
                  <a:srgbClr val="00B0F0"/>
                </a:solidFill>
                <a:ea typeface="宋体" panose="02010600030101010101" pitchFamily="2" charset="-122"/>
              </a:rPr>
              <a:t>10</a:t>
            </a:r>
            <a:r>
              <a:rPr lang="en-US" altLang="zh-CN" sz="2000">
                <a:ea typeface="宋体" panose="02010600030101010101" pitchFamily="2" charset="-122"/>
              </a:rPr>
              <a:t>, and the corresponding edge is </a:t>
            </a:r>
            <a:r>
              <a:rPr lang="en-US" altLang="zh-CN" sz="2000">
                <a:solidFill>
                  <a:srgbClr val="FF0000"/>
                </a:solidFill>
                <a:ea typeface="宋体" panose="02010600030101010101" pitchFamily="2" charset="-122"/>
              </a:rPr>
              <a:t>(0, 5)</a:t>
            </a:r>
            <a:endParaRPr lang="en-US" altLang="zh-CN" sz="2000">
              <a:solidFill>
                <a:srgbClr val="FF0000"/>
              </a:solidFill>
              <a:ea typeface="宋体" panose="02010600030101010101" pitchFamily="2" charset="-122"/>
            </a:endParaRPr>
          </a:p>
        </p:txBody>
      </p:sp>
      <p:sp>
        <p:nvSpPr>
          <p:cNvPr id="177158" name="Text Box 6"/>
          <p:cNvSpPr txBox="1">
            <a:spLocks noChangeArrowheads="1"/>
          </p:cNvSpPr>
          <p:nvPr/>
        </p:nvSpPr>
        <p:spPr bwMode="auto">
          <a:xfrm>
            <a:off x="539750" y="4797425"/>
            <a:ext cx="266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宋体" panose="02010600030101010101" pitchFamily="2" charset="-122"/>
              </a:rPr>
              <a:t>Initialization</a:t>
            </a:r>
            <a:endParaRPr lang="en-US" altLang="zh-CN" sz="2000">
              <a:ea typeface="宋体" panose="02010600030101010101" pitchFamily="2" charset="-122"/>
            </a:endParaRPr>
          </a:p>
        </p:txBody>
      </p:sp>
      <p:sp>
        <p:nvSpPr>
          <p:cNvPr id="2" name="矩形 1"/>
          <p:cNvSpPr/>
          <p:nvPr/>
        </p:nvSpPr>
        <p:spPr>
          <a:xfrm>
            <a:off x="3402330" y="5445760"/>
            <a:ext cx="503555" cy="466725"/>
          </a:xfrm>
          <a:prstGeom prst="rect">
            <a:avLst/>
          </a:prstGeom>
          <a:noFill/>
          <a:ln>
            <a:solidFill>
              <a:srgbClr val="00B0F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7597140" y="5146675"/>
            <a:ext cx="503555" cy="7658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p:cNvCxnSpPr>
          <p:nvPr/>
        </p:nvCxnSpPr>
        <p:spPr>
          <a:xfrm flipH="1">
            <a:off x="2483485" y="5912485"/>
            <a:ext cx="1170940" cy="32448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 idx="2"/>
          </p:cNvCxnSpPr>
          <p:nvPr/>
        </p:nvCxnSpPr>
        <p:spPr>
          <a:xfrm flipH="1">
            <a:off x="6804025" y="5912485"/>
            <a:ext cx="1045210" cy="3968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72708" y="3101340"/>
          <a:ext cx="8950325" cy="873125"/>
        </p:xfrm>
        <a:graphic>
          <a:graphicData uri="http://schemas.openxmlformats.org/presentationml/2006/ole">
            <mc:AlternateContent xmlns:mc="http://schemas.openxmlformats.org/markup-compatibility/2006">
              <mc:Choice xmlns:v="urn:schemas-microsoft-com:vml" Requires="v">
                <p:oleObj spid="_x0000_s179679" name="Image" r:id="rId1" imgW="11049000" imgH="1079500" progId="Photoshop.Image.5">
                  <p:embed/>
                </p:oleObj>
              </mc:Choice>
              <mc:Fallback>
                <p:oleObj name="Image" r:id="rId1" imgW="11049000" imgH="1079500" progId="Photoshop.Image.5">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8" y="3101340"/>
                        <a:ext cx="8950325" cy="8731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9204" name="Text Box 4"/>
          <p:cNvSpPr txBox="1">
            <a:spLocks noChangeArrowheads="1"/>
          </p:cNvSpPr>
          <p:nvPr/>
        </p:nvSpPr>
        <p:spPr bwMode="auto">
          <a:xfrm>
            <a:off x="73025" y="2640965"/>
            <a:ext cx="6423025"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a:solidFill>
                  <a:srgbClr val="0000FF"/>
                </a:solidFill>
                <a:latin typeface="Times New Roman" panose="02020603050405020304" pitchFamily="18" charset="0"/>
                <a:ea typeface="仿宋_GB2312" pitchFamily="49" charset="-122"/>
              </a:rPr>
              <a:t>Select vertex 5, add in spanning tree and update</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179205" name="Line 5"/>
          <p:cNvSpPr>
            <a:spLocks noChangeShapeType="1"/>
          </p:cNvSpPr>
          <p:nvPr/>
        </p:nvSpPr>
        <p:spPr bwMode="auto">
          <a:xfrm flipV="1">
            <a:off x="3554095" y="3983990"/>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06" name="Text Box 6"/>
          <p:cNvSpPr txBox="1">
            <a:spLocks noChangeArrowheads="1"/>
          </p:cNvSpPr>
          <p:nvPr/>
        </p:nvSpPr>
        <p:spPr bwMode="auto">
          <a:xfrm>
            <a:off x="3690620" y="3983990"/>
            <a:ext cx="796925" cy="4572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i="1">
                <a:solidFill>
                  <a:srgbClr val="CC3300"/>
                </a:solidFill>
                <a:latin typeface="Times New Roman" panose="02020603050405020304" pitchFamily="18" charset="0"/>
                <a:ea typeface="宋体" panose="02010600030101010101" pitchFamily="2" charset="-122"/>
              </a:rPr>
              <a:t>v </a:t>
            </a:r>
            <a:r>
              <a:rPr kumimoji="1" lang="en-US" altLang="zh-CN" sz="2400" b="1">
                <a:solidFill>
                  <a:srgbClr val="CC3300"/>
                </a:solidFill>
                <a:latin typeface="Times New Roman" panose="02020603050405020304" pitchFamily="18" charset="0"/>
                <a:ea typeface="宋体" panose="02010600030101010101" pitchFamily="2" charset="-122"/>
              </a:rPr>
              <a:t>= 5</a:t>
            </a:r>
            <a:endParaRPr kumimoji="1" lang="en-US" altLang="zh-CN" sz="2400">
              <a:solidFill>
                <a:srgbClr val="CC3300"/>
              </a:solidFill>
              <a:latin typeface="Times New Roman" panose="02020603050405020304" pitchFamily="18" charset="0"/>
              <a:ea typeface="宋体" panose="02010600030101010101" pitchFamily="2" charset="-122"/>
            </a:endParaRPr>
          </a:p>
        </p:txBody>
      </p:sp>
      <p:sp>
        <p:nvSpPr>
          <p:cNvPr id="179207" name="Line 7"/>
          <p:cNvSpPr>
            <a:spLocks noChangeShapeType="1"/>
          </p:cNvSpPr>
          <p:nvPr/>
        </p:nvSpPr>
        <p:spPr bwMode="auto">
          <a:xfrm flipV="1">
            <a:off x="3100070" y="6066155"/>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08" name="Text Box 8"/>
          <p:cNvSpPr txBox="1">
            <a:spLocks noChangeArrowheads="1"/>
          </p:cNvSpPr>
          <p:nvPr/>
        </p:nvSpPr>
        <p:spPr bwMode="auto">
          <a:xfrm>
            <a:off x="3293745" y="6066155"/>
            <a:ext cx="796925" cy="4572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i="1">
                <a:solidFill>
                  <a:srgbClr val="CC3300"/>
                </a:solidFill>
                <a:latin typeface="Times New Roman" panose="02020603050405020304" pitchFamily="18" charset="0"/>
                <a:ea typeface="宋体" panose="02010600030101010101" pitchFamily="2" charset="-122"/>
              </a:rPr>
              <a:t>v </a:t>
            </a:r>
            <a:r>
              <a:rPr kumimoji="1" lang="en-US" altLang="zh-CN" sz="2400" b="1">
                <a:solidFill>
                  <a:srgbClr val="CC3300"/>
                </a:solidFill>
                <a:latin typeface="Times New Roman" panose="02020603050405020304" pitchFamily="18" charset="0"/>
                <a:ea typeface="宋体" panose="02010600030101010101" pitchFamily="2" charset="-122"/>
              </a:rPr>
              <a:t>= 4</a:t>
            </a:r>
            <a:endParaRPr kumimoji="1" lang="en-US" altLang="zh-CN" sz="2400">
              <a:solidFill>
                <a:srgbClr val="CC3300"/>
              </a:solidFill>
              <a:latin typeface="Times New Roman" panose="02020603050405020304" pitchFamily="18" charset="0"/>
              <a:ea typeface="宋体" panose="02010600030101010101" pitchFamily="2" charset="-122"/>
            </a:endParaRPr>
          </a:p>
        </p:txBody>
      </p:sp>
      <p:grpSp>
        <p:nvGrpSpPr>
          <p:cNvPr id="179209" name="Group 9"/>
          <p:cNvGrpSpPr/>
          <p:nvPr/>
        </p:nvGrpSpPr>
        <p:grpSpPr bwMode="auto">
          <a:xfrm>
            <a:off x="3325495" y="3483928"/>
            <a:ext cx="457200" cy="381000"/>
            <a:chOff x="2112" y="336"/>
            <a:chExt cx="288" cy="240"/>
          </a:xfrm>
        </p:grpSpPr>
        <p:sp>
          <p:nvSpPr>
            <p:cNvPr id="179210" name="Line 10"/>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1" name="Line 11"/>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2" name="Line 12"/>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3" name="Line 13"/>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14" name="Group 14"/>
          <p:cNvGrpSpPr/>
          <p:nvPr/>
        </p:nvGrpSpPr>
        <p:grpSpPr bwMode="auto">
          <a:xfrm>
            <a:off x="7887970" y="3483928"/>
            <a:ext cx="457200" cy="381000"/>
            <a:chOff x="5040" y="336"/>
            <a:chExt cx="288" cy="240"/>
          </a:xfrm>
        </p:grpSpPr>
        <p:sp>
          <p:nvSpPr>
            <p:cNvPr id="179215" name="Line 15"/>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6" name="Line 16"/>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7" name="Line 17"/>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18" name="Line 18"/>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79219" name="Object 19"/>
          <p:cNvGraphicFramePr>
            <a:graphicFrameLocks noChangeAspect="1"/>
          </p:cNvGraphicFramePr>
          <p:nvPr/>
        </p:nvGraphicFramePr>
        <p:xfrm>
          <a:off x="142558" y="5167630"/>
          <a:ext cx="8810625" cy="809625"/>
        </p:xfrm>
        <a:graphic>
          <a:graphicData uri="http://schemas.openxmlformats.org/presentationml/2006/ole">
            <mc:AlternateContent xmlns:mc="http://schemas.openxmlformats.org/markup-compatibility/2006">
              <mc:Choice xmlns:v="urn:schemas-microsoft-com:vml" Requires="v">
                <p:oleObj spid="_x0000_s179680" name="Image" r:id="rId3" imgW="11747500" imgH="1079500" progId="Photoshop.Image.5">
                  <p:embed/>
                </p:oleObj>
              </mc:Choice>
              <mc:Fallback>
                <p:oleObj name="Image" r:id="rId3" imgW="11747500" imgH="1079500" progId="Photoshop.Image.5">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8" y="5167630"/>
                        <a:ext cx="8810625" cy="8096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79220" name="Group 20"/>
          <p:cNvGrpSpPr/>
          <p:nvPr/>
        </p:nvGrpSpPr>
        <p:grpSpPr bwMode="auto">
          <a:xfrm>
            <a:off x="2865120" y="5507355"/>
            <a:ext cx="420688" cy="381000"/>
            <a:chOff x="2112" y="336"/>
            <a:chExt cx="288" cy="240"/>
          </a:xfrm>
        </p:grpSpPr>
        <p:sp>
          <p:nvSpPr>
            <p:cNvPr id="179221" name="Line 21"/>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2" name="Line 22"/>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3" name="Line 23"/>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4" name="Line 24"/>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25" name="Group 25"/>
          <p:cNvGrpSpPr/>
          <p:nvPr/>
        </p:nvGrpSpPr>
        <p:grpSpPr bwMode="auto">
          <a:xfrm>
            <a:off x="7367270" y="5507355"/>
            <a:ext cx="457200" cy="381000"/>
            <a:chOff x="5040" y="336"/>
            <a:chExt cx="288" cy="240"/>
          </a:xfrm>
        </p:grpSpPr>
        <p:sp>
          <p:nvSpPr>
            <p:cNvPr id="179226" name="Line 26"/>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7" name="Line 27"/>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8" name="Line 28"/>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29" name="Line 29"/>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 name="图片 1"/>
          <p:cNvPicPr>
            <a:picLocks noChangeAspect="1"/>
          </p:cNvPicPr>
          <p:nvPr/>
        </p:nvPicPr>
        <p:blipFill>
          <a:blip r:embed="rId5"/>
          <a:stretch>
            <a:fillRect/>
          </a:stretch>
        </p:blipFill>
        <p:spPr>
          <a:xfrm>
            <a:off x="3267075" y="542925"/>
            <a:ext cx="2654935" cy="1905000"/>
          </a:xfrm>
          <a:prstGeom prst="rect">
            <a:avLst/>
          </a:prstGeom>
        </p:spPr>
      </p:pic>
      <p:sp>
        <p:nvSpPr>
          <p:cNvPr id="3" name="Text Box 4"/>
          <p:cNvSpPr txBox="1">
            <a:spLocks noChangeArrowheads="1"/>
          </p:cNvSpPr>
          <p:nvPr/>
        </p:nvSpPr>
        <p:spPr bwMode="auto">
          <a:xfrm>
            <a:off x="142875" y="4707255"/>
            <a:ext cx="6423025"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p>
            <a:r>
              <a:rPr kumimoji="1" lang="en-US" altLang="zh-CN" sz="2400" b="1">
                <a:solidFill>
                  <a:srgbClr val="0000FF"/>
                </a:solidFill>
                <a:latin typeface="Times New Roman" panose="02020603050405020304" pitchFamily="18" charset="0"/>
                <a:ea typeface="仿宋_GB2312" pitchFamily="49" charset="-122"/>
              </a:rPr>
              <a:t>Select vertex 4, add in spanning tree and update</a:t>
            </a:r>
            <a:endParaRPr kumimoji="1" lang="en-US" altLang="zh-CN" sz="2400">
              <a:solidFill>
                <a:srgbClr val="0000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2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2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920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Text Box 3"/>
          <p:cNvSpPr txBox="1">
            <a:spLocks noChangeArrowheads="1"/>
          </p:cNvSpPr>
          <p:nvPr/>
        </p:nvSpPr>
        <p:spPr bwMode="auto">
          <a:xfrm>
            <a:off x="196850" y="2818448"/>
            <a:ext cx="1012825" cy="4572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a:solidFill>
                  <a:srgbClr val="0000FF"/>
                </a:solidFill>
                <a:latin typeface="Times New Roman" panose="02020603050405020304" pitchFamily="18" charset="0"/>
                <a:ea typeface="仿宋_GB2312" pitchFamily="49" charset="-122"/>
              </a:rPr>
              <a:t>repeat</a:t>
            </a:r>
            <a:endParaRPr kumimoji="1" lang="en-US" altLang="zh-CN" sz="2400">
              <a:solidFill>
                <a:srgbClr val="0000FF"/>
              </a:solidFill>
              <a:latin typeface="Times New Roman" panose="02020603050405020304" pitchFamily="18" charset="0"/>
              <a:ea typeface="宋体" panose="02010600030101010101" pitchFamily="2" charset="-122"/>
            </a:endParaRPr>
          </a:p>
        </p:txBody>
      </p:sp>
      <p:graphicFrame>
        <p:nvGraphicFramePr>
          <p:cNvPr id="179230" name="Object 30"/>
          <p:cNvGraphicFramePr>
            <a:graphicFrameLocks noChangeAspect="1"/>
          </p:cNvGraphicFramePr>
          <p:nvPr/>
        </p:nvGraphicFramePr>
        <p:xfrm>
          <a:off x="53975" y="3297873"/>
          <a:ext cx="9036050" cy="3194050"/>
        </p:xfrm>
        <a:graphic>
          <a:graphicData uri="http://schemas.openxmlformats.org/presentationml/2006/ole">
            <mc:AlternateContent xmlns:mc="http://schemas.openxmlformats.org/markup-compatibility/2006">
              <mc:Choice xmlns:v="urn:schemas-microsoft-com:vml" Requires="v">
                <p:oleObj spid="_x0000_s179681" name="Image" r:id="rId1" imgW="11747500" imgH="4152900" progId="Photoshop.Image.5">
                  <p:embed/>
                </p:oleObj>
              </mc:Choice>
              <mc:Fallback>
                <p:oleObj name="Image" r:id="rId1" imgW="11747500" imgH="4152900" progId="Photoshop.Image.5">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3297873"/>
                        <a:ext cx="9036050" cy="31940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79231" name="Group 31"/>
          <p:cNvGrpSpPr/>
          <p:nvPr/>
        </p:nvGrpSpPr>
        <p:grpSpPr bwMode="auto">
          <a:xfrm>
            <a:off x="3762375" y="5415598"/>
            <a:ext cx="457200" cy="381000"/>
            <a:chOff x="2112" y="336"/>
            <a:chExt cx="288" cy="240"/>
          </a:xfrm>
        </p:grpSpPr>
        <p:sp>
          <p:nvSpPr>
            <p:cNvPr id="179232" name="Line 32"/>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33" name="Line 33"/>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34" name="Line 34"/>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35" name="Line 35"/>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36" name="Group 36"/>
          <p:cNvGrpSpPr/>
          <p:nvPr/>
        </p:nvGrpSpPr>
        <p:grpSpPr bwMode="auto">
          <a:xfrm>
            <a:off x="8356600" y="5415598"/>
            <a:ext cx="457200" cy="381000"/>
            <a:chOff x="5040" y="336"/>
            <a:chExt cx="288" cy="240"/>
          </a:xfrm>
        </p:grpSpPr>
        <p:sp>
          <p:nvSpPr>
            <p:cNvPr id="179237" name="Line 37"/>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38" name="Line 38"/>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39" name="Line 39"/>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0" name="Line 40"/>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41" name="Group 41"/>
          <p:cNvGrpSpPr/>
          <p:nvPr/>
        </p:nvGrpSpPr>
        <p:grpSpPr bwMode="auto">
          <a:xfrm>
            <a:off x="1530350" y="4839335"/>
            <a:ext cx="457200" cy="381000"/>
            <a:chOff x="2112" y="336"/>
            <a:chExt cx="288" cy="240"/>
          </a:xfrm>
        </p:grpSpPr>
        <p:sp>
          <p:nvSpPr>
            <p:cNvPr id="179242" name="Line 42"/>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3" name="Line 43"/>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4" name="Line 44"/>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5" name="Line 45"/>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46" name="Group 46"/>
          <p:cNvGrpSpPr/>
          <p:nvPr/>
        </p:nvGrpSpPr>
        <p:grpSpPr bwMode="auto">
          <a:xfrm>
            <a:off x="6116638" y="4826635"/>
            <a:ext cx="457200" cy="381000"/>
            <a:chOff x="5040" y="336"/>
            <a:chExt cx="288" cy="240"/>
          </a:xfrm>
        </p:grpSpPr>
        <p:sp>
          <p:nvSpPr>
            <p:cNvPr id="179247" name="Line 47"/>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8" name="Line 48"/>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49" name="Line 49"/>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0" name="Line 50"/>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51" name="Group 51"/>
          <p:cNvGrpSpPr/>
          <p:nvPr/>
        </p:nvGrpSpPr>
        <p:grpSpPr bwMode="auto">
          <a:xfrm>
            <a:off x="1998663" y="4258310"/>
            <a:ext cx="457200" cy="381000"/>
            <a:chOff x="2112" y="336"/>
            <a:chExt cx="288" cy="240"/>
          </a:xfrm>
        </p:grpSpPr>
        <p:sp>
          <p:nvSpPr>
            <p:cNvPr id="179252" name="Line 52"/>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3" name="Line 53"/>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4" name="Line 54"/>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5" name="Line 55"/>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56" name="Group 56"/>
          <p:cNvGrpSpPr/>
          <p:nvPr/>
        </p:nvGrpSpPr>
        <p:grpSpPr bwMode="auto">
          <a:xfrm>
            <a:off x="6559550" y="4245610"/>
            <a:ext cx="457200" cy="381000"/>
            <a:chOff x="5040" y="336"/>
            <a:chExt cx="288" cy="240"/>
          </a:xfrm>
        </p:grpSpPr>
        <p:sp>
          <p:nvSpPr>
            <p:cNvPr id="179257" name="Line 57"/>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8" name="Line 58"/>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59" name="Line 59"/>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0" name="Line 60"/>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61" name="Group 61"/>
          <p:cNvGrpSpPr/>
          <p:nvPr/>
        </p:nvGrpSpPr>
        <p:grpSpPr bwMode="auto">
          <a:xfrm>
            <a:off x="2430463" y="3661410"/>
            <a:ext cx="457200" cy="381000"/>
            <a:chOff x="2112" y="336"/>
            <a:chExt cx="288" cy="240"/>
          </a:xfrm>
        </p:grpSpPr>
        <p:sp>
          <p:nvSpPr>
            <p:cNvPr id="179262" name="Line 62"/>
            <p:cNvSpPr>
              <a:spLocks noChangeShapeType="1"/>
            </p:cNvSpPr>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3" name="Line 63"/>
            <p:cNvSpPr>
              <a:spLocks noChangeShapeType="1"/>
            </p:cNvSpPr>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4" name="Line 64"/>
            <p:cNvSpPr>
              <a:spLocks noChangeShapeType="1"/>
            </p:cNvSpPr>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5" name="Line 65"/>
            <p:cNvSpPr>
              <a:spLocks noChangeShapeType="1"/>
            </p:cNvSpPr>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9266" name="Group 66"/>
          <p:cNvGrpSpPr/>
          <p:nvPr/>
        </p:nvGrpSpPr>
        <p:grpSpPr bwMode="auto">
          <a:xfrm>
            <a:off x="7004050" y="3648710"/>
            <a:ext cx="457200" cy="381000"/>
            <a:chOff x="5040" y="336"/>
            <a:chExt cx="288" cy="240"/>
          </a:xfrm>
        </p:grpSpPr>
        <p:sp>
          <p:nvSpPr>
            <p:cNvPr id="179267" name="Line 67"/>
            <p:cNvSpPr>
              <a:spLocks noChangeShapeType="1"/>
            </p:cNvSpPr>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8" name="Line 68"/>
            <p:cNvSpPr>
              <a:spLocks noChangeShapeType="1"/>
            </p:cNvSpPr>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69" name="Line 69"/>
            <p:cNvSpPr>
              <a:spLocks noChangeShapeType="1"/>
            </p:cNvSpPr>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270" name="Line 70"/>
            <p:cNvSpPr>
              <a:spLocks noChangeShapeType="1"/>
            </p:cNvSpPr>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 name="图片 2"/>
          <p:cNvPicPr>
            <a:picLocks noChangeAspect="1"/>
          </p:cNvPicPr>
          <p:nvPr/>
        </p:nvPicPr>
        <p:blipFill>
          <a:blip r:embed="rId3"/>
          <a:stretch>
            <a:fillRect/>
          </a:stretch>
        </p:blipFill>
        <p:spPr>
          <a:xfrm>
            <a:off x="3267075" y="542925"/>
            <a:ext cx="2654935" cy="1905000"/>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200660" y="607060"/>
            <a:ext cx="8486140" cy="6179820"/>
          </a:xfrm>
        </p:spPr>
        <p:txBody>
          <a:bodyPr/>
          <a:lstStyle/>
          <a:p>
            <a:pPr indent="0" eaLnBrk="1" latinLnBrk="0" hangingPunct="1">
              <a:spcBef>
                <a:spcPts val="0"/>
              </a:spcBef>
            </a:pPr>
            <a:r>
              <a:rPr lang="en-US" altLang="zh-CN" sz="2400" b="1">
                <a:latin typeface="Arial Bold" panose="020B0604020202090204" charset="0"/>
                <a:cs typeface="Arial Bold" panose="020B0604020202090204" charset="0"/>
              </a:rPr>
              <a:t>Initialization</a:t>
            </a:r>
            <a:endParaRPr lang="en-US" altLang="zh-CN" sz="2400"/>
          </a:p>
          <a:p>
            <a:pPr lvl="1" indent="0" eaLnBrk="1" latinLnBrk="0" hangingPunct="1">
              <a:spcBef>
                <a:spcPts val="0"/>
              </a:spcBef>
            </a:pPr>
            <a:r>
              <a:rPr lang="en-US" altLang="zh-CN" sz="2400" i="1">
                <a:solidFill>
                  <a:srgbClr val="FF0000"/>
                </a:solidFill>
                <a:latin typeface="Times New Roman" panose="02020603050405020304" pitchFamily="18" charset="0"/>
                <a:ea typeface="仿宋_GB2312" pitchFamily="49" charset="-122"/>
              </a:rPr>
              <a:t>lowcost</a:t>
            </a:r>
            <a:r>
              <a:rPr lang="en-US" altLang="zh-CN" sz="2400">
                <a:solidFill>
                  <a:srgbClr val="FF0000"/>
                </a:solidFill>
              </a:rPr>
              <a:t>[ ]</a:t>
            </a:r>
            <a:endParaRPr lang="en-US" altLang="zh-CN" sz="2400"/>
          </a:p>
          <a:p>
            <a:pPr lvl="1" indent="0" eaLnBrk="1" latinLnBrk="0" hangingPunct="1">
              <a:spcBef>
                <a:spcPts val="0"/>
              </a:spcBef>
              <a:buFontTx/>
              <a:buNone/>
            </a:pPr>
            <a:r>
              <a:rPr lang="en-US" altLang="zh-CN" sz="2400"/>
              <a:t>From adjacency matrix</a:t>
            </a:r>
            <a:endParaRPr lang="en-US" altLang="zh-CN" sz="2400"/>
          </a:p>
          <a:p>
            <a:pPr lvl="1" indent="0" eaLnBrk="1" latinLnBrk="0" hangingPunct="1">
              <a:spcBef>
                <a:spcPts val="0"/>
              </a:spcBef>
            </a:pPr>
            <a:r>
              <a:rPr lang="en-US" altLang="zh-CN" sz="2400" i="1">
                <a:solidFill>
                  <a:srgbClr val="FF0000"/>
                </a:solidFill>
                <a:latin typeface="Times New Roman" panose="02020603050405020304" pitchFamily="18" charset="0"/>
                <a:ea typeface="仿宋_GB2312" pitchFamily="49" charset="-122"/>
              </a:rPr>
              <a:t>nearver</a:t>
            </a:r>
            <a:r>
              <a:rPr lang="en-US" altLang="zh-CN" sz="2400">
                <a:solidFill>
                  <a:srgbClr val="FF0000"/>
                </a:solidFill>
              </a:rPr>
              <a:t>[ ]</a:t>
            </a:r>
            <a:endParaRPr lang="en-US" altLang="zh-CN" sz="2400"/>
          </a:p>
          <a:p>
            <a:pPr lvl="1" indent="0" eaLnBrk="1" latinLnBrk="0" hangingPunct="1">
              <a:spcBef>
                <a:spcPts val="0"/>
              </a:spcBef>
              <a:buFontTx/>
              <a:buNone/>
            </a:pPr>
            <a:r>
              <a:rPr lang="en-US" altLang="zh-CN" sz="2400"/>
              <a:t>Set to 0 except the starting vertex (-1)</a:t>
            </a:r>
            <a:endParaRPr lang="en-US" altLang="zh-CN" sz="2400"/>
          </a:p>
          <a:p>
            <a:pPr indent="0" eaLnBrk="1" latinLnBrk="0" hangingPunct="1">
              <a:spcBef>
                <a:spcPts val="1200"/>
              </a:spcBef>
            </a:pPr>
            <a:r>
              <a:rPr lang="en-US" altLang="zh-CN" sz="2400" b="1">
                <a:latin typeface="Arial Bold" panose="020B0604020202090204" charset="0"/>
                <a:cs typeface="Arial Bold" panose="020B0604020202090204" charset="0"/>
              </a:rPr>
              <a:t>Iteration</a:t>
            </a:r>
            <a:endParaRPr lang="en-US" altLang="zh-CN" sz="2400"/>
          </a:p>
          <a:p>
            <a:pPr lvl="1" indent="0" eaLnBrk="1" latinLnBrk="0" hangingPunct="1">
              <a:spcBef>
                <a:spcPts val="0"/>
              </a:spcBef>
            </a:pPr>
            <a:r>
              <a:rPr lang="en-US" altLang="zh-CN" sz="2400" i="1">
                <a:solidFill>
                  <a:srgbClr val="FF0000"/>
                </a:solidFill>
                <a:latin typeface="Times New Roman" panose="02020603050405020304" pitchFamily="18" charset="0"/>
                <a:ea typeface="仿宋_GB2312" pitchFamily="49" charset="-122"/>
              </a:rPr>
              <a:t>lowcost </a:t>
            </a:r>
            <a:r>
              <a:rPr lang="en-US" altLang="zh-CN" sz="2400">
                <a:solidFill>
                  <a:srgbClr val="FF0000"/>
                </a:solidFill>
                <a:latin typeface="Times New Roman" panose="02020603050405020304" pitchFamily="18" charset="0"/>
                <a:ea typeface="仿宋_GB2312" pitchFamily="49" charset="-122"/>
              </a:rPr>
              <a:t>[ ]</a:t>
            </a:r>
            <a:endParaRPr lang="en-US" altLang="zh-CN" sz="2400">
              <a:solidFill>
                <a:schemeClr val="tx2"/>
              </a:solidFill>
              <a:latin typeface="Times New Roman" panose="02020603050405020304" pitchFamily="18" charset="0"/>
              <a:ea typeface="仿宋_GB2312" pitchFamily="49" charset="-122"/>
            </a:endParaRPr>
          </a:p>
          <a:p>
            <a:pPr lvl="1" indent="0" eaLnBrk="1" latinLnBrk="0" hangingPunct="1">
              <a:spcBef>
                <a:spcPts val="0"/>
              </a:spcBef>
              <a:buFontTx/>
              <a:buNone/>
            </a:pPr>
            <a:r>
              <a:rPr lang="en-US" altLang="zh-CN" sz="2400">
                <a:cs typeface="+mn-ea"/>
              </a:rPr>
              <a:t>Choose</a:t>
            </a:r>
            <a:r>
              <a:rPr lang="en-US" altLang="zh-CN" sz="2400" i="1">
                <a:solidFill>
                  <a:schemeClr val="tx2"/>
                </a:solidFill>
                <a:latin typeface="Times New Roman" panose="02020603050405020304" pitchFamily="18" charset="0"/>
                <a:ea typeface="仿宋_GB2312" pitchFamily="49" charset="-122"/>
              </a:rPr>
              <a:t> v= </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nearvex</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i</a:t>
            </a:r>
            <a:r>
              <a:rPr lang="en-US" altLang="zh-CN" sz="2400">
                <a:solidFill>
                  <a:schemeClr val="tx2"/>
                </a:solidFill>
                <a:latin typeface="Times New Roman" panose="02020603050405020304" pitchFamily="18" charset="0"/>
                <a:ea typeface="仿宋_GB2312" pitchFamily="49" charset="-122"/>
              </a:rPr>
              <a:t>] </a:t>
            </a:r>
            <a:r>
              <a:rPr lang="en-US" altLang="zh-CN" sz="24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400">
                <a:solidFill>
                  <a:schemeClr val="tx2"/>
                </a:solidFill>
                <a:latin typeface="Times New Roman" panose="02020603050405020304" pitchFamily="18" charset="0"/>
                <a:ea typeface="仿宋_GB2312" pitchFamily="49" charset="-122"/>
              </a:rPr>
              <a:t> </a:t>
            </a:r>
            <a:r>
              <a:rPr lang="en-US" altLang="zh-CN" sz="2400">
                <a:solidFill>
                  <a:schemeClr val="tx2"/>
                </a:solidFill>
                <a:latin typeface="仿宋_GB2312" pitchFamily="49" charset="-122"/>
                <a:ea typeface="仿宋_GB2312" pitchFamily="49" charset="-122"/>
              </a:rPr>
              <a:t>-</a:t>
            </a:r>
            <a:r>
              <a:rPr lang="en-US" altLang="zh-CN" sz="2400">
                <a:solidFill>
                  <a:schemeClr val="tx2"/>
                </a:solidFill>
                <a:latin typeface="Times New Roman" panose="02020603050405020304" pitchFamily="18" charset="0"/>
                <a:ea typeface="仿宋_GB2312" pitchFamily="49" charset="-122"/>
              </a:rPr>
              <a:t>1</a:t>
            </a:r>
            <a:r>
              <a:rPr lang="en-US" altLang="zh-CN" sz="2400">
                <a:latin typeface="Times New Roman" panose="02020603050405020304" pitchFamily="18" charset="0"/>
                <a:ea typeface="仿宋_GB2312" pitchFamily="49" charset="-122"/>
              </a:rPr>
              <a:t> </a:t>
            </a:r>
            <a:r>
              <a:rPr lang="en-US" altLang="zh-CN" sz="2400">
                <a:solidFill>
                  <a:schemeClr val="tx2"/>
                </a:solidFill>
                <a:latin typeface="Times New Roman" panose="02020603050405020304" pitchFamily="18" charset="0"/>
                <a:ea typeface="仿宋_GB2312" pitchFamily="49" charset="-122"/>
              </a:rPr>
              <a:t>&amp;&amp;</a:t>
            </a:r>
            <a:r>
              <a:rPr lang="en-US" altLang="zh-CN" sz="2400">
                <a:latin typeface="Times New Roman" panose="02020603050405020304" pitchFamily="18" charset="0"/>
                <a:ea typeface="仿宋_GB2312" pitchFamily="49" charset="-122"/>
              </a:rPr>
              <a:t> min(</a:t>
            </a:r>
            <a:r>
              <a:rPr lang="en-US" altLang="zh-CN" sz="2400" i="1">
                <a:solidFill>
                  <a:schemeClr val="tx2"/>
                </a:solidFill>
                <a:latin typeface="Times New Roman" panose="02020603050405020304" pitchFamily="18" charset="0"/>
                <a:ea typeface="仿宋_GB2312" pitchFamily="49" charset="-122"/>
              </a:rPr>
              <a:t>lowcost</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i</a:t>
            </a:r>
            <a:r>
              <a:rPr lang="en-US" altLang="zh-CN" sz="2400">
                <a:solidFill>
                  <a:schemeClr val="tx2"/>
                </a:solidFill>
                <a:latin typeface="Times New Roman" panose="02020603050405020304" pitchFamily="18" charset="0"/>
                <a:ea typeface="仿宋_GB2312" pitchFamily="49" charset="-122"/>
              </a:rPr>
              <a:t>])}</a:t>
            </a:r>
            <a:endParaRPr lang="en-US" altLang="zh-CN" sz="2400">
              <a:solidFill>
                <a:schemeClr val="tx2"/>
              </a:solidFill>
              <a:latin typeface="Times New Roman" panose="02020603050405020304" pitchFamily="18" charset="0"/>
              <a:ea typeface="仿宋_GB2312" pitchFamily="49" charset="-122"/>
            </a:endParaRPr>
          </a:p>
          <a:p>
            <a:pPr lvl="1" indent="0" eaLnBrk="1" latinLnBrk="0" hangingPunct="1">
              <a:spcBef>
                <a:spcPts val="0"/>
              </a:spcBef>
              <a:buFontTx/>
              <a:buNone/>
            </a:pPr>
            <a:r>
              <a:rPr lang="en-US" altLang="zh-CN" sz="2400">
                <a:cs typeface="+mn-ea"/>
              </a:rPr>
              <a:t>selected edge is</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nearvex</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a:t>
            </a:r>
            <a:r>
              <a:rPr lang="en-US" altLang="zh-CN" sz="2400">
                <a:cs typeface="+mn-ea"/>
              </a:rPr>
              <a:t>cost is</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lowcost</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a:t>
            </a:r>
            <a:endParaRPr lang="en-US" altLang="zh-CN" sz="2400">
              <a:solidFill>
                <a:schemeClr val="tx2"/>
              </a:solidFill>
              <a:latin typeface="Times New Roman" panose="02020603050405020304" pitchFamily="18" charset="0"/>
              <a:ea typeface="仿宋_GB2312" pitchFamily="49" charset="-122"/>
            </a:endParaRPr>
          </a:p>
          <a:p>
            <a:pPr lvl="1" indent="0" eaLnBrk="1" latinLnBrk="0" hangingPunct="1">
              <a:spcBef>
                <a:spcPts val="0"/>
              </a:spcBef>
            </a:pPr>
            <a:r>
              <a:rPr lang="en-US" altLang="zh-CN" sz="2400" i="1">
                <a:solidFill>
                  <a:srgbClr val="FF0000"/>
                </a:solidFill>
                <a:latin typeface="Times New Roman" panose="02020603050405020304" pitchFamily="18" charset="0"/>
                <a:ea typeface="仿宋_GB2312" pitchFamily="49" charset="-122"/>
              </a:rPr>
              <a:t>nearvex</a:t>
            </a:r>
            <a:r>
              <a:rPr lang="en-US" altLang="zh-CN" sz="2400">
                <a:solidFill>
                  <a:srgbClr val="FF0000"/>
                </a:solidFill>
                <a:latin typeface="Times New Roman" panose="02020603050405020304" pitchFamily="18" charset="0"/>
                <a:ea typeface="仿宋_GB2312" pitchFamily="49" charset="-122"/>
              </a:rPr>
              <a:t>[ ]</a:t>
            </a:r>
            <a:endParaRPr lang="en-US" altLang="zh-CN" sz="2400">
              <a:solidFill>
                <a:schemeClr val="tx2"/>
              </a:solidFill>
              <a:latin typeface="Times New Roman" panose="02020603050405020304" pitchFamily="18" charset="0"/>
              <a:ea typeface="仿宋_GB2312" pitchFamily="49" charset="-122"/>
            </a:endParaRPr>
          </a:p>
          <a:p>
            <a:pPr lvl="1" indent="0" eaLnBrk="1" latinLnBrk="0" hangingPunct="1">
              <a:spcBef>
                <a:spcPts val="0"/>
              </a:spcBef>
              <a:buFontTx/>
              <a:buNone/>
            </a:pPr>
            <a:r>
              <a:rPr lang="en-US" altLang="zh-CN" sz="2400">
                <a:cs typeface="+mn-ea"/>
              </a:rPr>
              <a:t>Set</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nearvex</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 -1, </a:t>
            </a:r>
            <a:endParaRPr lang="en-US" altLang="zh-CN" sz="2400">
              <a:solidFill>
                <a:schemeClr val="tx2"/>
              </a:solidFill>
              <a:latin typeface="Times New Roman" panose="02020603050405020304" pitchFamily="18" charset="0"/>
              <a:ea typeface="仿宋_GB2312" pitchFamily="49" charset="-122"/>
            </a:endParaRPr>
          </a:p>
          <a:p>
            <a:pPr lvl="1" indent="0" eaLnBrk="1" latinLnBrk="0" hangingPunct="1">
              <a:spcBef>
                <a:spcPts val="0"/>
              </a:spcBef>
              <a:buFontTx/>
              <a:buNone/>
            </a:pPr>
            <a:r>
              <a:rPr lang="en-US" altLang="zh-CN" sz="2400">
                <a:cs typeface="+mn-ea"/>
              </a:rPr>
              <a:t>add</a:t>
            </a:r>
            <a:r>
              <a:rPr lang="en-US" altLang="zh-CN" sz="2400">
                <a:solidFill>
                  <a:schemeClr val="tx2"/>
                </a:solidFill>
                <a:latin typeface="Times New Roman" panose="02020603050405020304" pitchFamily="18" charset="0"/>
                <a:ea typeface="仿宋_GB2312" pitchFamily="49" charset="-122"/>
              </a:rPr>
              <a:t> ( </a:t>
            </a:r>
            <a:r>
              <a:rPr lang="en-US" altLang="zh-CN" sz="2400" i="1">
                <a:solidFill>
                  <a:schemeClr val="tx2"/>
                </a:solidFill>
                <a:latin typeface="Times New Roman" panose="02020603050405020304" pitchFamily="18" charset="0"/>
                <a:ea typeface="仿宋_GB2312" pitchFamily="49" charset="-122"/>
              </a:rPr>
              <a:t>nearvex</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2"/>
                </a:solidFill>
                <a:latin typeface="Times New Roman" panose="02020603050405020304" pitchFamily="18" charset="0"/>
                <a:ea typeface="仿宋_GB2312" pitchFamily="49" charset="-122"/>
              </a:rPr>
              <a:t>lowcost</a:t>
            </a:r>
            <a:r>
              <a:rPr lang="en-US" altLang="zh-CN" sz="2400">
                <a:solidFill>
                  <a:schemeClr val="tx2"/>
                </a:solidFill>
                <a:latin typeface="Times New Roman" panose="02020603050405020304" pitchFamily="18" charset="0"/>
                <a:ea typeface="仿宋_GB2312" pitchFamily="49" charset="-122"/>
              </a:rPr>
              <a:t>[</a:t>
            </a:r>
            <a:r>
              <a:rPr lang="en-US" altLang="zh-CN" sz="2400" i="1">
                <a:solidFill>
                  <a:schemeClr val="tx2"/>
                </a:solidFill>
                <a:latin typeface="Times New Roman" panose="02020603050405020304" pitchFamily="18" charset="0"/>
                <a:ea typeface="仿宋_GB2312" pitchFamily="49" charset="-122"/>
              </a:rPr>
              <a:t>v</a:t>
            </a:r>
            <a:r>
              <a:rPr lang="en-US" altLang="zh-CN" sz="2400">
                <a:solidFill>
                  <a:schemeClr val="tx2"/>
                </a:solidFill>
                <a:latin typeface="Times New Roman" panose="02020603050405020304" pitchFamily="18" charset="0"/>
                <a:ea typeface="仿宋_GB2312" pitchFamily="49" charset="-122"/>
              </a:rPr>
              <a:t>] ) </a:t>
            </a:r>
            <a:r>
              <a:rPr lang="en-US" altLang="zh-CN" sz="2400">
                <a:cs typeface="+mn-ea"/>
              </a:rPr>
              <a:t>into spanning tree</a:t>
            </a:r>
            <a:endParaRPr lang="en-US" altLang="zh-CN" sz="2400">
              <a:cs typeface="+mn-ea"/>
            </a:endParaRPr>
          </a:p>
          <a:p>
            <a:pPr marL="0" lvl="1" indent="0" eaLnBrk="1" latinLnBrk="0" hangingPunct="1">
              <a:spcBef>
                <a:spcPts val="1200"/>
              </a:spcBef>
              <a:buFontTx/>
              <a:buNone/>
            </a:pPr>
            <a:r>
              <a:rPr lang="en-US" altLang="zh-CN" sz="2400">
                <a:cs typeface="+mn-ea"/>
              </a:rPr>
              <a:t>         Update</a:t>
            </a:r>
            <a:r>
              <a:rPr lang="en-US" altLang="zh-CN" sz="2400">
                <a:solidFill>
                  <a:schemeClr val="tx2"/>
                </a:solidFill>
                <a:latin typeface="Times New Roman" panose="02020603050405020304" pitchFamily="18" charset="0"/>
                <a:ea typeface="仿宋_GB2312" pitchFamily="49" charset="-122"/>
              </a:rPr>
              <a:t> </a:t>
            </a:r>
            <a:r>
              <a:rPr lang="en-US" altLang="zh-CN" sz="2400" i="1">
                <a:solidFill>
                  <a:schemeClr val="tx1"/>
                </a:solidFill>
                <a:latin typeface="Times New Roman" panose="02020603050405020304" pitchFamily="18" charset="0"/>
                <a:ea typeface="仿宋_GB2312" pitchFamily="49" charset="-122"/>
                <a:sym typeface="+mn-ea"/>
              </a:rPr>
              <a:t>lowcost </a:t>
            </a:r>
            <a:r>
              <a:rPr lang="en-US" altLang="zh-CN" sz="2400">
                <a:solidFill>
                  <a:schemeClr val="tx1"/>
                </a:solidFill>
                <a:latin typeface="Times New Roman" panose="02020603050405020304" pitchFamily="18" charset="0"/>
                <a:ea typeface="仿宋_GB2312" pitchFamily="49" charset="-122"/>
                <a:sym typeface="+mn-ea"/>
              </a:rPr>
              <a:t>[ ] </a:t>
            </a:r>
            <a:r>
              <a:rPr lang="en-US" altLang="zh-CN" sz="2400">
                <a:solidFill>
                  <a:schemeClr val="tx1"/>
                </a:solidFill>
                <a:cs typeface="+mn-ea"/>
                <a:sym typeface="+mn-ea"/>
              </a:rPr>
              <a:t>and</a:t>
            </a:r>
            <a:r>
              <a:rPr lang="en-US" altLang="zh-CN" sz="2400">
                <a:solidFill>
                  <a:schemeClr val="tx1"/>
                </a:solidFill>
                <a:latin typeface="Times New Roman" panose="02020603050405020304" pitchFamily="18" charset="0"/>
                <a:ea typeface="仿宋_GB2312" pitchFamily="49" charset="-122"/>
                <a:sym typeface="+mn-ea"/>
              </a:rPr>
              <a:t> </a:t>
            </a:r>
            <a:r>
              <a:rPr lang="en-US" altLang="zh-CN" sz="2400" i="1">
                <a:solidFill>
                  <a:schemeClr val="tx1"/>
                </a:solidFill>
                <a:latin typeface="Times New Roman" panose="02020603050405020304" pitchFamily="18" charset="0"/>
                <a:ea typeface="仿宋_GB2312" pitchFamily="49" charset="-122"/>
                <a:sym typeface="+mn-ea"/>
              </a:rPr>
              <a:t>nearvex</a:t>
            </a:r>
            <a:r>
              <a:rPr lang="en-US" altLang="zh-CN" sz="2400">
                <a:solidFill>
                  <a:schemeClr val="tx1"/>
                </a:solidFill>
                <a:latin typeface="Times New Roman" panose="02020603050405020304" pitchFamily="18" charset="0"/>
                <a:ea typeface="仿宋_GB2312" pitchFamily="49" charset="-122"/>
                <a:sym typeface="+mn-ea"/>
              </a:rPr>
              <a:t>[ ]</a:t>
            </a:r>
            <a:endParaRPr lang="en-US" altLang="zh-CN" sz="2400">
              <a:solidFill>
                <a:schemeClr val="tx1"/>
              </a:solidFill>
              <a:latin typeface="Times New Roman" panose="02020603050405020304" pitchFamily="18" charset="0"/>
              <a:ea typeface="仿宋_GB2312" pitchFamily="49" charset="-122"/>
              <a:sym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ChangeArrowheads="1"/>
          </p:cNvSpPr>
          <p:nvPr/>
        </p:nvSpPr>
        <p:spPr bwMode="auto">
          <a:xfrm>
            <a:off x="225425" y="560070"/>
            <a:ext cx="8523288" cy="382143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a:spAutoFit/>
          </a:bodyPr>
          <a:lstStyle/>
          <a:p>
            <a:pPr eaLnBrk="0" hangingPunct="0"/>
            <a:endParaRPr kumimoji="1" lang="en-US" altLang="zh-CN" sz="2400" b="1" dirty="0">
              <a:solidFill>
                <a:schemeClr val="hlink"/>
              </a:solidFill>
              <a:latin typeface="Times New Roman" panose="02020603050405020304" pitchFamily="18" charset="0"/>
              <a:ea typeface="仿宋_GB2312" pitchFamily="49" charset="-122"/>
            </a:endParaRPr>
          </a:p>
          <a:p>
            <a:pPr algn="l" eaLnBrk="0" hangingPunct="0"/>
            <a:r>
              <a:rPr kumimoji="1" lang="en-US" altLang="zh-CN" sz="2400" b="1" dirty="0">
                <a:solidFill>
                  <a:schemeClr val="hlink"/>
                </a:solidFill>
                <a:latin typeface="Times New Roman" panose="02020603050405020304" pitchFamily="18" charset="0"/>
                <a:ea typeface="仿宋_GB2312" pitchFamily="49" charset="-122"/>
              </a:rPr>
              <a:t>void</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a:solidFill>
                  <a:schemeClr val="hlink"/>
                </a:solidFill>
                <a:latin typeface="Times New Roman" panose="02020603050405020304" pitchFamily="18" charset="0"/>
                <a:ea typeface="仿宋_GB2312" pitchFamily="49" charset="-122"/>
              </a:rPr>
              <a:t>Graph</a:t>
            </a:r>
            <a:r>
              <a:rPr kumimoji="1" lang="en-US" altLang="zh-CN" sz="2400" b="1" dirty="0">
                <a:solidFill>
                  <a:schemeClr val="hlink"/>
                </a:solidFill>
                <a:latin typeface="Times New Roman" panose="02020603050405020304" pitchFamily="18" charset="0"/>
                <a:ea typeface="仿宋_GB2312" pitchFamily="49" charset="-122"/>
              </a:rPr>
              <a:t>&lt;string, float&gt; ::</a:t>
            </a:r>
            <a:r>
              <a:rPr kumimoji="1" lang="en-US" altLang="zh-CN" sz="2400" i="1" dirty="0">
                <a:solidFill>
                  <a:schemeClr val="hlink"/>
                </a:solidFill>
                <a:latin typeface="Times New Roman" panose="02020603050405020304" pitchFamily="18" charset="0"/>
                <a:ea typeface="仿宋_GB2312" pitchFamily="49" charset="-122"/>
              </a:rPr>
              <a:t>Prim</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i="1" dirty="0" err="1">
                <a:solidFill>
                  <a:schemeClr val="hlink"/>
                </a:solidFill>
                <a:latin typeface="Times New Roman" panose="02020603050405020304" pitchFamily="18" charset="0"/>
                <a:ea typeface="仿宋_GB2312" pitchFamily="49" charset="-122"/>
              </a:rPr>
              <a:t>MinSpanTree</a:t>
            </a:r>
            <a:r>
              <a:rPr kumimoji="1" lang="en-US" altLang="zh-CN" sz="2400" b="1" dirty="0">
                <a:solidFill>
                  <a:schemeClr val="hlink"/>
                </a:solidFill>
                <a:latin typeface="Times New Roman" panose="02020603050405020304" pitchFamily="18" charset="0"/>
                <a:ea typeface="仿宋_GB2312" pitchFamily="49" charset="-122"/>
              </a:rPr>
              <a:t> &amp;</a:t>
            </a:r>
            <a:r>
              <a:rPr kumimoji="1" lang="en-US" altLang="zh-CN" sz="2400" i="1" dirty="0">
                <a:solidFill>
                  <a:schemeClr val="hlink"/>
                </a:solidFill>
                <a:latin typeface="Times New Roman" panose="02020603050405020304" pitchFamily="18" charset="0"/>
                <a:ea typeface="仿宋_GB2312" pitchFamily="49" charset="-122"/>
              </a:rPr>
              <a:t>T</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dirty="0">
                <a:solidFill>
                  <a:srgbClr val="FF0000"/>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a:p>
            <a:pPr eaLnBrk="0" hangingPunct="0"/>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b="1" dirty="0" err="1">
                <a:solidFill>
                  <a:schemeClr val="hlink"/>
                </a:solidFill>
                <a:latin typeface="Times New Roman" panose="02020603050405020304" pitchFamily="18" charset="0"/>
                <a:ea typeface="仿宋_GB2312" pitchFamily="49" charset="-122"/>
              </a:rPr>
              <a:t>int</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err="1">
                <a:solidFill>
                  <a:schemeClr val="hlink"/>
                </a:solidFill>
                <a:latin typeface="Times New Roman" panose="02020603050405020304" pitchFamily="18" charset="0"/>
                <a:ea typeface="仿宋_GB2312" pitchFamily="49" charset="-122"/>
              </a:rPr>
              <a:t>NumVertices</a:t>
            </a:r>
            <a:r>
              <a:rPr kumimoji="1" lang="en-US" altLang="zh-CN" sz="2400" i="1" dirty="0">
                <a:solidFill>
                  <a:schemeClr val="hlink"/>
                </a:solidFill>
                <a:latin typeface="Times New Roman" panose="02020603050405020304" pitchFamily="18" charset="0"/>
                <a:ea typeface="仿宋_GB2312" pitchFamily="49" charset="-122"/>
              </a:rPr>
              <a:t> </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err="1">
                <a:solidFill>
                  <a:schemeClr val="hlink"/>
                </a:solidFill>
                <a:latin typeface="Times New Roman" panose="02020603050405020304" pitchFamily="18" charset="0"/>
                <a:ea typeface="仿宋_GB2312" pitchFamily="49" charset="-122"/>
              </a:rPr>
              <a:t>VerticesList.last</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a:p>
            <a:pPr eaLnBrk="0" hangingPunct="0"/>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b="1" dirty="0">
                <a:solidFill>
                  <a:schemeClr val="hlink"/>
                </a:solidFill>
                <a:latin typeface="Times New Roman" panose="02020603050405020304" pitchFamily="18" charset="0"/>
                <a:ea typeface="仿宋_GB2312" pitchFamily="49" charset="-122"/>
              </a:rPr>
              <a:t>float</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i="1" dirty="0" err="1">
                <a:solidFill>
                  <a:schemeClr val="hlink"/>
                </a:solidFill>
                <a:latin typeface="Times New Roman" panose="02020603050405020304" pitchFamily="18" charset="0"/>
                <a:ea typeface="仿宋_GB2312" pitchFamily="49" charset="-122"/>
              </a:rPr>
              <a:t>lowcost</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b="1" dirty="0">
                <a:solidFill>
                  <a:schemeClr val="hlink"/>
                </a:solidFill>
                <a:latin typeface="Times New Roman" panose="02020603050405020304" pitchFamily="18" charset="0"/>
                <a:ea typeface="仿宋_GB2312" pitchFamily="49" charset="-122"/>
              </a:rPr>
              <a:t>new float</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i="1" dirty="0" err="1">
                <a:solidFill>
                  <a:schemeClr val="hlink"/>
                </a:solidFill>
                <a:latin typeface="Times New Roman" panose="02020603050405020304" pitchFamily="18" charset="0"/>
                <a:ea typeface="仿宋_GB2312" pitchFamily="49" charset="-122"/>
              </a:rPr>
              <a:t>NumVertices</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a:p>
            <a:pPr eaLnBrk="0" hangingPunct="0"/>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b="1" dirty="0" err="1">
                <a:solidFill>
                  <a:schemeClr val="hlink"/>
                </a:solidFill>
                <a:latin typeface="Times New Roman" panose="02020603050405020304" pitchFamily="18" charset="0"/>
                <a:ea typeface="仿宋_GB2312" pitchFamily="49" charset="-122"/>
              </a:rPr>
              <a:t>int</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i="1" dirty="0" err="1">
                <a:solidFill>
                  <a:schemeClr val="hlink"/>
                </a:solidFill>
                <a:latin typeface="Times New Roman" panose="02020603050405020304" pitchFamily="18" charset="0"/>
                <a:ea typeface="仿宋_GB2312" pitchFamily="49" charset="-122"/>
              </a:rPr>
              <a:t>nearvex</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b="1" dirty="0">
                <a:solidFill>
                  <a:schemeClr val="hlink"/>
                </a:solidFill>
                <a:latin typeface="Times New Roman" panose="02020603050405020304" pitchFamily="18" charset="0"/>
                <a:ea typeface="仿宋_GB2312" pitchFamily="49" charset="-122"/>
              </a:rPr>
              <a:t>new </a:t>
            </a:r>
            <a:r>
              <a:rPr kumimoji="1" lang="en-US" altLang="zh-CN" sz="2400" b="1" dirty="0" err="1">
                <a:solidFill>
                  <a:schemeClr val="hlink"/>
                </a:solidFill>
                <a:latin typeface="Times New Roman" panose="02020603050405020304" pitchFamily="18" charset="0"/>
                <a:ea typeface="仿宋_GB2312" pitchFamily="49" charset="-122"/>
              </a:rPr>
              <a:t>int</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i="1" dirty="0" err="1">
                <a:solidFill>
                  <a:schemeClr val="hlink"/>
                </a:solidFill>
                <a:latin typeface="Times New Roman" panose="02020603050405020304" pitchFamily="18" charset="0"/>
                <a:ea typeface="仿宋_GB2312" pitchFamily="49" charset="-122"/>
              </a:rPr>
              <a:t>NumVertices</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a:p>
            <a:pPr eaLnBrk="0" hangingPunct="0"/>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b="1" dirty="0">
                <a:solidFill>
                  <a:schemeClr val="hlink"/>
                </a:solidFill>
                <a:latin typeface="Times New Roman" panose="02020603050405020304" pitchFamily="18" charset="0"/>
                <a:ea typeface="仿宋_GB2312" pitchFamily="49" charset="-122"/>
              </a:rPr>
              <a:t>for</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b="1" dirty="0" err="1">
                <a:solidFill>
                  <a:schemeClr val="hlink"/>
                </a:solidFill>
                <a:latin typeface="Times New Roman" panose="02020603050405020304" pitchFamily="18" charset="0"/>
                <a:ea typeface="仿宋_GB2312" pitchFamily="49" charset="-122"/>
              </a:rPr>
              <a:t>int</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a:solidFill>
                  <a:schemeClr val="hlink"/>
                </a:solidFill>
                <a:latin typeface="Times New Roman" panose="02020603050405020304" pitchFamily="18" charset="0"/>
                <a:ea typeface="仿宋_GB2312" pitchFamily="49" charset="-122"/>
              </a:rPr>
              <a:t>i = </a:t>
            </a:r>
            <a:r>
              <a:rPr kumimoji="1" lang="en-US" altLang="zh-CN" sz="2400" dirty="0">
                <a:solidFill>
                  <a:schemeClr val="hlink"/>
                </a:solidFill>
                <a:latin typeface="Times New Roman" panose="02020603050405020304" pitchFamily="18" charset="0"/>
                <a:ea typeface="仿宋_GB2312" pitchFamily="49" charset="-122"/>
              </a:rPr>
              <a:t>1</a:t>
            </a:r>
            <a:r>
              <a:rPr kumimoji="1" lang="en-US" altLang="zh-CN" sz="2400" b="1" dirty="0">
                <a:solidFill>
                  <a:schemeClr val="hlink"/>
                </a:solidFill>
                <a:latin typeface="Times New Roman" panose="02020603050405020304" pitchFamily="18" charset="0"/>
                <a:ea typeface="仿宋_GB2312" pitchFamily="49" charset="-122"/>
              </a:rPr>
              <a:t>;</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a:solidFill>
                  <a:schemeClr val="hlink"/>
                </a:solidFill>
                <a:latin typeface="Times New Roman" panose="02020603050405020304" pitchFamily="18" charset="0"/>
                <a:ea typeface="仿宋_GB2312" pitchFamily="49" charset="-122"/>
              </a:rPr>
              <a:t>i &lt; </a:t>
            </a:r>
            <a:r>
              <a:rPr kumimoji="1" lang="en-US" altLang="zh-CN" sz="2400" i="1" dirty="0" err="1">
                <a:solidFill>
                  <a:schemeClr val="hlink"/>
                </a:solidFill>
                <a:latin typeface="Times New Roman" panose="02020603050405020304" pitchFamily="18" charset="0"/>
                <a:ea typeface="仿宋_GB2312" pitchFamily="49" charset="-122"/>
              </a:rPr>
              <a:t>NumVertices</a:t>
            </a:r>
            <a:r>
              <a:rPr kumimoji="1" lang="en-US" altLang="zh-CN" sz="2400" b="1" dirty="0">
                <a:solidFill>
                  <a:schemeClr val="hlink"/>
                </a:solidFill>
                <a:latin typeface="Times New Roman" panose="02020603050405020304" pitchFamily="18" charset="0"/>
                <a:ea typeface="仿宋_GB2312" pitchFamily="49" charset="-122"/>
              </a:rPr>
              <a:t>;</a:t>
            </a:r>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a:solidFill>
                  <a:schemeClr val="hlink"/>
                </a:solidFill>
                <a:latin typeface="Times New Roman" panose="02020603050405020304" pitchFamily="18" charset="0"/>
                <a:ea typeface="仿宋_GB2312" pitchFamily="49" charset="-122"/>
              </a:rPr>
              <a:t>i</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a:p>
            <a:pPr eaLnBrk="0" hangingPunct="0"/>
            <a:r>
              <a:rPr kumimoji="1" lang="en-US" altLang="zh-CN" sz="2400" dirty="0">
                <a:solidFill>
                  <a:schemeClr val="hlink"/>
                </a:solidFill>
                <a:latin typeface="Times New Roman" panose="02020603050405020304" pitchFamily="18" charset="0"/>
                <a:ea typeface="仿宋_GB2312" pitchFamily="49" charset="-122"/>
              </a:rPr>
              <a:t>        </a:t>
            </a:r>
            <a:r>
              <a:rPr kumimoji="1" lang="en-US" altLang="zh-CN" sz="2400" i="1" dirty="0" err="1">
                <a:solidFill>
                  <a:schemeClr val="hlink"/>
                </a:solidFill>
                <a:latin typeface="Times New Roman" panose="02020603050405020304" pitchFamily="18" charset="0"/>
                <a:ea typeface="仿宋_GB2312" pitchFamily="49" charset="-122"/>
              </a:rPr>
              <a:t>lowcost</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i="1" dirty="0">
                <a:solidFill>
                  <a:schemeClr val="hlink"/>
                </a:solidFill>
                <a:latin typeface="Times New Roman" panose="02020603050405020304" pitchFamily="18" charset="0"/>
                <a:ea typeface="仿宋_GB2312" pitchFamily="49" charset="-122"/>
              </a:rPr>
              <a:t>i</a:t>
            </a:r>
            <a:r>
              <a:rPr kumimoji="1" lang="en-US" altLang="zh-CN" sz="2400" dirty="0">
                <a:solidFill>
                  <a:schemeClr val="hlink"/>
                </a:solidFill>
                <a:latin typeface="Times New Roman" panose="02020603050405020304" pitchFamily="18" charset="0"/>
                <a:ea typeface="仿宋_GB2312" pitchFamily="49" charset="-122"/>
              </a:rPr>
              <a:t>] = </a:t>
            </a:r>
            <a:r>
              <a:rPr kumimoji="1" lang="en-US" altLang="zh-CN" sz="2400" i="1" dirty="0">
                <a:solidFill>
                  <a:schemeClr val="hlink"/>
                </a:solidFill>
                <a:latin typeface="Times New Roman" panose="02020603050405020304" pitchFamily="18" charset="0"/>
                <a:ea typeface="仿宋_GB2312" pitchFamily="49" charset="-122"/>
              </a:rPr>
              <a:t>Edge</a:t>
            </a:r>
            <a:r>
              <a:rPr kumimoji="1" lang="en-US" altLang="zh-CN" sz="2400" dirty="0">
                <a:solidFill>
                  <a:schemeClr val="hlink"/>
                </a:solidFill>
                <a:latin typeface="Times New Roman" panose="02020603050405020304" pitchFamily="18" charset="0"/>
                <a:ea typeface="仿宋_GB2312" pitchFamily="49" charset="-122"/>
              </a:rPr>
              <a:t>[0][</a:t>
            </a:r>
            <a:r>
              <a:rPr kumimoji="1" lang="en-US" altLang="zh-CN" sz="2400" i="1" dirty="0">
                <a:solidFill>
                  <a:schemeClr val="hlink"/>
                </a:solidFill>
                <a:latin typeface="Times New Roman" panose="02020603050405020304" pitchFamily="18" charset="0"/>
                <a:ea typeface="仿宋_GB2312" pitchFamily="49" charset="-122"/>
              </a:rPr>
              <a:t>i</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b="1" dirty="0">
                <a:solidFill>
                  <a:schemeClr val="hlink"/>
                </a:solidFill>
                <a:latin typeface="Times New Roman" panose="02020603050405020304" pitchFamily="18" charset="0"/>
                <a:ea typeface="仿宋_GB2312" pitchFamily="49" charset="-122"/>
              </a:rPr>
              <a:t>; </a:t>
            </a:r>
            <a:endParaRPr kumimoji="1" lang="en-US" altLang="zh-CN" sz="2400" b="1" dirty="0">
              <a:solidFill>
                <a:schemeClr val="hlink"/>
              </a:solidFill>
              <a:latin typeface="Times New Roman" panose="02020603050405020304" pitchFamily="18" charset="0"/>
              <a:ea typeface="仿宋_GB2312" pitchFamily="49" charset="-122"/>
            </a:endParaRPr>
          </a:p>
          <a:p>
            <a:pPr eaLnBrk="0" hangingPunct="0"/>
            <a:r>
              <a:rPr kumimoji="1" lang="en-US" altLang="zh-CN" sz="2400" b="1" dirty="0">
                <a:solidFill>
                  <a:schemeClr val="hlink"/>
                </a:solidFill>
                <a:latin typeface="Times New Roman" panose="02020603050405020304" pitchFamily="18" charset="0"/>
                <a:ea typeface="仿宋_GB2312" pitchFamily="49" charset="-122"/>
              </a:rPr>
              <a:t>        </a:t>
            </a:r>
            <a:r>
              <a:rPr kumimoji="1" lang="en-US" altLang="zh-CN" sz="2400" i="1" dirty="0" err="1">
                <a:solidFill>
                  <a:schemeClr val="hlink"/>
                </a:solidFill>
                <a:latin typeface="Times New Roman" panose="02020603050405020304" pitchFamily="18" charset="0"/>
                <a:ea typeface="仿宋_GB2312" pitchFamily="49" charset="-122"/>
              </a:rPr>
              <a:t>nearvex</a:t>
            </a:r>
            <a:r>
              <a:rPr kumimoji="1" lang="en-US" altLang="zh-CN" sz="2400" dirty="0">
                <a:solidFill>
                  <a:schemeClr val="hlink"/>
                </a:solidFill>
                <a:latin typeface="Times New Roman" panose="02020603050405020304" pitchFamily="18" charset="0"/>
                <a:ea typeface="仿宋_GB2312" pitchFamily="49" charset="-122"/>
              </a:rPr>
              <a:t>[</a:t>
            </a:r>
            <a:r>
              <a:rPr kumimoji="1" lang="en-US" altLang="zh-CN" sz="2400" i="1" dirty="0">
                <a:solidFill>
                  <a:schemeClr val="hlink"/>
                </a:solidFill>
                <a:latin typeface="Times New Roman" panose="02020603050405020304" pitchFamily="18" charset="0"/>
                <a:ea typeface="仿宋_GB2312" pitchFamily="49" charset="-122"/>
              </a:rPr>
              <a:t>i</a:t>
            </a:r>
            <a:r>
              <a:rPr kumimoji="1" lang="en-US" altLang="zh-CN" sz="2400" dirty="0">
                <a:solidFill>
                  <a:schemeClr val="hlink"/>
                </a:solidFill>
                <a:latin typeface="Times New Roman" panose="02020603050405020304" pitchFamily="18" charset="0"/>
                <a:ea typeface="仿宋_GB2312" pitchFamily="49" charset="-122"/>
              </a:rPr>
              <a:t>] = 0</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b="1" dirty="0">
              <a:solidFill>
                <a:schemeClr val="hlink"/>
              </a:solidFill>
              <a:latin typeface="Times New Roman" panose="02020603050405020304" pitchFamily="18" charset="0"/>
              <a:ea typeface="仿宋_GB2312" pitchFamily="49" charset="-122"/>
            </a:endParaRPr>
          </a:p>
          <a:p>
            <a:pPr eaLnBrk="0" hangingPunct="0"/>
            <a:r>
              <a:rPr kumimoji="1" lang="en-US" altLang="zh-CN" sz="2400" b="1" dirty="0">
                <a:solidFill>
                  <a:schemeClr val="hlink"/>
                </a:solidFill>
                <a:latin typeface="Times New Roman" panose="02020603050405020304" pitchFamily="18" charset="0"/>
                <a:ea typeface="仿宋_GB2312" pitchFamily="49" charset="-122"/>
              </a:rPr>
              <a:t>    }</a:t>
            </a:r>
            <a:endParaRPr kumimoji="1" lang="en-US" altLang="zh-CN" sz="2400" b="1" dirty="0">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i="1" dirty="0">
                <a:solidFill>
                  <a:schemeClr val="hlink"/>
                </a:solidFill>
                <a:latin typeface="Times New Roman" panose="02020603050405020304" pitchFamily="18" charset="0"/>
                <a:ea typeface="仿宋_GB2312" pitchFamily="49" charset="-122"/>
              </a:rPr>
              <a:t>    </a:t>
            </a:r>
            <a:r>
              <a:rPr kumimoji="1" lang="en-US" altLang="zh-CN" sz="2400" i="1" dirty="0" err="1">
                <a:solidFill>
                  <a:schemeClr val="hlink"/>
                </a:solidFill>
                <a:latin typeface="Times New Roman" panose="02020603050405020304" pitchFamily="18" charset="0"/>
                <a:ea typeface="仿宋_GB2312" pitchFamily="49" charset="-122"/>
              </a:rPr>
              <a:t>nearvex</a:t>
            </a:r>
            <a:r>
              <a:rPr kumimoji="1" lang="en-US" altLang="zh-CN" sz="2400" dirty="0">
                <a:solidFill>
                  <a:schemeClr val="hlink"/>
                </a:solidFill>
                <a:latin typeface="Times New Roman" panose="02020603050405020304" pitchFamily="18" charset="0"/>
                <a:ea typeface="仿宋_GB2312" pitchFamily="49" charset="-122"/>
              </a:rPr>
              <a:t>[0] = </a:t>
            </a:r>
            <a:r>
              <a:rPr kumimoji="1" lang="en-US" altLang="zh-CN" sz="2400" dirty="0">
                <a:solidFill>
                  <a:schemeClr val="hlink"/>
                </a:solidFill>
                <a:latin typeface="仿宋_GB2312" pitchFamily="49" charset="-122"/>
                <a:ea typeface="仿宋_GB2312" pitchFamily="49" charset="-122"/>
              </a:rPr>
              <a:t>-</a:t>
            </a:r>
            <a:r>
              <a:rPr kumimoji="1" lang="en-US" altLang="zh-CN" sz="2400" dirty="0">
                <a:solidFill>
                  <a:schemeClr val="hlink"/>
                </a:solidFill>
                <a:latin typeface="Times New Roman" panose="02020603050405020304" pitchFamily="18" charset="0"/>
                <a:ea typeface="仿宋_GB2312" pitchFamily="49" charset="-122"/>
              </a:rPr>
              <a:t>1</a:t>
            </a:r>
            <a:r>
              <a:rPr kumimoji="1" lang="en-US" altLang="zh-CN" sz="2400" b="1" dirty="0">
                <a:solidFill>
                  <a:schemeClr val="hlink"/>
                </a:solidFill>
                <a:latin typeface="Times New Roman" panose="02020603050405020304" pitchFamily="18" charset="0"/>
                <a:ea typeface="仿宋_GB2312" pitchFamily="49" charset="-122"/>
              </a:rPr>
              <a:t>;</a:t>
            </a:r>
            <a:endParaRPr kumimoji="1" lang="en-US" altLang="zh-CN" sz="2400" dirty="0">
              <a:solidFill>
                <a:schemeClr val="hlink"/>
              </a:solidFill>
              <a:latin typeface="Times New Roman" panose="02020603050405020304" pitchFamily="18" charset="0"/>
              <a:ea typeface="仿宋_GB2312" pitchFamily="49" charset="-122"/>
            </a:endParaRPr>
          </a:p>
        </p:txBody>
      </p:sp>
      <p:sp>
        <p:nvSpPr>
          <p:cNvPr id="180237" name="Rectangle 13"/>
          <p:cNvSpPr>
            <a:spLocks noChangeArrowheads="1"/>
          </p:cNvSpPr>
          <p:nvPr/>
        </p:nvSpPr>
        <p:spPr bwMode="auto">
          <a:xfrm>
            <a:off x="468313" y="2435543"/>
            <a:ext cx="8280400" cy="1873250"/>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CC0000"/>
                </a:solidFill>
              </a:rPr>
              <a:t>初始化  </a:t>
            </a:r>
            <a:endParaRPr lang="zh-CN" altLang="en-US" sz="2000" b="1">
              <a:solidFill>
                <a:srgbClr val="CC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79705" y="1196975"/>
            <a:ext cx="8894445" cy="412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latinLnBrk="0" hangingPunct="1">
              <a:spcAft>
                <a:spcPts val="1200"/>
              </a:spcAft>
            </a:pP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Complete graph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完全图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n(n-1)/2</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条边的无向图。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Directed Complete graph </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有向完全图</a:t>
            </a:r>
            <a:r>
              <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：有</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n(n-1)</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条边的有向图。</a:t>
            </a: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endPar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endParaRPr kumimoji="1" lang="en-US" altLang="zh-CN" sz="24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Sparse Graph</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稀疏图</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：有很少条边或弧的图</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 &lt; </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nlogn</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eaLnBrk="1" latinLnBrk="0" hangingPunct="1">
              <a:spcAft>
                <a:spcPts val="1200"/>
              </a:spcAft>
            </a:pP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Dense Graph</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稠密图</a:t>
            </a:r>
            <a:r>
              <a:rPr kumimoji="1" lang="en-US" altLang="zh-CN" sz="24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(e&gt;=</a:t>
            </a:r>
            <a:r>
              <a:rPr kumimoji="1" lang="en-US" altLang="zh-CN" sz="2400" dirty="0" err="1">
                <a:latin typeface="Times New Roman" panose="02020603050405020304" pitchFamily="18" charset="0"/>
                <a:ea typeface="宋体" panose="02010600030101010101" pitchFamily="2" charset="-122"/>
                <a:cs typeface="Times New Roman" panose="02020603050405020304" pitchFamily="18" charset="0"/>
              </a:rPr>
              <a:t>nlogn</a:t>
            </a:r>
            <a:r>
              <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65231" name="Group 15"/>
          <p:cNvGrpSpPr/>
          <p:nvPr/>
        </p:nvGrpSpPr>
        <p:grpSpPr bwMode="auto">
          <a:xfrm rot="0">
            <a:off x="915670" y="2209165"/>
            <a:ext cx="1405890" cy="1444625"/>
            <a:chOff x="2592" y="1968"/>
            <a:chExt cx="1296" cy="1200"/>
          </a:xfrm>
        </p:grpSpPr>
        <p:sp>
          <p:nvSpPr>
            <p:cNvPr id="265232" name="Oval 16"/>
            <p:cNvSpPr>
              <a:spLocks noChangeArrowheads="1"/>
            </p:cNvSpPr>
            <p:nvPr/>
          </p:nvSpPr>
          <p:spPr bwMode="auto">
            <a:xfrm>
              <a:off x="2592"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33" name="Oval 17"/>
            <p:cNvSpPr>
              <a:spLocks noChangeArrowheads="1"/>
            </p:cNvSpPr>
            <p:nvPr/>
          </p:nvSpPr>
          <p:spPr bwMode="auto">
            <a:xfrm>
              <a:off x="3504" y="1968"/>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34" name="Oval 18"/>
            <p:cNvSpPr>
              <a:spLocks noChangeArrowheads="1"/>
            </p:cNvSpPr>
            <p:nvPr/>
          </p:nvSpPr>
          <p:spPr bwMode="auto">
            <a:xfrm>
              <a:off x="2592"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35" name="Oval 19"/>
            <p:cNvSpPr>
              <a:spLocks noChangeArrowheads="1"/>
            </p:cNvSpPr>
            <p:nvPr/>
          </p:nvSpPr>
          <p:spPr bwMode="auto">
            <a:xfrm>
              <a:off x="3504" y="2784"/>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dirty="0" err="1">
                  <a:cs typeface="Times New Roman" panose="02020603050405020304" pitchFamily="18" charset="0"/>
                </a:rPr>
                <a:t>V</a:t>
              </a:r>
              <a:r>
                <a:rPr kumimoji="1" lang="en-US" altLang="zh-CN" sz="2000" baseline="-25000" dirty="0" err="1">
                  <a:cs typeface="Times New Roman" panose="02020603050405020304" pitchFamily="18" charset="0"/>
                </a:rPr>
                <a:t>4</a:t>
              </a:r>
              <a:endParaRPr kumimoji="1" lang="en-US" altLang="zh-CN" sz="2000" dirty="0">
                <a:cs typeface="Times New Roman" panose="02020603050405020304" pitchFamily="18" charset="0"/>
              </a:endParaRPr>
            </a:p>
          </p:txBody>
        </p:sp>
        <p:cxnSp>
          <p:nvCxnSpPr>
            <p:cNvPr id="265236" name="AutoShape 20"/>
            <p:cNvCxnSpPr>
              <a:cxnSpLocks noChangeShapeType="1"/>
              <a:stCxn id="265232" idx="6"/>
              <a:endCxn id="265233" idx="2"/>
            </p:cNvCxnSpPr>
            <p:nvPr/>
          </p:nvCxnSpPr>
          <p:spPr bwMode="auto">
            <a:xfrm>
              <a:off x="2976" y="2160"/>
              <a:ext cx="528"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nvCxnSpPr>
          <p:spPr bwMode="auto">
            <a:xfrm>
              <a:off x="2784"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9" name="AutoShape 23"/>
            <p:cNvCxnSpPr>
              <a:cxnSpLocks noChangeShapeType="1"/>
              <a:stCxn id="265233" idx="4"/>
              <a:endCxn id="265235" idx="0"/>
            </p:cNvCxnSpPr>
            <p:nvPr/>
          </p:nvCxnSpPr>
          <p:spPr bwMode="auto">
            <a:xfrm>
              <a:off x="3696" y="2352"/>
              <a:ext cx="0" cy="43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 name="AutoShape 20"/>
          <p:cNvCxnSpPr>
            <a:cxnSpLocks noChangeShapeType="1"/>
          </p:cNvCxnSpPr>
          <p:nvPr/>
        </p:nvCxnSpPr>
        <p:spPr bwMode="auto">
          <a:xfrm>
            <a:off x="1331595" y="3429000"/>
            <a:ext cx="572770"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20"/>
          <p:cNvCxnSpPr>
            <a:cxnSpLocks noChangeShapeType="1"/>
          </p:cNvCxnSpPr>
          <p:nvPr/>
        </p:nvCxnSpPr>
        <p:spPr bwMode="auto">
          <a:xfrm flipV="1">
            <a:off x="1288415" y="2593975"/>
            <a:ext cx="636905" cy="67564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20"/>
          <p:cNvCxnSpPr>
            <a:cxnSpLocks noChangeShapeType="1"/>
          </p:cNvCxnSpPr>
          <p:nvPr/>
        </p:nvCxnSpPr>
        <p:spPr bwMode="auto">
          <a:xfrm flipH="1" flipV="1">
            <a:off x="1259840" y="2637155"/>
            <a:ext cx="694690" cy="6559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5222" name="Group 6"/>
          <p:cNvGrpSpPr/>
          <p:nvPr/>
        </p:nvGrpSpPr>
        <p:grpSpPr bwMode="auto">
          <a:xfrm rot="0">
            <a:off x="3582670" y="2277110"/>
            <a:ext cx="1405890" cy="1444625"/>
            <a:chOff x="4176" y="2016"/>
            <a:chExt cx="1296" cy="1200"/>
          </a:xfrm>
        </p:grpSpPr>
        <p:sp>
          <p:nvSpPr>
            <p:cNvPr id="9" name="Oval 7"/>
            <p:cNvSpPr>
              <a:spLocks noChangeArrowheads="1"/>
            </p:cNvSpPr>
            <p:nvPr/>
          </p:nvSpPr>
          <p:spPr bwMode="auto">
            <a:xfrm>
              <a:off x="4176"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1</a:t>
              </a:r>
              <a:endParaRPr kumimoji="1" lang="en-US" altLang="zh-CN" sz="2000">
                <a:cs typeface="Times New Roman" panose="02020603050405020304" pitchFamily="18" charset="0"/>
              </a:endParaRPr>
            </a:p>
          </p:txBody>
        </p:sp>
        <p:sp>
          <p:nvSpPr>
            <p:cNvPr id="265224" name="Oval 8"/>
            <p:cNvSpPr>
              <a:spLocks noChangeArrowheads="1"/>
            </p:cNvSpPr>
            <p:nvPr/>
          </p:nvSpPr>
          <p:spPr bwMode="auto">
            <a:xfrm>
              <a:off x="5088" y="2016"/>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2</a:t>
              </a:r>
              <a:endParaRPr kumimoji="1" lang="en-US" altLang="zh-CN" sz="2000">
                <a:cs typeface="Times New Roman" panose="02020603050405020304" pitchFamily="18" charset="0"/>
              </a:endParaRPr>
            </a:p>
          </p:txBody>
        </p:sp>
        <p:sp>
          <p:nvSpPr>
            <p:cNvPr id="265225" name="Oval 9"/>
            <p:cNvSpPr>
              <a:spLocks noChangeArrowheads="1"/>
            </p:cNvSpPr>
            <p:nvPr/>
          </p:nvSpPr>
          <p:spPr bwMode="auto">
            <a:xfrm>
              <a:off x="4176"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3</a:t>
              </a:r>
              <a:endParaRPr kumimoji="1" lang="en-US" altLang="zh-CN" sz="2000">
                <a:cs typeface="Times New Roman" panose="02020603050405020304" pitchFamily="18" charset="0"/>
              </a:endParaRPr>
            </a:p>
          </p:txBody>
        </p:sp>
        <p:sp>
          <p:nvSpPr>
            <p:cNvPr id="265226" name="Oval 10"/>
            <p:cNvSpPr>
              <a:spLocks noChangeArrowheads="1"/>
            </p:cNvSpPr>
            <p:nvPr/>
          </p:nvSpPr>
          <p:spPr bwMode="auto">
            <a:xfrm>
              <a:off x="5088" y="2832"/>
              <a:ext cx="384" cy="38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a:r>
                <a:rPr kumimoji="1" lang="en-US" altLang="zh-CN" sz="2000">
                  <a:cs typeface="Times New Roman" panose="02020603050405020304" pitchFamily="18" charset="0"/>
                </a:rPr>
                <a:t>V</a:t>
              </a:r>
              <a:r>
                <a:rPr kumimoji="1" lang="en-US" altLang="zh-CN" sz="2000" baseline="-25000">
                  <a:cs typeface="Times New Roman" panose="02020603050405020304" pitchFamily="18" charset="0"/>
                </a:rPr>
                <a:t>4</a:t>
              </a:r>
              <a:endParaRPr kumimoji="1" lang="en-US" altLang="zh-CN" sz="2000">
                <a:cs typeface="Times New Roman" panose="02020603050405020304" pitchFamily="18" charset="0"/>
              </a:endParaRPr>
            </a:p>
          </p:txBody>
        </p:sp>
        <p:cxnSp>
          <p:nvCxnSpPr>
            <p:cNvPr id="265227" name="AutoShape 11"/>
            <p:cNvCxnSpPr>
              <a:cxnSpLocks noChangeShapeType="1"/>
              <a:stCxn id="9" idx="6"/>
              <a:endCxn id="265224" idx="2"/>
            </p:cNvCxnSpPr>
            <p:nvPr/>
          </p:nvCxnSpPr>
          <p:spPr bwMode="auto">
            <a:xfrm>
              <a:off x="4560" y="2208"/>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8" name="AutoShape 12"/>
            <p:cNvCxnSpPr>
              <a:cxnSpLocks noChangeShapeType="1"/>
              <a:stCxn id="9" idx="4"/>
              <a:endCxn id="265225" idx="0"/>
            </p:cNvCxnSpPr>
            <p:nvPr/>
          </p:nvCxnSpPr>
          <p:spPr bwMode="auto">
            <a:xfrm>
              <a:off x="4368" y="2400"/>
              <a:ext cx="0" cy="432"/>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9" name="AutoShape 13"/>
            <p:cNvCxnSpPr>
              <a:cxnSpLocks noChangeShapeType="1"/>
              <a:stCxn id="265225" idx="6"/>
              <a:endCxn id="265226" idx="2"/>
            </p:cNvCxnSpPr>
            <p:nvPr/>
          </p:nvCxnSpPr>
          <p:spPr bwMode="auto">
            <a:xfrm>
              <a:off x="4560" y="3024"/>
              <a:ext cx="52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0" name="AutoShape 14"/>
            <p:cNvCxnSpPr>
              <a:cxnSpLocks noChangeShapeType="1"/>
              <a:stCxn id="265226" idx="1"/>
              <a:endCxn id="9" idx="5"/>
            </p:cNvCxnSpPr>
            <p:nvPr/>
          </p:nvCxnSpPr>
          <p:spPr bwMode="auto">
            <a:xfrm flipH="1" flipV="1">
              <a:off x="4504" y="2344"/>
              <a:ext cx="640" cy="54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0" name="AutoShape 11"/>
          <p:cNvCxnSpPr>
            <a:cxnSpLocks noChangeShapeType="1"/>
          </p:cNvCxnSpPr>
          <p:nvPr/>
        </p:nvCxnSpPr>
        <p:spPr bwMode="auto">
          <a:xfrm flipH="1">
            <a:off x="3924300" y="2348865"/>
            <a:ext cx="694690"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p:cNvCxnSpPr>
          <p:nvPr/>
        </p:nvCxnSpPr>
        <p:spPr bwMode="auto">
          <a:xfrm flipH="1">
            <a:off x="3924300" y="3644900"/>
            <a:ext cx="694690"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p:cNvCxnSpPr>
          <p:nvPr/>
        </p:nvCxnSpPr>
        <p:spPr bwMode="auto">
          <a:xfrm flipV="1">
            <a:off x="3636010" y="2672080"/>
            <a:ext cx="0" cy="65595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p:cNvCxnSpPr>
          <p:nvPr/>
        </p:nvCxnSpPr>
        <p:spPr bwMode="auto">
          <a:xfrm flipV="1">
            <a:off x="4787900" y="2708910"/>
            <a:ext cx="0" cy="52006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p:cNvCxnSpPr>
            <a:cxnSpLocks noChangeShapeType="1"/>
          </p:cNvCxnSpPr>
          <p:nvPr/>
        </p:nvCxnSpPr>
        <p:spPr bwMode="auto">
          <a:xfrm>
            <a:off x="4939665" y="2670810"/>
            <a:ext cx="0" cy="65595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p:cNvCxnSpPr>
            <a:cxnSpLocks noChangeShapeType="1"/>
          </p:cNvCxnSpPr>
          <p:nvPr/>
        </p:nvCxnSpPr>
        <p:spPr bwMode="auto">
          <a:xfrm flipH="1">
            <a:off x="3924300" y="2640965"/>
            <a:ext cx="694690" cy="65595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p:cNvCxnSpPr>
          <p:nvPr/>
        </p:nvCxnSpPr>
        <p:spPr bwMode="auto">
          <a:xfrm>
            <a:off x="3799205" y="2780665"/>
            <a:ext cx="720090" cy="64833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p:cNvCxnSpPr>
          <p:nvPr/>
        </p:nvCxnSpPr>
        <p:spPr bwMode="auto">
          <a:xfrm flipV="1">
            <a:off x="4015105" y="2780665"/>
            <a:ext cx="720090" cy="72009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523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3">
                                            <p:txEl>
                                              <p:pRg st="1" end="1"/>
                                            </p:txEl>
                                          </p:spTgt>
                                        </p:tgtEl>
                                        <p:attrNameLst>
                                          <p:attrName>style.visibility</p:attrName>
                                        </p:attrNameLst>
                                      </p:cBhvr>
                                      <p:to>
                                        <p:strVal val="visible"/>
                                      </p:to>
                                    </p:set>
                                    <p:animEffect transition="in" filter="wipe(left)">
                                      <p:cBhvr>
                                        <p:cTn id="22" dur="500"/>
                                        <p:tgtEl>
                                          <p:spTgt spid="51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2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3">
                                            <p:txEl>
                                              <p:pRg st="6" end="6"/>
                                            </p:txEl>
                                          </p:spTgt>
                                        </p:tgtEl>
                                        <p:attrNameLst>
                                          <p:attrName>style.visibility</p:attrName>
                                        </p:attrNameLst>
                                      </p:cBhvr>
                                      <p:to>
                                        <p:strVal val="visible"/>
                                      </p:to>
                                    </p:set>
                                    <p:animEffect transition="in" filter="wipe(left)">
                                      <p:cBhvr>
                                        <p:cTn id="47" dur="500"/>
                                        <p:tgtEl>
                                          <p:spTgt spid="512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23">
                                            <p:txEl>
                                              <p:pRg st="7" end="7"/>
                                            </p:txEl>
                                          </p:spTgt>
                                        </p:tgtEl>
                                        <p:attrNameLst>
                                          <p:attrName>style.visibility</p:attrName>
                                        </p:attrNameLst>
                                      </p:cBhvr>
                                      <p:to>
                                        <p:strVal val="visible"/>
                                      </p:to>
                                    </p:set>
                                    <p:animEffect transition="in" filter="wipe(left)">
                                      <p:cBhvr>
                                        <p:cTn id="52"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93675" y="260350"/>
            <a:ext cx="8699500" cy="65182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a:spAutoFit/>
          </a:bodyPr>
          <a:lstStyle/>
          <a:p>
            <a:pPr eaLnBrk="0" hangingPunct="0">
              <a:lnSpc>
                <a:spcPct val="110000"/>
              </a:lnSpc>
            </a:pPr>
            <a:r>
              <a:rPr kumimoji="1" lang="en-US" altLang="zh-CN" sz="2400" i="1">
                <a:solidFill>
                  <a:schemeClr val="hlink"/>
                </a:solidFill>
                <a:latin typeface="Times New Roman" panose="02020603050405020304" pitchFamily="18" charset="0"/>
                <a:ea typeface="仿宋_GB2312" pitchFamily="49" charset="-122"/>
              </a:rPr>
              <a:t>   MSTEdgeNode e</a:t>
            </a:r>
            <a:r>
              <a:rPr kumimoji="1" lang="en-US" altLang="zh-CN" sz="2400" b="1">
                <a:solidFill>
                  <a:schemeClr val="hlink"/>
                </a:solidFill>
                <a:latin typeface="Times New Roman" panose="02020603050405020304" pitchFamily="18" charset="0"/>
                <a:ea typeface="仿宋_GB2312" pitchFamily="49" charset="-122"/>
              </a:rPr>
              <a:t>;</a:t>
            </a:r>
            <a:endParaRPr kumimoji="1" lang="en-US" altLang="zh-CN" sz="2400" i="1">
              <a:solidFill>
                <a:schemeClr val="hlink"/>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i="1">
                <a:solidFill>
                  <a:schemeClr val="hlink"/>
                </a:solidFill>
                <a:latin typeface="Times New Roman" panose="02020603050405020304" pitchFamily="18" charset="0"/>
                <a:ea typeface="宋体" panose="02010600030101010101" pitchFamily="2" charset="-122"/>
              </a:rPr>
              <a:t>   </a:t>
            </a:r>
            <a:r>
              <a:rPr kumimoji="1" lang="en-US" altLang="zh-CN" sz="2400" b="1">
                <a:solidFill>
                  <a:schemeClr val="hlink"/>
                </a:solidFill>
                <a:latin typeface="Times New Roman" panose="02020603050405020304" pitchFamily="18" charset="0"/>
                <a:ea typeface="仿宋_GB2312" pitchFamily="49" charset="-122"/>
              </a:rPr>
              <a:t>for</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i = </a:t>
            </a:r>
            <a:r>
              <a:rPr kumimoji="1" lang="en-US" altLang="zh-CN" sz="2400">
                <a:solidFill>
                  <a:schemeClr val="hlink"/>
                </a:solidFill>
                <a:latin typeface="Times New Roman" panose="02020603050405020304" pitchFamily="18" charset="0"/>
                <a:ea typeface="仿宋_GB2312" pitchFamily="49" charset="-122"/>
              </a:rPr>
              <a:t>1</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i &lt; NumVertices</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i</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b="1">
                <a:solidFill>
                  <a:srgbClr val="009900"/>
                </a:solidFill>
                <a:latin typeface="Times New Roman" panose="02020603050405020304" pitchFamily="18" charset="0"/>
                <a:ea typeface="仿宋_GB2312" pitchFamily="49" charset="-122"/>
              </a:rPr>
              <a:t>{</a:t>
            </a:r>
            <a:endParaRPr kumimoji="1" lang="en-US" altLang="zh-CN" sz="2400" b="1">
              <a:solidFill>
                <a:srgbClr val="009900"/>
              </a:solidFill>
              <a:latin typeface="Times New Roman" panose="02020603050405020304" pitchFamily="18" charset="0"/>
              <a:ea typeface="仿宋_GB2312" pitchFamily="49" charset="-122"/>
            </a:endParaRPr>
          </a:p>
          <a:p>
            <a:pPr eaLnBrk="0" hangingPunct="0">
              <a:lnSpc>
                <a:spcPct val="110000"/>
              </a:lnSpc>
            </a:pPr>
            <a:r>
              <a:rPr kumimoji="1" lang="en-US" altLang="zh-CN" sz="2400" b="1">
                <a:solidFill>
                  <a:schemeClr val="hlink"/>
                </a:solidFill>
                <a:latin typeface="Times New Roman" panose="02020603050405020304" pitchFamily="18" charset="0"/>
                <a:ea typeface="仿宋_GB2312" pitchFamily="49" charset="-122"/>
              </a:rPr>
              <a:t>       float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min</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b="1">
                <a:solidFill>
                  <a:schemeClr val="hlink"/>
                </a:solidFill>
                <a:latin typeface="Times New Roman" panose="02020603050405020304" pitchFamily="18" charset="0"/>
                <a:ea typeface="仿宋_GB2312" pitchFamily="49" charset="-122"/>
              </a:rPr>
              <a:t>MAXNUM;</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仿宋_GB2312" pitchFamily="49" charset="-122"/>
              </a:rPr>
              <a:t>int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v </a:t>
            </a:r>
            <a:r>
              <a:rPr kumimoji="1" lang="en-US" altLang="zh-CN" sz="2400">
                <a:solidFill>
                  <a:schemeClr val="hlink"/>
                </a:solidFill>
                <a:latin typeface="Times New Roman" panose="02020603050405020304" pitchFamily="18" charset="0"/>
                <a:ea typeface="仿宋_GB2312" pitchFamily="49" charset="-122"/>
              </a:rPr>
              <a:t>= 0</a:t>
            </a:r>
            <a:r>
              <a:rPr kumimoji="1" lang="en-US" altLang="zh-CN" sz="2400" b="1">
                <a:solidFill>
                  <a:schemeClr val="hlink"/>
                </a:solidFill>
                <a:latin typeface="Times New Roman" panose="02020603050405020304" pitchFamily="18" charset="0"/>
                <a:ea typeface="仿宋_GB2312" pitchFamily="49" charset="-122"/>
              </a:rPr>
              <a:t>;		</a:t>
            </a:r>
            <a:endParaRPr kumimoji="1" lang="en-US" altLang="zh-CN" sz="2400">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b="1">
                <a:solidFill>
                  <a:schemeClr val="hlink"/>
                </a:solidFill>
                <a:latin typeface="Times New Roman" panose="02020603050405020304" pitchFamily="18" charset="0"/>
                <a:ea typeface="仿宋_GB2312" pitchFamily="49" charset="-122"/>
              </a:rPr>
              <a:t>       for</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b="1">
                <a:solidFill>
                  <a:schemeClr val="hlink"/>
                </a:solidFill>
                <a:latin typeface="Times New Roman" panose="02020603050405020304" pitchFamily="18" charset="0"/>
                <a:ea typeface="仿宋_GB2312" pitchFamily="49" charset="-122"/>
              </a:rPr>
              <a:t>int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j = </a:t>
            </a:r>
            <a:r>
              <a:rPr kumimoji="1" lang="en-US" altLang="zh-CN" sz="2400">
                <a:solidFill>
                  <a:schemeClr val="hlink"/>
                </a:solidFill>
                <a:latin typeface="Times New Roman" panose="02020603050405020304" pitchFamily="18" charset="0"/>
                <a:ea typeface="仿宋_GB2312" pitchFamily="49" charset="-122"/>
              </a:rPr>
              <a:t>0</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j &lt; NumVertices</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		</a:t>
            </a:r>
            <a:endParaRPr kumimoji="1" lang="en-US" altLang="zh-CN" sz="2400">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仿宋_GB2312" pitchFamily="49" charset="-122"/>
              </a:rPr>
              <a:t>if</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nearvex</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a:solidFill>
                  <a:schemeClr val="hlink"/>
                </a:solidFill>
                <a:latin typeface="仿宋_GB2312" pitchFamily="49" charset="-122"/>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1 </a:t>
            </a:r>
            <a:r>
              <a:rPr kumimoji="1" lang="en-US" altLang="zh-CN" sz="2400" b="1">
                <a:solidFill>
                  <a:schemeClr val="hlink"/>
                </a:solidFill>
                <a:latin typeface="Times New Roman" panose="02020603050405020304" pitchFamily="18" charset="0"/>
                <a:ea typeface="仿宋_GB2312" pitchFamily="49" charset="-122"/>
              </a:rPr>
              <a:t>&amp;&amp;</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lowcost</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&lt; </a:t>
            </a:r>
            <a:r>
              <a:rPr kumimoji="1" lang="en-US" altLang="zh-CN" sz="2400" i="1">
                <a:solidFill>
                  <a:schemeClr val="hlink"/>
                </a:solidFill>
                <a:latin typeface="Times New Roman" panose="02020603050405020304" pitchFamily="18" charset="0"/>
                <a:ea typeface="仿宋_GB2312" pitchFamily="49" charset="-122"/>
              </a:rPr>
              <a:t>min</a:t>
            </a:r>
            <a:r>
              <a:rPr kumimoji="1" lang="en-US" altLang="zh-CN" sz="2400">
                <a:solidFill>
                  <a:schemeClr val="hlink"/>
                </a:solidFill>
                <a:latin typeface="Times New Roman" panose="02020603050405020304" pitchFamily="18" charset="0"/>
                <a:ea typeface="仿宋_GB2312" pitchFamily="49" charset="-122"/>
              </a:rPr>
              <a:t> )</a:t>
            </a:r>
            <a:endParaRPr kumimoji="1" lang="en-US" altLang="zh-CN" sz="2400">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v</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min</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lowcost</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b="1">
                <a:solidFill>
                  <a:schemeClr val="hlink"/>
                </a:solidFill>
                <a:latin typeface="Times New Roman" panose="02020603050405020304" pitchFamily="18" charset="0"/>
                <a:ea typeface="仿宋_GB2312" pitchFamily="49" charset="-122"/>
              </a:rPr>
              <a:t>; }</a:t>
            </a:r>
            <a:endParaRPr kumimoji="1" lang="en-US" altLang="zh-CN" sz="2400" b="1">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b="1">
                <a:solidFill>
                  <a:schemeClr val="hlink"/>
                </a:solidFill>
                <a:latin typeface="Times New Roman" panose="02020603050405020304" pitchFamily="18" charset="0"/>
                <a:ea typeface="仿宋_GB2312" pitchFamily="49" charset="-122"/>
              </a:rPr>
              <a:t>       if</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v</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b="1">
                <a:solidFill>
                  <a:srgbClr val="FFC000"/>
                </a:solidFill>
                <a:latin typeface="Times New Roman" panose="02020603050405020304" pitchFamily="18" charset="0"/>
                <a:ea typeface="仿宋_GB2312" pitchFamily="49" charset="-122"/>
              </a:rPr>
              <a:t>{</a:t>
            </a:r>
            <a:endParaRPr kumimoji="1" lang="en-US" altLang="zh-CN" sz="2400" b="1">
              <a:solidFill>
                <a:srgbClr val="FF0000"/>
              </a:solidFill>
              <a:latin typeface="Times New Roman" panose="02020603050405020304" pitchFamily="18" charset="0"/>
              <a:ea typeface="仿宋_GB2312" pitchFamily="49" charset="-122"/>
            </a:endParaRPr>
          </a:p>
          <a:p>
            <a:pPr eaLnBrk="0" hangingPunct="0">
              <a:lnSpc>
                <a:spcPct val="110000"/>
              </a:lnSpc>
            </a:pPr>
            <a:r>
              <a:rPr kumimoji="1" lang="en-US" altLang="zh-CN" sz="2400" i="1">
                <a:solidFill>
                  <a:schemeClr val="hlink"/>
                </a:solidFill>
                <a:latin typeface="Times New Roman" panose="02020603050405020304" pitchFamily="18" charset="0"/>
                <a:ea typeface="宋体" panose="02010600030101010101" pitchFamily="2" charset="-122"/>
              </a:rPr>
              <a:t>          e</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tail </a:t>
            </a:r>
            <a:r>
              <a:rPr kumimoji="1" lang="en-US" altLang="zh-CN" sz="2400">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宋体" panose="02010600030101010101" pitchFamily="2" charset="-122"/>
              </a:rPr>
              <a:t>nearvex</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v</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b="1">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宋体" panose="02010600030101010101" pitchFamily="2" charset="-122"/>
              </a:rPr>
              <a:t>e</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head</a:t>
            </a:r>
            <a:r>
              <a:rPr kumimoji="1" lang="en-US" altLang="zh-CN" sz="2400">
                <a:solidFill>
                  <a:schemeClr val="hlink"/>
                </a:solidFill>
                <a:latin typeface="Times New Roman" panose="02020603050405020304" pitchFamily="18" charset="0"/>
                <a:ea typeface="宋体" panose="02010600030101010101" pitchFamily="2" charset="-122"/>
              </a:rPr>
              <a:t> = </a:t>
            </a:r>
            <a:r>
              <a:rPr kumimoji="1" lang="en-US" altLang="zh-CN" sz="2400" i="1">
                <a:solidFill>
                  <a:schemeClr val="hlink"/>
                </a:solidFill>
                <a:latin typeface="Times New Roman" panose="02020603050405020304" pitchFamily="18" charset="0"/>
                <a:ea typeface="宋体" panose="02010600030101010101" pitchFamily="2" charset="-122"/>
              </a:rPr>
              <a:t>v</a:t>
            </a:r>
            <a:r>
              <a:rPr kumimoji="1" lang="en-US" altLang="zh-CN" sz="2400" b="1">
                <a:solidFill>
                  <a:schemeClr val="hlink"/>
                </a:solidFill>
                <a:latin typeface="Times New Roman" panose="02020603050405020304" pitchFamily="18" charset="0"/>
                <a:ea typeface="宋体" panose="02010600030101010101" pitchFamily="2"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宋体" panose="02010600030101010101" pitchFamily="2" charset="-122"/>
              </a:rPr>
              <a:t>e</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cost</a:t>
            </a:r>
            <a:r>
              <a:rPr kumimoji="1" lang="en-US" altLang="zh-CN" sz="2400">
                <a:solidFill>
                  <a:schemeClr val="hlink"/>
                </a:solidFill>
                <a:latin typeface="Times New Roman" panose="02020603050405020304" pitchFamily="18" charset="0"/>
                <a:ea typeface="宋体" panose="02010600030101010101" pitchFamily="2" charset="-122"/>
              </a:rPr>
              <a:t> = </a:t>
            </a:r>
            <a:r>
              <a:rPr kumimoji="1" lang="en-US" altLang="zh-CN" sz="2400" i="1">
                <a:solidFill>
                  <a:schemeClr val="hlink"/>
                </a:solidFill>
                <a:latin typeface="Times New Roman" panose="02020603050405020304" pitchFamily="18" charset="0"/>
                <a:ea typeface="宋体" panose="02010600030101010101" pitchFamily="2" charset="-122"/>
              </a:rPr>
              <a:t>lowcost</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v</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b="1">
                <a:solidFill>
                  <a:schemeClr val="hlink"/>
                </a:solidFill>
                <a:latin typeface="Times New Roman" panose="02020603050405020304" pitchFamily="18" charset="0"/>
                <a:ea typeface="宋体" panose="02010600030101010101" pitchFamily="2" charset="-122"/>
              </a:rPr>
              <a:t>;</a:t>
            </a:r>
            <a:endParaRPr kumimoji="1" lang="en-US" altLang="zh-CN" sz="2400" b="1">
              <a:solidFill>
                <a:schemeClr val="hlink"/>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仿宋_GB2312" pitchFamily="49" charset="-122"/>
              </a:rPr>
              <a:t>T.Insert</a:t>
            </a:r>
            <a:r>
              <a:rPr kumimoji="1" lang="en-US" altLang="zh-CN" sz="2400" b="1">
                <a:solidFill>
                  <a:schemeClr val="hlink"/>
                </a:solidFill>
                <a:latin typeface="Times New Roman" panose="02020603050405020304" pitchFamily="18" charset="0"/>
                <a:ea typeface="仿宋_GB2312" pitchFamily="49" charset="-122"/>
              </a:rPr>
              <a:t> </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e</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nearvex</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v</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a:solidFill>
                  <a:schemeClr val="hlink"/>
                </a:solidFill>
                <a:latin typeface="仿宋_GB2312" pitchFamily="49" charset="-122"/>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1</a:t>
            </a:r>
            <a:r>
              <a:rPr kumimoji="1" lang="en-US" altLang="zh-CN" sz="2400" b="1">
                <a:solidFill>
                  <a:schemeClr val="hlink"/>
                </a:solidFill>
                <a:latin typeface="Times New Roman" panose="02020603050405020304" pitchFamily="18" charset="0"/>
                <a:ea typeface="仿宋_GB2312" pitchFamily="49" charset="-122"/>
              </a:rPr>
              <a:t>;</a:t>
            </a:r>
            <a:endParaRPr kumimoji="1" lang="en-US" altLang="zh-CN" sz="2400" b="1">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仿宋_GB2312" pitchFamily="49" charset="-122"/>
              </a:rPr>
              <a:t>for</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j </a:t>
            </a:r>
            <a:r>
              <a:rPr kumimoji="1" lang="en-US" altLang="zh-CN" sz="2400">
                <a:solidFill>
                  <a:schemeClr val="hlink"/>
                </a:solidFill>
                <a:latin typeface="Times New Roman" panose="02020603050405020304" pitchFamily="18" charset="0"/>
                <a:ea typeface="仿宋_GB2312" pitchFamily="49" charset="-122"/>
              </a:rPr>
              <a:t>= 1</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j </a:t>
            </a:r>
            <a:r>
              <a:rPr kumimoji="1" lang="en-US" altLang="zh-CN" sz="2400">
                <a:solidFill>
                  <a:schemeClr val="hlink"/>
                </a:solidFill>
                <a:latin typeface="Times New Roman" panose="02020603050405020304" pitchFamily="18" charset="0"/>
                <a:ea typeface="仿宋_GB2312" pitchFamily="49" charset="-122"/>
              </a:rPr>
              <a:t>&lt; </a:t>
            </a:r>
            <a:r>
              <a:rPr kumimoji="1" lang="en-US" altLang="zh-CN" sz="2400" i="1">
                <a:solidFill>
                  <a:schemeClr val="hlink"/>
                </a:solidFill>
                <a:latin typeface="Times New Roman" panose="02020603050405020304" pitchFamily="18" charset="0"/>
                <a:ea typeface="仿宋_GB2312" pitchFamily="49" charset="-122"/>
              </a:rPr>
              <a:t>NumVertices</a:t>
            </a:r>
            <a:r>
              <a:rPr kumimoji="1" lang="en-US" altLang="zh-CN" sz="2400" b="1">
                <a:solidFill>
                  <a:schemeClr val="hlink"/>
                </a:solidFill>
                <a:latin typeface="Times New Roman" panose="02020603050405020304" pitchFamily="18" charset="0"/>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a:t>
            </a:r>
            <a:endParaRPr kumimoji="1" lang="en-US" altLang="zh-CN" sz="2400">
              <a:solidFill>
                <a:schemeClr val="hlink"/>
              </a:solidFill>
              <a:latin typeface="Times New Roman" panose="02020603050405020304" pitchFamily="18" charset="0"/>
              <a:ea typeface="仿宋_GB2312" pitchFamily="49" charset="-122"/>
            </a:endParaRPr>
          </a:p>
          <a:p>
            <a:pPr eaLnBrk="0" hangingPunct="0">
              <a:lnSpc>
                <a:spcPct val="110000"/>
              </a:lnSpc>
            </a:pP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b="1">
                <a:solidFill>
                  <a:schemeClr val="hlink"/>
                </a:solidFill>
                <a:latin typeface="Times New Roman" panose="02020603050405020304" pitchFamily="18" charset="0"/>
                <a:ea typeface="仿宋_GB2312" pitchFamily="49" charset="-122"/>
              </a:rPr>
              <a:t>if</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i="1">
                <a:solidFill>
                  <a:schemeClr val="hlink"/>
                </a:solidFill>
                <a:latin typeface="Times New Roman" panose="02020603050405020304" pitchFamily="18" charset="0"/>
                <a:ea typeface="仿宋_GB2312" pitchFamily="49" charset="-122"/>
              </a:rPr>
              <a:t>nearvex</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a:solidFill>
                  <a:schemeClr val="hlink"/>
                </a:solidFill>
                <a:latin typeface="仿宋_GB2312" pitchFamily="49" charset="-122"/>
                <a:ea typeface="仿宋_GB2312" pitchFamily="49" charset="-122"/>
              </a:rPr>
              <a:t>-</a:t>
            </a:r>
            <a:r>
              <a:rPr kumimoji="1" lang="en-US" altLang="zh-CN" sz="2400">
                <a:solidFill>
                  <a:schemeClr val="hlink"/>
                </a:solidFill>
                <a:latin typeface="Times New Roman" panose="02020603050405020304" pitchFamily="18" charset="0"/>
                <a:ea typeface="仿宋_GB2312" pitchFamily="49" charset="-122"/>
              </a:rPr>
              <a:t>1 </a:t>
            </a:r>
            <a:r>
              <a:rPr kumimoji="1" lang="en-US" altLang="zh-CN" sz="2400" b="1">
                <a:solidFill>
                  <a:schemeClr val="hlink"/>
                </a:solidFill>
                <a:latin typeface="Times New Roman" panose="02020603050405020304" pitchFamily="18" charset="0"/>
                <a:ea typeface="仿宋_GB2312" pitchFamily="49" charset="-122"/>
              </a:rPr>
              <a:t>&amp;&amp;</a:t>
            </a:r>
            <a:r>
              <a:rPr kumimoji="1" lang="en-US" altLang="zh-CN" sz="2400">
                <a:solidFill>
                  <a:schemeClr val="hlink"/>
                </a:solidFill>
                <a:latin typeface="Times New Roman" panose="02020603050405020304" pitchFamily="18" charset="0"/>
                <a:ea typeface="仿宋_GB2312" pitchFamily="49" charset="-122"/>
              </a:rPr>
              <a:t>  </a:t>
            </a:r>
            <a:r>
              <a:rPr kumimoji="1" lang="en-US" altLang="zh-CN" sz="2400" i="1">
                <a:solidFill>
                  <a:schemeClr val="hlink"/>
                </a:solidFill>
                <a:latin typeface="Times New Roman" panose="02020603050405020304" pitchFamily="18" charset="0"/>
                <a:ea typeface="仿宋_GB2312" pitchFamily="49" charset="-122"/>
              </a:rPr>
              <a:t>Edge</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v</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&lt; </a:t>
            </a:r>
            <a:r>
              <a:rPr kumimoji="1" lang="en-US" altLang="zh-CN" sz="2400" i="1">
                <a:solidFill>
                  <a:schemeClr val="hlink"/>
                </a:solidFill>
                <a:latin typeface="Times New Roman" panose="02020603050405020304" pitchFamily="18" charset="0"/>
                <a:ea typeface="仿宋_GB2312" pitchFamily="49" charset="-122"/>
              </a:rPr>
              <a:t>lowcost</a:t>
            </a:r>
            <a:r>
              <a:rPr kumimoji="1" lang="en-US" altLang="zh-CN" sz="2400">
                <a:solidFill>
                  <a:schemeClr val="hlink"/>
                </a:solidFill>
                <a:latin typeface="Times New Roman" panose="02020603050405020304" pitchFamily="18" charset="0"/>
                <a:ea typeface="仿宋_GB2312" pitchFamily="49" charset="-122"/>
              </a:rPr>
              <a:t>[</a:t>
            </a:r>
            <a:r>
              <a:rPr kumimoji="1" lang="en-US" altLang="zh-CN" sz="2400" i="1">
                <a:solidFill>
                  <a:schemeClr val="hlink"/>
                </a:solidFill>
                <a:latin typeface="Times New Roman" panose="02020603050405020304" pitchFamily="18" charset="0"/>
                <a:ea typeface="仿宋_GB2312" pitchFamily="49" charset="-122"/>
              </a:rPr>
              <a:t>j</a:t>
            </a:r>
            <a:r>
              <a:rPr kumimoji="1" lang="en-US" altLang="zh-CN" sz="2400">
                <a:solidFill>
                  <a:schemeClr val="hlink"/>
                </a:solidFill>
                <a:latin typeface="Times New Roman" panose="02020603050405020304" pitchFamily="18" charset="0"/>
                <a:ea typeface="仿宋_GB2312" pitchFamily="49" charset="-122"/>
              </a:rPr>
              <a:t>] ) </a:t>
            </a:r>
            <a:r>
              <a:rPr kumimoji="1" lang="en-US" altLang="zh-CN" sz="2400" b="1">
                <a:solidFill>
                  <a:schemeClr val="hlink"/>
                </a:solidFill>
                <a:latin typeface="Times New Roman" panose="02020603050405020304" pitchFamily="18" charset="0"/>
                <a:ea typeface="仿宋_GB2312" pitchFamily="49" charset="-122"/>
              </a:rPr>
              <a:t>{</a:t>
            </a:r>
            <a:endParaRPr kumimoji="1" lang="en-US" altLang="zh-CN" sz="2400" b="1" u="sng">
              <a:solidFill>
                <a:schemeClr val="hlink"/>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chemeClr val="hlink"/>
                </a:solidFill>
                <a:latin typeface="Times New Roman" panose="02020603050405020304" pitchFamily="18" charset="0"/>
                <a:ea typeface="宋体" panose="02010600030101010101" pitchFamily="2" charset="-122"/>
              </a:rPr>
              <a:t>              </a:t>
            </a:r>
            <a:r>
              <a:rPr kumimoji="1" lang="en-US" altLang="zh-CN" sz="2400">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宋体" panose="02010600030101010101" pitchFamily="2" charset="-122"/>
              </a:rPr>
              <a:t>lowcost</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j</a:t>
            </a:r>
            <a:r>
              <a:rPr kumimoji="1" lang="en-US" altLang="zh-CN" sz="2400">
                <a:solidFill>
                  <a:schemeClr val="hlink"/>
                </a:solidFill>
                <a:latin typeface="Times New Roman" panose="02020603050405020304" pitchFamily="18" charset="0"/>
                <a:ea typeface="宋体" panose="02010600030101010101" pitchFamily="2" charset="-122"/>
              </a:rPr>
              <a:t>] = </a:t>
            </a:r>
            <a:r>
              <a:rPr kumimoji="1" lang="en-US" altLang="zh-CN" sz="2400" i="1">
                <a:solidFill>
                  <a:schemeClr val="hlink"/>
                </a:solidFill>
                <a:latin typeface="Times New Roman" panose="02020603050405020304" pitchFamily="18" charset="0"/>
                <a:ea typeface="宋体" panose="02010600030101010101" pitchFamily="2" charset="-122"/>
              </a:rPr>
              <a:t>Edge</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v</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j</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b="1">
                <a:solidFill>
                  <a:schemeClr val="hlink"/>
                </a:solidFill>
                <a:latin typeface="Times New Roman" panose="02020603050405020304" pitchFamily="18" charset="0"/>
                <a:ea typeface="宋体" panose="02010600030101010101" pitchFamily="2" charset="-122"/>
              </a:rPr>
              <a:t>;</a:t>
            </a:r>
            <a:r>
              <a:rPr kumimoji="1" lang="en-US" altLang="zh-CN" sz="2400">
                <a:solidFill>
                  <a:schemeClr val="hlink"/>
                </a:solidFill>
                <a:latin typeface="Times New Roman" panose="02020603050405020304" pitchFamily="18" charset="0"/>
                <a:ea typeface="宋体" panose="02010600030101010101" pitchFamily="2" charset="-122"/>
              </a:rPr>
              <a:t> </a:t>
            </a:r>
            <a:r>
              <a:rPr kumimoji="1" lang="en-US" altLang="zh-CN" sz="2400" i="1">
                <a:solidFill>
                  <a:schemeClr val="hlink"/>
                </a:solidFill>
                <a:latin typeface="Times New Roman" panose="02020603050405020304" pitchFamily="18" charset="0"/>
                <a:ea typeface="宋体" panose="02010600030101010101" pitchFamily="2" charset="-122"/>
              </a:rPr>
              <a:t>nearvex</a:t>
            </a:r>
            <a:r>
              <a:rPr kumimoji="1" lang="en-US" altLang="zh-CN" sz="2400">
                <a:solidFill>
                  <a:schemeClr val="hlink"/>
                </a:solidFill>
                <a:latin typeface="Times New Roman" panose="02020603050405020304" pitchFamily="18" charset="0"/>
                <a:ea typeface="宋体" panose="02010600030101010101" pitchFamily="2" charset="-122"/>
              </a:rPr>
              <a:t>[</a:t>
            </a:r>
            <a:r>
              <a:rPr kumimoji="1" lang="en-US" altLang="zh-CN" sz="2400" i="1">
                <a:solidFill>
                  <a:schemeClr val="hlink"/>
                </a:solidFill>
                <a:latin typeface="Times New Roman" panose="02020603050405020304" pitchFamily="18" charset="0"/>
                <a:ea typeface="宋体" panose="02010600030101010101" pitchFamily="2" charset="-122"/>
              </a:rPr>
              <a:t>j</a:t>
            </a:r>
            <a:r>
              <a:rPr kumimoji="1" lang="en-US" altLang="zh-CN" sz="2400">
                <a:solidFill>
                  <a:schemeClr val="hlink"/>
                </a:solidFill>
                <a:latin typeface="Times New Roman" panose="02020603050405020304" pitchFamily="18" charset="0"/>
                <a:ea typeface="宋体" panose="02010600030101010101" pitchFamily="2" charset="-122"/>
              </a:rPr>
              <a:t>] = </a:t>
            </a:r>
            <a:r>
              <a:rPr kumimoji="1" lang="en-US" altLang="zh-CN" sz="2400" i="1">
                <a:solidFill>
                  <a:schemeClr val="hlink"/>
                </a:solidFill>
                <a:latin typeface="Times New Roman" panose="02020603050405020304" pitchFamily="18" charset="0"/>
                <a:ea typeface="宋体" panose="02010600030101010101" pitchFamily="2" charset="-122"/>
              </a:rPr>
              <a:t>v</a:t>
            </a:r>
            <a:r>
              <a:rPr kumimoji="1" lang="en-US" altLang="zh-CN" sz="2400" b="1">
                <a:solidFill>
                  <a:schemeClr val="hlink"/>
                </a:solidFill>
                <a:latin typeface="Times New Roman" panose="02020603050405020304" pitchFamily="18" charset="0"/>
                <a:ea typeface="宋体" panose="02010600030101010101" pitchFamily="2" charset="-122"/>
              </a:rPr>
              <a:t>;</a:t>
            </a:r>
            <a:endParaRPr kumimoji="1" lang="en-US" altLang="zh-CN" sz="2400" b="1">
              <a:solidFill>
                <a:schemeClr val="hlink"/>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chemeClr val="hlink"/>
                </a:solidFill>
                <a:latin typeface="Times New Roman" panose="02020603050405020304" pitchFamily="18" charset="0"/>
                <a:ea typeface="宋体" panose="02010600030101010101" pitchFamily="2" charset="-122"/>
              </a:rPr>
              <a:t>            }</a:t>
            </a:r>
            <a:endParaRPr kumimoji="1" lang="en-US" altLang="zh-CN" sz="2400" b="1">
              <a:solidFill>
                <a:schemeClr val="hlink"/>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a:solidFill>
                  <a:schemeClr val="hlink"/>
                </a:solidFill>
                <a:latin typeface="Times New Roman" panose="02020603050405020304" pitchFamily="18" charset="0"/>
                <a:ea typeface="宋体" panose="02010600030101010101" pitchFamily="2" charset="-122"/>
              </a:rPr>
              <a:t>      </a:t>
            </a:r>
            <a:r>
              <a:rPr kumimoji="1" lang="en-US" altLang="zh-CN" sz="2400" b="1">
                <a:solidFill>
                  <a:srgbClr val="FFC000"/>
                </a:solidFill>
                <a:latin typeface="Times New Roman" panose="02020603050405020304" pitchFamily="18" charset="0"/>
                <a:ea typeface="宋体" panose="02010600030101010101" pitchFamily="2" charset="-122"/>
              </a:rPr>
              <a:t>}</a:t>
            </a:r>
            <a:endParaRPr kumimoji="1" lang="en-US" altLang="zh-CN" sz="2400" b="1">
              <a:solidFill>
                <a:srgbClr val="FF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FF0000"/>
                </a:solidFill>
                <a:latin typeface="Times New Roman" panose="02020603050405020304" pitchFamily="18" charset="0"/>
                <a:ea typeface="宋体" panose="02010600030101010101" pitchFamily="2" charset="-122"/>
              </a:rPr>
              <a:t>   </a:t>
            </a:r>
            <a:r>
              <a:rPr kumimoji="1" lang="en-US" altLang="zh-CN" sz="2400" b="1">
                <a:solidFill>
                  <a:srgbClr val="009900"/>
                </a:solidFill>
                <a:latin typeface="Times New Roman" panose="02020603050405020304" pitchFamily="18" charset="0"/>
                <a:ea typeface="宋体" panose="02010600030101010101" pitchFamily="2" charset="-122"/>
              </a:rPr>
              <a:t>}</a:t>
            </a:r>
            <a:endParaRPr kumimoji="1" lang="en-US" altLang="zh-CN" sz="2400">
              <a:solidFill>
                <a:srgbClr val="0099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FF0000"/>
                </a:solidFill>
                <a:latin typeface="Times New Roman" panose="02020603050405020304" pitchFamily="18" charset="0"/>
                <a:ea typeface="宋体" panose="02010600030101010101" pitchFamily="2" charset="-122"/>
              </a:rPr>
              <a:t>}</a:t>
            </a:r>
            <a:endParaRPr kumimoji="1" lang="en-US" altLang="zh-CN" sz="2400" b="1">
              <a:solidFill>
                <a:srgbClr val="FF0000"/>
              </a:solidFill>
              <a:latin typeface="Times New Roman" panose="02020603050405020304" pitchFamily="18" charset="0"/>
              <a:ea typeface="宋体" panose="02010600030101010101" pitchFamily="2" charset="-122"/>
            </a:endParaRPr>
          </a:p>
        </p:txBody>
      </p:sp>
      <p:sp>
        <p:nvSpPr>
          <p:cNvPr id="181252" name="Rectangle 4"/>
          <p:cNvSpPr>
            <a:spLocks noChangeArrowheads="1"/>
          </p:cNvSpPr>
          <p:nvPr/>
        </p:nvSpPr>
        <p:spPr bwMode="auto">
          <a:xfrm>
            <a:off x="468313" y="1052736"/>
            <a:ext cx="8280400" cy="1692000"/>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CC0000"/>
                </a:solidFill>
              </a:rPr>
              <a:t>筛选最小值  </a:t>
            </a:r>
            <a:endParaRPr lang="zh-CN" altLang="en-US" sz="2000" b="1">
              <a:solidFill>
                <a:srgbClr val="CC0000"/>
              </a:solidFill>
            </a:endParaRPr>
          </a:p>
        </p:txBody>
      </p:sp>
      <p:sp>
        <p:nvSpPr>
          <p:cNvPr id="181253" name="Rectangle 5"/>
          <p:cNvSpPr>
            <a:spLocks noChangeArrowheads="1"/>
          </p:cNvSpPr>
          <p:nvPr/>
        </p:nvSpPr>
        <p:spPr bwMode="auto">
          <a:xfrm>
            <a:off x="468313" y="2811463"/>
            <a:ext cx="8280400" cy="3095625"/>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CC0000"/>
                </a:solidFill>
              </a:rPr>
              <a:t>更新  </a:t>
            </a:r>
            <a:endParaRPr lang="zh-CN" altLang="en-US" sz="2000" b="1">
              <a:solidFill>
                <a:srgbClr val="CC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50825" y="1989138"/>
            <a:ext cx="867092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dirty="0" smtClean="0">
                <a:latin typeface="Times New Roman Regular" panose="02020503050405090304" charset="0"/>
                <a:ea typeface="Songti SC Regular" panose="02010800040101010101" charset="-122"/>
                <a:cs typeface="Times New Roman Regular" panose="02020503050405090304" charset="0"/>
              </a:rPr>
              <a:t>        </a:t>
            </a:r>
            <a:r>
              <a:rPr kumimoji="1" lang="zh-CN" altLang="en-US" sz="2800" dirty="0" smtClean="0">
                <a:latin typeface="Times New Roman Regular" panose="02020503050405090304" charset="0"/>
                <a:ea typeface="Songti SC Regular" panose="02010800040101010101" charset="-122"/>
                <a:cs typeface="Times New Roman Regular" panose="02020503050405090304" charset="0"/>
              </a:rPr>
              <a:t>如果顶点数为</a:t>
            </a:r>
            <a:r>
              <a:rPr kumimoji="1" lang="en-US" altLang="zh-CN" sz="2800" dirty="0" smtClean="0">
                <a:latin typeface="Times New Roman Regular" panose="02020503050405090304" charset="0"/>
                <a:ea typeface="Songti SC Regular" panose="02010800040101010101" charset="-122"/>
                <a:cs typeface="Times New Roman Regular" panose="02020503050405090304" charset="0"/>
              </a:rPr>
              <a:t>n</a:t>
            </a:r>
            <a:r>
              <a:rPr kumimoji="1" lang="zh-CN" altLang="en-US" sz="2800" dirty="0" smtClean="0">
                <a:latin typeface="Times New Roman Regular" panose="02020503050405090304" charset="0"/>
                <a:ea typeface="Songti SC Regular" panose="02010800040101010101" charset="-122"/>
                <a:cs typeface="Times New Roman Regular" panose="02020503050405090304" charset="0"/>
              </a:rPr>
              <a:t>，则两种实现方式的时间复杂度为</a:t>
            </a:r>
            <a:r>
              <a:rPr kumimoji="1" lang="en-US" altLang="zh-CN" sz="28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O(n</a:t>
            </a:r>
            <a:r>
              <a:rPr kumimoji="1" lang="en-US" altLang="zh-CN" sz="2800" baseline="300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2</a:t>
            </a:r>
            <a:r>
              <a:rPr kumimoji="1" lang="en-US" altLang="zh-CN" sz="28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zh-CN" altLang="en-US" sz="2800" dirty="0" smtClean="0">
                <a:latin typeface="Times New Roman Regular" panose="02020503050405090304" charset="0"/>
                <a:ea typeface="Songti SC Regular" panose="02010800040101010101" charset="-122"/>
                <a:cs typeface="Times New Roman Regular" panose="02020503050405090304" charset="0"/>
              </a:rPr>
              <a:t>，与网中的边数无关，因此适合</a:t>
            </a:r>
            <a:r>
              <a:rPr kumimoji="1" lang="zh-CN" altLang="en-US" sz="2800" dirty="0" smtClean="0">
                <a:solidFill>
                  <a:srgbClr val="FFFF00"/>
                </a:solidFill>
                <a:latin typeface="Times New Roman Regular" panose="02020503050405090304" charset="0"/>
                <a:ea typeface="Songti SC Regular" panose="02010800040101010101" charset="-122"/>
                <a:cs typeface="Times New Roman Regular" panose="02020503050405090304" charset="0"/>
              </a:rPr>
              <a:t>求边稠密的图</a:t>
            </a:r>
            <a:r>
              <a:rPr kumimoji="1" lang="zh-CN" altLang="en-US" sz="2800" dirty="0" smtClean="0">
                <a:latin typeface="Times New Roman Regular" panose="02020503050405090304" charset="0"/>
                <a:ea typeface="Songti SC Regular" panose="02010800040101010101" charset="-122"/>
                <a:cs typeface="Times New Roman Regular" panose="02020503050405090304" charset="0"/>
              </a:rPr>
              <a:t>。</a:t>
            </a:r>
            <a:endParaRPr kumimoji="1" lang="zh-CN" altLang="en-US" sz="2800" dirty="0">
              <a:latin typeface="Times New Roman Regular" panose="02020503050405090304" charset="0"/>
              <a:ea typeface="Songti SC Regular" panose="02010800040101010101" charset="-122"/>
              <a:cs typeface="Times New Roman Regular" panose="02020503050405090304" charset="0"/>
            </a:endParaRPr>
          </a:p>
        </p:txBody>
      </p:sp>
      <p:sp>
        <p:nvSpPr>
          <p:cNvPr id="43011" name="Rectangle 3"/>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rgbClr val="FFFF00"/>
                </a:solidFill>
                <a:cs typeface="Arial" panose="020B0604020202020204" pitchFamily="34" charset="0"/>
              </a:rPr>
              <a:t>Time complexity of Prim algorithm</a:t>
            </a:r>
            <a:endParaRPr lang="en-US" altLang="zh-CN" sz="4000">
              <a:solidFill>
                <a:srgbClr val="FFFF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250825" y="1290638"/>
            <a:ext cx="867092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        设</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连通网</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 {E})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。令最小生成树的初始状态为只有</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n</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个顶点而无边的非连通图</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T</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(V, {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，图中每个顶点自成一个连通分量。在</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E</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中选择代价最小的边，若该边依附的顶点落在</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中不同的连通分量上，则将此边加入</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中，否则舍去此边而选择下一条代价最小的</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边。以此类推，</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直到</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T</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中所有顶点都在同一连通分量上为止。</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166915" name="Rectangle 3"/>
          <p:cNvSpPr>
            <a:spLocks noChangeArrowheads="1"/>
          </p:cNvSpPr>
          <p:nvPr/>
        </p:nvSpPr>
        <p:spPr bwMode="auto">
          <a:xfrm>
            <a:off x="395288" y="280988"/>
            <a:ext cx="3209925" cy="519112"/>
          </a:xfrm>
          <a:prstGeom prst="rect">
            <a:avLst/>
          </a:prstGeom>
          <a:solidFill>
            <a:schemeClr val="bg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a:solidFill>
                  <a:srgbClr val="FFFF00"/>
                </a:solidFill>
                <a:cs typeface="Times New Roman" panose="02020603050405020304" pitchFamily="18" charset="0"/>
              </a:rPr>
              <a:t>Kruskal algorithm</a:t>
            </a:r>
            <a:endParaRPr kumimoji="1" lang="en-US" altLang="zh-CN" sz="2800" b="1">
              <a:solidFill>
                <a:srgbClr val="FFFF00"/>
              </a:solidFill>
              <a:cs typeface="Times New Roman" panose="02020603050405020304" pitchFamily="18" charset="0"/>
            </a:endParaRPr>
          </a:p>
        </p:txBody>
      </p:sp>
      <p:sp>
        <p:nvSpPr>
          <p:cNvPr id="166916" name="AutoShape 4"/>
          <p:cNvSpPr>
            <a:spLocks noChangeArrowheads="1"/>
          </p:cNvSpPr>
          <p:nvPr/>
        </p:nvSpPr>
        <p:spPr bwMode="auto">
          <a:xfrm>
            <a:off x="2987675" y="4076700"/>
            <a:ext cx="3240088" cy="1657350"/>
          </a:xfrm>
          <a:prstGeom prst="downArrowCallout">
            <a:avLst>
              <a:gd name="adj1" fmla="val 48875"/>
              <a:gd name="adj2" fmla="val 48875"/>
              <a:gd name="adj3" fmla="val 16667"/>
              <a:gd name="adj4" fmla="val 45116"/>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rgbClr val="FF0000"/>
                </a:solidFill>
              </a:rPr>
              <a:t>Example</a:t>
            </a:r>
            <a:endParaRPr lang="en-US" altLang="zh-CN" sz="2400">
              <a:solidFill>
                <a:srgbClr val="FF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 y="476250"/>
            <a:ext cx="8939213" cy="52387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9" name="Rectangle 9"/>
          <p:cNvSpPr>
            <a:spLocks noChangeArrowheads="1"/>
          </p:cNvSpPr>
          <p:nvPr/>
        </p:nvSpPr>
        <p:spPr bwMode="auto">
          <a:xfrm>
            <a:off x="2339975" y="3305175"/>
            <a:ext cx="2001838"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8"/>
          <p:cNvSpPr>
            <a:spLocks noChangeShapeType="1"/>
          </p:cNvSpPr>
          <p:nvPr/>
        </p:nvSpPr>
        <p:spPr bwMode="auto">
          <a:xfrm flipV="1">
            <a:off x="5290672" y="4797152"/>
            <a:ext cx="721488" cy="42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0" name="Rectangle 10"/>
          <p:cNvSpPr>
            <a:spLocks noChangeArrowheads="1"/>
          </p:cNvSpPr>
          <p:nvPr/>
        </p:nvSpPr>
        <p:spPr bwMode="auto">
          <a:xfrm>
            <a:off x="4572000" y="3305175"/>
            <a:ext cx="2001838"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8" name="Rectangle 8"/>
          <p:cNvSpPr>
            <a:spLocks noChangeArrowheads="1"/>
          </p:cNvSpPr>
          <p:nvPr/>
        </p:nvSpPr>
        <p:spPr bwMode="auto">
          <a:xfrm>
            <a:off x="179388" y="3305175"/>
            <a:ext cx="2001837"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
          <p:cNvSpPr>
            <a:spLocks noChangeShapeType="1"/>
          </p:cNvSpPr>
          <p:nvPr/>
        </p:nvSpPr>
        <p:spPr bwMode="auto">
          <a:xfrm>
            <a:off x="7092281" y="4221089"/>
            <a:ext cx="360039"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8"/>
          <p:cNvSpPr>
            <a:spLocks noChangeShapeType="1"/>
          </p:cNvSpPr>
          <p:nvPr/>
        </p:nvSpPr>
        <p:spPr bwMode="auto">
          <a:xfrm flipH="1">
            <a:off x="1259631" y="3573017"/>
            <a:ext cx="360039"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11" name="Rectangle 11"/>
          <p:cNvSpPr>
            <a:spLocks noChangeArrowheads="1"/>
          </p:cNvSpPr>
          <p:nvPr/>
        </p:nvSpPr>
        <p:spPr bwMode="auto">
          <a:xfrm>
            <a:off x="6818313" y="3305175"/>
            <a:ext cx="2001837"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8"/>
          <p:cNvSpPr>
            <a:spLocks noChangeShapeType="1"/>
          </p:cNvSpPr>
          <p:nvPr/>
        </p:nvSpPr>
        <p:spPr bwMode="auto">
          <a:xfrm>
            <a:off x="3923928" y="3573017"/>
            <a:ext cx="288032"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flipH="1">
            <a:off x="4881562" y="1019175"/>
            <a:ext cx="304799" cy="433388"/>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6" name="Rectangle 6"/>
          <p:cNvSpPr>
            <a:spLocks noChangeArrowheads="1"/>
          </p:cNvSpPr>
          <p:nvPr/>
        </p:nvSpPr>
        <p:spPr bwMode="auto">
          <a:xfrm>
            <a:off x="4572000" y="676275"/>
            <a:ext cx="2001837"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p:cNvSpPr>
            <a:spLocks noChangeShapeType="1"/>
          </p:cNvSpPr>
          <p:nvPr/>
        </p:nvSpPr>
        <p:spPr bwMode="auto">
          <a:xfrm flipH="1">
            <a:off x="8354636" y="1638300"/>
            <a:ext cx="279549" cy="496887"/>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7" name="Rectangle 7"/>
          <p:cNvSpPr>
            <a:spLocks noChangeArrowheads="1"/>
          </p:cNvSpPr>
          <p:nvPr/>
        </p:nvSpPr>
        <p:spPr bwMode="auto">
          <a:xfrm>
            <a:off x="6890643" y="641350"/>
            <a:ext cx="2001837" cy="2266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240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240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240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240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24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24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9" grpId="0" animBg="1"/>
      <p:bldP spid="19" grpId="0" animBg="1"/>
      <p:bldP spid="102410" grpId="0" animBg="1"/>
      <p:bldP spid="102408" grpId="0" animBg="1"/>
      <p:bldP spid="20" grpId="0" animBg="1"/>
      <p:bldP spid="16" grpId="0" animBg="1"/>
      <p:bldP spid="102411" grpId="0" animBg="1"/>
      <p:bldP spid="18" grpId="0" animBg="1"/>
      <p:bldP spid="14" grpId="0" animBg="1"/>
      <p:bldP spid="102406" grpId="0" animBg="1"/>
      <p:bldP spid="15" grpId="0" animBg="1"/>
      <p:bldP spid="10240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45" name="Picture 25" descr="fig4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60350"/>
            <a:ext cx="2857500" cy="1428750"/>
          </a:xfrm>
          <a:prstGeom prst="rect">
            <a:avLst/>
          </a:prstGeom>
          <a:solidFill>
            <a:schemeClr val="tx1"/>
          </a:solidFill>
        </p:spPr>
      </p:pic>
      <p:pic>
        <p:nvPicPr>
          <p:cNvPr id="261146" name="Picture 26" descr="fig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26035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7" name="Picture 27" descr="fig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4467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8" name="Picture 28" descr="fig4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184467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9" name="Picture 29" descr="fig4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51" name="Picture 31" descr="fig4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5070871"/>
            <a:ext cx="2857500" cy="1428750"/>
          </a:xfrm>
          <a:prstGeom prst="rect">
            <a:avLst/>
          </a:prstGeom>
          <a:noFill/>
          <a:extLst>
            <a:ext uri="{909E8E84-426E-40DD-AFC4-6F175D3DCCD1}">
              <a14:hiddenFill xmlns:a14="http://schemas.microsoft.com/office/drawing/2010/main">
                <a:solidFill>
                  <a:srgbClr val="FFFFFF"/>
                </a:solidFill>
              </a14:hiddenFill>
            </a:ext>
          </a:extLst>
        </p:spPr>
      </p:pic>
      <p:grpSp>
        <p:nvGrpSpPr>
          <p:cNvPr id="261167" name="Group 47"/>
          <p:cNvGrpSpPr/>
          <p:nvPr/>
        </p:nvGrpSpPr>
        <p:grpSpPr bwMode="auto">
          <a:xfrm>
            <a:off x="4232275" y="5048250"/>
            <a:ext cx="677863" cy="1381125"/>
            <a:chOff x="2552" y="3180"/>
            <a:chExt cx="427" cy="870"/>
          </a:xfrm>
        </p:grpSpPr>
        <p:sp>
          <p:nvSpPr>
            <p:cNvPr id="261168" name="Text Box 48"/>
            <p:cNvSpPr txBox="1">
              <a:spLocks noChangeArrowheads="1"/>
            </p:cNvSpPr>
            <p:nvPr/>
          </p:nvSpPr>
          <p:spPr bwMode="auto">
            <a:xfrm>
              <a:off x="2552" y="31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1</a:t>
              </a:r>
              <a:endParaRPr lang="en-US" altLang="zh-CN" sz="1600">
                <a:ea typeface="宋体" panose="02010600030101010101" pitchFamily="2" charset="-122"/>
              </a:endParaRPr>
            </a:p>
          </p:txBody>
        </p:sp>
        <p:sp>
          <p:nvSpPr>
            <p:cNvPr id="261169" name="Text Box 49"/>
            <p:cNvSpPr txBox="1">
              <a:spLocks noChangeArrowheads="1"/>
            </p:cNvSpPr>
            <p:nvPr/>
          </p:nvSpPr>
          <p:spPr bwMode="auto">
            <a:xfrm>
              <a:off x="2792" y="3180"/>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2</a:t>
              </a:r>
              <a:endParaRPr lang="en-US" altLang="zh-CN" sz="1600">
                <a:ea typeface="宋体" panose="02010600030101010101" pitchFamily="2" charset="-122"/>
              </a:endParaRPr>
            </a:p>
          </p:txBody>
        </p:sp>
        <p:sp>
          <p:nvSpPr>
            <p:cNvPr id="261170" name="Text Box 50"/>
            <p:cNvSpPr txBox="1">
              <a:spLocks noChangeArrowheads="1"/>
            </p:cNvSpPr>
            <p:nvPr/>
          </p:nvSpPr>
          <p:spPr bwMode="auto">
            <a:xfrm>
              <a:off x="2552" y="339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3</a:t>
              </a:r>
              <a:endParaRPr lang="en-US" altLang="zh-CN" sz="1600">
                <a:ea typeface="宋体" panose="02010600030101010101" pitchFamily="2" charset="-122"/>
              </a:endParaRPr>
            </a:p>
          </p:txBody>
        </p:sp>
        <p:sp>
          <p:nvSpPr>
            <p:cNvPr id="261171" name="Text Box 51"/>
            <p:cNvSpPr txBox="1">
              <a:spLocks noChangeArrowheads="1"/>
            </p:cNvSpPr>
            <p:nvPr/>
          </p:nvSpPr>
          <p:spPr bwMode="auto">
            <a:xfrm>
              <a:off x="2792" y="339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4</a:t>
              </a:r>
              <a:endParaRPr lang="en-US" altLang="zh-CN" sz="1600">
                <a:ea typeface="宋体" panose="02010600030101010101" pitchFamily="2" charset="-122"/>
              </a:endParaRPr>
            </a:p>
          </p:txBody>
        </p:sp>
        <p:sp>
          <p:nvSpPr>
            <p:cNvPr id="261172" name="Text Box 52"/>
            <p:cNvSpPr txBox="1">
              <a:spLocks noChangeArrowheads="1"/>
            </p:cNvSpPr>
            <p:nvPr/>
          </p:nvSpPr>
          <p:spPr bwMode="auto">
            <a:xfrm>
              <a:off x="2552" y="361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5</a:t>
              </a:r>
              <a:endParaRPr lang="en-US" altLang="zh-CN" sz="1600">
                <a:ea typeface="宋体" panose="02010600030101010101" pitchFamily="2" charset="-122"/>
              </a:endParaRPr>
            </a:p>
          </p:txBody>
        </p:sp>
        <p:sp>
          <p:nvSpPr>
            <p:cNvPr id="261173" name="Text Box 53"/>
            <p:cNvSpPr txBox="1">
              <a:spLocks noChangeArrowheads="1"/>
            </p:cNvSpPr>
            <p:nvPr/>
          </p:nvSpPr>
          <p:spPr bwMode="auto">
            <a:xfrm>
              <a:off x="2792" y="361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6</a:t>
              </a:r>
              <a:endParaRPr lang="en-US" altLang="zh-CN" sz="1600">
                <a:ea typeface="宋体" panose="02010600030101010101" pitchFamily="2" charset="-122"/>
              </a:endParaRPr>
            </a:p>
          </p:txBody>
        </p:sp>
        <p:sp>
          <p:nvSpPr>
            <p:cNvPr id="261174" name="Text Box 54"/>
            <p:cNvSpPr txBox="1">
              <a:spLocks noChangeArrowheads="1"/>
            </p:cNvSpPr>
            <p:nvPr/>
          </p:nvSpPr>
          <p:spPr bwMode="auto">
            <a:xfrm>
              <a:off x="2552" y="38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7</a:t>
              </a:r>
              <a:endParaRPr lang="en-US" altLang="zh-CN" sz="1600">
                <a:ea typeface="宋体" panose="02010600030101010101" pitchFamily="2" charset="-122"/>
              </a:endParaRPr>
            </a:p>
          </p:txBody>
        </p:sp>
        <p:sp>
          <p:nvSpPr>
            <p:cNvPr id="261175" name="Text Box 55"/>
            <p:cNvSpPr txBox="1">
              <a:spLocks noChangeArrowheads="1"/>
            </p:cNvSpPr>
            <p:nvPr/>
          </p:nvSpPr>
          <p:spPr bwMode="auto">
            <a:xfrm>
              <a:off x="2792" y="383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8</a:t>
              </a:r>
              <a:endParaRPr lang="en-US" altLang="zh-CN" sz="1600">
                <a:ea typeface="宋体" panose="02010600030101010101" pitchFamily="2" charset="-122"/>
              </a:endParaRPr>
            </a:p>
          </p:txBody>
        </p:sp>
        <p:sp>
          <p:nvSpPr>
            <p:cNvPr id="261176" name="Line 56"/>
            <p:cNvSpPr>
              <a:spLocks noChangeShapeType="1"/>
            </p:cNvSpPr>
            <p:nvPr/>
          </p:nvSpPr>
          <p:spPr bwMode="auto">
            <a:xfrm>
              <a:off x="2568" y="3370"/>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177" name="Line 57"/>
            <p:cNvSpPr>
              <a:spLocks noChangeShapeType="1"/>
            </p:cNvSpPr>
            <p:nvPr/>
          </p:nvSpPr>
          <p:spPr bwMode="auto">
            <a:xfrm>
              <a:off x="2568" y="3597"/>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178" name="Line 58"/>
            <p:cNvSpPr>
              <a:spLocks noChangeShapeType="1"/>
            </p:cNvSpPr>
            <p:nvPr/>
          </p:nvSpPr>
          <p:spPr bwMode="auto">
            <a:xfrm>
              <a:off x="2568" y="3824"/>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179" name="Line 59"/>
            <p:cNvSpPr>
              <a:spLocks noChangeShapeType="1"/>
            </p:cNvSpPr>
            <p:nvPr/>
          </p:nvSpPr>
          <p:spPr bwMode="auto">
            <a:xfrm>
              <a:off x="2768" y="3189"/>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1180" name="Oval 60"/>
          <p:cNvSpPr>
            <a:spLocks noChangeArrowheads="1"/>
          </p:cNvSpPr>
          <p:nvPr/>
        </p:nvSpPr>
        <p:spPr bwMode="auto">
          <a:xfrm>
            <a:off x="1835150" y="1330325"/>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81" name="Oval 61"/>
          <p:cNvSpPr>
            <a:spLocks noChangeArrowheads="1"/>
          </p:cNvSpPr>
          <p:nvPr/>
        </p:nvSpPr>
        <p:spPr bwMode="auto">
          <a:xfrm rot="-2745034">
            <a:off x="6067425" y="549275"/>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82" name="Oval 62"/>
          <p:cNvSpPr>
            <a:spLocks noChangeArrowheads="1"/>
          </p:cNvSpPr>
          <p:nvPr/>
        </p:nvSpPr>
        <p:spPr bwMode="auto">
          <a:xfrm>
            <a:off x="2593975" y="2901950"/>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83" name="Oval 63"/>
          <p:cNvSpPr>
            <a:spLocks noChangeArrowheads="1"/>
          </p:cNvSpPr>
          <p:nvPr/>
        </p:nvSpPr>
        <p:spPr bwMode="auto">
          <a:xfrm rot="-2745034">
            <a:off x="5154763" y="2130976"/>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84" name="Oval 64"/>
          <p:cNvSpPr>
            <a:spLocks noChangeArrowheads="1"/>
          </p:cNvSpPr>
          <p:nvPr/>
        </p:nvSpPr>
        <p:spPr bwMode="auto">
          <a:xfrm rot="2995549">
            <a:off x="2375981" y="3948681"/>
            <a:ext cx="1223962"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86" name="Oval 66"/>
          <p:cNvSpPr>
            <a:spLocks noChangeArrowheads="1"/>
          </p:cNvSpPr>
          <p:nvPr/>
        </p:nvSpPr>
        <p:spPr bwMode="auto">
          <a:xfrm>
            <a:off x="2599929" y="5143573"/>
            <a:ext cx="719137"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5" name="Picture 30" descr="fig4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064" y="502458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5"/>
          <p:cNvSpPr>
            <a:spLocks noChangeArrowheads="1"/>
          </p:cNvSpPr>
          <p:nvPr/>
        </p:nvSpPr>
        <p:spPr bwMode="auto">
          <a:xfrm rot="19008533">
            <a:off x="5679237" y="5799927"/>
            <a:ext cx="719137" cy="287337"/>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组合 4"/>
          <p:cNvGrpSpPr/>
          <p:nvPr/>
        </p:nvGrpSpPr>
        <p:grpSpPr>
          <a:xfrm>
            <a:off x="5143500" y="3434516"/>
            <a:ext cx="2857500" cy="1428750"/>
            <a:chOff x="5143500" y="3434516"/>
            <a:chExt cx="2857500" cy="1428750"/>
          </a:xfrm>
        </p:grpSpPr>
        <p:pic>
          <p:nvPicPr>
            <p:cNvPr id="261150" name="Picture 30" descr="fig4h"/>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0" y="343451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38805" y="4365104"/>
              <a:ext cx="261387" cy="2160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p:nvPr/>
          </p:nvCxnSpPr>
          <p:spPr>
            <a:xfrm flipV="1">
              <a:off x="6156176" y="4365104"/>
              <a:ext cx="216024" cy="144016"/>
            </a:xfrm>
            <a:prstGeom prst="straightConnector1">
              <a:avLst/>
            </a:prstGeom>
            <a:ln w="19050">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sp>
        <p:nvSpPr>
          <p:cNvPr id="261185" name="Oval 65"/>
          <p:cNvSpPr>
            <a:spLocks noChangeArrowheads="1"/>
          </p:cNvSpPr>
          <p:nvPr/>
        </p:nvSpPr>
        <p:spPr bwMode="auto">
          <a:xfrm rot="19505805">
            <a:off x="6271998" y="3990291"/>
            <a:ext cx="314541" cy="699663"/>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146"/>
                                        </p:tgtEl>
                                        <p:attrNameLst>
                                          <p:attrName>style.visibility</p:attrName>
                                        </p:attrNameLst>
                                      </p:cBhvr>
                                      <p:to>
                                        <p:strVal val="visible"/>
                                      </p:to>
                                    </p:set>
                                    <p:animEffect transition="in" filter="fade">
                                      <p:cBhvr>
                                        <p:cTn id="7" dur="2000"/>
                                        <p:tgtEl>
                                          <p:spTgt spid="26114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11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61147"/>
                                        </p:tgtEl>
                                        <p:attrNameLst>
                                          <p:attrName>style.visibility</p:attrName>
                                        </p:attrNameLst>
                                      </p:cBhvr>
                                      <p:to>
                                        <p:strVal val="visible"/>
                                      </p:to>
                                    </p:set>
                                    <p:animEffect transition="in" filter="fade">
                                      <p:cBhvr>
                                        <p:cTn id="14" dur="2000"/>
                                        <p:tgtEl>
                                          <p:spTgt spid="26114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611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1148"/>
                                        </p:tgtEl>
                                        <p:attrNameLst>
                                          <p:attrName>style.visibility</p:attrName>
                                        </p:attrNameLst>
                                      </p:cBhvr>
                                      <p:to>
                                        <p:strVal val="visible"/>
                                      </p:to>
                                    </p:set>
                                    <p:animEffect transition="in" filter="fade">
                                      <p:cBhvr>
                                        <p:cTn id="21" dur="2000"/>
                                        <p:tgtEl>
                                          <p:spTgt spid="261148"/>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118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1149"/>
                                        </p:tgtEl>
                                        <p:attrNameLst>
                                          <p:attrName>style.visibility</p:attrName>
                                        </p:attrNameLst>
                                      </p:cBhvr>
                                      <p:to>
                                        <p:strVal val="visible"/>
                                      </p:to>
                                    </p:set>
                                    <p:animEffect transition="in" filter="fade">
                                      <p:cBhvr>
                                        <p:cTn id="28" dur="2000"/>
                                        <p:tgtEl>
                                          <p:spTgt spid="26114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611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6118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1151"/>
                                        </p:tgtEl>
                                        <p:attrNameLst>
                                          <p:attrName>style.visibility</p:attrName>
                                        </p:attrNameLst>
                                      </p:cBhvr>
                                      <p:to>
                                        <p:strVal val="visible"/>
                                      </p:to>
                                    </p:set>
                                    <p:animEffect transition="in" filter="fade">
                                      <p:cBhvr>
                                        <p:cTn id="42" dur="2000"/>
                                        <p:tgtEl>
                                          <p:spTgt spid="261151"/>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61185"/>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2611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20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80" grpId="0" animBg="1"/>
      <p:bldP spid="261181" grpId="0" animBg="1"/>
      <p:bldP spid="261182" grpId="0" animBg="1"/>
      <p:bldP spid="261183" grpId="0" animBg="1"/>
      <p:bldP spid="261184" grpId="0" animBg="1"/>
      <p:bldP spid="261186" grpId="0" animBg="1"/>
      <p:bldP spid="36" grpId="0" animBg="1"/>
      <p:bldP spid="26118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9" name="Picture 5" descr="fig4j"/>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70884" y="69215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0" name="Picture 6" descr="fig4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44" y="2636912"/>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1" name="Picture 7" descr="fig4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884" y="259193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2" name="Picture 8" descr="fig4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444" y="452053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5" name="Picture 11" descr="fig4n"/>
          <p:cNvPicPr>
            <a:picLocks noChangeAspect="1" noChangeArrowheads="1"/>
          </p:cNvPicPr>
          <p:nvPr/>
        </p:nvPicPr>
        <p:blipFill rotWithShape="1">
          <a:blip r:embed="rId5">
            <a:extLst>
              <a:ext uri="{28A0092B-C50C-407E-A947-70E740481C1C}">
                <a14:useLocalDpi xmlns:a14="http://schemas.microsoft.com/office/drawing/2010/main" val="0"/>
              </a:ext>
            </a:extLst>
          </a:blip>
          <a:srcRect l="-1" r="-4695"/>
          <a:stretch>
            <a:fillRect/>
          </a:stretch>
        </p:blipFill>
        <p:spPr bwMode="auto">
          <a:xfrm>
            <a:off x="5179962" y="4508500"/>
            <a:ext cx="2992438" cy="142875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62157" name="Group 13"/>
          <p:cNvGrpSpPr/>
          <p:nvPr/>
        </p:nvGrpSpPr>
        <p:grpSpPr bwMode="auto">
          <a:xfrm>
            <a:off x="4175128" y="295275"/>
            <a:ext cx="812801" cy="1023938"/>
            <a:chOff x="2640" y="186"/>
            <a:chExt cx="512" cy="645"/>
          </a:xfrm>
        </p:grpSpPr>
        <p:sp>
          <p:nvSpPr>
            <p:cNvPr id="262158" name="Text Box 14"/>
            <p:cNvSpPr txBox="1">
              <a:spLocks noChangeArrowheads="1"/>
            </p:cNvSpPr>
            <p:nvPr/>
          </p:nvSpPr>
          <p:spPr bwMode="auto">
            <a:xfrm>
              <a:off x="2675" y="186"/>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9</a:t>
              </a:r>
              <a:endParaRPr lang="en-US" altLang="zh-CN" sz="1600">
                <a:ea typeface="宋体" panose="02010600030101010101" pitchFamily="2" charset="-122"/>
              </a:endParaRPr>
            </a:p>
          </p:txBody>
        </p:sp>
        <p:sp>
          <p:nvSpPr>
            <p:cNvPr id="262159" name="Text Box 15"/>
            <p:cNvSpPr txBox="1">
              <a:spLocks noChangeArrowheads="1"/>
            </p:cNvSpPr>
            <p:nvPr/>
          </p:nvSpPr>
          <p:spPr bwMode="auto">
            <a:xfrm>
              <a:off x="2883" y="186"/>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10</a:t>
              </a:r>
              <a:endParaRPr lang="en-US" altLang="zh-CN" sz="1600">
                <a:ea typeface="宋体" panose="02010600030101010101" pitchFamily="2" charset="-122"/>
              </a:endParaRPr>
            </a:p>
          </p:txBody>
        </p:sp>
        <p:sp>
          <p:nvSpPr>
            <p:cNvPr id="262160" name="Text Box 16"/>
            <p:cNvSpPr txBox="1">
              <a:spLocks noChangeArrowheads="1"/>
            </p:cNvSpPr>
            <p:nvPr/>
          </p:nvSpPr>
          <p:spPr bwMode="auto">
            <a:xfrm>
              <a:off x="2640" y="40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11</a:t>
              </a:r>
              <a:endParaRPr lang="en-US" altLang="zh-CN" sz="1600">
                <a:ea typeface="宋体" panose="02010600030101010101" pitchFamily="2" charset="-122"/>
              </a:endParaRPr>
            </a:p>
          </p:txBody>
        </p:sp>
        <p:sp>
          <p:nvSpPr>
            <p:cNvPr id="262161" name="Text Box 17"/>
            <p:cNvSpPr txBox="1">
              <a:spLocks noChangeArrowheads="1"/>
            </p:cNvSpPr>
            <p:nvPr/>
          </p:nvSpPr>
          <p:spPr bwMode="auto">
            <a:xfrm>
              <a:off x="2883" y="40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宋体" panose="02010600030101010101" pitchFamily="2" charset="-122"/>
                </a:rPr>
                <a:t>12</a:t>
              </a:r>
              <a:endParaRPr lang="en-US" altLang="zh-CN" sz="1600">
                <a:ea typeface="宋体" panose="02010600030101010101" pitchFamily="2" charset="-122"/>
              </a:endParaRPr>
            </a:p>
          </p:txBody>
        </p:sp>
        <p:sp>
          <p:nvSpPr>
            <p:cNvPr id="262162" name="Text Box 18"/>
            <p:cNvSpPr txBox="1">
              <a:spLocks noChangeArrowheads="1"/>
            </p:cNvSpPr>
            <p:nvPr/>
          </p:nvSpPr>
          <p:spPr bwMode="auto">
            <a:xfrm>
              <a:off x="2640" y="618"/>
              <a:ext cx="5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smtClean="0">
                  <a:ea typeface="宋体" panose="02010600030101010101" pitchFamily="2" charset="-122"/>
                </a:rPr>
                <a:t>13   14</a:t>
              </a:r>
              <a:endParaRPr lang="en-US" altLang="zh-CN" sz="1600" dirty="0">
                <a:ea typeface="宋体" panose="02010600030101010101" pitchFamily="2" charset="-122"/>
              </a:endParaRPr>
            </a:p>
          </p:txBody>
        </p:sp>
        <p:sp>
          <p:nvSpPr>
            <p:cNvPr id="262163" name="Text Box 19"/>
            <p:cNvSpPr txBox="1">
              <a:spLocks noChangeArrowheads="1"/>
            </p:cNvSpPr>
            <p:nvPr/>
          </p:nvSpPr>
          <p:spPr bwMode="auto">
            <a:xfrm>
              <a:off x="2883" y="618"/>
              <a:ext cx="11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600" dirty="0">
                <a:ea typeface="宋体" panose="02010600030101010101" pitchFamily="2" charset="-122"/>
              </a:endParaRPr>
            </a:p>
          </p:txBody>
        </p:sp>
        <p:sp>
          <p:nvSpPr>
            <p:cNvPr id="262164" name="Line 20"/>
            <p:cNvSpPr>
              <a:spLocks noChangeShapeType="1"/>
            </p:cNvSpPr>
            <p:nvPr/>
          </p:nvSpPr>
          <p:spPr bwMode="auto">
            <a:xfrm>
              <a:off x="2659" y="376"/>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65" name="Line 21"/>
            <p:cNvSpPr>
              <a:spLocks noChangeShapeType="1"/>
            </p:cNvSpPr>
            <p:nvPr/>
          </p:nvSpPr>
          <p:spPr bwMode="auto">
            <a:xfrm>
              <a:off x="2659" y="603"/>
              <a:ext cx="4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66" name="Line 22"/>
            <p:cNvSpPr>
              <a:spLocks noChangeShapeType="1"/>
            </p:cNvSpPr>
            <p:nvPr/>
          </p:nvSpPr>
          <p:spPr bwMode="auto">
            <a:xfrm>
              <a:off x="2880" y="195"/>
              <a:ext cx="0" cy="6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 name="Oval 65"/>
          <p:cNvSpPr>
            <a:spLocks noChangeArrowheads="1"/>
          </p:cNvSpPr>
          <p:nvPr/>
        </p:nvSpPr>
        <p:spPr bwMode="auto">
          <a:xfrm>
            <a:off x="5824463" y="765399"/>
            <a:ext cx="719137" cy="287337"/>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63"/>
          <p:cNvSpPr>
            <a:spLocks noChangeArrowheads="1"/>
          </p:cNvSpPr>
          <p:nvPr/>
        </p:nvSpPr>
        <p:spPr bwMode="auto">
          <a:xfrm rot="3061693">
            <a:off x="3321574" y="2971746"/>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65"/>
          <p:cNvSpPr>
            <a:spLocks noChangeArrowheads="1"/>
          </p:cNvSpPr>
          <p:nvPr/>
        </p:nvSpPr>
        <p:spPr bwMode="auto">
          <a:xfrm rot="18519914">
            <a:off x="7234248" y="339290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65"/>
          <p:cNvSpPr>
            <a:spLocks noChangeArrowheads="1"/>
          </p:cNvSpPr>
          <p:nvPr/>
        </p:nvSpPr>
        <p:spPr bwMode="auto">
          <a:xfrm rot="16530988">
            <a:off x="1428815" y="501131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65"/>
          <p:cNvSpPr>
            <a:spLocks noChangeArrowheads="1"/>
          </p:cNvSpPr>
          <p:nvPr/>
        </p:nvSpPr>
        <p:spPr bwMode="auto">
          <a:xfrm rot="16530988">
            <a:off x="7015691" y="501117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 name="Picture 4" descr="fig4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70410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2" name="Oval 63"/>
          <p:cNvSpPr>
            <a:spLocks noChangeArrowheads="1"/>
          </p:cNvSpPr>
          <p:nvPr/>
        </p:nvSpPr>
        <p:spPr bwMode="auto">
          <a:xfrm rot="3061693">
            <a:off x="1298500" y="1559228"/>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 name="Group 10"/>
          <p:cNvGrpSpPr/>
          <p:nvPr/>
        </p:nvGrpSpPr>
        <p:grpSpPr bwMode="auto">
          <a:xfrm>
            <a:off x="1115616" y="4220294"/>
            <a:ext cx="2987675" cy="2305050"/>
            <a:chOff x="3787" y="2568"/>
            <a:chExt cx="1882" cy="1452"/>
          </a:xfrm>
          <a:solidFill>
            <a:schemeClr val="tx1"/>
          </a:solidFill>
        </p:grpSpPr>
        <p:sp>
          <p:nvSpPr>
            <p:cNvPr id="34" name="Rectangle 12"/>
            <p:cNvSpPr>
              <a:spLocks noChangeArrowheads="1"/>
            </p:cNvSpPr>
            <p:nvPr/>
          </p:nvSpPr>
          <p:spPr bwMode="auto">
            <a:xfrm>
              <a:off x="3787" y="2568"/>
              <a:ext cx="1882" cy="1452"/>
            </a:xfrm>
            <a:prstGeom prst="rect">
              <a:avLst/>
            </a:prstGeom>
            <a:grpFill/>
            <a:ln w="2857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1600" dirty="0" smtClean="0">
                  <a:solidFill>
                    <a:srgbClr val="FF0000"/>
                  </a:solidFill>
                </a:rPr>
                <a:t>Anot</a:t>
              </a:r>
              <a:r>
                <a:rPr lang="en-US" altLang="zh-CN" sz="1600" dirty="0" smtClean="0">
                  <a:solidFill>
                    <a:srgbClr val="FF0000"/>
                  </a:solidFill>
                  <a:sym typeface="+mn-ea"/>
                </a:rPr>
                <a:t>her res</a:t>
              </a:r>
              <a:r>
                <a:rPr lang="en-US" altLang="zh-CN" sz="1600" dirty="0" smtClean="0">
                  <a:solidFill>
                    <a:srgbClr val="FF0000"/>
                  </a:solidFill>
                </a:rPr>
                <a:t>ult</a:t>
              </a:r>
              <a:endParaRPr lang="en-US" altLang="zh-CN" sz="1600" dirty="0">
                <a:solidFill>
                  <a:srgbClr val="FF0000"/>
                </a:solidFill>
              </a:endParaRPr>
            </a:p>
          </p:txBody>
        </p:sp>
        <p:pic>
          <p:nvPicPr>
            <p:cNvPr id="35" name="Picture 11" descr="fig5i"/>
            <p:cNvPicPr>
              <a:picLocks noChangeAspect="1" noChangeArrowheads="1"/>
            </p:cNvPicPr>
            <p:nvPr/>
          </p:nvPicPr>
          <p:blipFill rotWithShape="1">
            <a:blip r:embed="rId7">
              <a:extLst>
                <a:ext uri="{28A0092B-C50C-407E-A947-70E740481C1C}">
                  <a14:useLocalDpi xmlns:a14="http://schemas.microsoft.com/office/drawing/2010/main" val="0"/>
                </a:ext>
              </a:extLst>
            </a:blip>
            <a:srcRect r="3777"/>
            <a:stretch>
              <a:fillRect/>
            </a:stretch>
          </p:blipFill>
          <p:spPr bwMode="auto">
            <a:xfrm>
              <a:off x="3832" y="2840"/>
              <a:ext cx="1732" cy="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35560" y="4220210"/>
            <a:ext cx="1102360" cy="368300"/>
          </a:xfrm>
          <a:prstGeom prst="rect">
            <a:avLst/>
          </a:prstGeom>
          <a:noFill/>
        </p:spPr>
        <p:txBody>
          <a:bodyPr wrap="none" rtlCol="0" anchor="t">
            <a:spAutoFit/>
          </a:bodyPr>
          <a:p>
            <a:r>
              <a:rPr lang="zh-CN" altLang="en-US" b="1">
                <a:solidFill>
                  <a:srgbClr val="FFFF00"/>
                </a:solidFill>
              </a:rPr>
              <a:t>不唯一！</a:t>
            </a:r>
            <a:endParaRPr lang="zh-CN" altLang="en-US"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2149"/>
                                        </p:tgtEl>
                                        <p:attrNameLst>
                                          <p:attrName>style.visibility</p:attrName>
                                        </p:attrNameLst>
                                      </p:cBhvr>
                                      <p:to>
                                        <p:strVal val="visible"/>
                                      </p:to>
                                    </p:set>
                                    <p:animEffect transition="in" filter="fade">
                                      <p:cBhvr>
                                        <p:cTn id="15" dur="2000"/>
                                        <p:tgtEl>
                                          <p:spTgt spid="262149"/>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2150"/>
                                        </p:tgtEl>
                                        <p:attrNameLst>
                                          <p:attrName>style.visibility</p:attrName>
                                        </p:attrNameLst>
                                      </p:cBhvr>
                                      <p:to>
                                        <p:strVal val="visible"/>
                                      </p:to>
                                    </p:set>
                                    <p:animEffect transition="in" filter="fade">
                                      <p:cBhvr>
                                        <p:cTn id="23" dur="2000"/>
                                        <p:tgtEl>
                                          <p:spTgt spid="262150"/>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2151"/>
                                        </p:tgtEl>
                                        <p:attrNameLst>
                                          <p:attrName>style.visibility</p:attrName>
                                        </p:attrNameLst>
                                      </p:cBhvr>
                                      <p:to>
                                        <p:strVal val="visible"/>
                                      </p:to>
                                    </p:set>
                                    <p:animEffect transition="in" filter="fade">
                                      <p:cBhvr>
                                        <p:cTn id="31" dur="2000"/>
                                        <p:tgtEl>
                                          <p:spTgt spid="262151"/>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2152"/>
                                        </p:tgtEl>
                                        <p:attrNameLst>
                                          <p:attrName>style.visibility</p:attrName>
                                        </p:attrNameLst>
                                      </p:cBhvr>
                                      <p:to>
                                        <p:strVal val="visible"/>
                                      </p:to>
                                    </p:set>
                                    <p:animEffect transition="in" filter="fade">
                                      <p:cBhvr>
                                        <p:cTn id="39" dur="2000"/>
                                        <p:tgtEl>
                                          <p:spTgt spid="262152"/>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2155"/>
                                        </p:tgtEl>
                                        <p:attrNameLst>
                                          <p:attrName>style.visibility</p:attrName>
                                        </p:attrNameLst>
                                      </p:cBhvr>
                                      <p:to>
                                        <p:strVal val="visible"/>
                                      </p:to>
                                    </p:set>
                                    <p:animEffect transition="in" filter="fade">
                                      <p:cBhvr>
                                        <p:cTn id="47" dur="2000"/>
                                        <p:tgtEl>
                                          <p:spTgt spid="262155"/>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20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2" grpId="0" animBg="1"/>
      <p:bldP spid="2" grpId="0"/>
      <p:bldP spid="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74638"/>
            <a:ext cx="8229600" cy="1143000"/>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smtClean="0"/>
              <a:t>Kruskal algorithm</a:t>
            </a:r>
            <a:endParaRPr lang="en-US" altLang="zh-CN" kern="0" smtClean="0"/>
          </a:p>
        </p:txBody>
      </p:sp>
      <p:sp>
        <p:nvSpPr>
          <p:cNvPr id="4" name="Rectangle 5"/>
          <p:cNvSpPr>
            <a:spLocks noChangeArrowheads="1"/>
          </p:cNvSpPr>
          <p:nvPr/>
        </p:nvSpPr>
        <p:spPr bwMode="auto">
          <a:xfrm>
            <a:off x="989648" y="1219836"/>
            <a:ext cx="6972935"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en-US" altLang="zh-CN" sz="2400" dirty="0">
                <a:latin typeface="Times New Roman" panose="02020603050405020304" pitchFamily="18" charset="0"/>
              </a:rPr>
              <a:t>MST-</a:t>
            </a:r>
            <a:r>
              <a:rPr lang="en-US" altLang="zh-CN" sz="2400" dirty="0" err="1">
                <a:latin typeface="Times New Roman" panose="02020603050405020304" pitchFamily="18" charset="0"/>
              </a:rPr>
              <a:t>Kruskal</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G,w</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l" eaLnBrk="1" hangingPunct="1">
              <a:spcBef>
                <a:spcPct val="0"/>
              </a:spcBef>
              <a:buFontTx/>
              <a:buNone/>
            </a:pP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1. Arcs[][]←NULL </a:t>
            </a: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2. for </a:t>
            </a:r>
            <a:r>
              <a:rPr lang="zh-CN" altLang="en-US" sz="2400" dirty="0">
                <a:latin typeface="Times New Roman" panose="02020603050405020304" pitchFamily="18" charset="0"/>
              </a:rPr>
              <a:t>每个结点</a:t>
            </a:r>
            <a:r>
              <a:rPr lang="en-US" altLang="zh-CN" sz="2400" dirty="0">
                <a:latin typeface="Times New Roman" panose="02020603050405020304" pitchFamily="18" charset="0"/>
              </a:rPr>
              <a:t>v</a:t>
            </a:r>
            <a:r>
              <a:rPr lang="en-US" altLang="en-US" sz="2400" dirty="0">
                <a:sym typeface="+mn-ea"/>
              </a:rPr>
              <a:t>∈</a:t>
            </a:r>
            <a:r>
              <a:rPr lang="en-US" altLang="zh-CN" sz="2400" dirty="0">
                <a:latin typeface="Times New Roman" panose="02020603050405020304" pitchFamily="18" charset="0"/>
              </a:rPr>
              <a:t>V </a:t>
            </a: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3.     do MAKE-SET(v) </a:t>
            </a:r>
            <a:r>
              <a:rPr lang="en-US" altLang="zh-CN" sz="2400" dirty="0" smtClean="0">
                <a:solidFill>
                  <a:srgbClr val="009900"/>
                </a:solidFill>
                <a:latin typeface="Times New Roman" panose="02020603050405020304" pitchFamily="18" charset="0"/>
              </a:rPr>
              <a:t>//</a:t>
            </a:r>
            <a:r>
              <a:rPr lang="zh-CN" altLang="en-US" sz="2400" dirty="0" smtClean="0">
                <a:solidFill>
                  <a:srgbClr val="009900"/>
                </a:solidFill>
                <a:latin typeface="Times New Roman" panose="02020603050405020304" pitchFamily="18" charset="0"/>
              </a:rPr>
              <a:t>构造顶点集合，即连通分量</a:t>
            </a:r>
            <a:endParaRPr lang="en-US" altLang="zh-CN" sz="2400" dirty="0">
              <a:solidFill>
                <a:srgbClr val="009900"/>
              </a:solidFill>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4. </a:t>
            </a:r>
            <a:r>
              <a:rPr lang="zh-CN" altLang="en-US" sz="2400" dirty="0">
                <a:latin typeface="Times New Roman" panose="02020603050405020304" pitchFamily="18" charset="0"/>
              </a:rPr>
              <a:t>根据权</a:t>
            </a:r>
            <a:r>
              <a:rPr lang="en-US" altLang="zh-CN" sz="2400" dirty="0">
                <a:latin typeface="Times New Roman" panose="02020603050405020304" pitchFamily="18" charset="0"/>
              </a:rPr>
              <a:t>w</a:t>
            </a:r>
            <a:r>
              <a:rPr lang="zh-CN" altLang="en-US" sz="2400" dirty="0">
                <a:latin typeface="Times New Roman" panose="02020603050405020304" pitchFamily="18" charset="0"/>
              </a:rPr>
              <a:t>的非递减顺序对</a:t>
            </a:r>
            <a:r>
              <a:rPr lang="en-US" altLang="zh-CN" sz="2400" dirty="0">
                <a:latin typeface="Times New Roman" panose="02020603050405020304" pitchFamily="18" charset="0"/>
              </a:rPr>
              <a:t>E</a:t>
            </a:r>
            <a:r>
              <a:rPr lang="zh-CN" altLang="en-US" sz="2400" dirty="0">
                <a:latin typeface="Times New Roman" panose="02020603050405020304" pitchFamily="18" charset="0"/>
              </a:rPr>
              <a:t>的边进行排序 </a:t>
            </a:r>
            <a:endParaRPr lang="zh-CN" altLang="en-US"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5. for </a:t>
            </a:r>
            <a:r>
              <a:rPr lang="zh-CN" altLang="en-US" sz="2400" dirty="0">
                <a:latin typeface="Times New Roman" panose="02020603050405020304" pitchFamily="18" charset="0"/>
              </a:rPr>
              <a:t>每条边</a:t>
            </a:r>
            <a:r>
              <a:rPr lang="en-US" altLang="zh-CN" sz="2400" dirty="0">
                <a:latin typeface="Times New Roman" panose="02020603050405020304" pitchFamily="18" charset="0"/>
              </a:rPr>
              <a:t>(</a:t>
            </a:r>
            <a:r>
              <a:rPr lang="en-US" altLang="zh-CN" sz="2400" dirty="0" err="1">
                <a:latin typeface="Times New Roman" panose="02020603050405020304" pitchFamily="18" charset="0"/>
              </a:rPr>
              <a:t>u,v</a:t>
            </a:r>
            <a:r>
              <a:rPr lang="en-US" altLang="zh-CN" sz="2400" dirty="0">
                <a:latin typeface="Times New Roman" panose="02020603050405020304" pitchFamily="18" charset="0"/>
              </a:rPr>
              <a:t>) </a:t>
            </a:r>
            <a:r>
              <a:rPr lang="en-US" altLang="en-US" sz="1600" dirty="0"/>
              <a:t>∈</a:t>
            </a:r>
            <a:r>
              <a:rPr lang="en-US" altLang="zh-CN" sz="2400" dirty="0">
                <a:latin typeface="Times New Roman" panose="02020603050405020304" pitchFamily="18" charset="0"/>
              </a:rPr>
              <a:t>E</a:t>
            </a:r>
            <a:r>
              <a:rPr lang="zh-CN" altLang="en-US" sz="2400" dirty="0">
                <a:latin typeface="Times New Roman" panose="02020603050405020304" pitchFamily="18" charset="0"/>
              </a:rPr>
              <a:t>，按权的非递减次序 </a:t>
            </a:r>
            <a:endParaRPr lang="zh-CN" altLang="en-US"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6.     do if FIND-SET(u) ≠ FIND-SET(v) </a:t>
            </a: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7.      then A←A∪{(</a:t>
            </a:r>
            <a:r>
              <a:rPr lang="en-US" altLang="zh-CN" sz="2400" dirty="0" err="1">
                <a:latin typeface="Times New Roman" panose="02020603050405020304" pitchFamily="18" charset="0"/>
              </a:rPr>
              <a:t>u,v</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8.              UNION(</a:t>
            </a:r>
            <a:r>
              <a:rPr lang="en-US" altLang="zh-CN" sz="2400" dirty="0" err="1">
                <a:latin typeface="Times New Roman" panose="02020603050405020304" pitchFamily="18" charset="0"/>
              </a:rPr>
              <a:t>u,v</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l" eaLnBrk="1" hangingPunct="1">
              <a:spcBef>
                <a:spcPct val="0"/>
              </a:spcBef>
              <a:buFontTx/>
              <a:buNone/>
            </a:pPr>
            <a:r>
              <a:rPr lang="en-US" altLang="zh-CN" sz="2400" dirty="0">
                <a:latin typeface="Times New Roman" panose="02020603050405020304" pitchFamily="18" charset="0"/>
              </a:rPr>
              <a:t>9 return A </a:t>
            </a:r>
            <a:endParaRPr lang="en-US" altLang="zh-CN" sz="2400" dirty="0">
              <a:latin typeface="Times New Roman" panose="02020603050405020304" pitchFamily="18" charset="0"/>
            </a:endParaRPr>
          </a:p>
        </p:txBody>
      </p:sp>
      <p:sp>
        <p:nvSpPr>
          <p:cNvPr id="5" name="圆角矩形标注 4"/>
          <p:cNvSpPr/>
          <p:nvPr/>
        </p:nvSpPr>
        <p:spPr>
          <a:xfrm>
            <a:off x="6939280" y="3644265"/>
            <a:ext cx="1490345" cy="720090"/>
          </a:xfrm>
          <a:prstGeom prst="wedgeRoundRectCallout">
            <a:avLst>
              <a:gd name="adj1" fmla="val -60116"/>
              <a:gd name="adj2" fmla="val -935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堆排序算法</a:t>
            </a:r>
            <a:r>
              <a:rPr lang="en-US" altLang="zh-CN"/>
              <a:t>O(e</a:t>
            </a:r>
            <a:r>
              <a:rPr lang="en-US" altLang="zh-CN" i="1">
                <a:latin typeface="Arial Italic" panose="020B0604020202090204" charset="0"/>
                <a:cs typeface="Arial Italic" panose="020B0604020202090204" charset="0"/>
              </a:rPr>
              <a:t>log</a:t>
            </a:r>
            <a:r>
              <a:rPr lang="en-US" altLang="zh-CN"/>
              <a:t>e)</a:t>
            </a:r>
            <a:endParaRPr lang="en-US" altLang="zh-CN"/>
          </a:p>
        </p:txBody>
      </p:sp>
      <p:sp>
        <p:nvSpPr>
          <p:cNvPr id="102413" name="Rectangle 13"/>
          <p:cNvSpPr>
            <a:spLocks noChangeArrowheads="1"/>
          </p:cNvSpPr>
          <p:nvPr/>
        </p:nvSpPr>
        <p:spPr bwMode="auto">
          <a:xfrm>
            <a:off x="989330" y="5561330"/>
            <a:ext cx="7185025" cy="82994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kumimoji="1" lang="en-US" altLang="zh-CN" sz="2400">
                <a:latin typeface="Times New Roman Regular" panose="02020503050405090304" charset="0"/>
                <a:ea typeface="Songti SC Regular" panose="02010800040101010101" charset="-122"/>
                <a:cs typeface="Times New Roman Regular" panose="02020503050405090304" charset="0"/>
              </a:rPr>
              <a:t>Kruskal</a:t>
            </a:r>
            <a:r>
              <a:rPr kumimoji="1" lang="zh-CN" altLang="en-US" sz="2400">
                <a:latin typeface="Times New Roman Regular" panose="02020503050405090304" charset="0"/>
                <a:ea typeface="Songti SC Regular" panose="02010800040101010101" charset="-122"/>
                <a:cs typeface="Times New Roman Regular" panose="02020503050405090304" charset="0"/>
              </a:rPr>
              <a:t>算法的时间复杂度为</a:t>
            </a:r>
            <a:r>
              <a:rPr kumimoji="1" lang="en-US" altLang="zh-CN" sz="2400">
                <a:solidFill>
                  <a:srgbClr val="FFFF00"/>
                </a:solidFill>
                <a:latin typeface="Times New Roman Regular" panose="02020503050405090304" charset="0"/>
                <a:ea typeface="Songti SC Regular" panose="02010800040101010101" charset="-122"/>
                <a:cs typeface="Times New Roman Regular" panose="02020503050405090304" charset="0"/>
              </a:rPr>
              <a:t>O(eloge)</a:t>
            </a:r>
            <a:r>
              <a:rPr kumimoji="1" lang="en-US" altLang="zh-CN" sz="2400">
                <a:latin typeface="Times New Roman Regular" panose="02020503050405090304" charset="0"/>
                <a:ea typeface="Songti SC Regular" panose="02010800040101010101" charset="-122"/>
                <a:cs typeface="Times New Roman Regular" panose="02020503050405090304" charset="0"/>
              </a:rPr>
              <a:t> (e</a:t>
            </a:r>
            <a:r>
              <a:rPr kumimoji="1" lang="zh-CN" altLang="en-US" sz="2400">
                <a:latin typeface="Times New Roman Regular" panose="02020503050405090304" charset="0"/>
                <a:ea typeface="Songti SC Regular" panose="02010800040101010101" charset="-122"/>
                <a:cs typeface="Times New Roman Regular" panose="02020503050405090304" charset="0"/>
              </a:rPr>
              <a:t>为图的边</a:t>
            </a:r>
            <a:r>
              <a:rPr kumimoji="1" lang="en-US" altLang="zh-CN" sz="2400">
                <a:latin typeface="Times New Roman Regular" panose="02020503050405090304" charset="0"/>
                <a:ea typeface="Songti SC Regular" panose="02010800040101010101" charset="-122"/>
                <a:cs typeface="Times New Roman Regular" panose="02020503050405090304" charset="0"/>
              </a:rPr>
              <a:t>)</a:t>
            </a:r>
            <a:r>
              <a:rPr kumimoji="1" lang="zh-CN" altLang="en-US" sz="2400">
                <a:latin typeface="Times New Roman Regular" panose="02020503050405090304" charset="0"/>
                <a:ea typeface="Songti SC Regular" panose="02010800040101010101" charset="-122"/>
                <a:cs typeface="Times New Roman Regular" panose="02020503050405090304" charset="0"/>
              </a:rPr>
              <a:t>。适合求边稀疏的图。</a:t>
            </a:r>
            <a:endParaRPr kumimoji="1" lang="zh-CN" altLang="en-US" sz="2400">
              <a:latin typeface="Times New Roman Regular" panose="02020503050405090304" charset="0"/>
              <a:ea typeface="Songti SC Regular" panose="02010800040101010101" charset="-122"/>
              <a:cs typeface="Times New Roman Regular" panose="020205030504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13"/>
                                        </p:tgtEl>
                                        <p:attrNameLst>
                                          <p:attrName>style.visibility</p:attrName>
                                        </p:attrNameLst>
                                      </p:cBhvr>
                                      <p:to>
                                        <p:strVal val="visible"/>
                                      </p:to>
                                    </p:set>
                                    <p:anim calcmode="lin" valueType="num">
                                      <p:cBhvr additive="base">
                                        <p:cTn id="7" dur="500" fill="hold"/>
                                        <p:tgtEl>
                                          <p:spTgt spid="102413"/>
                                        </p:tgtEl>
                                        <p:attrNameLst>
                                          <p:attrName>ppt_x</p:attrName>
                                        </p:attrNameLst>
                                      </p:cBhvr>
                                      <p:tavLst>
                                        <p:tav tm="0">
                                          <p:val>
                                            <p:strVal val="#ppt_x"/>
                                          </p:val>
                                        </p:tav>
                                        <p:tav tm="100000">
                                          <p:val>
                                            <p:strVal val="#ppt_x"/>
                                          </p:val>
                                        </p:tav>
                                      </p:tavLst>
                                    </p:anim>
                                    <p:anim calcmode="lin" valueType="num">
                                      <p:cBhvr additive="base">
                                        <p:cTn id="8" dur="500" fill="hold"/>
                                        <p:tgtEl>
                                          <p:spTgt spid="102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3"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1758950"/>
            <a:ext cx="856932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solidFill>
                  <a:srgbClr val="FFFF00"/>
                </a:solidFill>
                <a:latin typeface="Times New Roman Regular" panose="02020503050405090304" charset="0"/>
                <a:ea typeface="Songti SC Regular" panose="02010800040101010101" charset="-122"/>
                <a:cs typeface="Times New Roman Regular" panose="02020503050405090304" charset="0"/>
              </a:rPr>
              <a:t>        </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关节点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(Articulation point) </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：如果删去某个图中的某个顶点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以及和</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相关联的各边之后，</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将图的一个连通分量变成两个或两个以上的连通分量</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，则称顶点</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v</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为该图的一个关节点。</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        一个没有关节点的图称为</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重连通图</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a:t>
            </a:r>
            <a:r>
              <a:rPr kumimoji="1" lang="en-US" altLang="zh-CN" sz="2400" dirty="0" err="1">
                <a:latin typeface="Times New Roman Regular" panose="02020503050405090304" charset="0"/>
                <a:ea typeface="Songti SC Regular" panose="02010800040101010101" charset="-122"/>
                <a:cs typeface="Times New Roman Regular" panose="02020503050405090304" charset="0"/>
              </a:rPr>
              <a:t>Biconnected</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 graph)</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        在重连通图上，任意一对顶点之间都至少存在两条路径。那么删去图中任意一个顶点及依附于该顶点的各边都不破坏图的连通性。若在连通图上至少删去</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k</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个顶点才能破坏图的连通性，则称该图的</a:t>
            </a:r>
            <a:r>
              <a:rPr kumimoji="1" lang="zh-CN" altLang="en-US" sz="2400" dirty="0">
                <a:solidFill>
                  <a:srgbClr val="FFFF00"/>
                </a:solidFill>
                <a:latin typeface="Times New Roman Regular" panose="02020503050405090304" charset="0"/>
                <a:ea typeface="Songti SC Regular" panose="02010800040101010101" charset="-122"/>
                <a:cs typeface="Times New Roman Regular" panose="02020503050405090304" charset="0"/>
              </a:rPr>
              <a:t>连通度</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为</a:t>
            </a:r>
            <a:r>
              <a:rPr kumimoji="1" lang="en-US" altLang="zh-CN" sz="2400" dirty="0">
                <a:latin typeface="Times New Roman Regular" panose="02020503050405090304" charset="0"/>
                <a:ea typeface="Songti SC Regular" panose="02010800040101010101" charset="-122"/>
                <a:cs typeface="Times New Roman Regular" panose="02020503050405090304" charset="0"/>
              </a:rPr>
              <a:t>k</a:t>
            </a:r>
            <a:r>
              <a:rPr kumimoji="1" lang="zh-CN" altLang="en-US" sz="2400" dirty="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a:p>
            <a:pPr algn="just"/>
            <a:r>
              <a:rPr kumimoji="1" lang="zh-CN" altLang="en-US" sz="2400" dirty="0">
                <a:latin typeface="Times New Roman Regular" panose="02020503050405090304" charset="0"/>
                <a:ea typeface="Songti SC Regular" panose="02010800040101010101" charset="-122"/>
                <a:cs typeface="Times New Roman Regular" panose="02020503050405090304" charset="0"/>
              </a:rPr>
              <a:t>        关节点和重连通图在实际中有许多应用。如多个站点的通信网络可以看成是图的问题，该图的连通度越高，网络的可靠性也就越高，无论哪一个站点遭到破坏都不影响整个系统的正常使用。而在战争中破坏敌人的运输线，只需要破坏其关节点就可以了</a:t>
            </a:r>
            <a:r>
              <a:rPr kumimoji="1" lang="zh-CN" altLang="en-US" sz="2400" dirty="0" smtClean="0">
                <a:latin typeface="Times New Roman Regular" panose="02020503050405090304" charset="0"/>
                <a:ea typeface="Songti SC Regular" panose="02010800040101010101" charset="-122"/>
                <a:cs typeface="Times New Roman Regular" panose="02020503050405090304" charset="0"/>
              </a:rPr>
              <a:t>。</a:t>
            </a:r>
            <a:endParaRPr kumimoji="1" lang="zh-CN" altLang="en-US" sz="2400" dirty="0">
              <a:latin typeface="Times New Roman Regular" panose="02020503050405090304" charset="0"/>
              <a:ea typeface="Songti SC Regular" panose="02010800040101010101" charset="-122"/>
              <a:cs typeface="Times New Roman Regular" panose="02020503050405090304" charset="0"/>
            </a:endParaRPr>
          </a:p>
        </p:txBody>
      </p:sp>
      <p:sp>
        <p:nvSpPr>
          <p:cNvPr id="44036" name="Rectangle 4"/>
          <p:cNvSpPr>
            <a:spLocks noGrp="1" noChangeArrowheads="1"/>
          </p:cNvSpPr>
          <p:nvPr>
            <p:ph type="title"/>
          </p:nvPr>
        </p:nvSpPr>
        <p:spPr/>
        <p:txBody>
          <a:bodyPr/>
          <a:lstStyle/>
          <a:p>
            <a:r>
              <a:rPr lang="en-US" altLang="zh-CN" sz="3200" dirty="0"/>
              <a:t>7.4.4  Articulation point and </a:t>
            </a:r>
            <a:r>
              <a:rPr lang="en-US" altLang="zh-CN" sz="3200" dirty="0" err="1"/>
              <a:t>Biconnected</a:t>
            </a:r>
            <a:r>
              <a:rPr lang="en-US" altLang="zh-CN" sz="3200" dirty="0"/>
              <a:t> component (</a:t>
            </a:r>
            <a:r>
              <a:rPr lang="zh-CN" altLang="en-US" sz="3200" dirty="0"/>
              <a:t>关节点和重连通分量</a:t>
            </a:r>
            <a:r>
              <a:rPr lang="en-US" altLang="zh-CN" sz="3200" dirty="0"/>
              <a:t>)</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p:nvPr/>
        </p:nvGrpSpPr>
        <p:grpSpPr bwMode="auto">
          <a:xfrm>
            <a:off x="381000" y="1268413"/>
            <a:ext cx="4114800" cy="3960812"/>
            <a:chOff x="1296" y="240"/>
            <a:chExt cx="2592" cy="2352"/>
          </a:xfrm>
        </p:grpSpPr>
        <p:sp>
          <p:nvSpPr>
            <p:cNvPr id="45059" name="Oval 3"/>
            <p:cNvSpPr>
              <a:spLocks noChangeArrowheads="1"/>
            </p:cNvSpPr>
            <p:nvPr/>
          </p:nvSpPr>
          <p:spPr bwMode="auto">
            <a:xfrm>
              <a:off x="2256" y="240"/>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1</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0" name="Oval 4"/>
            <p:cNvSpPr>
              <a:spLocks noChangeArrowheads="1"/>
            </p:cNvSpPr>
            <p:nvPr/>
          </p:nvSpPr>
          <p:spPr bwMode="auto">
            <a:xfrm>
              <a:off x="1728" y="768"/>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2</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1" name="Oval 5"/>
            <p:cNvSpPr>
              <a:spLocks noChangeArrowheads="1"/>
            </p:cNvSpPr>
            <p:nvPr/>
          </p:nvSpPr>
          <p:spPr bwMode="auto">
            <a:xfrm>
              <a:off x="2736" y="816"/>
              <a:ext cx="336" cy="336"/>
            </a:xfrm>
            <a:prstGeom prst="ellipse">
              <a:avLst/>
            </a:prstGeom>
            <a:noFill/>
            <a:ln w="28575">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3</a:t>
              </a:r>
              <a:endParaRPr kumimoji="1" lang="en-US" altLang="zh-CN" sz="2400" baseline="-25000">
                <a:solidFill>
                  <a:srgbClr val="FFFF00"/>
                </a:solidFill>
                <a:latin typeface="Times New Roman" panose="02020603050405020304" pitchFamily="18" charset="0"/>
                <a:ea typeface="宋体" panose="02010600030101010101" pitchFamily="2" charset="-122"/>
              </a:endParaRPr>
            </a:p>
          </p:txBody>
        </p:sp>
        <p:sp>
          <p:nvSpPr>
            <p:cNvPr id="45062" name="Oval 6"/>
            <p:cNvSpPr>
              <a:spLocks noChangeArrowheads="1"/>
            </p:cNvSpPr>
            <p:nvPr/>
          </p:nvSpPr>
          <p:spPr bwMode="auto">
            <a:xfrm>
              <a:off x="1296" y="129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45063" name="Oval 7"/>
            <p:cNvSpPr>
              <a:spLocks noChangeArrowheads="1"/>
            </p:cNvSpPr>
            <p:nvPr/>
          </p:nvSpPr>
          <p:spPr bwMode="auto">
            <a:xfrm>
              <a:off x="2112" y="148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5</a:t>
              </a:r>
              <a:endParaRPr kumimoji="1" lang="en-US" altLang="zh-CN" sz="2400">
                <a:latin typeface="Times New Roman" panose="02020603050405020304" pitchFamily="18" charset="0"/>
                <a:ea typeface="宋体" panose="02010600030101010101" pitchFamily="2" charset="-122"/>
              </a:endParaRPr>
            </a:p>
          </p:txBody>
        </p:sp>
        <p:sp>
          <p:nvSpPr>
            <p:cNvPr id="45064" name="Oval 8"/>
            <p:cNvSpPr>
              <a:spLocks noChangeArrowheads="1"/>
            </p:cNvSpPr>
            <p:nvPr/>
          </p:nvSpPr>
          <p:spPr bwMode="auto">
            <a:xfrm>
              <a:off x="2496" y="225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8</a:t>
              </a:r>
              <a:endParaRPr kumimoji="1" lang="en-US" altLang="zh-CN" sz="2400">
                <a:latin typeface="Times New Roman" panose="02020603050405020304" pitchFamily="18" charset="0"/>
                <a:ea typeface="宋体" panose="02010600030101010101" pitchFamily="2" charset="-122"/>
              </a:endParaRPr>
            </a:p>
          </p:txBody>
        </p:sp>
        <p:sp>
          <p:nvSpPr>
            <p:cNvPr id="45065" name="Oval 9"/>
            <p:cNvSpPr>
              <a:spLocks noChangeArrowheads="1"/>
            </p:cNvSpPr>
            <p:nvPr/>
          </p:nvSpPr>
          <p:spPr bwMode="auto">
            <a:xfrm>
              <a:off x="2832" y="1536"/>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6</a:t>
              </a:r>
              <a:endParaRPr kumimoji="1" lang="en-US" altLang="zh-CN" sz="2400">
                <a:latin typeface="Times New Roman" panose="02020603050405020304" pitchFamily="18" charset="0"/>
                <a:ea typeface="宋体" panose="02010600030101010101" pitchFamily="2" charset="-122"/>
              </a:endParaRPr>
            </a:p>
          </p:txBody>
        </p:sp>
        <p:sp>
          <p:nvSpPr>
            <p:cNvPr id="45066" name="Oval 10"/>
            <p:cNvSpPr>
              <a:spLocks noChangeArrowheads="1"/>
            </p:cNvSpPr>
            <p:nvPr/>
          </p:nvSpPr>
          <p:spPr bwMode="auto">
            <a:xfrm>
              <a:off x="3552" y="1248"/>
              <a:ext cx="336" cy="33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7</a:t>
              </a:r>
              <a:endParaRPr kumimoji="1" lang="en-US" altLang="zh-CN" sz="2400">
                <a:latin typeface="Times New Roman" panose="02020603050405020304" pitchFamily="18" charset="0"/>
                <a:ea typeface="宋体" panose="02010600030101010101" pitchFamily="2" charset="-122"/>
              </a:endParaRPr>
            </a:p>
          </p:txBody>
        </p:sp>
        <p:cxnSp>
          <p:nvCxnSpPr>
            <p:cNvPr id="45067" name="AutoShape 11"/>
            <p:cNvCxnSpPr>
              <a:cxnSpLocks noChangeShapeType="1"/>
              <a:stCxn id="45059" idx="3"/>
              <a:endCxn id="45060" idx="7"/>
            </p:cNvCxnSpPr>
            <p:nvPr/>
          </p:nvCxnSpPr>
          <p:spPr bwMode="auto">
            <a:xfrm flipH="1">
              <a:off x="2015" y="527"/>
              <a:ext cx="290"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8" name="AutoShape 12"/>
            <p:cNvCxnSpPr>
              <a:cxnSpLocks noChangeShapeType="1"/>
              <a:stCxn id="45060" idx="3"/>
              <a:endCxn id="45062" idx="7"/>
            </p:cNvCxnSpPr>
            <p:nvPr/>
          </p:nvCxnSpPr>
          <p:spPr bwMode="auto">
            <a:xfrm flipH="1">
              <a:off x="1583" y="1055"/>
              <a:ext cx="194"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9" name="AutoShape 13"/>
            <p:cNvCxnSpPr>
              <a:cxnSpLocks noChangeShapeType="1"/>
              <a:stCxn id="45059" idx="5"/>
              <a:endCxn id="45061" idx="1"/>
            </p:cNvCxnSpPr>
            <p:nvPr/>
          </p:nvCxnSpPr>
          <p:spPr bwMode="auto">
            <a:xfrm>
              <a:off x="2543" y="527"/>
              <a:ext cx="242" cy="33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0" name="AutoShape 14"/>
            <p:cNvCxnSpPr>
              <a:cxnSpLocks noChangeShapeType="1"/>
              <a:stCxn id="45062" idx="5"/>
              <a:endCxn id="45064" idx="1"/>
            </p:cNvCxnSpPr>
            <p:nvPr/>
          </p:nvCxnSpPr>
          <p:spPr bwMode="auto">
            <a:xfrm>
              <a:off x="1583" y="1583"/>
              <a:ext cx="962" cy="72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AutoShape 15"/>
            <p:cNvCxnSpPr>
              <a:cxnSpLocks noChangeShapeType="1"/>
              <a:stCxn id="45060" idx="5"/>
              <a:endCxn id="45063" idx="0"/>
            </p:cNvCxnSpPr>
            <p:nvPr/>
          </p:nvCxnSpPr>
          <p:spPr bwMode="auto">
            <a:xfrm>
              <a:off x="2015" y="1055"/>
              <a:ext cx="265" cy="43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2" name="AutoShape 16"/>
            <p:cNvCxnSpPr>
              <a:cxnSpLocks noChangeShapeType="1"/>
              <a:stCxn id="45063" idx="5"/>
              <a:endCxn id="45064" idx="0"/>
            </p:cNvCxnSpPr>
            <p:nvPr/>
          </p:nvCxnSpPr>
          <p:spPr bwMode="auto">
            <a:xfrm>
              <a:off x="2399" y="1775"/>
              <a:ext cx="265" cy="4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3" name="AutoShape 17"/>
            <p:cNvCxnSpPr>
              <a:cxnSpLocks noChangeShapeType="1"/>
              <a:stCxn id="45061" idx="4"/>
              <a:endCxn id="45065" idx="0"/>
            </p:cNvCxnSpPr>
            <p:nvPr/>
          </p:nvCxnSpPr>
          <p:spPr bwMode="auto">
            <a:xfrm>
              <a:off x="2904" y="1152"/>
              <a:ext cx="96" cy="38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4" name="AutoShape 18"/>
            <p:cNvCxnSpPr>
              <a:cxnSpLocks noChangeShapeType="1"/>
              <a:stCxn id="45061" idx="5"/>
              <a:endCxn id="45066" idx="2"/>
            </p:cNvCxnSpPr>
            <p:nvPr/>
          </p:nvCxnSpPr>
          <p:spPr bwMode="auto">
            <a:xfrm>
              <a:off x="3023" y="1103"/>
              <a:ext cx="529" cy="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5" name="AutoShape 19"/>
            <p:cNvCxnSpPr>
              <a:cxnSpLocks noChangeShapeType="1"/>
              <a:stCxn id="45065" idx="6"/>
              <a:endCxn id="45066" idx="3"/>
            </p:cNvCxnSpPr>
            <p:nvPr/>
          </p:nvCxnSpPr>
          <p:spPr bwMode="auto">
            <a:xfrm flipV="1">
              <a:off x="3168" y="1535"/>
              <a:ext cx="433" cy="16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100" name="Text Box 44"/>
          <p:cNvSpPr txBox="1">
            <a:spLocks noChangeArrowheads="1"/>
          </p:cNvSpPr>
          <p:nvPr/>
        </p:nvSpPr>
        <p:spPr bwMode="auto">
          <a:xfrm>
            <a:off x="5851525" y="5872163"/>
            <a:ext cx="186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rPr>
              <a:t>Spanning tree</a:t>
            </a:r>
            <a:endParaRPr kumimoji="1" lang="en-US" altLang="zh-CN" sz="2400">
              <a:latin typeface="Times New Roman" panose="02020603050405020304" pitchFamily="18" charset="0"/>
            </a:endParaRPr>
          </a:p>
        </p:txBody>
      </p:sp>
      <p:grpSp>
        <p:nvGrpSpPr>
          <p:cNvPr id="45106" name="Group 50"/>
          <p:cNvGrpSpPr/>
          <p:nvPr/>
        </p:nvGrpSpPr>
        <p:grpSpPr bwMode="auto">
          <a:xfrm>
            <a:off x="4724400" y="1341438"/>
            <a:ext cx="4038600" cy="4184650"/>
            <a:chOff x="2976" y="384"/>
            <a:chExt cx="2544" cy="2208"/>
          </a:xfrm>
        </p:grpSpPr>
        <p:sp>
          <p:nvSpPr>
            <p:cNvPr id="45077" name="Oval 21"/>
            <p:cNvSpPr>
              <a:spLocks noChangeArrowheads="1"/>
            </p:cNvSpPr>
            <p:nvPr/>
          </p:nvSpPr>
          <p:spPr bwMode="auto">
            <a:xfrm>
              <a:off x="3936" y="384"/>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1</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45078" name="Oval 22"/>
            <p:cNvSpPr>
              <a:spLocks noChangeArrowheads="1"/>
            </p:cNvSpPr>
            <p:nvPr/>
          </p:nvSpPr>
          <p:spPr bwMode="auto">
            <a:xfrm>
              <a:off x="3408" y="837"/>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2</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45079" name="Oval 23"/>
            <p:cNvSpPr>
              <a:spLocks noChangeArrowheads="1"/>
            </p:cNvSpPr>
            <p:nvPr/>
          </p:nvSpPr>
          <p:spPr bwMode="auto">
            <a:xfrm>
              <a:off x="4416" y="878"/>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FFFF00"/>
                  </a:solidFill>
                  <a:latin typeface="Times New Roman" panose="02020603050405020304" pitchFamily="18" charset="0"/>
                  <a:ea typeface="宋体" panose="02010600030101010101" pitchFamily="2" charset="-122"/>
                </a:rPr>
                <a:t>V</a:t>
              </a:r>
              <a:r>
                <a:rPr kumimoji="1" lang="en-US" altLang="zh-CN" sz="2400" baseline="-25000">
                  <a:solidFill>
                    <a:srgbClr val="FFFF00"/>
                  </a:solidFill>
                  <a:latin typeface="Times New Roman" panose="02020603050405020304" pitchFamily="18" charset="0"/>
                  <a:ea typeface="宋体" panose="02010600030101010101" pitchFamily="2" charset="-122"/>
                </a:rPr>
                <a:t>3</a:t>
              </a:r>
              <a:endParaRPr kumimoji="1" lang="en-US" altLang="zh-CN" sz="2400">
                <a:solidFill>
                  <a:srgbClr val="FFFF00"/>
                </a:solidFill>
                <a:latin typeface="Times New Roman" panose="02020603050405020304" pitchFamily="18" charset="0"/>
                <a:ea typeface="宋体" panose="02010600030101010101" pitchFamily="2" charset="-122"/>
              </a:endParaRPr>
            </a:p>
          </p:txBody>
        </p:sp>
        <p:sp>
          <p:nvSpPr>
            <p:cNvPr id="45080" name="Oval 24"/>
            <p:cNvSpPr>
              <a:spLocks noChangeArrowheads="1"/>
            </p:cNvSpPr>
            <p:nvPr/>
          </p:nvSpPr>
          <p:spPr bwMode="auto">
            <a:xfrm>
              <a:off x="2976" y="1289"/>
              <a:ext cx="336"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4</a:t>
              </a:r>
              <a:endParaRPr kumimoji="1" lang="en-US" altLang="zh-CN" sz="2400">
                <a:latin typeface="Times New Roman" panose="02020603050405020304" pitchFamily="18" charset="0"/>
                <a:ea typeface="宋体" panose="02010600030101010101" pitchFamily="2" charset="-122"/>
              </a:endParaRPr>
            </a:p>
          </p:txBody>
        </p:sp>
        <p:sp>
          <p:nvSpPr>
            <p:cNvPr id="45081" name="Oval 25"/>
            <p:cNvSpPr>
              <a:spLocks noChangeArrowheads="1"/>
            </p:cNvSpPr>
            <p:nvPr/>
          </p:nvSpPr>
          <p:spPr bwMode="auto">
            <a:xfrm>
              <a:off x="3600" y="1632"/>
              <a:ext cx="336"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5</a:t>
              </a:r>
              <a:endParaRPr kumimoji="1" lang="en-US" altLang="zh-CN" sz="2400">
                <a:latin typeface="Times New Roman" panose="02020603050405020304" pitchFamily="18" charset="0"/>
                <a:ea typeface="宋体" panose="02010600030101010101" pitchFamily="2" charset="-122"/>
              </a:endParaRPr>
            </a:p>
          </p:txBody>
        </p:sp>
        <p:sp>
          <p:nvSpPr>
            <p:cNvPr id="45082" name="Oval 26"/>
            <p:cNvSpPr>
              <a:spLocks noChangeArrowheads="1"/>
            </p:cNvSpPr>
            <p:nvPr/>
          </p:nvSpPr>
          <p:spPr bwMode="auto">
            <a:xfrm>
              <a:off x="3648" y="2304"/>
              <a:ext cx="336"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8</a:t>
              </a:r>
              <a:endParaRPr kumimoji="1" lang="en-US" altLang="zh-CN" sz="2400">
                <a:latin typeface="Times New Roman" panose="02020603050405020304" pitchFamily="18" charset="0"/>
                <a:ea typeface="宋体" panose="02010600030101010101" pitchFamily="2" charset="-122"/>
              </a:endParaRPr>
            </a:p>
          </p:txBody>
        </p:sp>
        <p:sp>
          <p:nvSpPr>
            <p:cNvPr id="45083" name="Oval 27"/>
            <p:cNvSpPr>
              <a:spLocks noChangeArrowheads="1"/>
            </p:cNvSpPr>
            <p:nvPr/>
          </p:nvSpPr>
          <p:spPr bwMode="auto">
            <a:xfrm>
              <a:off x="4512" y="1495"/>
              <a:ext cx="336"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6</a:t>
              </a:r>
              <a:endParaRPr kumimoji="1" lang="en-US" altLang="zh-CN" sz="2400">
                <a:latin typeface="Times New Roman" panose="02020603050405020304" pitchFamily="18" charset="0"/>
                <a:ea typeface="宋体" panose="02010600030101010101" pitchFamily="2" charset="-122"/>
              </a:endParaRPr>
            </a:p>
          </p:txBody>
        </p:sp>
        <p:sp>
          <p:nvSpPr>
            <p:cNvPr id="45084" name="Oval 28"/>
            <p:cNvSpPr>
              <a:spLocks noChangeArrowheads="1"/>
            </p:cNvSpPr>
            <p:nvPr/>
          </p:nvSpPr>
          <p:spPr bwMode="auto">
            <a:xfrm>
              <a:off x="5184" y="1488"/>
              <a:ext cx="336" cy="2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V</a:t>
              </a:r>
              <a:r>
                <a:rPr kumimoji="1" lang="en-US" altLang="zh-CN" sz="2400" baseline="-25000">
                  <a:latin typeface="Times New Roman" panose="02020603050405020304" pitchFamily="18" charset="0"/>
                  <a:ea typeface="宋体" panose="02010600030101010101" pitchFamily="2" charset="-122"/>
                </a:rPr>
                <a:t>7</a:t>
              </a:r>
              <a:endParaRPr kumimoji="1" lang="en-US" altLang="zh-CN" sz="2400">
                <a:latin typeface="Times New Roman" panose="02020603050405020304" pitchFamily="18" charset="0"/>
                <a:ea typeface="宋体" panose="02010600030101010101" pitchFamily="2" charset="-122"/>
              </a:endParaRPr>
            </a:p>
          </p:txBody>
        </p:sp>
        <p:cxnSp>
          <p:nvCxnSpPr>
            <p:cNvPr id="45085" name="AutoShape 29"/>
            <p:cNvCxnSpPr>
              <a:cxnSpLocks noChangeShapeType="1"/>
              <a:stCxn id="45077" idx="3"/>
              <a:endCxn id="45078" idx="7"/>
            </p:cNvCxnSpPr>
            <p:nvPr/>
          </p:nvCxnSpPr>
          <p:spPr bwMode="auto">
            <a:xfrm flipH="1">
              <a:off x="3695" y="630"/>
              <a:ext cx="290" cy="24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6" name="AutoShape 30"/>
            <p:cNvCxnSpPr>
              <a:cxnSpLocks noChangeShapeType="1"/>
              <a:stCxn id="45078" idx="3"/>
              <a:endCxn id="45080" idx="7"/>
            </p:cNvCxnSpPr>
            <p:nvPr/>
          </p:nvCxnSpPr>
          <p:spPr bwMode="auto">
            <a:xfrm flipH="1">
              <a:off x="3263" y="1083"/>
              <a:ext cx="194" cy="2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7" name="AutoShape 31"/>
            <p:cNvCxnSpPr>
              <a:cxnSpLocks noChangeShapeType="1"/>
              <a:stCxn id="45077" idx="5"/>
              <a:endCxn id="45079" idx="1"/>
            </p:cNvCxnSpPr>
            <p:nvPr/>
          </p:nvCxnSpPr>
          <p:spPr bwMode="auto">
            <a:xfrm>
              <a:off x="4223" y="630"/>
              <a:ext cx="242" cy="2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1" name="AutoShape 35"/>
            <p:cNvCxnSpPr>
              <a:cxnSpLocks noChangeShapeType="1"/>
              <a:stCxn id="45079" idx="4"/>
              <a:endCxn id="45083" idx="0"/>
            </p:cNvCxnSpPr>
            <p:nvPr/>
          </p:nvCxnSpPr>
          <p:spPr bwMode="auto">
            <a:xfrm>
              <a:off x="4584" y="1166"/>
              <a:ext cx="96" cy="32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4" name="AutoShape 38"/>
            <p:cNvCxnSpPr>
              <a:cxnSpLocks noChangeShapeType="1"/>
              <a:stCxn id="45080" idx="4"/>
              <a:endCxn id="45082" idx="1"/>
            </p:cNvCxnSpPr>
            <p:nvPr/>
          </p:nvCxnSpPr>
          <p:spPr bwMode="auto">
            <a:xfrm>
              <a:off x="3144" y="1577"/>
              <a:ext cx="553" cy="76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5" name="AutoShape 39"/>
            <p:cNvCxnSpPr>
              <a:cxnSpLocks noChangeShapeType="1"/>
              <a:stCxn id="45083" idx="5"/>
              <a:endCxn id="45084" idx="2"/>
            </p:cNvCxnSpPr>
            <p:nvPr/>
          </p:nvCxnSpPr>
          <p:spPr bwMode="auto">
            <a:xfrm flipV="1">
              <a:off x="4799" y="1632"/>
              <a:ext cx="385" cy="1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8" name="AutoShape 42"/>
            <p:cNvCxnSpPr>
              <a:cxnSpLocks noChangeShapeType="1"/>
              <a:stCxn id="45081" idx="0"/>
              <a:endCxn id="45078" idx="5"/>
            </p:cNvCxnSpPr>
            <p:nvPr/>
          </p:nvCxnSpPr>
          <p:spPr bwMode="auto">
            <a:xfrm flipH="1" flipV="1">
              <a:off x="3695" y="1083"/>
              <a:ext cx="73" cy="549"/>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9" name="AutoShape 43"/>
            <p:cNvCxnSpPr>
              <a:cxnSpLocks noChangeShapeType="1"/>
              <a:stCxn id="45079" idx="5"/>
              <a:endCxn id="45084" idx="0"/>
            </p:cNvCxnSpPr>
            <p:nvPr/>
          </p:nvCxnSpPr>
          <p:spPr bwMode="auto">
            <a:xfrm>
              <a:off x="4703" y="1124"/>
              <a:ext cx="649" cy="364"/>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102" name="AutoShape 46"/>
            <p:cNvCxnSpPr>
              <a:cxnSpLocks noChangeShapeType="1"/>
              <a:stCxn id="45082" idx="0"/>
              <a:endCxn id="45081" idx="4"/>
            </p:cNvCxnSpPr>
            <p:nvPr/>
          </p:nvCxnSpPr>
          <p:spPr bwMode="auto">
            <a:xfrm flipH="1" flipV="1">
              <a:off x="3768" y="1920"/>
              <a:ext cx="48" cy="38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105" name="Rectangle 49"/>
          <p:cNvSpPr>
            <a:spLocks noChangeArrowheads="1"/>
          </p:cNvSpPr>
          <p:nvPr/>
        </p:nvSpPr>
        <p:spPr bwMode="auto">
          <a:xfrm>
            <a:off x="323850" y="346075"/>
            <a:ext cx="3840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smtClean="0">
                <a:latin typeface="Songti SC Regular" panose="02010800040101010101" charset="-122"/>
                <a:ea typeface="Songti SC Regular" panose="02010800040101010101" charset="-122"/>
                <a:cs typeface="Times New Roman" panose="02020603050405020304" pitchFamily="18" charset="0"/>
              </a:rPr>
              <a:t>例如</a:t>
            </a:r>
            <a:r>
              <a:rPr kumimoji="1" lang="zh-CN" altLang="en-US" sz="2400" dirty="0">
                <a:latin typeface="Songti SC Regular" panose="02010800040101010101" charset="-122"/>
                <a:ea typeface="Songti SC Regular" panose="02010800040101010101" charset="-122"/>
                <a:cs typeface="Times New Roman" panose="02020603050405020304" pitchFamily="18" charset="0"/>
              </a:rPr>
              <a:t>下面的图中关节点为：</a:t>
            </a:r>
            <a:endParaRPr kumimoji="1" lang="zh-CN" altLang="en-US" sz="2400" dirty="0">
              <a:latin typeface="Songti SC Regular" panose="02010800040101010101" charset="-122"/>
              <a:ea typeface="Songti SC Regular" panose="02010800040101010101" charset="-122"/>
              <a:cs typeface="Times New Roman" panose="02020603050405020304" pitchFamily="18" charset="0"/>
            </a:endParaRPr>
          </a:p>
        </p:txBody>
      </p:sp>
      <p:sp>
        <p:nvSpPr>
          <p:cNvPr id="226306" name="Oval 2"/>
          <p:cNvSpPr>
            <a:spLocks noChangeArrowheads="1"/>
          </p:cNvSpPr>
          <p:nvPr/>
        </p:nvSpPr>
        <p:spPr bwMode="auto">
          <a:xfrm>
            <a:off x="5602288" y="1155065"/>
            <a:ext cx="2016125" cy="792163"/>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7" name="Oval 3"/>
          <p:cNvSpPr>
            <a:spLocks noChangeArrowheads="1"/>
          </p:cNvSpPr>
          <p:nvPr/>
        </p:nvSpPr>
        <p:spPr bwMode="auto">
          <a:xfrm>
            <a:off x="4643438" y="2132013"/>
            <a:ext cx="2016125" cy="792162"/>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08" name="Oval 4"/>
          <p:cNvSpPr>
            <a:spLocks noChangeArrowheads="1"/>
          </p:cNvSpPr>
          <p:nvPr/>
        </p:nvSpPr>
        <p:spPr bwMode="auto">
          <a:xfrm>
            <a:off x="6732588" y="2133600"/>
            <a:ext cx="2016125" cy="792163"/>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6310" name="Rectangle 6"/>
          <p:cNvSpPr>
            <a:spLocks noChangeArrowheads="1"/>
          </p:cNvSpPr>
          <p:nvPr/>
        </p:nvSpPr>
        <p:spPr bwMode="auto">
          <a:xfrm>
            <a:off x="4041775" y="3460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latin typeface="Times New Roman" panose="02020603050405020304" pitchFamily="18" charset="0"/>
                <a:cs typeface="Times New Roman" panose="02020603050405020304" pitchFamily="18" charset="0"/>
              </a:rPr>
              <a:t>v</a:t>
            </a:r>
            <a:r>
              <a:rPr kumimoji="1" lang="en-US" altLang="zh-CN" sz="2400" b="1" baseline="-25000">
                <a:solidFill>
                  <a:srgbClr val="FFFF00"/>
                </a:solidFill>
                <a:latin typeface="Times New Roman" panose="02020603050405020304" pitchFamily="18" charset="0"/>
                <a:cs typeface="Times New Roman" panose="02020603050405020304" pitchFamily="18" charset="0"/>
              </a:rPr>
              <a:t>1</a:t>
            </a:r>
            <a:r>
              <a:rPr kumimoji="1" lang="en-US" altLang="zh-CN" sz="2400" b="1">
                <a:solidFill>
                  <a:srgbClr val="FFFF00"/>
                </a:solidFill>
                <a:latin typeface="Times New Roman" panose="02020603050405020304" pitchFamily="18" charset="0"/>
                <a:cs typeface="Times New Roman" panose="02020603050405020304" pitchFamily="18" charset="0"/>
              </a:rPr>
              <a:t>, v</a:t>
            </a:r>
            <a:r>
              <a:rPr kumimoji="1" lang="en-US" altLang="zh-CN" sz="2400" b="1" baseline="-25000">
                <a:solidFill>
                  <a:srgbClr val="FFFF00"/>
                </a:solidFill>
                <a:latin typeface="Times New Roman" panose="02020603050405020304" pitchFamily="18" charset="0"/>
                <a:cs typeface="Times New Roman" panose="02020603050405020304" pitchFamily="18" charset="0"/>
              </a:rPr>
              <a:t>2</a:t>
            </a:r>
            <a:r>
              <a:rPr kumimoji="1" lang="en-US" altLang="zh-CN" sz="2400" b="1">
                <a:solidFill>
                  <a:srgbClr val="FFFF00"/>
                </a:solidFill>
                <a:latin typeface="Times New Roman" panose="02020603050405020304" pitchFamily="18" charset="0"/>
                <a:cs typeface="Times New Roman" panose="02020603050405020304" pitchFamily="18" charset="0"/>
              </a:rPr>
              <a:t>, v</a:t>
            </a:r>
            <a:r>
              <a:rPr kumimoji="1" lang="en-US" altLang="zh-CN" sz="2400" b="1" baseline="-25000">
                <a:solidFill>
                  <a:srgbClr val="FFFF00"/>
                </a:solidFill>
                <a:latin typeface="Times New Roman" panose="02020603050405020304" pitchFamily="18" charset="0"/>
                <a:cs typeface="Times New Roman" panose="02020603050405020304" pitchFamily="18" charset="0"/>
              </a:rPr>
              <a:t>3</a:t>
            </a:r>
            <a:endParaRPr kumimoji="1" lang="en-US" altLang="zh-CN" sz="2400" b="1" baseline="-2500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630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630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3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630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310"/>
                                        </p:tgtEl>
                                        <p:attrNameLst>
                                          <p:attrName>style.visibility</p:attrName>
                                        </p:attrNameLst>
                                      </p:cBhvr>
                                      <p:to>
                                        <p:strVal val="visible"/>
                                      </p:to>
                                    </p:set>
                                  </p:childTnLst>
                                </p:cTn>
                              </p:par>
                            </p:childTnLst>
                          </p:cTn>
                        </p:par>
                        <p:par>
                          <p:cTn id="31" fill="hold">
                            <p:stCondLst>
                              <p:cond delay="0"/>
                            </p:stCondLst>
                            <p:childTnLst>
                              <p:par>
                                <p:cTn id="32" presetID="35" presetClass="emph" presetSubtype="0" repeatCount="3000" fill="hold" grpId="1" nodeType="afterEffect">
                                  <p:stCondLst>
                                    <p:cond delay="0"/>
                                  </p:stCondLst>
                                  <p:childTnLst>
                                    <p:anim calcmode="discrete" valueType="str">
                                      <p:cBhvr>
                                        <p:cTn id="33" dur="1000" fill="hold"/>
                                        <p:tgtEl>
                                          <p:spTgt spid="2263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bldLvl="0" animBg="1"/>
      <p:bldP spid="226306" grpId="1" bldLvl="0" animBg="1"/>
      <p:bldP spid="226307" grpId="0" animBg="1"/>
      <p:bldP spid="226307" grpId="1" animBg="1"/>
      <p:bldP spid="226308" grpId="0" animBg="1"/>
      <p:bldP spid="226308" grpId="1" animBg="1"/>
      <p:bldP spid="226310" grpId="0"/>
      <p:bldP spid="226310"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Oval 4"/>
          <p:cNvSpPr>
            <a:spLocks noChangeArrowheads="1"/>
          </p:cNvSpPr>
          <p:nvPr/>
        </p:nvSpPr>
        <p:spPr bwMode="auto">
          <a:xfrm>
            <a:off x="468313" y="14128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A</a:t>
            </a:r>
            <a:endParaRPr kumimoji="1" lang="en-US" altLang="zh-CN" sz="2400">
              <a:latin typeface="Times New Roman" panose="02020603050405020304" pitchFamily="18" charset="0"/>
              <a:ea typeface="宋体" panose="02010600030101010101" pitchFamily="2" charset="-122"/>
            </a:endParaRPr>
          </a:p>
        </p:txBody>
      </p:sp>
      <p:sp>
        <p:nvSpPr>
          <p:cNvPr id="196613" name="Oval 5"/>
          <p:cNvSpPr>
            <a:spLocks noChangeArrowheads="1"/>
          </p:cNvSpPr>
          <p:nvPr/>
        </p:nvSpPr>
        <p:spPr bwMode="auto">
          <a:xfrm>
            <a:off x="3328988" y="14128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B</a:t>
            </a:r>
            <a:endParaRPr kumimoji="1" lang="en-US" altLang="zh-CN" sz="2400">
              <a:latin typeface="Times New Roman" panose="02020603050405020304" pitchFamily="18" charset="0"/>
              <a:ea typeface="宋体" panose="02010600030101010101" pitchFamily="2" charset="-122"/>
            </a:endParaRPr>
          </a:p>
        </p:txBody>
      </p:sp>
      <p:sp>
        <p:nvSpPr>
          <p:cNvPr id="196614" name="Oval 6"/>
          <p:cNvSpPr>
            <a:spLocks noChangeArrowheads="1"/>
          </p:cNvSpPr>
          <p:nvPr/>
        </p:nvSpPr>
        <p:spPr bwMode="auto">
          <a:xfrm>
            <a:off x="468313" y="45608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196615" name="Oval 7"/>
          <p:cNvSpPr>
            <a:spLocks noChangeArrowheads="1"/>
          </p:cNvSpPr>
          <p:nvPr/>
        </p:nvSpPr>
        <p:spPr bwMode="auto">
          <a:xfrm>
            <a:off x="3328988" y="4560888"/>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196616" name="Oval 8"/>
          <p:cNvSpPr>
            <a:spLocks noChangeArrowheads="1"/>
          </p:cNvSpPr>
          <p:nvPr/>
        </p:nvSpPr>
        <p:spPr bwMode="auto">
          <a:xfrm>
            <a:off x="1117600" y="22129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96617" name="Oval 9"/>
          <p:cNvSpPr>
            <a:spLocks noChangeArrowheads="1"/>
          </p:cNvSpPr>
          <p:nvPr/>
        </p:nvSpPr>
        <p:spPr bwMode="auto">
          <a:xfrm>
            <a:off x="1117600" y="292576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196618" name="Oval 10"/>
          <p:cNvSpPr>
            <a:spLocks noChangeArrowheads="1"/>
          </p:cNvSpPr>
          <p:nvPr/>
        </p:nvSpPr>
        <p:spPr bwMode="auto">
          <a:xfrm>
            <a:off x="1117600" y="369570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196619" name="Oval 11"/>
          <p:cNvSpPr>
            <a:spLocks noChangeArrowheads="1"/>
          </p:cNvSpPr>
          <p:nvPr/>
        </p:nvSpPr>
        <p:spPr bwMode="auto">
          <a:xfrm>
            <a:off x="1963738" y="22129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D</a:t>
            </a:r>
            <a:endParaRPr kumimoji="1" lang="en-US" altLang="zh-CN" sz="2400">
              <a:latin typeface="Times New Roman" panose="02020603050405020304" pitchFamily="18" charset="0"/>
              <a:ea typeface="宋体" panose="02010600030101010101" pitchFamily="2" charset="-122"/>
            </a:endParaRPr>
          </a:p>
        </p:txBody>
      </p:sp>
      <p:sp>
        <p:nvSpPr>
          <p:cNvPr id="196620" name="Oval 12"/>
          <p:cNvSpPr>
            <a:spLocks noChangeArrowheads="1"/>
          </p:cNvSpPr>
          <p:nvPr/>
        </p:nvSpPr>
        <p:spPr bwMode="auto">
          <a:xfrm>
            <a:off x="2752725" y="221297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sp>
        <p:nvSpPr>
          <p:cNvPr id="196621" name="Oval 13"/>
          <p:cNvSpPr>
            <a:spLocks noChangeArrowheads="1"/>
          </p:cNvSpPr>
          <p:nvPr/>
        </p:nvSpPr>
        <p:spPr bwMode="auto">
          <a:xfrm>
            <a:off x="1963738" y="292576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G</a:t>
            </a:r>
            <a:endParaRPr kumimoji="1" lang="en-US" altLang="zh-CN" sz="2400">
              <a:latin typeface="Times New Roman" panose="02020603050405020304" pitchFamily="18" charset="0"/>
              <a:ea typeface="宋体" panose="02010600030101010101" pitchFamily="2" charset="-122"/>
            </a:endParaRPr>
          </a:p>
        </p:txBody>
      </p:sp>
      <p:sp>
        <p:nvSpPr>
          <p:cNvPr id="196622" name="Oval 14"/>
          <p:cNvSpPr>
            <a:spLocks noChangeArrowheads="1"/>
          </p:cNvSpPr>
          <p:nvPr/>
        </p:nvSpPr>
        <p:spPr bwMode="auto">
          <a:xfrm>
            <a:off x="2752725" y="2925763"/>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196623" name="Oval 15"/>
          <p:cNvSpPr>
            <a:spLocks noChangeArrowheads="1"/>
          </p:cNvSpPr>
          <p:nvPr/>
        </p:nvSpPr>
        <p:spPr bwMode="auto">
          <a:xfrm>
            <a:off x="1909763" y="3717925"/>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sp>
        <p:nvSpPr>
          <p:cNvPr id="196624" name="Oval 16"/>
          <p:cNvSpPr>
            <a:spLocks noChangeArrowheads="1"/>
          </p:cNvSpPr>
          <p:nvPr/>
        </p:nvSpPr>
        <p:spPr bwMode="auto">
          <a:xfrm>
            <a:off x="2752725" y="3695700"/>
            <a:ext cx="381000" cy="381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cxnSp>
        <p:nvCxnSpPr>
          <p:cNvPr id="196625" name="AutoShape 17"/>
          <p:cNvCxnSpPr>
            <a:cxnSpLocks noChangeShapeType="1"/>
            <a:stCxn id="196612" idx="6"/>
            <a:endCxn id="196613" idx="2"/>
          </p:cNvCxnSpPr>
          <p:nvPr/>
        </p:nvCxnSpPr>
        <p:spPr bwMode="auto">
          <a:xfrm>
            <a:off x="858838" y="1603375"/>
            <a:ext cx="24606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6" name="AutoShape 18"/>
          <p:cNvCxnSpPr>
            <a:cxnSpLocks noChangeShapeType="1"/>
            <a:stCxn id="196612" idx="4"/>
            <a:endCxn id="196614" idx="0"/>
          </p:cNvCxnSpPr>
          <p:nvPr/>
        </p:nvCxnSpPr>
        <p:spPr bwMode="auto">
          <a:xfrm>
            <a:off x="658813" y="1803400"/>
            <a:ext cx="0" cy="274796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7" name="AutoShape 19"/>
          <p:cNvCxnSpPr>
            <a:cxnSpLocks noChangeShapeType="1"/>
            <a:stCxn id="196614" idx="6"/>
            <a:endCxn id="196615" idx="2"/>
          </p:cNvCxnSpPr>
          <p:nvPr/>
        </p:nvCxnSpPr>
        <p:spPr bwMode="auto">
          <a:xfrm>
            <a:off x="858838" y="4751388"/>
            <a:ext cx="2460625"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8" name="AutoShape 20"/>
          <p:cNvCxnSpPr>
            <a:cxnSpLocks noChangeShapeType="1"/>
            <a:stCxn id="196615" idx="0"/>
            <a:endCxn id="196613" idx="4"/>
          </p:cNvCxnSpPr>
          <p:nvPr/>
        </p:nvCxnSpPr>
        <p:spPr bwMode="auto">
          <a:xfrm flipV="1">
            <a:off x="3519488" y="1803400"/>
            <a:ext cx="0" cy="274796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9" name="AutoShape 21"/>
          <p:cNvCxnSpPr>
            <a:cxnSpLocks noChangeShapeType="1"/>
            <a:stCxn id="196614" idx="7"/>
            <a:endCxn id="196623" idx="2"/>
          </p:cNvCxnSpPr>
          <p:nvPr/>
        </p:nvCxnSpPr>
        <p:spPr bwMode="auto">
          <a:xfrm flipV="1">
            <a:off x="793750" y="3908425"/>
            <a:ext cx="1106488" cy="6985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0" name="AutoShape 22"/>
          <p:cNvCxnSpPr>
            <a:cxnSpLocks noChangeShapeType="1"/>
            <a:stCxn id="196623" idx="6"/>
            <a:endCxn id="196615" idx="1"/>
          </p:cNvCxnSpPr>
          <p:nvPr/>
        </p:nvCxnSpPr>
        <p:spPr bwMode="auto">
          <a:xfrm>
            <a:off x="2300288" y="3908425"/>
            <a:ext cx="1084262" cy="69850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1" name="AutoShape 23"/>
          <p:cNvCxnSpPr>
            <a:cxnSpLocks noChangeShapeType="1"/>
            <a:stCxn id="196618" idx="7"/>
            <a:endCxn id="196621" idx="2"/>
          </p:cNvCxnSpPr>
          <p:nvPr/>
        </p:nvCxnSpPr>
        <p:spPr bwMode="auto">
          <a:xfrm flipV="1">
            <a:off x="1443038" y="3116263"/>
            <a:ext cx="511175" cy="6254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2" name="AutoShape 24"/>
          <p:cNvCxnSpPr>
            <a:cxnSpLocks noChangeShapeType="1"/>
            <a:stCxn id="196612" idx="5"/>
            <a:endCxn id="196616" idx="1"/>
          </p:cNvCxnSpPr>
          <p:nvPr/>
        </p:nvCxnSpPr>
        <p:spPr bwMode="auto">
          <a:xfrm>
            <a:off x="793750" y="1747838"/>
            <a:ext cx="379413" cy="5111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3" name="AutoShape 25"/>
          <p:cNvCxnSpPr>
            <a:cxnSpLocks noChangeShapeType="1"/>
            <a:stCxn id="196612" idx="5"/>
            <a:endCxn id="196617" idx="2"/>
          </p:cNvCxnSpPr>
          <p:nvPr/>
        </p:nvCxnSpPr>
        <p:spPr bwMode="auto">
          <a:xfrm>
            <a:off x="793750" y="1747838"/>
            <a:ext cx="314325" cy="13684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4" name="AutoShape 26"/>
          <p:cNvCxnSpPr>
            <a:cxnSpLocks noChangeShapeType="1"/>
            <a:stCxn id="196619" idx="6"/>
            <a:endCxn id="196620" idx="2"/>
          </p:cNvCxnSpPr>
          <p:nvPr/>
        </p:nvCxnSpPr>
        <p:spPr bwMode="auto">
          <a:xfrm>
            <a:off x="2354263" y="2403475"/>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5" name="AutoShape 27"/>
          <p:cNvCxnSpPr>
            <a:cxnSpLocks noChangeShapeType="1"/>
            <a:stCxn id="196621" idx="6"/>
            <a:endCxn id="196622" idx="2"/>
          </p:cNvCxnSpPr>
          <p:nvPr/>
        </p:nvCxnSpPr>
        <p:spPr bwMode="auto">
          <a:xfrm>
            <a:off x="2354263" y="3116263"/>
            <a:ext cx="388937" cy="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6" name="AutoShape 28"/>
          <p:cNvCxnSpPr>
            <a:cxnSpLocks noChangeShapeType="1"/>
            <a:stCxn id="196622" idx="4"/>
            <a:endCxn id="196624" idx="0"/>
          </p:cNvCxnSpPr>
          <p:nvPr/>
        </p:nvCxnSpPr>
        <p:spPr bwMode="auto">
          <a:xfrm>
            <a:off x="2943225" y="3316288"/>
            <a:ext cx="0" cy="3698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7" name="AutoShape 29"/>
          <p:cNvCxnSpPr>
            <a:cxnSpLocks noChangeShapeType="1"/>
            <a:stCxn id="196621" idx="5"/>
            <a:endCxn id="196624" idx="1"/>
          </p:cNvCxnSpPr>
          <p:nvPr/>
        </p:nvCxnSpPr>
        <p:spPr bwMode="auto">
          <a:xfrm>
            <a:off x="2289175" y="3260725"/>
            <a:ext cx="519113" cy="48101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8" name="AutoShape 30"/>
          <p:cNvCxnSpPr>
            <a:cxnSpLocks noChangeShapeType="1"/>
            <a:stCxn id="196613" idx="3"/>
            <a:endCxn id="196616" idx="0"/>
          </p:cNvCxnSpPr>
          <p:nvPr/>
        </p:nvCxnSpPr>
        <p:spPr bwMode="auto">
          <a:xfrm rot="5400000">
            <a:off x="2118519" y="937419"/>
            <a:ext cx="455612" cy="2076450"/>
          </a:xfrm>
          <a:prstGeom prst="curvedConnector3">
            <a:avLst>
              <a:gd name="adj1" fmla="val 56097"/>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9" name="AutoShape 31"/>
          <p:cNvCxnSpPr>
            <a:cxnSpLocks noChangeShapeType="1"/>
            <a:stCxn id="196613" idx="4"/>
            <a:endCxn id="196622" idx="7"/>
          </p:cNvCxnSpPr>
          <p:nvPr/>
        </p:nvCxnSpPr>
        <p:spPr bwMode="auto">
          <a:xfrm rot="5400000">
            <a:off x="2714626" y="2166937"/>
            <a:ext cx="1168400" cy="441325"/>
          </a:xfrm>
          <a:prstGeom prst="curvedConnector3">
            <a:avLst>
              <a:gd name="adj1" fmla="val 67523"/>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40" name="AutoShape 32"/>
          <p:cNvCxnSpPr>
            <a:cxnSpLocks noChangeShapeType="1"/>
            <a:stCxn id="196613" idx="4"/>
            <a:endCxn id="196621" idx="7"/>
          </p:cNvCxnSpPr>
          <p:nvPr/>
        </p:nvCxnSpPr>
        <p:spPr bwMode="auto">
          <a:xfrm rot="5400000">
            <a:off x="2320132" y="1772443"/>
            <a:ext cx="1168400" cy="1230313"/>
          </a:xfrm>
          <a:prstGeom prst="curvedConnector3">
            <a:avLst>
              <a:gd name="adj1" fmla="val 72417"/>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41" name="AutoShape 33"/>
          <p:cNvCxnSpPr>
            <a:cxnSpLocks noChangeShapeType="1"/>
            <a:stCxn id="196613" idx="4"/>
            <a:endCxn id="196619" idx="7"/>
          </p:cNvCxnSpPr>
          <p:nvPr/>
        </p:nvCxnSpPr>
        <p:spPr bwMode="auto">
          <a:xfrm flipH="1">
            <a:off x="2289175" y="1803400"/>
            <a:ext cx="1230313" cy="45561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42" name="Oval 34"/>
          <p:cNvSpPr>
            <a:spLocks noChangeArrowheads="1"/>
          </p:cNvSpPr>
          <p:nvPr/>
        </p:nvSpPr>
        <p:spPr bwMode="auto">
          <a:xfrm>
            <a:off x="6046788" y="671513"/>
            <a:ext cx="381000" cy="381000"/>
          </a:xfrm>
          <a:prstGeom prst="ellipse">
            <a:avLst/>
          </a:prstGeom>
          <a:noFill/>
          <a:ln w="38100">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A</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3" name="Oval 35"/>
          <p:cNvSpPr>
            <a:spLocks noChangeArrowheads="1"/>
          </p:cNvSpPr>
          <p:nvPr/>
        </p:nvSpPr>
        <p:spPr bwMode="auto">
          <a:xfrm>
            <a:off x="6046788" y="2903538"/>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B</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44" name="Oval 36"/>
          <p:cNvSpPr>
            <a:spLocks noChangeArrowheads="1"/>
          </p:cNvSpPr>
          <p:nvPr/>
        </p:nvSpPr>
        <p:spPr bwMode="auto">
          <a:xfrm>
            <a:off x="5362575" y="14763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L</a:t>
            </a:r>
            <a:endParaRPr kumimoji="1" lang="en-US" altLang="zh-CN" sz="2400">
              <a:latin typeface="Times New Roman" panose="02020603050405020304" pitchFamily="18" charset="0"/>
              <a:ea typeface="宋体" panose="02010600030101010101" pitchFamily="2" charset="-122"/>
            </a:endParaRPr>
          </a:p>
        </p:txBody>
      </p:sp>
      <p:sp>
        <p:nvSpPr>
          <p:cNvPr id="196645" name="Oval 37"/>
          <p:cNvSpPr>
            <a:spLocks noChangeArrowheads="1"/>
          </p:cNvSpPr>
          <p:nvPr/>
        </p:nvSpPr>
        <p:spPr bwMode="auto">
          <a:xfrm>
            <a:off x="5362575" y="220503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M</a:t>
            </a:r>
            <a:endParaRPr kumimoji="1" lang="en-US" altLang="zh-CN" sz="2400">
              <a:latin typeface="Times New Roman" panose="02020603050405020304" pitchFamily="18" charset="0"/>
              <a:ea typeface="宋体" panose="02010600030101010101" pitchFamily="2" charset="-122"/>
            </a:endParaRPr>
          </a:p>
        </p:txBody>
      </p:sp>
      <p:sp>
        <p:nvSpPr>
          <p:cNvPr id="196647" name="Oval 39"/>
          <p:cNvSpPr>
            <a:spLocks noChangeArrowheads="1"/>
          </p:cNvSpPr>
          <p:nvPr/>
        </p:nvSpPr>
        <p:spPr bwMode="auto">
          <a:xfrm>
            <a:off x="6732588" y="1476375"/>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F</a:t>
            </a:r>
            <a:endParaRPr kumimoji="1" lang="en-US" altLang="zh-CN" sz="2400">
              <a:latin typeface="Times New Roman" panose="02020603050405020304" pitchFamily="18" charset="0"/>
              <a:ea typeface="宋体" panose="02010600030101010101" pitchFamily="2" charset="-122"/>
            </a:endParaRPr>
          </a:p>
        </p:txBody>
      </p:sp>
      <p:sp>
        <p:nvSpPr>
          <p:cNvPr id="196648" name="Oval 40"/>
          <p:cNvSpPr>
            <a:spLocks noChangeArrowheads="1"/>
          </p:cNvSpPr>
          <p:nvPr/>
        </p:nvSpPr>
        <p:spPr bwMode="auto">
          <a:xfrm>
            <a:off x="4787900" y="290195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J</a:t>
            </a:r>
            <a:endParaRPr kumimoji="1" lang="en-US" altLang="zh-CN" sz="2400">
              <a:latin typeface="Times New Roman" panose="02020603050405020304" pitchFamily="18" charset="0"/>
              <a:ea typeface="宋体" panose="02010600030101010101" pitchFamily="2" charset="-122"/>
            </a:endParaRPr>
          </a:p>
        </p:txBody>
      </p:sp>
      <p:cxnSp>
        <p:nvCxnSpPr>
          <p:cNvPr id="196649" name="AutoShape 41"/>
          <p:cNvCxnSpPr>
            <a:cxnSpLocks noChangeShapeType="1"/>
            <a:stCxn id="196648" idx="0"/>
            <a:endCxn id="196645" idx="3"/>
          </p:cNvCxnSpPr>
          <p:nvPr/>
        </p:nvCxnSpPr>
        <p:spPr bwMode="auto">
          <a:xfrm flipV="1">
            <a:off x="4978400" y="2530475"/>
            <a:ext cx="439738" cy="3714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0" name="AutoShape 42"/>
          <p:cNvCxnSpPr>
            <a:cxnSpLocks noChangeShapeType="1"/>
            <a:stCxn id="196644" idx="4"/>
            <a:endCxn id="196645" idx="0"/>
          </p:cNvCxnSpPr>
          <p:nvPr/>
        </p:nvCxnSpPr>
        <p:spPr bwMode="auto">
          <a:xfrm>
            <a:off x="5553075" y="1857375"/>
            <a:ext cx="0" cy="34766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1" name="AutoShape 43"/>
          <p:cNvCxnSpPr>
            <a:cxnSpLocks noChangeShapeType="1"/>
            <a:stCxn id="196645" idx="5"/>
            <a:endCxn id="196643" idx="0"/>
          </p:cNvCxnSpPr>
          <p:nvPr/>
        </p:nvCxnSpPr>
        <p:spPr bwMode="auto">
          <a:xfrm>
            <a:off x="5688013" y="2530475"/>
            <a:ext cx="549275" cy="3540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2" name="AutoShape 44"/>
          <p:cNvCxnSpPr>
            <a:cxnSpLocks noChangeShapeType="1"/>
            <a:stCxn id="196644" idx="0"/>
            <a:endCxn id="196642" idx="3"/>
          </p:cNvCxnSpPr>
          <p:nvPr/>
        </p:nvCxnSpPr>
        <p:spPr bwMode="auto">
          <a:xfrm flipV="1">
            <a:off x="5553075" y="1016000"/>
            <a:ext cx="549275" cy="4603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4" name="AutoShape 46"/>
          <p:cNvCxnSpPr>
            <a:cxnSpLocks noChangeShapeType="1"/>
            <a:stCxn id="196642" idx="5"/>
            <a:endCxn id="196647" idx="0"/>
          </p:cNvCxnSpPr>
          <p:nvPr/>
        </p:nvCxnSpPr>
        <p:spPr bwMode="auto">
          <a:xfrm>
            <a:off x="6372225" y="1016000"/>
            <a:ext cx="550863" cy="4603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55" name="AutoShape 47"/>
          <p:cNvCxnSpPr>
            <a:cxnSpLocks noChangeShapeType="1"/>
            <a:stCxn id="196648" idx="2"/>
            <a:endCxn id="196644" idx="2"/>
          </p:cNvCxnSpPr>
          <p:nvPr/>
        </p:nvCxnSpPr>
        <p:spPr bwMode="auto">
          <a:xfrm rot="10800000" flipH="1">
            <a:off x="4787900" y="1666875"/>
            <a:ext cx="574675" cy="1425575"/>
          </a:xfrm>
          <a:prstGeom prst="curvedConnector3">
            <a:avLst>
              <a:gd name="adj1" fmla="val -39778"/>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57" name="Oval 49"/>
          <p:cNvSpPr>
            <a:spLocks noChangeArrowheads="1"/>
          </p:cNvSpPr>
          <p:nvPr/>
        </p:nvSpPr>
        <p:spPr bwMode="auto">
          <a:xfrm>
            <a:off x="6046788" y="3624263"/>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D</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58" name="Oval 50"/>
          <p:cNvSpPr>
            <a:spLocks noChangeArrowheads="1"/>
          </p:cNvSpPr>
          <p:nvPr/>
        </p:nvSpPr>
        <p:spPr bwMode="auto">
          <a:xfrm>
            <a:off x="6732588" y="36242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C</a:t>
            </a:r>
            <a:endParaRPr kumimoji="1" lang="en-US" altLang="zh-CN" sz="2400">
              <a:latin typeface="Times New Roman" panose="02020603050405020304" pitchFamily="18" charset="0"/>
              <a:ea typeface="宋体" panose="02010600030101010101" pitchFamily="2" charset="-122"/>
            </a:endParaRPr>
          </a:p>
        </p:txBody>
      </p:sp>
      <p:sp>
        <p:nvSpPr>
          <p:cNvPr id="196659" name="Oval 51"/>
          <p:cNvSpPr>
            <a:spLocks noChangeArrowheads="1"/>
          </p:cNvSpPr>
          <p:nvPr/>
        </p:nvSpPr>
        <p:spPr bwMode="auto">
          <a:xfrm>
            <a:off x="5327650" y="3624263"/>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H</a:t>
            </a:r>
            <a:endParaRPr kumimoji="1" lang="en-US" altLang="zh-CN" sz="2400">
              <a:latin typeface="Times New Roman" panose="02020603050405020304" pitchFamily="18" charset="0"/>
              <a:ea typeface="宋体" panose="02010600030101010101" pitchFamily="2" charset="-122"/>
            </a:endParaRPr>
          </a:p>
        </p:txBody>
      </p:sp>
      <p:sp>
        <p:nvSpPr>
          <p:cNvPr id="196660" name="Oval 52"/>
          <p:cNvSpPr>
            <a:spLocks noChangeArrowheads="1"/>
          </p:cNvSpPr>
          <p:nvPr/>
        </p:nvSpPr>
        <p:spPr bwMode="auto">
          <a:xfrm>
            <a:off x="5327650" y="438150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K</a:t>
            </a:r>
            <a:endParaRPr kumimoji="1" lang="en-US" altLang="zh-CN" sz="2400">
              <a:latin typeface="Times New Roman" panose="02020603050405020304" pitchFamily="18" charset="0"/>
              <a:ea typeface="宋体" panose="02010600030101010101" pitchFamily="2" charset="-122"/>
            </a:endParaRPr>
          </a:p>
        </p:txBody>
      </p:sp>
      <p:sp>
        <p:nvSpPr>
          <p:cNvPr id="196661" name="Oval 53"/>
          <p:cNvSpPr>
            <a:spLocks noChangeArrowheads="1"/>
          </p:cNvSpPr>
          <p:nvPr/>
        </p:nvSpPr>
        <p:spPr bwMode="auto">
          <a:xfrm>
            <a:off x="5329238" y="5135563"/>
            <a:ext cx="381000" cy="381000"/>
          </a:xfrm>
          <a:prstGeom prst="ellipse">
            <a:avLst/>
          </a:prstGeom>
          <a:noFill/>
          <a:ln w="38100" algn="ctr">
            <a:solidFill>
              <a:srgbClr val="FFFF00"/>
            </a:solidFill>
            <a:rou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00"/>
                </a:solidFill>
                <a:latin typeface="Times New Roman" panose="02020603050405020304" pitchFamily="18" charset="0"/>
                <a:ea typeface="宋体" panose="02010600030101010101" pitchFamily="2" charset="-122"/>
              </a:rPr>
              <a:t>G</a:t>
            </a:r>
            <a:endParaRPr kumimoji="1" lang="en-US" altLang="zh-CN" sz="2400" b="1">
              <a:solidFill>
                <a:srgbClr val="FFFF00"/>
              </a:solidFill>
              <a:latin typeface="Times New Roman" panose="02020603050405020304" pitchFamily="18" charset="0"/>
              <a:ea typeface="宋体" panose="02010600030101010101" pitchFamily="2" charset="-122"/>
            </a:endParaRPr>
          </a:p>
        </p:txBody>
      </p:sp>
      <p:sp>
        <p:nvSpPr>
          <p:cNvPr id="196662" name="Oval 54"/>
          <p:cNvSpPr>
            <a:spLocks noChangeArrowheads="1"/>
          </p:cNvSpPr>
          <p:nvPr/>
        </p:nvSpPr>
        <p:spPr bwMode="auto">
          <a:xfrm>
            <a:off x="5329238" y="5856288"/>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I</a:t>
            </a:r>
            <a:endParaRPr kumimoji="1" lang="en-US" altLang="zh-CN" sz="2400">
              <a:latin typeface="Times New Roman" panose="02020603050405020304" pitchFamily="18" charset="0"/>
              <a:ea typeface="宋体" panose="02010600030101010101" pitchFamily="2" charset="-122"/>
            </a:endParaRPr>
          </a:p>
        </p:txBody>
      </p:sp>
      <p:sp>
        <p:nvSpPr>
          <p:cNvPr id="196663" name="Oval 55"/>
          <p:cNvSpPr>
            <a:spLocks noChangeArrowheads="1"/>
          </p:cNvSpPr>
          <p:nvPr/>
        </p:nvSpPr>
        <p:spPr bwMode="auto">
          <a:xfrm>
            <a:off x="6046788" y="4381500"/>
            <a:ext cx="381000" cy="381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ea typeface="宋体" panose="02010600030101010101" pitchFamily="2" charset="-122"/>
              </a:rPr>
              <a:t>E</a:t>
            </a:r>
            <a:endParaRPr kumimoji="1" lang="en-US" altLang="zh-CN" sz="2400">
              <a:latin typeface="Times New Roman" panose="02020603050405020304" pitchFamily="18" charset="0"/>
              <a:ea typeface="宋体" panose="02010600030101010101" pitchFamily="2" charset="-122"/>
            </a:endParaRPr>
          </a:p>
        </p:txBody>
      </p:sp>
      <p:cxnSp>
        <p:nvCxnSpPr>
          <p:cNvPr id="196666" name="AutoShape 58"/>
          <p:cNvCxnSpPr>
            <a:cxnSpLocks noChangeShapeType="1"/>
            <a:stCxn id="196643" idx="3"/>
            <a:endCxn id="196659" idx="0"/>
          </p:cNvCxnSpPr>
          <p:nvPr/>
        </p:nvCxnSpPr>
        <p:spPr bwMode="auto">
          <a:xfrm flipH="1">
            <a:off x="5518150" y="3248025"/>
            <a:ext cx="584200" cy="376238"/>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7" name="AutoShape 59"/>
          <p:cNvCxnSpPr>
            <a:cxnSpLocks noChangeShapeType="1"/>
            <a:stCxn id="196643" idx="4"/>
            <a:endCxn id="196657" idx="0"/>
          </p:cNvCxnSpPr>
          <p:nvPr/>
        </p:nvCxnSpPr>
        <p:spPr bwMode="auto">
          <a:xfrm>
            <a:off x="6237288" y="3303588"/>
            <a:ext cx="0" cy="30162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8" name="AutoShape 60"/>
          <p:cNvCxnSpPr>
            <a:cxnSpLocks noChangeShapeType="1"/>
            <a:stCxn id="196643" idx="5"/>
            <a:endCxn id="196658" idx="0"/>
          </p:cNvCxnSpPr>
          <p:nvPr/>
        </p:nvCxnSpPr>
        <p:spPr bwMode="auto">
          <a:xfrm>
            <a:off x="6372225" y="3248025"/>
            <a:ext cx="550863" cy="376238"/>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69" name="AutoShape 61"/>
          <p:cNvCxnSpPr>
            <a:cxnSpLocks noChangeShapeType="1"/>
            <a:stCxn id="196657" idx="4"/>
            <a:endCxn id="196663" idx="0"/>
          </p:cNvCxnSpPr>
          <p:nvPr/>
        </p:nvCxnSpPr>
        <p:spPr bwMode="auto">
          <a:xfrm>
            <a:off x="6237288" y="4024313"/>
            <a:ext cx="0" cy="35718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0" name="AutoShape 62"/>
          <p:cNvCxnSpPr>
            <a:cxnSpLocks noChangeShapeType="1"/>
          </p:cNvCxnSpPr>
          <p:nvPr/>
        </p:nvCxnSpPr>
        <p:spPr bwMode="auto">
          <a:xfrm>
            <a:off x="5508625" y="4005263"/>
            <a:ext cx="0" cy="376237"/>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1" name="AutoShape 63"/>
          <p:cNvCxnSpPr>
            <a:cxnSpLocks noChangeShapeType="1"/>
            <a:stCxn id="196661" idx="4"/>
            <a:endCxn id="196662" idx="0"/>
          </p:cNvCxnSpPr>
          <p:nvPr/>
        </p:nvCxnSpPr>
        <p:spPr bwMode="auto">
          <a:xfrm>
            <a:off x="5519738" y="5535613"/>
            <a:ext cx="0" cy="320675"/>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2" name="AutoShape 64"/>
          <p:cNvCxnSpPr>
            <a:cxnSpLocks noChangeShapeType="1"/>
            <a:stCxn id="196660" idx="4"/>
            <a:endCxn id="196661" idx="0"/>
          </p:cNvCxnSpPr>
          <p:nvPr/>
        </p:nvCxnSpPr>
        <p:spPr bwMode="auto">
          <a:xfrm>
            <a:off x="5518150" y="4762500"/>
            <a:ext cx="1588" cy="354013"/>
          </a:xfrm>
          <a:prstGeom prst="straightConnector1">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3" name="AutoShape 65"/>
          <p:cNvCxnSpPr>
            <a:cxnSpLocks noChangeShapeType="1"/>
            <a:stCxn id="196661" idx="2"/>
            <a:endCxn id="196659" idx="2"/>
          </p:cNvCxnSpPr>
          <p:nvPr/>
        </p:nvCxnSpPr>
        <p:spPr bwMode="auto">
          <a:xfrm rot="10800000" flipH="1">
            <a:off x="5310188" y="3814763"/>
            <a:ext cx="17462" cy="1511300"/>
          </a:xfrm>
          <a:prstGeom prst="curvedConnector3">
            <a:avLst>
              <a:gd name="adj1" fmla="val -120909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5" name="AutoShape 67"/>
          <p:cNvCxnSpPr>
            <a:cxnSpLocks noChangeShapeType="1"/>
            <a:stCxn id="196643" idx="0"/>
            <a:endCxn id="196642" idx="4"/>
          </p:cNvCxnSpPr>
          <p:nvPr/>
        </p:nvCxnSpPr>
        <p:spPr bwMode="auto">
          <a:xfrm flipV="1">
            <a:off x="6237288" y="1071563"/>
            <a:ext cx="0" cy="1812925"/>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6" name="AutoShape 68"/>
          <p:cNvCxnSpPr>
            <a:cxnSpLocks noChangeShapeType="1"/>
            <a:stCxn id="196658" idx="7"/>
            <a:endCxn id="196642" idx="4"/>
          </p:cNvCxnSpPr>
          <p:nvPr/>
        </p:nvCxnSpPr>
        <p:spPr bwMode="auto">
          <a:xfrm flipH="1" flipV="1">
            <a:off x="6237288" y="1071563"/>
            <a:ext cx="820737" cy="2608262"/>
          </a:xfrm>
          <a:prstGeom prst="straightConnector1">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78" name="Rectangle 70"/>
          <p:cNvSpPr>
            <a:spLocks noChangeArrowheads="1"/>
          </p:cNvSpPr>
          <p:nvPr/>
        </p:nvSpPr>
        <p:spPr bwMode="auto">
          <a:xfrm>
            <a:off x="323850" y="331788"/>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Times New Roman" panose="02020603050405020304" pitchFamily="18" charset="0"/>
                <a:cs typeface="Times New Roman" panose="02020603050405020304" pitchFamily="18" charset="0"/>
              </a:rPr>
              <a:t>图中关节点为：</a:t>
            </a:r>
            <a:endParaRPr kumimoji="1" lang="zh-CN" altLang="en-US" sz="2800" dirty="0">
              <a:latin typeface="Times New Roman" panose="02020603050405020304" pitchFamily="18" charset="0"/>
              <a:cs typeface="Times New Roman" panose="02020603050405020304" pitchFamily="18" charset="0"/>
            </a:endParaRPr>
          </a:p>
        </p:txBody>
      </p:sp>
      <p:sp>
        <p:nvSpPr>
          <p:cNvPr id="196679" name="Text Box 71"/>
          <p:cNvSpPr txBox="1">
            <a:spLocks noChangeArrowheads="1"/>
          </p:cNvSpPr>
          <p:nvPr/>
        </p:nvSpPr>
        <p:spPr bwMode="auto">
          <a:xfrm>
            <a:off x="231775" y="1144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a:t>
            </a:r>
            <a:endParaRPr lang="en-US" altLang="zh-CN"/>
          </a:p>
        </p:txBody>
      </p:sp>
      <p:sp>
        <p:nvSpPr>
          <p:cNvPr id="196680" name="Text Box 72"/>
          <p:cNvSpPr txBox="1">
            <a:spLocks noChangeArrowheads="1"/>
          </p:cNvSpPr>
          <p:nvPr/>
        </p:nvSpPr>
        <p:spPr bwMode="auto">
          <a:xfrm>
            <a:off x="250825" y="43656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a:t>
            </a:r>
            <a:endParaRPr lang="en-US" altLang="zh-CN"/>
          </a:p>
        </p:txBody>
      </p:sp>
      <p:sp>
        <p:nvSpPr>
          <p:cNvPr id="196683" name="Text Box 75"/>
          <p:cNvSpPr txBox="1">
            <a:spLocks noChangeArrowheads="1"/>
          </p:cNvSpPr>
          <p:nvPr/>
        </p:nvSpPr>
        <p:spPr bwMode="auto">
          <a:xfrm>
            <a:off x="3708400" y="4724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3</a:t>
            </a:r>
            <a:endParaRPr lang="en-US" altLang="zh-CN"/>
          </a:p>
        </p:txBody>
      </p:sp>
      <p:sp>
        <p:nvSpPr>
          <p:cNvPr id="196684" name="Text Box 76"/>
          <p:cNvSpPr txBox="1">
            <a:spLocks noChangeArrowheads="1"/>
          </p:cNvSpPr>
          <p:nvPr/>
        </p:nvSpPr>
        <p:spPr bwMode="auto">
          <a:xfrm>
            <a:off x="2195513" y="40767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4</a:t>
            </a:r>
            <a:endParaRPr lang="en-US" altLang="zh-CN"/>
          </a:p>
        </p:txBody>
      </p:sp>
      <p:sp>
        <p:nvSpPr>
          <p:cNvPr id="196685" name="Text Box 77"/>
          <p:cNvSpPr txBox="1">
            <a:spLocks noChangeArrowheads="1"/>
          </p:cNvSpPr>
          <p:nvPr/>
        </p:nvSpPr>
        <p:spPr bwMode="auto">
          <a:xfrm>
            <a:off x="3635375" y="11969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5</a:t>
            </a:r>
            <a:endParaRPr lang="en-US" altLang="zh-CN"/>
          </a:p>
        </p:txBody>
      </p:sp>
      <p:sp>
        <p:nvSpPr>
          <p:cNvPr id="196686" name="Text Box 78"/>
          <p:cNvSpPr txBox="1">
            <a:spLocks noChangeArrowheads="1"/>
          </p:cNvSpPr>
          <p:nvPr/>
        </p:nvSpPr>
        <p:spPr bwMode="auto">
          <a:xfrm>
            <a:off x="3132138" y="28527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6</a:t>
            </a:r>
            <a:endParaRPr lang="en-US" altLang="zh-CN"/>
          </a:p>
        </p:txBody>
      </p:sp>
      <p:sp>
        <p:nvSpPr>
          <p:cNvPr id="196687" name="Text Box 79"/>
          <p:cNvSpPr txBox="1">
            <a:spLocks noChangeArrowheads="1"/>
          </p:cNvSpPr>
          <p:nvPr/>
        </p:nvSpPr>
        <p:spPr bwMode="auto">
          <a:xfrm>
            <a:off x="3132138" y="36449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7</a:t>
            </a:r>
            <a:endParaRPr lang="en-US" altLang="zh-CN"/>
          </a:p>
        </p:txBody>
      </p:sp>
      <p:sp>
        <p:nvSpPr>
          <p:cNvPr id="196688" name="Text Box 80"/>
          <p:cNvSpPr txBox="1">
            <a:spLocks noChangeArrowheads="1"/>
          </p:cNvSpPr>
          <p:nvPr/>
        </p:nvSpPr>
        <p:spPr bwMode="auto">
          <a:xfrm>
            <a:off x="2124075" y="32845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8</a:t>
            </a:r>
            <a:endParaRPr lang="en-US" altLang="zh-CN"/>
          </a:p>
        </p:txBody>
      </p:sp>
      <p:sp>
        <p:nvSpPr>
          <p:cNvPr id="196689" name="Text Box 81"/>
          <p:cNvSpPr txBox="1">
            <a:spLocks noChangeArrowheads="1"/>
          </p:cNvSpPr>
          <p:nvPr/>
        </p:nvSpPr>
        <p:spPr bwMode="auto">
          <a:xfrm>
            <a:off x="1476375" y="36449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9</a:t>
            </a:r>
            <a:endParaRPr lang="en-US" altLang="zh-CN"/>
          </a:p>
        </p:txBody>
      </p:sp>
      <p:sp>
        <p:nvSpPr>
          <p:cNvPr id="196690" name="Text Box 82"/>
          <p:cNvSpPr txBox="1">
            <a:spLocks noChangeArrowheads="1"/>
          </p:cNvSpPr>
          <p:nvPr/>
        </p:nvSpPr>
        <p:spPr bwMode="auto">
          <a:xfrm>
            <a:off x="1612900" y="20605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10</a:t>
            </a:r>
            <a:endParaRPr lang="en-US" altLang="zh-CN"/>
          </a:p>
        </p:txBody>
      </p:sp>
      <p:sp>
        <p:nvSpPr>
          <p:cNvPr id="196691" name="Text Box 83"/>
          <p:cNvSpPr txBox="1">
            <a:spLocks noChangeArrowheads="1"/>
          </p:cNvSpPr>
          <p:nvPr/>
        </p:nvSpPr>
        <p:spPr bwMode="auto">
          <a:xfrm>
            <a:off x="2987675" y="19891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11</a:t>
            </a:r>
            <a:endParaRPr lang="en-US" altLang="zh-CN"/>
          </a:p>
        </p:txBody>
      </p:sp>
      <p:sp>
        <p:nvSpPr>
          <p:cNvPr id="196692" name="Text Box 84"/>
          <p:cNvSpPr txBox="1">
            <a:spLocks noChangeArrowheads="1"/>
          </p:cNvSpPr>
          <p:nvPr/>
        </p:nvSpPr>
        <p:spPr bwMode="auto">
          <a:xfrm>
            <a:off x="1042988" y="18446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12</a:t>
            </a:r>
            <a:endParaRPr lang="en-US" altLang="zh-CN"/>
          </a:p>
        </p:txBody>
      </p:sp>
      <p:sp>
        <p:nvSpPr>
          <p:cNvPr id="196693" name="Text Box 85"/>
          <p:cNvSpPr txBox="1">
            <a:spLocks noChangeArrowheads="1"/>
          </p:cNvSpPr>
          <p:nvPr/>
        </p:nvSpPr>
        <p:spPr bwMode="auto">
          <a:xfrm>
            <a:off x="1331913" y="26368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13</a:t>
            </a:r>
            <a:endParaRPr lang="en-US" altLang="zh-CN"/>
          </a:p>
        </p:txBody>
      </p:sp>
      <p:sp>
        <p:nvSpPr>
          <p:cNvPr id="196695" name="Rectangle 87"/>
          <p:cNvSpPr>
            <a:spLocks noChangeArrowheads="1"/>
          </p:cNvSpPr>
          <p:nvPr/>
        </p:nvSpPr>
        <p:spPr bwMode="auto">
          <a:xfrm>
            <a:off x="2917825" y="331788"/>
            <a:ext cx="17604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FFFF00"/>
                </a:solidFill>
                <a:latin typeface="Times New Roman" panose="02020603050405020304" pitchFamily="18" charset="0"/>
                <a:cs typeface="Times New Roman" panose="02020603050405020304" pitchFamily="18" charset="0"/>
              </a:rPr>
              <a:t>A, B, D, G</a:t>
            </a:r>
            <a:endParaRPr kumimoji="1" lang="en-US" altLang="zh-CN" sz="2800" b="1" dirty="0">
              <a:solidFill>
                <a:srgbClr val="FFFF00"/>
              </a:solidFill>
              <a:latin typeface="Times New Roman" panose="02020603050405020304" pitchFamily="18" charset="0"/>
              <a:cs typeface="Times New Roman" panose="02020603050405020304" pitchFamily="18" charset="0"/>
            </a:endParaRPr>
          </a:p>
        </p:txBody>
      </p:sp>
      <p:cxnSp>
        <p:nvCxnSpPr>
          <p:cNvPr id="196674" name="AutoShape 66"/>
          <p:cNvCxnSpPr>
            <a:cxnSpLocks noChangeShapeType="1"/>
            <a:stCxn id="196661" idx="6"/>
            <a:endCxn id="196643" idx="2"/>
          </p:cNvCxnSpPr>
          <p:nvPr/>
        </p:nvCxnSpPr>
        <p:spPr bwMode="auto">
          <a:xfrm flipV="1">
            <a:off x="5729288" y="3094038"/>
            <a:ext cx="298450" cy="2232025"/>
          </a:xfrm>
          <a:prstGeom prst="curvedConnector3">
            <a:avLst>
              <a:gd name="adj1" fmla="val 50000"/>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9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1966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95" grpId="0"/>
      <p:bldP spid="196695" grpId="1"/>
    </p:bld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5F5F5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0</TotalTime>
  <Words>44900</Words>
  <Application>WPS 演示</Application>
  <PresentationFormat>全屏显示(4:3)</PresentationFormat>
  <Paragraphs>4728</Paragraphs>
  <Slides>172</Slides>
  <Notes>2</Notes>
  <HiddenSlides>6</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35</vt:i4>
      </vt:variant>
      <vt:variant>
        <vt:lpstr>幻灯片标题</vt:lpstr>
      </vt:variant>
      <vt:variant>
        <vt:i4>172</vt:i4>
      </vt:variant>
    </vt:vector>
  </HeadingPairs>
  <TitlesOfParts>
    <vt:vector size="230" baseType="lpstr">
      <vt:lpstr>Arial</vt:lpstr>
      <vt:lpstr>宋体</vt:lpstr>
      <vt:lpstr>Wingdings</vt:lpstr>
      <vt:lpstr>幼圆</vt:lpstr>
      <vt:lpstr>华文新魏</vt:lpstr>
      <vt:lpstr>Impact</vt:lpstr>
      <vt:lpstr>华文行楷</vt:lpstr>
      <vt:lpstr>Comic Sans MS</vt:lpstr>
      <vt:lpstr>Times New Roman</vt:lpstr>
      <vt:lpstr>黑体</vt:lpstr>
      <vt:lpstr>Symbol</vt:lpstr>
      <vt:lpstr>微软雅黑</vt:lpstr>
      <vt:lpstr>Arial Unicode MS</vt:lpstr>
      <vt:lpstr>Times New Roman Regular</vt:lpstr>
      <vt:lpstr>Songti SC Regular</vt:lpstr>
      <vt:lpstr>仿宋_GB2312</vt:lpstr>
      <vt:lpstr>仿宋</vt:lpstr>
      <vt:lpstr>Arial Bold</vt:lpstr>
      <vt:lpstr>Arial Italic</vt:lpstr>
      <vt:lpstr>Songti SC Bold</vt:lpstr>
      <vt:lpstr>Times New Roman</vt:lpstr>
      <vt:lpstr>Orbit</vt:lpstr>
      <vt:lpstr>默认设计模板</vt:lpstr>
      <vt:lpstr>Equation.DSMT4</vt:lpstr>
      <vt:lpstr>Photoshop.Image.5</vt:lpstr>
      <vt:lpstr>Word.Document.8</vt:lpstr>
      <vt:lpstr>Equation.DSMT4</vt:lpstr>
      <vt:lpstr>Word.Document.8</vt:lpstr>
      <vt:lpstr>Word.Document.8</vt:lpstr>
      <vt:lpstr>Word.Document.8</vt:lpstr>
      <vt:lpstr>Word.Document.8</vt:lpstr>
      <vt:lpstr>Word.Document.8</vt:lpstr>
      <vt:lpstr>Word.Document.8</vt:lpstr>
      <vt:lpstr>Photoshop.Image.6</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Photoshop.Image.6</vt:lpstr>
      <vt:lpstr>Photoshop.Image.6</vt:lpstr>
      <vt:lpstr>Photoshop.Image.5</vt:lpstr>
      <vt:lpstr>Photoshop.Image.5</vt:lpstr>
      <vt:lpstr>Photoshop.Image.5</vt:lpstr>
      <vt:lpstr>Photoshop.Image.5</vt:lpstr>
      <vt:lpstr>Chapter 07 Graph 第七章 图</vt:lpstr>
      <vt:lpstr>本章学习的线索</vt:lpstr>
      <vt:lpstr>Contents</vt:lpstr>
      <vt:lpstr>PowerPoint 演示文稿</vt:lpstr>
      <vt:lpstr>Example</vt:lpstr>
      <vt:lpstr>7.1 Definition and notations of graph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7.2 Storage structure of graph</vt:lpstr>
      <vt:lpstr>7.2.1 Adjacency matrix (邻接矩阵法)</vt:lpstr>
      <vt:lpstr>7.2.1 Adjacency matrix (邻接矩阵法)</vt:lpstr>
      <vt:lpstr>PowerPoint 演示文稿</vt:lpstr>
      <vt:lpstr>PowerPoint 演示文稿</vt:lpstr>
      <vt:lpstr>PowerPoint 演示文稿</vt:lpstr>
      <vt:lpstr>PowerPoint 演示文稿</vt:lpstr>
      <vt:lpstr>PowerPoint 演示文稿</vt:lpstr>
      <vt:lpstr>PowerPoint 演示文稿</vt:lpstr>
      <vt:lpstr>Time complexity analysis (Adj. matrix)</vt:lpstr>
      <vt:lpstr>7.2.2 Adjacency List (邻接表表示法)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Orthogonal List (for DG)</vt:lpstr>
      <vt:lpstr>PowerPoint 演示文稿</vt:lpstr>
      <vt:lpstr>PowerPoint 演示文稿</vt:lpstr>
      <vt:lpstr>PowerPoint 演示文稿</vt:lpstr>
      <vt:lpstr>PowerPoint 演示文稿</vt:lpstr>
      <vt:lpstr>Time complexity analysis (OL List)</vt:lpstr>
      <vt:lpstr>7.2.4 Adjacency Multilist (for UG)</vt:lpstr>
      <vt:lpstr>PowerPoint 演示文稿</vt:lpstr>
      <vt:lpstr>PowerPoint 演示文稿</vt:lpstr>
      <vt:lpstr>Quick Review</vt:lpstr>
      <vt:lpstr>Contents</vt:lpstr>
      <vt:lpstr>7.3  Traversing graph (图的遍历)</vt:lpstr>
      <vt:lpstr>7.3.1 Depth First Search (深度优先搜索)</vt:lpstr>
      <vt:lpstr>Framework of depth-first search</vt:lpstr>
      <vt:lpstr>PowerPoint 演示文稿</vt:lpstr>
      <vt:lpstr>PowerPoint 演示文稿</vt:lpstr>
      <vt:lpstr>PowerPoint 演示文稿</vt:lpstr>
      <vt:lpstr>7.3.2 Breadth First Search (广度优先搜索)</vt:lpstr>
      <vt:lpstr>PowerPoint 演示文稿</vt:lpstr>
      <vt:lpstr>PowerPoint 演示文稿</vt:lpstr>
      <vt:lpstr>PowerPoint 演示文稿</vt:lpstr>
      <vt:lpstr>PowerPoint 演示文稿</vt:lpstr>
      <vt:lpstr>PowerPoint 演示文稿</vt:lpstr>
      <vt:lpstr>Contents</vt:lpstr>
      <vt:lpstr>7.4 Connectivity analysis</vt:lpstr>
      <vt:lpstr>Connected components in UG</vt:lpstr>
      <vt:lpstr>PowerPoint 演示文稿</vt:lpstr>
      <vt:lpstr>PowerPoint 演示文稿</vt:lpstr>
      <vt:lpstr>PowerPoint 演示文稿</vt:lpstr>
      <vt:lpstr>PowerPoint 演示文稿</vt:lpstr>
      <vt:lpstr>PowerPoint 演示文稿</vt:lpstr>
      <vt:lpstr>Framework of depth-first search</vt:lpstr>
      <vt:lpstr>Example</vt:lpstr>
      <vt:lpstr>7.4.2 Strongly connected component in directed graph and spanning forest</vt:lpstr>
      <vt:lpstr>PowerPoint 演示文稿</vt:lpstr>
      <vt:lpstr>Contents</vt:lpstr>
      <vt:lpstr>7.4.3 Minimum cost spanning tree</vt:lpstr>
      <vt:lpstr>7.4.3 Minimum cost spanning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Implementation Details of Method 2</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7.4.4  Articulation point and Biconnected component (关节点和重连通分量)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Time complexity analysis </vt:lpstr>
      <vt:lpstr>PowerPoint 演示文稿</vt:lpstr>
      <vt:lpstr>Contents</vt:lpstr>
      <vt:lpstr>7.5 Shortest path (最短路径)</vt:lpstr>
      <vt:lpstr>7.5.1 Dijkstra algorithm</vt:lpstr>
      <vt:lpstr>PowerPoint 演示文稿</vt:lpstr>
      <vt:lpstr>PowerPoint 演示文稿</vt:lpstr>
      <vt:lpstr>PowerPoint 演示文稿</vt:lpstr>
      <vt:lpstr>Example</vt:lpstr>
      <vt:lpstr>PowerPoint 演示文稿</vt:lpstr>
      <vt:lpstr>PowerPoint 演示文稿</vt:lpstr>
      <vt:lpstr>PowerPoint 演示文稿</vt:lpstr>
      <vt:lpstr>Time complexity analysis</vt:lpstr>
      <vt:lpstr>7.5.2 任意顶点间最短路径 Floyd algorithm</vt:lpstr>
      <vt:lpstr>Floyd algorithm</vt:lpstr>
      <vt:lpstr>Floyd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Practical (5)</vt:lpstr>
      <vt:lpstr>PowerPoint 演示文稿</vt:lpstr>
      <vt:lpstr>Contents</vt:lpstr>
      <vt:lpstr>7.6 Directed acyclic graph  (有向无环图及其应用)</vt:lpstr>
      <vt:lpstr>PowerPoint 演示文稿</vt:lpstr>
      <vt:lpstr>Examples</vt:lpstr>
      <vt:lpstr>PowerPoint 演示文稿</vt:lpstr>
      <vt:lpstr>PowerPoint 演示文稿</vt:lpstr>
      <vt:lpstr>7.6.1 Topological Sort (拓扑排序)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Efficiency analysis</vt:lpstr>
      <vt:lpstr>Question &amp; thinking</vt:lpstr>
      <vt:lpstr>PowerPoint 演示文稿</vt:lpstr>
      <vt:lpstr>PowerPoint 演示文稿</vt:lpstr>
      <vt:lpstr>7.7.2 Critical path (关键路径)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Analysis</vt:lpstr>
      <vt:lpstr>Assignments</vt:lpstr>
      <vt:lpstr>Conclusion</vt:lpstr>
      <vt:lpstr>A funny story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图</dc:title>
  <dc:creator>QWang</dc:creator>
  <cp:lastModifiedBy>kaki</cp:lastModifiedBy>
  <cp:revision>1641</cp:revision>
  <dcterms:created xsi:type="dcterms:W3CDTF">2022-04-28T10:59:00Z</dcterms:created>
  <dcterms:modified xsi:type="dcterms:W3CDTF">2022-05-05T06:32:57Z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