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8"/>
  </p:notesMasterIdLst>
  <p:sldIdLst>
    <p:sldId id="1034" r:id="rId2"/>
    <p:sldId id="1188" r:id="rId3"/>
    <p:sldId id="1019" r:id="rId4"/>
    <p:sldId id="1021" r:id="rId5"/>
    <p:sldId id="1022" r:id="rId6"/>
    <p:sldId id="1023" r:id="rId7"/>
    <p:sldId id="1024" r:id="rId8"/>
    <p:sldId id="1025" r:id="rId9"/>
    <p:sldId id="1026" r:id="rId10"/>
    <p:sldId id="1042" r:id="rId11"/>
    <p:sldId id="1027" r:id="rId12"/>
    <p:sldId id="1028" r:id="rId13"/>
    <p:sldId id="1029" r:id="rId14"/>
    <p:sldId id="1030" r:id="rId15"/>
    <p:sldId id="1031" r:id="rId16"/>
    <p:sldId id="1032" r:id="rId17"/>
    <p:sldId id="1190" r:id="rId18"/>
    <p:sldId id="1033" r:id="rId19"/>
    <p:sldId id="1035" r:id="rId20"/>
    <p:sldId id="1036" r:id="rId21"/>
    <p:sldId id="1191" r:id="rId22"/>
    <p:sldId id="1037" r:id="rId23"/>
    <p:sldId id="1040" r:id="rId24"/>
    <p:sldId id="1041" r:id="rId25"/>
    <p:sldId id="1044" r:id="rId26"/>
    <p:sldId id="1043" r:id="rId27"/>
    <p:sldId id="1045" r:id="rId28"/>
    <p:sldId id="1046" r:id="rId29"/>
    <p:sldId id="1053" r:id="rId30"/>
    <p:sldId id="1054" r:id="rId31"/>
    <p:sldId id="1055" r:id="rId32"/>
    <p:sldId id="1056" r:id="rId33"/>
    <p:sldId id="1057" r:id="rId34"/>
    <p:sldId id="1189" r:id="rId35"/>
    <p:sldId id="1058" r:id="rId36"/>
    <p:sldId id="1059" r:id="rId37"/>
    <p:sldId id="1060" r:id="rId38"/>
    <p:sldId id="1061" r:id="rId39"/>
    <p:sldId id="1062" r:id="rId40"/>
    <p:sldId id="1063" r:id="rId41"/>
    <p:sldId id="1064" r:id="rId42"/>
    <p:sldId id="1065" r:id="rId43"/>
    <p:sldId id="1193" r:id="rId44"/>
    <p:sldId id="1192" r:id="rId45"/>
    <p:sldId id="1067" r:id="rId46"/>
    <p:sldId id="1068" r:id="rId47"/>
    <p:sldId id="1069" r:id="rId48"/>
    <p:sldId id="1070" r:id="rId49"/>
    <p:sldId id="1081" r:id="rId50"/>
    <p:sldId id="1071" r:id="rId51"/>
    <p:sldId id="1072" r:id="rId52"/>
    <p:sldId id="1073" r:id="rId53"/>
    <p:sldId id="1074" r:id="rId54"/>
    <p:sldId id="1075" r:id="rId55"/>
    <p:sldId id="1076" r:id="rId56"/>
    <p:sldId id="1077" r:id="rId57"/>
    <p:sldId id="1078" r:id="rId58"/>
    <p:sldId id="1079" r:id="rId59"/>
    <p:sldId id="1083" r:id="rId60"/>
    <p:sldId id="1113" r:id="rId61"/>
    <p:sldId id="1112" r:id="rId62"/>
    <p:sldId id="1088" r:id="rId63"/>
    <p:sldId id="1091" r:id="rId64"/>
    <p:sldId id="1092" r:id="rId65"/>
    <p:sldId id="1093" r:id="rId66"/>
    <p:sldId id="1117" r:id="rId67"/>
    <p:sldId id="1118" r:id="rId68"/>
    <p:sldId id="1120" r:id="rId69"/>
    <p:sldId id="1095" r:id="rId70"/>
    <p:sldId id="1096" r:id="rId71"/>
    <p:sldId id="1097" r:id="rId72"/>
    <p:sldId id="1098" r:id="rId73"/>
    <p:sldId id="1099" r:id="rId74"/>
    <p:sldId id="1100" r:id="rId75"/>
    <p:sldId id="1101" r:id="rId76"/>
    <p:sldId id="1102" r:id="rId77"/>
    <p:sldId id="1103" r:id="rId78"/>
    <p:sldId id="1104" r:id="rId79"/>
    <p:sldId id="1105" r:id="rId80"/>
    <p:sldId id="1106" r:id="rId81"/>
    <p:sldId id="1107" r:id="rId82"/>
    <p:sldId id="1108" r:id="rId83"/>
    <p:sldId id="1109" r:id="rId84"/>
    <p:sldId id="1121" r:id="rId85"/>
    <p:sldId id="1110" r:id="rId86"/>
    <p:sldId id="1111" r:id="rId87"/>
    <p:sldId id="1122" r:id="rId88"/>
    <p:sldId id="1124" r:id="rId89"/>
    <p:sldId id="1125" r:id="rId90"/>
    <p:sldId id="1126" r:id="rId91"/>
    <p:sldId id="1127" r:id="rId92"/>
    <p:sldId id="1128" r:id="rId93"/>
    <p:sldId id="1129" r:id="rId94"/>
    <p:sldId id="1130" r:id="rId95"/>
    <p:sldId id="1131" r:id="rId96"/>
    <p:sldId id="1132" r:id="rId97"/>
    <p:sldId id="1133" r:id="rId98"/>
    <p:sldId id="1135" r:id="rId99"/>
    <p:sldId id="1194" r:id="rId100"/>
    <p:sldId id="1136" r:id="rId101"/>
    <p:sldId id="1137" r:id="rId102"/>
    <p:sldId id="1139" r:id="rId103"/>
    <p:sldId id="1140" r:id="rId104"/>
    <p:sldId id="1142" r:id="rId105"/>
    <p:sldId id="1185" r:id="rId106"/>
    <p:sldId id="1183" r:id="rId107"/>
  </p:sldIdLst>
  <p:sldSz cx="12192000" cy="6858000"/>
  <p:notesSz cx="7099300" cy="10234613"/>
  <p:defaultTextStyle>
    <a:defPPr>
      <a:defRPr lang="en-US"/>
    </a:defPPr>
    <a:lvl1pPr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0000"/>
    <a:srgbClr val="99FFCC"/>
    <a:srgbClr val="FFFF66"/>
    <a:srgbClr val="800080"/>
    <a:srgbClr val="008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83" autoAdjust="0"/>
  </p:normalViewPr>
  <p:slideViewPr>
    <p:cSldViewPr>
      <p:cViewPr varScale="1">
        <p:scale>
          <a:sx n="114" d="100"/>
          <a:sy n="114" d="100"/>
        </p:scale>
        <p:origin x="132" y="67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Lst>
  </p:outlineViewPr>
  <p:notesTextViewPr>
    <p:cViewPr>
      <p:scale>
        <a:sx n="100" d="100"/>
        <a:sy n="100" d="100"/>
      </p:scale>
      <p:origin x="0" y="0"/>
    </p:cViewPr>
  </p:notesTextViewPr>
  <p:sorterViewPr>
    <p:cViewPr>
      <p:scale>
        <a:sx n="100" d="100"/>
        <a:sy n="100" d="100"/>
      </p:scale>
      <p:origin x="0" y="137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26" Type="http://schemas.openxmlformats.org/officeDocument/2006/relationships/slide" Target="slides/slide30.xml"/><Relationship Id="rId21" Type="http://schemas.openxmlformats.org/officeDocument/2006/relationships/slide" Target="slides/slide25.xml"/><Relationship Id="rId42" Type="http://schemas.openxmlformats.org/officeDocument/2006/relationships/slide" Target="slides/slide47.xml"/><Relationship Id="rId47" Type="http://schemas.openxmlformats.org/officeDocument/2006/relationships/slide" Target="slides/slide52.xml"/><Relationship Id="rId63" Type="http://schemas.openxmlformats.org/officeDocument/2006/relationships/slide" Target="slides/slide71.xml"/><Relationship Id="rId68" Type="http://schemas.openxmlformats.org/officeDocument/2006/relationships/slide" Target="slides/slide76.xml"/><Relationship Id="rId84" Type="http://schemas.openxmlformats.org/officeDocument/2006/relationships/slide" Target="slides/slide93.xml"/><Relationship Id="rId89" Type="http://schemas.openxmlformats.org/officeDocument/2006/relationships/slide" Target="slides/slide98.xml"/><Relationship Id="rId16" Type="http://schemas.openxmlformats.org/officeDocument/2006/relationships/slide" Target="slides/slide20.xml"/><Relationship Id="rId11" Type="http://schemas.openxmlformats.org/officeDocument/2006/relationships/slide" Target="slides/slide15.xml"/><Relationship Id="rId32" Type="http://schemas.openxmlformats.org/officeDocument/2006/relationships/slide" Target="slides/slide37.xml"/><Relationship Id="rId37" Type="http://schemas.openxmlformats.org/officeDocument/2006/relationships/slide" Target="slides/slide42.xml"/><Relationship Id="rId53" Type="http://schemas.openxmlformats.org/officeDocument/2006/relationships/slide" Target="slides/slide58.xml"/><Relationship Id="rId58" Type="http://schemas.openxmlformats.org/officeDocument/2006/relationships/slide" Target="slides/slide63.xml"/><Relationship Id="rId74" Type="http://schemas.openxmlformats.org/officeDocument/2006/relationships/slide" Target="slides/slide82.xml"/><Relationship Id="rId79" Type="http://schemas.openxmlformats.org/officeDocument/2006/relationships/slide" Target="slides/slide88.xml"/><Relationship Id="rId5" Type="http://schemas.openxmlformats.org/officeDocument/2006/relationships/slide" Target="slides/slide9.xml"/><Relationship Id="rId90" Type="http://schemas.openxmlformats.org/officeDocument/2006/relationships/slide" Target="slides/slide99.xml"/><Relationship Id="rId95" Type="http://schemas.openxmlformats.org/officeDocument/2006/relationships/slide" Target="slides/slide104.xml"/><Relationship Id="rId22" Type="http://schemas.openxmlformats.org/officeDocument/2006/relationships/slide" Target="slides/slide26.xml"/><Relationship Id="rId27" Type="http://schemas.openxmlformats.org/officeDocument/2006/relationships/slide" Target="slides/slide31.xml"/><Relationship Id="rId43" Type="http://schemas.openxmlformats.org/officeDocument/2006/relationships/slide" Target="slides/slide48.xml"/><Relationship Id="rId48" Type="http://schemas.openxmlformats.org/officeDocument/2006/relationships/slide" Target="slides/slide53.xml"/><Relationship Id="rId64" Type="http://schemas.openxmlformats.org/officeDocument/2006/relationships/slide" Target="slides/slide72.xml"/><Relationship Id="rId69" Type="http://schemas.openxmlformats.org/officeDocument/2006/relationships/slide" Target="slides/slide77.xml"/><Relationship Id="rId8" Type="http://schemas.openxmlformats.org/officeDocument/2006/relationships/slide" Target="slides/slide12.xml"/><Relationship Id="rId51" Type="http://schemas.openxmlformats.org/officeDocument/2006/relationships/slide" Target="slides/slide56.xml"/><Relationship Id="rId72" Type="http://schemas.openxmlformats.org/officeDocument/2006/relationships/slide" Target="slides/slide80.xml"/><Relationship Id="rId80" Type="http://schemas.openxmlformats.org/officeDocument/2006/relationships/slide" Target="slides/slide89.xml"/><Relationship Id="rId85" Type="http://schemas.openxmlformats.org/officeDocument/2006/relationships/slide" Target="slides/slide94.xml"/><Relationship Id="rId93" Type="http://schemas.openxmlformats.org/officeDocument/2006/relationships/slide" Target="slides/slide102.xml"/><Relationship Id="rId3" Type="http://schemas.openxmlformats.org/officeDocument/2006/relationships/slide" Target="slides/slide5.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8.xml"/><Relationship Id="rId38" Type="http://schemas.openxmlformats.org/officeDocument/2006/relationships/slide" Target="slides/slide43.xml"/><Relationship Id="rId46" Type="http://schemas.openxmlformats.org/officeDocument/2006/relationships/slide" Target="slides/slide51.xml"/><Relationship Id="rId59" Type="http://schemas.openxmlformats.org/officeDocument/2006/relationships/slide" Target="slides/slide64.xml"/><Relationship Id="rId67" Type="http://schemas.openxmlformats.org/officeDocument/2006/relationships/slide" Target="slides/slide75.xml"/><Relationship Id="rId20" Type="http://schemas.openxmlformats.org/officeDocument/2006/relationships/slide" Target="slides/slide24.xml"/><Relationship Id="rId41" Type="http://schemas.openxmlformats.org/officeDocument/2006/relationships/slide" Target="slides/slide46.xml"/><Relationship Id="rId54" Type="http://schemas.openxmlformats.org/officeDocument/2006/relationships/slide" Target="slides/slide59.xml"/><Relationship Id="rId62" Type="http://schemas.openxmlformats.org/officeDocument/2006/relationships/slide" Target="slides/slide70.xml"/><Relationship Id="rId70" Type="http://schemas.openxmlformats.org/officeDocument/2006/relationships/slide" Target="slides/slide78.xml"/><Relationship Id="rId75" Type="http://schemas.openxmlformats.org/officeDocument/2006/relationships/slide" Target="slides/slide83.xml"/><Relationship Id="rId83" Type="http://schemas.openxmlformats.org/officeDocument/2006/relationships/slide" Target="slides/slide92.xml"/><Relationship Id="rId88" Type="http://schemas.openxmlformats.org/officeDocument/2006/relationships/slide" Target="slides/slide97.xml"/><Relationship Id="rId91" Type="http://schemas.openxmlformats.org/officeDocument/2006/relationships/slide" Target="slides/slide100.xml"/><Relationship Id="rId96" Type="http://schemas.openxmlformats.org/officeDocument/2006/relationships/slide" Target="slides/slide105.xml"/><Relationship Id="rId1" Type="http://schemas.openxmlformats.org/officeDocument/2006/relationships/slide" Target="slides/slide3.xml"/><Relationship Id="rId6" Type="http://schemas.openxmlformats.org/officeDocument/2006/relationships/slide" Target="slides/slide10.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1.xml"/><Relationship Id="rId49" Type="http://schemas.openxmlformats.org/officeDocument/2006/relationships/slide" Target="slides/slide54.xml"/><Relationship Id="rId57" Type="http://schemas.openxmlformats.org/officeDocument/2006/relationships/slide" Target="slides/slide62.xml"/><Relationship Id="rId10" Type="http://schemas.openxmlformats.org/officeDocument/2006/relationships/slide" Target="slides/slide14.xml"/><Relationship Id="rId31" Type="http://schemas.openxmlformats.org/officeDocument/2006/relationships/slide" Target="slides/slide36.xml"/><Relationship Id="rId44" Type="http://schemas.openxmlformats.org/officeDocument/2006/relationships/slide" Target="slides/slide49.xml"/><Relationship Id="rId52" Type="http://schemas.openxmlformats.org/officeDocument/2006/relationships/slide" Target="slides/slide57.xml"/><Relationship Id="rId60" Type="http://schemas.openxmlformats.org/officeDocument/2006/relationships/slide" Target="slides/slide65.xml"/><Relationship Id="rId65" Type="http://schemas.openxmlformats.org/officeDocument/2006/relationships/slide" Target="slides/slide73.xml"/><Relationship Id="rId73" Type="http://schemas.openxmlformats.org/officeDocument/2006/relationships/slide" Target="slides/slide81.xml"/><Relationship Id="rId78" Type="http://schemas.openxmlformats.org/officeDocument/2006/relationships/slide" Target="slides/slide87.xml"/><Relationship Id="rId81" Type="http://schemas.openxmlformats.org/officeDocument/2006/relationships/slide" Target="slides/slide90.xml"/><Relationship Id="rId86" Type="http://schemas.openxmlformats.org/officeDocument/2006/relationships/slide" Target="slides/slide95.xml"/><Relationship Id="rId94" Type="http://schemas.openxmlformats.org/officeDocument/2006/relationships/slide" Target="slides/slide103.xml"/><Relationship Id="rId4" Type="http://schemas.openxmlformats.org/officeDocument/2006/relationships/slide" Target="slides/slide8.xml"/><Relationship Id="rId9" Type="http://schemas.openxmlformats.org/officeDocument/2006/relationships/slide" Target="slides/slide13.xml"/><Relationship Id="rId13" Type="http://schemas.openxmlformats.org/officeDocument/2006/relationships/slide" Target="slides/slide17.xml"/><Relationship Id="rId18" Type="http://schemas.openxmlformats.org/officeDocument/2006/relationships/slide" Target="slides/slide22.xml"/><Relationship Id="rId39" Type="http://schemas.openxmlformats.org/officeDocument/2006/relationships/slide" Target="slides/slide44.xml"/><Relationship Id="rId34" Type="http://schemas.openxmlformats.org/officeDocument/2006/relationships/slide" Target="slides/slide39.xml"/><Relationship Id="rId50" Type="http://schemas.openxmlformats.org/officeDocument/2006/relationships/slide" Target="slides/slide55.xml"/><Relationship Id="rId55" Type="http://schemas.openxmlformats.org/officeDocument/2006/relationships/slide" Target="slides/slide60.xml"/><Relationship Id="rId76" Type="http://schemas.openxmlformats.org/officeDocument/2006/relationships/slide" Target="slides/slide85.xml"/><Relationship Id="rId7" Type="http://schemas.openxmlformats.org/officeDocument/2006/relationships/slide" Target="slides/slide11.xml"/><Relationship Id="rId71" Type="http://schemas.openxmlformats.org/officeDocument/2006/relationships/slide" Target="slides/slide79.xml"/><Relationship Id="rId92" Type="http://schemas.openxmlformats.org/officeDocument/2006/relationships/slide" Target="slides/slide101.xml"/><Relationship Id="rId2" Type="http://schemas.openxmlformats.org/officeDocument/2006/relationships/slide" Target="slides/slide4.xml"/><Relationship Id="rId29" Type="http://schemas.openxmlformats.org/officeDocument/2006/relationships/slide" Target="slides/slide34.xml"/><Relationship Id="rId24" Type="http://schemas.openxmlformats.org/officeDocument/2006/relationships/slide" Target="slides/slide28.xml"/><Relationship Id="rId40" Type="http://schemas.openxmlformats.org/officeDocument/2006/relationships/slide" Target="slides/slide45.xml"/><Relationship Id="rId45" Type="http://schemas.openxmlformats.org/officeDocument/2006/relationships/slide" Target="slides/slide50.xml"/><Relationship Id="rId66" Type="http://schemas.openxmlformats.org/officeDocument/2006/relationships/slide" Target="slides/slide74.xml"/><Relationship Id="rId87" Type="http://schemas.openxmlformats.org/officeDocument/2006/relationships/slide" Target="slides/slide96.xml"/><Relationship Id="rId61" Type="http://schemas.openxmlformats.org/officeDocument/2006/relationships/slide" Target="slides/slide66.xml"/><Relationship Id="rId82" Type="http://schemas.openxmlformats.org/officeDocument/2006/relationships/slide" Target="slides/slide91.xml"/><Relationship Id="rId19" Type="http://schemas.openxmlformats.org/officeDocument/2006/relationships/slide" Target="slides/slide23.xml"/><Relationship Id="rId14" Type="http://schemas.openxmlformats.org/officeDocument/2006/relationships/slide" Target="slides/slide18.xml"/><Relationship Id="rId30" Type="http://schemas.openxmlformats.org/officeDocument/2006/relationships/slide" Target="slides/slide35.xml"/><Relationship Id="rId35" Type="http://schemas.openxmlformats.org/officeDocument/2006/relationships/slide" Target="slides/slide40.xml"/><Relationship Id="rId56" Type="http://schemas.openxmlformats.org/officeDocument/2006/relationships/slide" Target="slides/slide61.xml"/><Relationship Id="rId77" Type="http://schemas.openxmlformats.org/officeDocument/2006/relationships/slide" Target="slides/slide8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25T00:05:33.252"/>
    </inkml:context>
    <inkml:brush xml:id="br0">
      <inkml:brushProperty name="width" value="0.05" units="cm"/>
      <inkml:brushProperty name="height" value="0.05" units="cm"/>
    </inkml:brush>
  </inkml:definitions>
  <inkml:trace contextRef="#ctx0" brushRef="#br0">0 91 8320,'19'-43'-1280,"-1"-5"128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F34619A-49E7-4A7E-9BCD-B0A8D39B9138}"/>
              </a:ext>
            </a:extLst>
          </p:cNvPr>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ea typeface="宋体" pitchFamily="2" charset="-122"/>
              </a:defRPr>
            </a:lvl1pPr>
          </a:lstStyle>
          <a:p>
            <a:pPr>
              <a:defRPr/>
            </a:pPr>
            <a:endParaRPr lang="zh-CN" altLang="en-US"/>
          </a:p>
        </p:txBody>
      </p:sp>
      <p:sp>
        <p:nvSpPr>
          <p:cNvPr id="15363" name="Rectangle 3">
            <a:extLst>
              <a:ext uri="{FF2B5EF4-FFF2-40B4-BE49-F238E27FC236}">
                <a16:creationId xmlns:a16="http://schemas.microsoft.com/office/drawing/2014/main" id="{5E8934F0-7DD9-4D48-A6B8-A65A60A97989}"/>
              </a:ext>
            </a:extLst>
          </p:cNvPr>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ea typeface="宋体" pitchFamily="2" charset="-122"/>
              </a:defRPr>
            </a:lvl1pPr>
          </a:lstStyle>
          <a:p>
            <a:pPr>
              <a:defRPr/>
            </a:pPr>
            <a:endParaRPr lang="en-US" altLang="zh-CN"/>
          </a:p>
        </p:txBody>
      </p:sp>
      <p:sp>
        <p:nvSpPr>
          <p:cNvPr id="4100" name="Rectangle 4">
            <a:extLst>
              <a:ext uri="{FF2B5EF4-FFF2-40B4-BE49-F238E27FC236}">
                <a16:creationId xmlns:a16="http://schemas.microsoft.com/office/drawing/2014/main" id="{F032DB72-4298-49D5-AE1C-24B9C0B7AB94}"/>
              </a:ext>
            </a:extLst>
          </p:cNvPr>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DF62E440-595E-4B07-A223-D5D4A840CB9D}"/>
              </a:ext>
            </a:extLst>
          </p:cNvPr>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0F51CBAA-E98D-47DC-BD9F-F874F7E56A3D}"/>
              </a:ext>
            </a:extLst>
          </p:cNvPr>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ea typeface="宋体" pitchFamily="2" charset="-122"/>
              </a:defRPr>
            </a:lvl1pPr>
          </a:lstStyle>
          <a:p>
            <a:pPr>
              <a:defRPr/>
            </a:pPr>
            <a:endParaRPr lang="en-US" altLang="zh-CN"/>
          </a:p>
        </p:txBody>
      </p:sp>
      <p:sp>
        <p:nvSpPr>
          <p:cNvPr id="15367" name="Rectangle 7">
            <a:extLst>
              <a:ext uri="{FF2B5EF4-FFF2-40B4-BE49-F238E27FC236}">
                <a16:creationId xmlns:a16="http://schemas.microsoft.com/office/drawing/2014/main" id="{95C4BCB0-D2B9-4CBE-92BD-6E0DBE78ED4A}"/>
              </a:ext>
            </a:extLst>
          </p:cNvPr>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panose="020B0604020202020204" pitchFamily="34" charset="0"/>
                <a:ea typeface="宋体" panose="02010600030101010101" pitchFamily="2" charset="-122"/>
              </a:defRPr>
            </a:lvl1pPr>
          </a:lstStyle>
          <a:p>
            <a:pPr>
              <a:defRPr/>
            </a:pPr>
            <a:fld id="{1E3D939E-6AD0-4D58-9114-9EC6C1E1442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A4C1A9BA-A2DD-4D29-975F-7AC111A18FB7}"/>
              </a:ext>
            </a:extLst>
          </p:cNvPr>
          <p:cNvSpPr>
            <a:spLocks noGrp="1" noRot="1" noChangeAspect="1" noChangeArrowheads="1" noTextEdit="1"/>
          </p:cNvSpPr>
          <p:nvPr>
            <p:ph type="sldImg"/>
          </p:nvPr>
        </p:nvSpPr>
        <p:spPr>
          <a:xfrm>
            <a:off x="-465138" y="962025"/>
            <a:ext cx="8540751" cy="4805363"/>
          </a:xfrm>
          <a:ln/>
        </p:spPr>
      </p:sp>
      <p:sp>
        <p:nvSpPr>
          <p:cNvPr id="6147" name="备注占位符 2">
            <a:extLst>
              <a:ext uri="{FF2B5EF4-FFF2-40B4-BE49-F238E27FC236}">
                <a16:creationId xmlns:a16="http://schemas.microsoft.com/office/drawing/2014/main" id="{60D786F5-A303-4114-BFE9-8C26BD2C35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8" name="灯片编号占位符 3">
            <a:extLst>
              <a:ext uri="{FF2B5EF4-FFF2-40B4-BE49-F238E27FC236}">
                <a16:creationId xmlns:a16="http://schemas.microsoft.com/office/drawing/2014/main" id="{D4749A82-77AC-4296-B563-58CA609333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500">
                <a:solidFill>
                  <a:srgbClr val="FF0000"/>
                </a:solidFill>
                <a:latin typeface="黑体" panose="02010609060101010101" pitchFamily="49" charset="-122"/>
                <a:ea typeface="黑体" panose="02010609060101010101" pitchFamily="49" charset="-122"/>
              </a:defRPr>
            </a:lvl1pPr>
            <a:lvl2pPr marL="870107" indent="-333599">
              <a:defRPr sz="3500">
                <a:solidFill>
                  <a:srgbClr val="FF0000"/>
                </a:solidFill>
                <a:latin typeface="黑体" panose="02010609060101010101" pitchFamily="49" charset="-122"/>
                <a:ea typeface="黑体" panose="02010609060101010101" pitchFamily="49" charset="-122"/>
              </a:defRPr>
            </a:lvl2pPr>
            <a:lvl3pPr marL="1339553" indent="-266535">
              <a:defRPr sz="3500">
                <a:solidFill>
                  <a:srgbClr val="FF0000"/>
                </a:solidFill>
                <a:latin typeface="黑体" panose="02010609060101010101" pitchFamily="49" charset="-122"/>
                <a:ea typeface="黑体" panose="02010609060101010101" pitchFamily="49" charset="-122"/>
              </a:defRPr>
            </a:lvl3pPr>
            <a:lvl4pPr marL="1876062" indent="-266535">
              <a:defRPr sz="3500">
                <a:solidFill>
                  <a:srgbClr val="FF0000"/>
                </a:solidFill>
                <a:latin typeface="黑体" panose="02010609060101010101" pitchFamily="49" charset="-122"/>
                <a:ea typeface="黑体" panose="02010609060101010101" pitchFamily="49" charset="-122"/>
              </a:defRPr>
            </a:lvl4pPr>
            <a:lvl5pPr marL="2412571" indent="-266535">
              <a:defRPr sz="3500">
                <a:solidFill>
                  <a:srgbClr val="FF0000"/>
                </a:solidFill>
                <a:latin typeface="黑体" panose="02010609060101010101" pitchFamily="49" charset="-122"/>
                <a:ea typeface="黑体" panose="02010609060101010101" pitchFamily="49" charset="-122"/>
              </a:defRPr>
            </a:lvl5pPr>
            <a:lvl6pPr marL="2907810" indent="-266535" eaLnBrk="0" fontAlgn="base" hangingPunct="0">
              <a:spcBef>
                <a:spcPct val="0"/>
              </a:spcBef>
              <a:spcAft>
                <a:spcPct val="0"/>
              </a:spcAft>
              <a:defRPr sz="3500">
                <a:solidFill>
                  <a:srgbClr val="FF0000"/>
                </a:solidFill>
                <a:latin typeface="黑体" panose="02010609060101010101" pitchFamily="49" charset="-122"/>
                <a:ea typeface="黑体" panose="02010609060101010101" pitchFamily="49" charset="-122"/>
              </a:defRPr>
            </a:lvl6pPr>
            <a:lvl7pPr marL="3403049" indent="-266535" eaLnBrk="0" fontAlgn="base" hangingPunct="0">
              <a:spcBef>
                <a:spcPct val="0"/>
              </a:spcBef>
              <a:spcAft>
                <a:spcPct val="0"/>
              </a:spcAft>
              <a:defRPr sz="3500">
                <a:solidFill>
                  <a:srgbClr val="FF0000"/>
                </a:solidFill>
                <a:latin typeface="黑体" panose="02010609060101010101" pitchFamily="49" charset="-122"/>
                <a:ea typeface="黑体" panose="02010609060101010101" pitchFamily="49" charset="-122"/>
              </a:defRPr>
            </a:lvl7pPr>
            <a:lvl8pPr marL="3898288" indent="-266535" eaLnBrk="0" fontAlgn="base" hangingPunct="0">
              <a:spcBef>
                <a:spcPct val="0"/>
              </a:spcBef>
              <a:spcAft>
                <a:spcPct val="0"/>
              </a:spcAft>
              <a:defRPr sz="3500">
                <a:solidFill>
                  <a:srgbClr val="FF0000"/>
                </a:solidFill>
                <a:latin typeface="黑体" panose="02010609060101010101" pitchFamily="49" charset="-122"/>
                <a:ea typeface="黑体" panose="02010609060101010101" pitchFamily="49" charset="-122"/>
              </a:defRPr>
            </a:lvl8pPr>
            <a:lvl9pPr marL="4393527" indent="-266535" eaLnBrk="0" fontAlgn="base" hangingPunct="0">
              <a:spcBef>
                <a:spcPct val="0"/>
              </a:spcBef>
              <a:spcAft>
                <a:spcPct val="0"/>
              </a:spcAft>
              <a:defRPr sz="3500">
                <a:solidFill>
                  <a:srgbClr val="FF0000"/>
                </a:solidFill>
                <a:latin typeface="黑体" panose="02010609060101010101" pitchFamily="49" charset="-122"/>
                <a:ea typeface="黑体" panose="02010609060101010101" pitchFamily="49" charset="-122"/>
              </a:defRPr>
            </a:lvl9pPr>
          </a:lstStyle>
          <a:p>
            <a:fld id="{C6B42A8C-A3FE-401D-9CE6-7D76466C6322}" type="slidenum">
              <a:rPr lang="zh-CN" altLang="en-US" sz="1400">
                <a:solidFill>
                  <a:schemeClr val="tx1"/>
                </a:solidFill>
                <a:latin typeface="Arial" panose="020B0604020202020204" pitchFamily="34" charset="0"/>
                <a:ea typeface="宋体" panose="02010600030101010101" pitchFamily="2" charset="-122"/>
              </a:rPr>
              <a:pPr/>
              <a:t>1</a:t>
            </a:fld>
            <a:endParaRPr lang="en-US" altLang="zh-CN" sz="14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2914C3B-52E1-48A8-9856-F36FA364B2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kumimoji="1"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kumimoji="1"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kumimoji="1"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kumimoji="1"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9pPr>
          </a:lstStyle>
          <a:p>
            <a:pPr>
              <a:spcBef>
                <a:spcPct val="0"/>
              </a:spcBef>
            </a:pPr>
            <a:fld id="{D9CBE795-3E8D-47B2-93BF-AE302D113DE3}" type="slidenum">
              <a:rPr kumimoji="0" lang="zh-CN" altLang="en-US" smtClean="0">
                <a:latin typeface="Arial" panose="020B0604020202020204" pitchFamily="34" charset="0"/>
              </a:rPr>
              <a:pPr>
                <a:spcBef>
                  <a:spcPct val="0"/>
                </a:spcBef>
              </a:pPr>
              <a:t>7</a:t>
            </a:fld>
            <a:endParaRPr kumimoji="0" lang="en-US" altLang="zh-CN">
              <a:latin typeface="Arial" panose="020B0604020202020204" pitchFamily="34" charset="0"/>
            </a:endParaRPr>
          </a:p>
        </p:txBody>
      </p:sp>
      <p:sp>
        <p:nvSpPr>
          <p:cNvPr id="13315" name="Rectangle 2">
            <a:extLst>
              <a:ext uri="{FF2B5EF4-FFF2-40B4-BE49-F238E27FC236}">
                <a16:creationId xmlns:a16="http://schemas.microsoft.com/office/drawing/2014/main" id="{D1354DA1-5513-47FC-BF9A-ACB9009E8084}"/>
              </a:ext>
            </a:extLst>
          </p:cNvPr>
          <p:cNvSpPr>
            <a:spLocks noGrp="1" noRot="1" noChangeAspect="1" noChangeArrowheads="1" noTextEdit="1"/>
          </p:cNvSpPr>
          <p:nvPr>
            <p:ph type="sldImg"/>
          </p:nvPr>
        </p:nvSpPr>
        <p:spPr>
          <a:xfrm>
            <a:off x="139700" y="768350"/>
            <a:ext cx="6819900" cy="3836988"/>
          </a:xfrm>
          <a:ln/>
        </p:spPr>
      </p:sp>
      <p:sp>
        <p:nvSpPr>
          <p:cNvPr id="13316" name="Rectangle 3">
            <a:extLst>
              <a:ext uri="{FF2B5EF4-FFF2-40B4-BE49-F238E27FC236}">
                <a16:creationId xmlns:a16="http://schemas.microsoft.com/office/drawing/2014/main" id="{B04DBB86-1354-4EF6-90E2-074173E0B6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3.1  </a:t>
            </a:r>
            <a:r>
              <a:rPr lang="zh-CN" altLang="en-US" b="1"/>
              <a:t>本章学习要求 </a:t>
            </a:r>
          </a:p>
          <a:p>
            <a:pPr eaLnBrk="1" hangingPunct="1"/>
            <a:r>
              <a:rPr lang="en-US" altLang="zh-CN" b="1"/>
              <a:t>1</a:t>
            </a:r>
            <a:r>
              <a:rPr lang="zh-CN" altLang="en-US" b="1"/>
              <a:t>、重点掌握的核心知识点</a:t>
            </a:r>
            <a:endParaRPr lang="zh-CN" altLang="en-US"/>
          </a:p>
          <a:p>
            <a:pPr eaLnBrk="1" hangingPunct="1"/>
            <a:r>
              <a:rPr lang="zh-CN" altLang="en-US"/>
              <a:t>（</a:t>
            </a:r>
            <a:r>
              <a:rPr lang="en-US" altLang="zh-CN"/>
              <a:t>1</a:t>
            </a:r>
            <a:r>
              <a:rPr lang="zh-CN" altLang="en-US"/>
              <a:t>）本章要求学生掌握并能熟练应用五种基本联结词</a:t>
            </a:r>
            <a:r>
              <a:rPr lang="en-US" altLang="zh-CN"/>
              <a:t>(</a:t>
            </a:r>
            <a:r>
              <a:rPr lang="en-US" altLang="zh-CN">
                <a:sym typeface="Symbol" panose="05050102010706020507" pitchFamily="18" charset="2"/>
              </a:rPr>
              <a:t></a:t>
            </a:r>
            <a:r>
              <a:rPr lang="zh-CN" altLang="en-US"/>
              <a:t>、</a:t>
            </a:r>
            <a:r>
              <a:rPr lang="zh-CN" altLang="en-US">
                <a:sym typeface="Symbol" panose="05050102010706020507" pitchFamily="18" charset="2"/>
              </a:rPr>
              <a:t></a:t>
            </a:r>
            <a:r>
              <a:rPr lang="zh-CN" altLang="en-US"/>
              <a:t>、</a:t>
            </a:r>
            <a:r>
              <a:rPr lang="zh-CN" altLang="en-US">
                <a:sym typeface="Symbol" panose="05050102010706020507" pitchFamily="18" charset="2"/>
              </a:rPr>
              <a:t></a:t>
            </a:r>
            <a:r>
              <a:rPr lang="zh-CN" altLang="en-US"/>
              <a:t>、</a:t>
            </a:r>
            <a:r>
              <a:rPr lang="zh-CN" altLang="en-US">
                <a:sym typeface="Symbol" panose="05050102010706020507" pitchFamily="18" charset="2"/>
              </a:rPr>
              <a:t></a:t>
            </a:r>
            <a:r>
              <a:rPr lang="zh-CN" altLang="en-US"/>
              <a:t>、</a:t>
            </a:r>
            <a:r>
              <a:rPr lang="zh-CN" altLang="en-US">
                <a:sym typeface="Symbol" panose="05050102010706020507" pitchFamily="18" charset="2"/>
              </a:rPr>
              <a:t></a:t>
            </a:r>
            <a:r>
              <a:rPr lang="en-US" altLang="zh-CN"/>
              <a:t>)</a:t>
            </a:r>
            <a:r>
              <a:rPr lang="zh-CN" altLang="en-US"/>
              <a:t>来对复合命题进行翻译及判断真值； </a:t>
            </a:r>
          </a:p>
          <a:p>
            <a:pPr eaLnBrk="1" hangingPunct="1"/>
            <a:r>
              <a:rPr lang="zh-CN" altLang="en-US"/>
              <a:t>（</a:t>
            </a:r>
            <a:r>
              <a:rPr lang="en-US" altLang="zh-CN"/>
              <a:t>2</a:t>
            </a:r>
            <a:r>
              <a:rPr lang="zh-CN" altLang="en-US"/>
              <a:t>）记住</a:t>
            </a:r>
            <a:r>
              <a:rPr lang="en-US" altLang="zh-CN"/>
              <a:t>24</a:t>
            </a:r>
            <a:r>
              <a:rPr lang="zh-CN" altLang="en-US"/>
              <a:t>个基本的等价公式和</a:t>
            </a:r>
            <a:r>
              <a:rPr lang="en-US" altLang="zh-CN"/>
              <a:t>15</a:t>
            </a:r>
            <a:r>
              <a:rPr lang="zh-CN" altLang="en-US"/>
              <a:t>个基本的蕴涵公式，并能熟练地应用到公式的转换中；</a:t>
            </a:r>
          </a:p>
          <a:p>
            <a:pPr eaLnBrk="1" hangingPunct="1"/>
            <a:r>
              <a:rPr lang="zh-CN" altLang="en-US"/>
              <a:t>（</a:t>
            </a:r>
            <a:r>
              <a:rPr lang="en-US" altLang="zh-CN"/>
              <a:t>3</a:t>
            </a:r>
            <a:r>
              <a:rPr lang="zh-CN" altLang="en-US"/>
              <a:t>）熟练地掌握范式的真值表技术和公式的转换方法，能熟练的求一个公式所对应的主析取范式和主合取范式。</a:t>
            </a:r>
            <a:endParaRPr lang="zh-CN" altLang="en-US" b="1"/>
          </a:p>
          <a:p>
            <a:pPr eaLnBrk="1" hangingPunct="1"/>
            <a:r>
              <a:rPr lang="en-US" altLang="zh-CN" b="1"/>
              <a:t>2</a:t>
            </a:r>
            <a:r>
              <a:rPr lang="zh-CN" altLang="en-US" b="1"/>
              <a:t>、一般掌握的知识点</a:t>
            </a:r>
            <a:endParaRPr lang="zh-CN" altLang="en-US"/>
          </a:p>
          <a:p>
            <a:pPr eaLnBrk="1" hangingPunct="1"/>
            <a:r>
              <a:rPr lang="zh-CN" altLang="en-US"/>
              <a:t>（</a:t>
            </a:r>
            <a:r>
              <a:rPr lang="en-US" altLang="zh-CN"/>
              <a:t>1</a:t>
            </a:r>
            <a:r>
              <a:rPr lang="zh-CN" altLang="en-US"/>
              <a:t>）公式的代入规则和替换规则。</a:t>
            </a:r>
            <a:endParaRPr lang="zh-CN" altLang="en-US" b="1"/>
          </a:p>
          <a:p>
            <a:pPr eaLnBrk="1" hangingPunct="1"/>
            <a:r>
              <a:rPr lang="en-US" altLang="zh-CN" b="1"/>
              <a:t>3</a:t>
            </a:r>
            <a:r>
              <a:rPr lang="zh-CN" altLang="en-US" b="1"/>
              <a:t>、了解的知识点</a:t>
            </a:r>
            <a:endParaRPr lang="zh-CN" altLang="en-US"/>
          </a:p>
          <a:p>
            <a:pPr eaLnBrk="1" hangingPunct="1"/>
            <a:r>
              <a:rPr lang="zh-CN" altLang="en-US"/>
              <a:t>（</a:t>
            </a:r>
            <a:r>
              <a:rPr lang="en-US" altLang="zh-CN"/>
              <a:t>1</a:t>
            </a:r>
            <a:r>
              <a:rPr lang="zh-CN" altLang="en-US"/>
              <a:t>）对联结词的完备集的理解和学习。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B31136D-A8F0-49DE-9ACA-E914AC1705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kumimoji="1"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kumimoji="1"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kumimoji="1"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kumimoji="1"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kumimoji="1" sz="1300">
                <a:solidFill>
                  <a:schemeClr val="tx1"/>
                </a:solidFill>
                <a:latin typeface="Times New Roman" panose="02020603050405020304" pitchFamily="18" charset="0"/>
                <a:ea typeface="宋体" panose="02010600030101010101" pitchFamily="2" charset="-122"/>
              </a:defRPr>
            </a:lvl9pPr>
          </a:lstStyle>
          <a:p>
            <a:pPr>
              <a:spcBef>
                <a:spcPct val="0"/>
              </a:spcBef>
            </a:pPr>
            <a:fld id="{D693C0B7-4CB1-4CD2-BC63-7D29389FE105}" type="slidenum">
              <a:rPr kumimoji="0" lang="zh-CN" altLang="en-US" smtClean="0">
                <a:latin typeface="Arial" panose="020B0604020202020204" pitchFamily="34" charset="0"/>
              </a:rPr>
              <a:pPr>
                <a:spcBef>
                  <a:spcPct val="0"/>
                </a:spcBef>
              </a:pPr>
              <a:t>8</a:t>
            </a:fld>
            <a:endParaRPr kumimoji="0" lang="en-US" altLang="zh-CN">
              <a:latin typeface="Arial" panose="020B0604020202020204" pitchFamily="34" charset="0"/>
            </a:endParaRPr>
          </a:p>
        </p:txBody>
      </p:sp>
      <p:sp>
        <p:nvSpPr>
          <p:cNvPr id="15363" name="Rectangle 2">
            <a:extLst>
              <a:ext uri="{FF2B5EF4-FFF2-40B4-BE49-F238E27FC236}">
                <a16:creationId xmlns:a16="http://schemas.microsoft.com/office/drawing/2014/main" id="{F2344A72-DA28-4A81-BA60-2AD9FAED5D03}"/>
              </a:ext>
            </a:extLst>
          </p:cNvPr>
          <p:cNvSpPr>
            <a:spLocks noGrp="1" noRot="1" noChangeAspect="1" noChangeArrowheads="1" noTextEdit="1"/>
          </p:cNvSpPr>
          <p:nvPr>
            <p:ph type="sldImg"/>
          </p:nvPr>
        </p:nvSpPr>
        <p:spPr>
          <a:xfrm>
            <a:off x="139700" y="768350"/>
            <a:ext cx="6819900" cy="3836988"/>
          </a:xfrm>
          <a:ln/>
        </p:spPr>
      </p:sp>
      <p:sp>
        <p:nvSpPr>
          <p:cNvPr id="15364" name="Rectangle 3">
            <a:extLst>
              <a:ext uri="{FF2B5EF4-FFF2-40B4-BE49-F238E27FC236}">
                <a16:creationId xmlns:a16="http://schemas.microsoft.com/office/drawing/2014/main" id="{0EFA5E37-4666-444F-AB50-DA150286E6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a:extLst>
              <a:ext uri="{FF2B5EF4-FFF2-40B4-BE49-F238E27FC236}">
                <a16:creationId xmlns:a16="http://schemas.microsoft.com/office/drawing/2014/main" id="{B582AFFB-2B3F-4848-8282-2DC3459D5B14}"/>
              </a:ext>
            </a:extLst>
          </p:cNvPr>
          <p:cNvSpPr>
            <a:spLocks noChangeShapeType="1"/>
          </p:cNvSpPr>
          <p:nvPr/>
        </p:nvSpPr>
        <p:spPr bwMode="auto">
          <a:xfrm flipH="1">
            <a:off x="1524000" y="2422525"/>
            <a:ext cx="10668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4" name="Line 3">
            <a:extLst>
              <a:ext uri="{FF2B5EF4-FFF2-40B4-BE49-F238E27FC236}">
                <a16:creationId xmlns:a16="http://schemas.microsoft.com/office/drawing/2014/main" id="{8612F9D1-6852-48A1-8E04-AA8C223120CF}"/>
              </a:ext>
            </a:extLst>
          </p:cNvPr>
          <p:cNvSpPr>
            <a:spLocks noChangeShapeType="1"/>
          </p:cNvSpPr>
          <p:nvPr/>
        </p:nvSpPr>
        <p:spPr bwMode="auto">
          <a:xfrm>
            <a:off x="2679700" y="2425700"/>
            <a:ext cx="0" cy="2746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 name="Rectangle 5">
            <a:extLst>
              <a:ext uri="{FF2B5EF4-FFF2-40B4-BE49-F238E27FC236}">
                <a16:creationId xmlns:a16="http://schemas.microsoft.com/office/drawing/2014/main" id="{4565B4DD-7B4B-44D2-A01B-55D940FCFD8F}"/>
              </a:ext>
            </a:extLst>
          </p:cNvPr>
          <p:cNvSpPr>
            <a:spLocks noChangeArrowheads="1"/>
          </p:cNvSpPr>
          <p:nvPr/>
        </p:nvSpPr>
        <p:spPr bwMode="auto">
          <a:xfrm>
            <a:off x="-10584" y="0"/>
            <a:ext cx="12202584" cy="6858000"/>
          </a:xfrm>
          <a:prstGeom prst="rect">
            <a:avLst/>
          </a:prstGeom>
          <a:solidFill>
            <a:schemeClr val="tx2"/>
          </a:solidFill>
          <a:ln w="9525">
            <a:solidFill>
              <a:schemeClr val="tx1"/>
            </a:solidFill>
            <a:miter lim="800000"/>
            <a:headEnd/>
            <a:tailEnd/>
          </a:ln>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6" name="Rectangle 7">
            <a:extLst>
              <a:ext uri="{FF2B5EF4-FFF2-40B4-BE49-F238E27FC236}">
                <a16:creationId xmlns:a16="http://schemas.microsoft.com/office/drawing/2014/main" id="{E4D738D6-76FD-43E8-8D85-40E794A3A8C5}"/>
              </a:ext>
            </a:extLst>
          </p:cNvPr>
          <p:cNvSpPr>
            <a:spLocks noChangeArrowheads="1"/>
          </p:cNvSpPr>
          <p:nvPr/>
        </p:nvSpPr>
        <p:spPr bwMode="auto">
          <a:xfrm>
            <a:off x="6351" y="6742114"/>
            <a:ext cx="11465983"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7" name="Rectangle 8">
            <a:extLst>
              <a:ext uri="{FF2B5EF4-FFF2-40B4-BE49-F238E27FC236}">
                <a16:creationId xmlns:a16="http://schemas.microsoft.com/office/drawing/2014/main" id="{B93ECC11-3E3C-455A-87AD-FC8F20B929E1}"/>
              </a:ext>
            </a:extLst>
          </p:cNvPr>
          <p:cNvSpPr>
            <a:spLocks noChangeArrowheads="1"/>
          </p:cNvSpPr>
          <p:nvPr/>
        </p:nvSpPr>
        <p:spPr bwMode="auto">
          <a:xfrm>
            <a:off x="14818" y="6811964"/>
            <a:ext cx="12187767"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8" name="Rectangle 9">
            <a:extLst>
              <a:ext uri="{FF2B5EF4-FFF2-40B4-BE49-F238E27FC236}">
                <a16:creationId xmlns:a16="http://schemas.microsoft.com/office/drawing/2014/main" id="{32810313-679B-457F-887D-179115253561}"/>
              </a:ext>
            </a:extLst>
          </p:cNvPr>
          <p:cNvSpPr>
            <a:spLocks noChangeArrowheads="1"/>
          </p:cNvSpPr>
          <p:nvPr/>
        </p:nvSpPr>
        <p:spPr bwMode="auto">
          <a:xfrm>
            <a:off x="2117" y="6577013"/>
            <a:ext cx="11463867"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9" name="Line 10">
            <a:extLst>
              <a:ext uri="{FF2B5EF4-FFF2-40B4-BE49-F238E27FC236}">
                <a16:creationId xmlns:a16="http://schemas.microsoft.com/office/drawing/2014/main" id="{D757B121-40F8-4A76-905A-FFB5B3037855}"/>
              </a:ext>
            </a:extLst>
          </p:cNvPr>
          <p:cNvSpPr>
            <a:spLocks noChangeShapeType="1"/>
          </p:cNvSpPr>
          <p:nvPr/>
        </p:nvSpPr>
        <p:spPr bwMode="auto">
          <a:xfrm flipV="1">
            <a:off x="624417" y="2852738"/>
            <a:ext cx="10752667"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0"/>
          </a:p>
        </p:txBody>
      </p:sp>
      <p:sp>
        <p:nvSpPr>
          <p:cNvPr id="10" name="Text Box 11">
            <a:extLst>
              <a:ext uri="{FF2B5EF4-FFF2-40B4-BE49-F238E27FC236}">
                <a16:creationId xmlns:a16="http://schemas.microsoft.com/office/drawing/2014/main" id="{7331CDA7-C8BC-4F40-98CF-9CAD15650E90}"/>
              </a:ext>
            </a:extLst>
          </p:cNvPr>
          <p:cNvSpPr txBox="1">
            <a:spLocks noChangeArrowheads="1"/>
          </p:cNvSpPr>
          <p:nvPr/>
        </p:nvSpPr>
        <p:spPr bwMode="auto">
          <a:xfrm>
            <a:off x="0" y="4149726"/>
            <a:ext cx="1007533" cy="366713"/>
          </a:xfrm>
          <a:prstGeom prst="rect">
            <a:avLst/>
          </a:prstGeom>
          <a:noFill/>
          <a:ln>
            <a:noFill/>
          </a:ln>
        </p:spPr>
        <p:txBody>
          <a:bodyPr>
            <a:spAutoFit/>
          </a:bodyPr>
          <a:lstStyle>
            <a:lvl1pPr eaLnBrk="0" hangingPunct="0">
              <a:defRPr sz="3200">
                <a:solidFill>
                  <a:srgbClr val="FF0000"/>
                </a:solidFill>
                <a:latin typeface="黑体" pitchFamily="2" charset="-122"/>
                <a:ea typeface="黑体" pitchFamily="2" charset="-122"/>
              </a:defRPr>
            </a:lvl1pPr>
            <a:lvl2pPr marL="742950" indent="-285750" eaLnBrk="0" hangingPunct="0">
              <a:defRPr sz="3200">
                <a:solidFill>
                  <a:srgbClr val="FF0000"/>
                </a:solidFill>
                <a:latin typeface="黑体" pitchFamily="2" charset="-122"/>
                <a:ea typeface="黑体" pitchFamily="2" charset="-122"/>
              </a:defRPr>
            </a:lvl2pPr>
            <a:lvl3pPr marL="1143000" indent="-228600" eaLnBrk="0" hangingPunct="0">
              <a:defRPr sz="3200">
                <a:solidFill>
                  <a:srgbClr val="FF0000"/>
                </a:solidFill>
                <a:latin typeface="黑体" pitchFamily="2" charset="-122"/>
                <a:ea typeface="黑体" pitchFamily="2" charset="-122"/>
              </a:defRPr>
            </a:lvl3pPr>
            <a:lvl4pPr marL="1600200" indent="-228600" eaLnBrk="0" hangingPunct="0">
              <a:defRPr sz="3200">
                <a:solidFill>
                  <a:srgbClr val="FF0000"/>
                </a:solidFill>
                <a:latin typeface="黑体" pitchFamily="2" charset="-122"/>
                <a:ea typeface="黑体" pitchFamily="2" charset="-122"/>
              </a:defRPr>
            </a:lvl4pPr>
            <a:lvl5pPr marL="2057400" indent="-228600" eaLnBrk="0" hangingPunct="0">
              <a:defRPr sz="3200">
                <a:solidFill>
                  <a:srgbClr val="FF0000"/>
                </a:solidFill>
                <a:latin typeface="黑体" pitchFamily="2" charset="-122"/>
                <a:ea typeface="黑体" pitchFamily="2" charset="-122"/>
              </a:defRPr>
            </a:lvl5pPr>
            <a:lvl6pPr marL="2514600" indent="-228600" eaLnBrk="0" fontAlgn="base" hangingPunct="0">
              <a:spcBef>
                <a:spcPct val="0"/>
              </a:spcBef>
              <a:spcAft>
                <a:spcPct val="0"/>
              </a:spcAft>
              <a:defRPr sz="3200">
                <a:solidFill>
                  <a:srgbClr val="FF0000"/>
                </a:solidFill>
                <a:latin typeface="黑体" pitchFamily="2" charset="-122"/>
                <a:ea typeface="黑体" pitchFamily="2" charset="-122"/>
              </a:defRPr>
            </a:lvl6pPr>
            <a:lvl7pPr marL="2971800" indent="-228600" eaLnBrk="0" fontAlgn="base" hangingPunct="0">
              <a:spcBef>
                <a:spcPct val="0"/>
              </a:spcBef>
              <a:spcAft>
                <a:spcPct val="0"/>
              </a:spcAft>
              <a:defRPr sz="3200">
                <a:solidFill>
                  <a:srgbClr val="FF0000"/>
                </a:solidFill>
                <a:latin typeface="黑体" pitchFamily="2" charset="-122"/>
                <a:ea typeface="黑体" pitchFamily="2" charset="-122"/>
              </a:defRPr>
            </a:lvl7pPr>
            <a:lvl8pPr marL="3429000" indent="-228600" eaLnBrk="0" fontAlgn="base" hangingPunct="0">
              <a:spcBef>
                <a:spcPct val="0"/>
              </a:spcBef>
              <a:spcAft>
                <a:spcPct val="0"/>
              </a:spcAft>
              <a:defRPr sz="3200">
                <a:solidFill>
                  <a:srgbClr val="FF0000"/>
                </a:solidFill>
                <a:latin typeface="黑体" pitchFamily="2" charset="-122"/>
                <a:ea typeface="黑体" pitchFamily="2" charset="-122"/>
              </a:defRPr>
            </a:lvl8pPr>
            <a:lvl9pPr marL="3886200" indent="-228600" eaLnBrk="0" fontAlgn="base" hangingPunct="0">
              <a:spcBef>
                <a:spcPct val="0"/>
              </a:spcBef>
              <a:spcAft>
                <a:spcPct val="0"/>
              </a:spcAft>
              <a:defRPr sz="3200">
                <a:solidFill>
                  <a:srgbClr val="FF0000"/>
                </a:solidFill>
                <a:latin typeface="黑体" pitchFamily="2" charset="-122"/>
                <a:ea typeface="黑体" pitchFamily="2" charset="-122"/>
              </a:defRPr>
            </a:lvl9pPr>
          </a:lstStyle>
          <a:p>
            <a:pPr algn="ctr" eaLnBrk="1" hangingPunct="1">
              <a:spcBef>
                <a:spcPct val="50000"/>
              </a:spcBef>
              <a:defRPr/>
            </a:pPr>
            <a:endParaRPr lang="zh-CN" altLang="en-US" sz="1800" b="1">
              <a:solidFill>
                <a:schemeClr val="tx1"/>
              </a:solidFill>
              <a:latin typeface="Arial" charset="0"/>
              <a:ea typeface="宋体" charset="-122"/>
            </a:endParaRPr>
          </a:p>
        </p:txBody>
      </p:sp>
      <p:grpSp>
        <p:nvGrpSpPr>
          <p:cNvPr id="11" name="Group 12">
            <a:extLst>
              <a:ext uri="{FF2B5EF4-FFF2-40B4-BE49-F238E27FC236}">
                <a16:creationId xmlns:a16="http://schemas.microsoft.com/office/drawing/2014/main" id="{522C3756-939B-42F9-B076-B010B00D27A9}"/>
              </a:ext>
            </a:extLst>
          </p:cNvPr>
          <p:cNvGrpSpPr>
            <a:grpSpLocks/>
          </p:cNvGrpSpPr>
          <p:nvPr/>
        </p:nvGrpSpPr>
        <p:grpSpPr bwMode="auto">
          <a:xfrm>
            <a:off x="10128251" y="188913"/>
            <a:ext cx="1784349" cy="2189162"/>
            <a:chOff x="4704" y="1885"/>
            <a:chExt cx="843" cy="1379"/>
          </a:xfrm>
        </p:grpSpPr>
        <p:sp>
          <p:nvSpPr>
            <p:cNvPr id="12" name="Oval 13">
              <a:extLst>
                <a:ext uri="{FF2B5EF4-FFF2-40B4-BE49-F238E27FC236}">
                  <a16:creationId xmlns:a16="http://schemas.microsoft.com/office/drawing/2014/main" id="{AC218A9B-D228-4273-BCAA-431EEAD0D7AF}"/>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3" name="Oval 14">
              <a:extLst>
                <a:ext uri="{FF2B5EF4-FFF2-40B4-BE49-F238E27FC236}">
                  <a16:creationId xmlns:a16="http://schemas.microsoft.com/office/drawing/2014/main" id="{26FEC742-0555-440B-820C-6793338A8770}"/>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4" name="Oval 15">
              <a:extLst>
                <a:ext uri="{FF2B5EF4-FFF2-40B4-BE49-F238E27FC236}">
                  <a16:creationId xmlns:a16="http://schemas.microsoft.com/office/drawing/2014/main" id="{DE9D790F-9E5F-4183-86E2-7C29594E8FCD}"/>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5" name="Oval 16">
              <a:extLst>
                <a:ext uri="{FF2B5EF4-FFF2-40B4-BE49-F238E27FC236}">
                  <a16:creationId xmlns:a16="http://schemas.microsoft.com/office/drawing/2014/main" id="{54D061D1-2C03-4ECD-A70A-91A6BA407F92}"/>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6" name="Oval 17">
              <a:extLst>
                <a:ext uri="{FF2B5EF4-FFF2-40B4-BE49-F238E27FC236}">
                  <a16:creationId xmlns:a16="http://schemas.microsoft.com/office/drawing/2014/main" id="{D03F4333-EAFC-4907-8082-7A8F7CB29EDF}"/>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7" name="Oval 18">
              <a:extLst>
                <a:ext uri="{FF2B5EF4-FFF2-40B4-BE49-F238E27FC236}">
                  <a16:creationId xmlns:a16="http://schemas.microsoft.com/office/drawing/2014/main" id="{798277BF-6407-4E6C-B15D-870064E9589A}"/>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8" name="Oval 19">
              <a:extLst>
                <a:ext uri="{FF2B5EF4-FFF2-40B4-BE49-F238E27FC236}">
                  <a16:creationId xmlns:a16="http://schemas.microsoft.com/office/drawing/2014/main" id="{38021DCE-DB5C-40FA-A890-3B484A84267D}"/>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9" name="Oval 20">
              <a:extLst>
                <a:ext uri="{FF2B5EF4-FFF2-40B4-BE49-F238E27FC236}">
                  <a16:creationId xmlns:a16="http://schemas.microsoft.com/office/drawing/2014/main" id="{3B4C093F-9B2D-4659-8DF7-7BAC971AE793}"/>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0" name="Oval 21">
              <a:extLst>
                <a:ext uri="{FF2B5EF4-FFF2-40B4-BE49-F238E27FC236}">
                  <a16:creationId xmlns:a16="http://schemas.microsoft.com/office/drawing/2014/main" id="{6E0B5C1A-B5F2-4F89-B4FB-6EBCC8109B57}"/>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1" name="Oval 22">
              <a:extLst>
                <a:ext uri="{FF2B5EF4-FFF2-40B4-BE49-F238E27FC236}">
                  <a16:creationId xmlns:a16="http://schemas.microsoft.com/office/drawing/2014/main" id="{C3BDF8D0-2D45-4A1A-AB92-99712A1056DA}"/>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2" name="Oval 23">
              <a:extLst>
                <a:ext uri="{FF2B5EF4-FFF2-40B4-BE49-F238E27FC236}">
                  <a16:creationId xmlns:a16="http://schemas.microsoft.com/office/drawing/2014/main" id="{746684D6-1EBD-4B14-9BEC-0CA196620076}"/>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3" name="Oval 24">
              <a:extLst>
                <a:ext uri="{FF2B5EF4-FFF2-40B4-BE49-F238E27FC236}">
                  <a16:creationId xmlns:a16="http://schemas.microsoft.com/office/drawing/2014/main" id="{393C0450-52F4-4DDE-8215-E8148301EACE}"/>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4" name="Oval 25">
              <a:extLst>
                <a:ext uri="{FF2B5EF4-FFF2-40B4-BE49-F238E27FC236}">
                  <a16:creationId xmlns:a16="http://schemas.microsoft.com/office/drawing/2014/main" id="{6FB9F13D-3791-4F7A-ABAC-3729745FA43F}"/>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5" name="Oval 26">
              <a:extLst>
                <a:ext uri="{FF2B5EF4-FFF2-40B4-BE49-F238E27FC236}">
                  <a16:creationId xmlns:a16="http://schemas.microsoft.com/office/drawing/2014/main" id="{7F81FFB9-05AB-4424-8BA0-CE77C1D571A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6" name="Oval 27">
              <a:extLst>
                <a:ext uri="{FF2B5EF4-FFF2-40B4-BE49-F238E27FC236}">
                  <a16:creationId xmlns:a16="http://schemas.microsoft.com/office/drawing/2014/main" id="{69174642-ADDE-4C41-A71F-41AF7F9BCC55}"/>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7" name="Oval 28">
              <a:extLst>
                <a:ext uri="{FF2B5EF4-FFF2-40B4-BE49-F238E27FC236}">
                  <a16:creationId xmlns:a16="http://schemas.microsoft.com/office/drawing/2014/main" id="{6BAAC366-3FB5-4BCF-9679-25077C219959}"/>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8" name="Oval 29">
              <a:extLst>
                <a:ext uri="{FF2B5EF4-FFF2-40B4-BE49-F238E27FC236}">
                  <a16:creationId xmlns:a16="http://schemas.microsoft.com/office/drawing/2014/main" id="{9EEB9933-B2E1-415D-83F5-293407BA854E}"/>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29" name="Oval 30">
              <a:extLst>
                <a:ext uri="{FF2B5EF4-FFF2-40B4-BE49-F238E27FC236}">
                  <a16:creationId xmlns:a16="http://schemas.microsoft.com/office/drawing/2014/main" id="{D49107B4-8F30-49C1-97DF-EDBC85C21663}"/>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0" name="Oval 31">
              <a:extLst>
                <a:ext uri="{FF2B5EF4-FFF2-40B4-BE49-F238E27FC236}">
                  <a16:creationId xmlns:a16="http://schemas.microsoft.com/office/drawing/2014/main" id="{1A11DAAA-80AD-48E6-8D69-A007608B5AAC}"/>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1" name="Oval 32">
              <a:extLst>
                <a:ext uri="{FF2B5EF4-FFF2-40B4-BE49-F238E27FC236}">
                  <a16:creationId xmlns:a16="http://schemas.microsoft.com/office/drawing/2014/main" id="{C1E0E928-8F47-4E74-8D10-B609222160AA}"/>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2" name="Oval 33">
              <a:extLst>
                <a:ext uri="{FF2B5EF4-FFF2-40B4-BE49-F238E27FC236}">
                  <a16:creationId xmlns:a16="http://schemas.microsoft.com/office/drawing/2014/main" id="{F3BACB1D-0987-4646-A64C-D6353F2B53F9}"/>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3" name="Oval 34">
              <a:extLst>
                <a:ext uri="{FF2B5EF4-FFF2-40B4-BE49-F238E27FC236}">
                  <a16:creationId xmlns:a16="http://schemas.microsoft.com/office/drawing/2014/main" id="{171D157D-4DCB-4BC0-85AC-0EC12D97AD62}"/>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4" name="Oval 35">
              <a:extLst>
                <a:ext uri="{FF2B5EF4-FFF2-40B4-BE49-F238E27FC236}">
                  <a16:creationId xmlns:a16="http://schemas.microsoft.com/office/drawing/2014/main" id="{FCCF0ADE-D30D-47BC-A8EE-51D0ED8C5FFD}"/>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5" name="Oval 36">
              <a:extLst>
                <a:ext uri="{FF2B5EF4-FFF2-40B4-BE49-F238E27FC236}">
                  <a16:creationId xmlns:a16="http://schemas.microsoft.com/office/drawing/2014/main" id="{C9D56955-980E-4762-86E7-88488562E1EC}"/>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6" name="Oval 37">
              <a:extLst>
                <a:ext uri="{FF2B5EF4-FFF2-40B4-BE49-F238E27FC236}">
                  <a16:creationId xmlns:a16="http://schemas.microsoft.com/office/drawing/2014/main" id="{BDFDAC21-105A-46DE-9811-B094FCE5747D}"/>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7" name="Oval 38">
              <a:extLst>
                <a:ext uri="{FF2B5EF4-FFF2-40B4-BE49-F238E27FC236}">
                  <a16:creationId xmlns:a16="http://schemas.microsoft.com/office/drawing/2014/main" id="{3066F1AC-7A1C-4AA5-A69A-EF9FF9DD6FEA}"/>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8" name="Oval 39">
              <a:extLst>
                <a:ext uri="{FF2B5EF4-FFF2-40B4-BE49-F238E27FC236}">
                  <a16:creationId xmlns:a16="http://schemas.microsoft.com/office/drawing/2014/main" id="{CB7AE726-E350-48A1-8A78-B9D143348A3E}"/>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39" name="Oval 40">
              <a:extLst>
                <a:ext uri="{FF2B5EF4-FFF2-40B4-BE49-F238E27FC236}">
                  <a16:creationId xmlns:a16="http://schemas.microsoft.com/office/drawing/2014/main" id="{6AC45C58-A459-4E65-B13D-A5363789BBD1}"/>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40" name="Oval 41">
              <a:extLst>
                <a:ext uri="{FF2B5EF4-FFF2-40B4-BE49-F238E27FC236}">
                  <a16:creationId xmlns:a16="http://schemas.microsoft.com/office/drawing/2014/main" id="{6EDE5848-7D3C-4BB9-A0CB-FA633D02B005}"/>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41" name="Oval 42">
              <a:extLst>
                <a:ext uri="{FF2B5EF4-FFF2-40B4-BE49-F238E27FC236}">
                  <a16:creationId xmlns:a16="http://schemas.microsoft.com/office/drawing/2014/main" id="{55251117-E54D-40E5-8202-93557446A857}"/>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42" name="Oval 43">
              <a:extLst>
                <a:ext uri="{FF2B5EF4-FFF2-40B4-BE49-F238E27FC236}">
                  <a16:creationId xmlns:a16="http://schemas.microsoft.com/office/drawing/2014/main" id="{7E8B4E26-8487-42AA-A010-F220BB612C30}"/>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grpSp>
      <p:sp>
        <p:nvSpPr>
          <p:cNvPr id="43" name="Line 44">
            <a:extLst>
              <a:ext uri="{FF2B5EF4-FFF2-40B4-BE49-F238E27FC236}">
                <a16:creationId xmlns:a16="http://schemas.microsoft.com/office/drawing/2014/main" id="{93D97ADE-754F-4C9A-948C-62CBC4D855A9}"/>
              </a:ext>
            </a:extLst>
          </p:cNvPr>
          <p:cNvSpPr>
            <a:spLocks noChangeShapeType="1"/>
          </p:cNvSpPr>
          <p:nvPr/>
        </p:nvSpPr>
        <p:spPr bwMode="auto">
          <a:xfrm>
            <a:off x="9935633" y="1"/>
            <a:ext cx="0" cy="54451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0"/>
          </a:p>
        </p:txBody>
      </p:sp>
      <p:pic>
        <p:nvPicPr>
          <p:cNvPr id="44" name="Picture 12">
            <a:extLst>
              <a:ext uri="{FF2B5EF4-FFF2-40B4-BE49-F238E27FC236}">
                <a16:creationId xmlns:a16="http://schemas.microsoft.com/office/drawing/2014/main" id="{1D7EA169-4595-4DEB-B39F-B01F8E91EE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6118" y="1"/>
            <a:ext cx="179493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5" name="Rectangle 6">
            <a:extLst>
              <a:ext uri="{FF2B5EF4-FFF2-40B4-BE49-F238E27FC236}">
                <a16:creationId xmlns:a16="http://schemas.microsoft.com/office/drawing/2014/main" id="{DD8773CF-A816-4FF1-B8DF-E1B8852AE001}"/>
              </a:ext>
            </a:extLst>
          </p:cNvPr>
          <p:cNvSpPr>
            <a:spLocks noChangeArrowheads="1"/>
          </p:cNvSpPr>
          <p:nvPr userDrawn="1"/>
        </p:nvSpPr>
        <p:spPr bwMode="auto">
          <a:xfrm>
            <a:off x="0" y="0"/>
            <a:ext cx="10416117" cy="420688"/>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FF0000"/>
                </a:solidFill>
                <a:latin typeface="黑体" panose="02010609060101010101" pitchFamily="49" charset="-122"/>
                <a:ea typeface="黑体" panose="02010609060101010101" pitchFamily="49" charset="-122"/>
              </a:defRPr>
            </a:lvl1pPr>
            <a:lvl2pPr marL="742950" indent="-285750" eaLnBrk="0" hangingPunct="0">
              <a:defRPr sz="2800" b="1">
                <a:solidFill>
                  <a:srgbClr val="FF0000"/>
                </a:solidFill>
                <a:latin typeface="黑体" panose="02010609060101010101" pitchFamily="49" charset="-122"/>
                <a:ea typeface="黑体" panose="02010609060101010101" pitchFamily="49" charset="-122"/>
              </a:defRPr>
            </a:lvl2pPr>
            <a:lvl3pPr marL="1143000" indent="-228600" eaLnBrk="0" hangingPunct="0">
              <a:defRPr sz="2800" b="1">
                <a:solidFill>
                  <a:srgbClr val="FF0000"/>
                </a:solidFill>
                <a:latin typeface="黑体" panose="02010609060101010101" pitchFamily="49" charset="-122"/>
                <a:ea typeface="黑体" panose="02010609060101010101" pitchFamily="49" charset="-122"/>
              </a:defRPr>
            </a:lvl3pPr>
            <a:lvl4pPr marL="1600200" indent="-228600" eaLnBrk="0" hangingPunct="0">
              <a:defRPr sz="2800" b="1">
                <a:solidFill>
                  <a:srgbClr val="FF0000"/>
                </a:solidFill>
                <a:latin typeface="黑体" panose="02010609060101010101" pitchFamily="49" charset="-122"/>
                <a:ea typeface="黑体" panose="02010609060101010101" pitchFamily="49" charset="-122"/>
              </a:defRPr>
            </a:lvl4pPr>
            <a:lvl5pPr marL="2057400" indent="-228600" eaLnBrk="0" hangingPunct="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r>
              <a:rPr lang="zh-CN" altLang="en-US" sz="2000" dirty="0">
                <a:solidFill>
                  <a:schemeClr val="tx2"/>
                </a:solidFill>
                <a:latin typeface="华文楷体" panose="02010600040101010101" pitchFamily="2" charset="-122"/>
                <a:ea typeface="华文楷体" panose="02010600040101010101" pitchFamily="2" charset="-122"/>
              </a:rPr>
              <a:t>西北工业大学信息类学科基础课  离散数学</a:t>
            </a:r>
          </a:p>
        </p:txBody>
      </p:sp>
      <p:sp>
        <p:nvSpPr>
          <p:cNvPr id="293892" name="Rectangle 4"/>
          <p:cNvSpPr>
            <a:spLocks noGrp="1" noChangeArrowheads="1"/>
          </p:cNvSpPr>
          <p:nvPr>
            <p:ph type="ctrTitle"/>
          </p:nvPr>
        </p:nvSpPr>
        <p:spPr>
          <a:xfrm>
            <a:off x="1422400" y="692150"/>
            <a:ext cx="10261600" cy="1524000"/>
          </a:xfrm>
        </p:spPr>
        <p:txBody>
          <a:bodyPr lIns="91440" tIns="0" bIns="0" anchor="b"/>
          <a:lstStyle>
            <a:lvl1pPr>
              <a:lnSpc>
                <a:spcPct val="85000"/>
              </a:lnSpc>
              <a:defRPr sz="5800">
                <a:solidFill>
                  <a:schemeClr val="tx2"/>
                </a:solidFill>
              </a:defRPr>
            </a:lvl1pPr>
          </a:lstStyle>
          <a:p>
            <a:r>
              <a:rPr lang="en-US" altLang="en-US" dirty="0"/>
              <a:t>Click to edit Master title style</a:t>
            </a:r>
          </a:p>
        </p:txBody>
      </p:sp>
    </p:spTree>
    <p:extLst>
      <p:ext uri="{BB962C8B-B14F-4D97-AF65-F5344CB8AC3E}">
        <p14:creationId xmlns:p14="http://schemas.microsoft.com/office/powerpoint/2010/main" val="2065348074"/>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487428" y="1341439"/>
            <a:ext cx="4080156" cy="29987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86FC4247-4F75-41D3-BE2F-ADF860F4C3E0}"/>
              </a:ext>
            </a:extLst>
          </p:cNvPr>
          <p:cNvSpPr>
            <a:spLocks noGrp="1" noChangeArrowheads="1"/>
          </p:cNvSpPr>
          <p:nvPr>
            <p:ph type="dt" sz="half" idx="10"/>
          </p:nvPr>
        </p:nvSpPr>
        <p:spPr>
          <a:ln/>
        </p:spPr>
        <p:txBody>
          <a:bodyPr/>
          <a:lstStyle>
            <a:lvl1pPr>
              <a:defRPr/>
            </a:lvl1pPr>
          </a:lstStyle>
          <a:p>
            <a:pPr>
              <a:defRPr/>
            </a:pPr>
            <a:fld id="{0959037A-0770-4C85-AE83-01D2F12C722F}" type="datetime1">
              <a:rPr lang="zh-CN" altLang="en-US"/>
              <a:pPr>
                <a:defRPr/>
              </a:pPr>
              <a:t>2023/5/13</a:t>
            </a:fld>
            <a:endParaRPr lang="en-US" altLang="zh-CN"/>
          </a:p>
        </p:txBody>
      </p:sp>
    </p:spTree>
    <p:extLst>
      <p:ext uri="{BB962C8B-B14F-4D97-AF65-F5344CB8AC3E}">
        <p14:creationId xmlns:p14="http://schemas.microsoft.com/office/powerpoint/2010/main" val="1165066702"/>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9418" y="333375"/>
            <a:ext cx="2688167" cy="4006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13127" y="333375"/>
            <a:ext cx="3563091" cy="4006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F06BAB4C-AAC6-4DE0-A918-BEDC56AEF657}"/>
              </a:ext>
            </a:extLst>
          </p:cNvPr>
          <p:cNvSpPr>
            <a:spLocks noGrp="1" noChangeArrowheads="1"/>
          </p:cNvSpPr>
          <p:nvPr>
            <p:ph type="dt" sz="half" idx="10"/>
          </p:nvPr>
        </p:nvSpPr>
        <p:spPr>
          <a:ln/>
        </p:spPr>
        <p:txBody>
          <a:bodyPr/>
          <a:lstStyle>
            <a:lvl1pPr>
              <a:defRPr/>
            </a:lvl1pPr>
          </a:lstStyle>
          <a:p>
            <a:pPr>
              <a:defRPr/>
            </a:pPr>
            <a:fld id="{9F8DA701-B5CD-4558-A88A-BC5B3F7728C2}" type="datetime1">
              <a:rPr lang="zh-CN" altLang="en-US"/>
              <a:pPr>
                <a:defRPr/>
              </a:pPr>
              <a:t>2023/5/13</a:t>
            </a:fld>
            <a:endParaRPr lang="en-US" altLang="zh-CN"/>
          </a:p>
        </p:txBody>
      </p:sp>
    </p:spTree>
    <p:extLst>
      <p:ext uri="{BB962C8B-B14F-4D97-AF65-F5344CB8AC3E}">
        <p14:creationId xmlns:p14="http://schemas.microsoft.com/office/powerpoint/2010/main" val="801564697"/>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333376"/>
            <a:ext cx="10752667" cy="923925"/>
          </a:xfrm>
        </p:spPr>
        <p:txBody>
          <a:bodyPr/>
          <a:lstStyle/>
          <a:p>
            <a:r>
              <a:rPr lang="zh-CN" altLang="en-US"/>
              <a:t>单击此处编辑母版标题样式</a:t>
            </a:r>
          </a:p>
        </p:txBody>
      </p:sp>
      <p:sp>
        <p:nvSpPr>
          <p:cNvPr id="3" name="文本占位符 2"/>
          <p:cNvSpPr>
            <a:spLocks noGrp="1"/>
          </p:cNvSpPr>
          <p:nvPr>
            <p:ph type="body" sz="half" idx="1"/>
          </p:nvPr>
        </p:nvSpPr>
        <p:spPr>
          <a:xfrm>
            <a:off x="814918" y="1341439"/>
            <a:ext cx="5274733" cy="2998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341439"/>
            <a:ext cx="5274733" cy="2998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6E31F938-86A9-4286-9A8C-DE56417DFD6C}"/>
              </a:ext>
            </a:extLst>
          </p:cNvPr>
          <p:cNvSpPr>
            <a:spLocks noGrp="1" noChangeArrowheads="1"/>
          </p:cNvSpPr>
          <p:nvPr>
            <p:ph type="dt" sz="half" idx="10"/>
          </p:nvPr>
        </p:nvSpPr>
        <p:spPr>
          <a:ln/>
        </p:spPr>
        <p:txBody>
          <a:bodyPr/>
          <a:lstStyle>
            <a:lvl1pPr>
              <a:defRPr/>
            </a:lvl1pPr>
          </a:lstStyle>
          <a:p>
            <a:pPr>
              <a:defRPr/>
            </a:pPr>
            <a:fld id="{0CBF4C89-D28D-487B-B421-139F8CA5DB10}" type="datetime1">
              <a:rPr lang="zh-CN" altLang="en-US"/>
              <a:pPr>
                <a:defRPr/>
              </a:pPr>
              <a:t>2023/5/13</a:t>
            </a:fld>
            <a:endParaRPr lang="en-US" altLang="zh-CN"/>
          </a:p>
        </p:txBody>
      </p:sp>
    </p:spTree>
    <p:extLst>
      <p:ext uri="{BB962C8B-B14F-4D97-AF65-F5344CB8AC3E}">
        <p14:creationId xmlns:p14="http://schemas.microsoft.com/office/powerpoint/2010/main" val="160836233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333376"/>
            <a:ext cx="10752667" cy="923925"/>
          </a:xfrm>
        </p:spPr>
        <p:txBody>
          <a:bodyPr/>
          <a:lstStyle/>
          <a:p>
            <a:r>
              <a:rPr lang="zh-CN" altLang="en-US"/>
              <a:t>单击此处编辑母版标题样式</a:t>
            </a:r>
          </a:p>
        </p:txBody>
      </p:sp>
      <p:sp>
        <p:nvSpPr>
          <p:cNvPr id="3" name="文本占位符 2"/>
          <p:cNvSpPr>
            <a:spLocks noGrp="1"/>
          </p:cNvSpPr>
          <p:nvPr>
            <p:ph type="body" sz="half" idx="1"/>
          </p:nvPr>
        </p:nvSpPr>
        <p:spPr>
          <a:xfrm>
            <a:off x="814918" y="1341439"/>
            <a:ext cx="5274733" cy="2998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92851" y="1341438"/>
            <a:ext cx="5274733" cy="29536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92851" y="2916238"/>
            <a:ext cx="5274733" cy="29536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AFEB3AAA-96C0-4639-9A66-75DFF123CAC9}"/>
              </a:ext>
            </a:extLst>
          </p:cNvPr>
          <p:cNvSpPr>
            <a:spLocks noGrp="1" noChangeArrowheads="1"/>
          </p:cNvSpPr>
          <p:nvPr>
            <p:ph type="dt" sz="half" idx="10"/>
          </p:nvPr>
        </p:nvSpPr>
        <p:spPr>
          <a:ln/>
        </p:spPr>
        <p:txBody>
          <a:bodyPr/>
          <a:lstStyle>
            <a:lvl1pPr>
              <a:defRPr/>
            </a:lvl1pPr>
          </a:lstStyle>
          <a:p>
            <a:pPr>
              <a:defRPr/>
            </a:pPr>
            <a:fld id="{20C2F1C9-EFCE-4687-9D9A-C55961BFCE14}" type="datetime1">
              <a:rPr lang="zh-CN" altLang="en-US"/>
              <a:pPr>
                <a:defRPr/>
              </a:pPr>
              <a:t>2023/5/13</a:t>
            </a:fld>
            <a:endParaRPr lang="en-US" altLang="zh-CN"/>
          </a:p>
        </p:txBody>
      </p:sp>
    </p:spTree>
    <p:extLst>
      <p:ext uri="{BB962C8B-B14F-4D97-AF65-F5344CB8AC3E}">
        <p14:creationId xmlns:p14="http://schemas.microsoft.com/office/powerpoint/2010/main" val="3786013729"/>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0D3A4BB-CC4A-490E-9CCF-1CB2D1709A2C}"/>
              </a:ext>
            </a:extLst>
          </p:cNvPr>
          <p:cNvSpPr>
            <a:spLocks noChangeArrowheads="1"/>
          </p:cNvSpPr>
          <p:nvPr/>
        </p:nvSpPr>
        <p:spPr bwMode="auto">
          <a:xfrm>
            <a:off x="0" y="0"/>
            <a:ext cx="12202584" cy="6858000"/>
          </a:xfrm>
          <a:prstGeom prst="rect">
            <a:avLst/>
          </a:prstGeom>
          <a:solidFill>
            <a:schemeClr val="tx2"/>
          </a:solidFill>
          <a:ln w="9525">
            <a:solidFill>
              <a:schemeClr val="tx1"/>
            </a:solidFill>
            <a:miter lim="800000"/>
            <a:headEnd/>
            <a:tailEnd/>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5" name="Rectangle 5">
            <a:extLst>
              <a:ext uri="{FF2B5EF4-FFF2-40B4-BE49-F238E27FC236}">
                <a16:creationId xmlns:a16="http://schemas.microsoft.com/office/drawing/2014/main" id="{56ABA34A-5755-4C82-A985-CA8B4411B5C8}"/>
              </a:ext>
            </a:extLst>
          </p:cNvPr>
          <p:cNvSpPr>
            <a:spLocks noChangeArrowheads="1"/>
          </p:cNvSpPr>
          <p:nvPr/>
        </p:nvSpPr>
        <p:spPr bwMode="auto">
          <a:xfrm>
            <a:off x="1" y="1"/>
            <a:ext cx="8938684" cy="404813"/>
          </a:xfrm>
          <a:prstGeom prst="rect">
            <a:avLst/>
          </a:prstGeom>
          <a:solidFill>
            <a:srgbClr val="C30224"/>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r>
              <a:rPr lang="zh-CN" altLang="en-US" sz="2000">
                <a:solidFill>
                  <a:schemeClr val="tx2"/>
                </a:solidFill>
                <a:latin typeface="华文楷体" pitchFamily="2" charset="-122"/>
                <a:ea typeface="华文楷体" pitchFamily="2" charset="-122"/>
              </a:rPr>
              <a:t>电子科技大学离散数学课程组</a:t>
            </a:r>
            <a:r>
              <a:rPr lang="en-US" altLang="zh-CN" sz="2000">
                <a:solidFill>
                  <a:schemeClr val="tx2"/>
                </a:solidFill>
                <a:latin typeface="华文楷体" pitchFamily="2" charset="-122"/>
                <a:ea typeface="华文楷体" pitchFamily="2" charset="-122"/>
              </a:rPr>
              <a:t>——</a:t>
            </a:r>
            <a:r>
              <a:rPr lang="zh-CN" altLang="en-US" sz="2000">
                <a:solidFill>
                  <a:schemeClr val="tx2"/>
                </a:solidFill>
                <a:latin typeface="华文楷体" pitchFamily="2" charset="-122"/>
                <a:ea typeface="华文楷体" pitchFamily="2" charset="-122"/>
              </a:rPr>
              <a:t>国家精品课程</a:t>
            </a:r>
            <a:endParaRPr lang="en-US" altLang="zh-CN" sz="2000">
              <a:solidFill>
                <a:schemeClr val="tx2"/>
              </a:solidFill>
              <a:latin typeface="华文楷体" pitchFamily="2" charset="-122"/>
              <a:ea typeface="华文楷体" pitchFamily="2" charset="-122"/>
            </a:endParaRPr>
          </a:p>
        </p:txBody>
      </p:sp>
      <p:sp>
        <p:nvSpPr>
          <p:cNvPr id="6" name="Rectangle 6">
            <a:extLst>
              <a:ext uri="{FF2B5EF4-FFF2-40B4-BE49-F238E27FC236}">
                <a16:creationId xmlns:a16="http://schemas.microsoft.com/office/drawing/2014/main" id="{B6A4CBDF-134F-459A-A723-EE6827B72DAA}"/>
              </a:ext>
            </a:extLst>
          </p:cNvPr>
          <p:cNvSpPr>
            <a:spLocks noChangeArrowheads="1"/>
          </p:cNvSpPr>
          <p:nvPr/>
        </p:nvSpPr>
        <p:spPr bwMode="auto">
          <a:xfrm>
            <a:off x="6351" y="6597650"/>
            <a:ext cx="11082867" cy="260350"/>
          </a:xfrm>
          <a:prstGeom prst="rect">
            <a:avLst/>
          </a:prstGeom>
          <a:solidFill>
            <a:srgbClr val="E88000"/>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7" name="Rectangle 7">
            <a:extLst>
              <a:ext uri="{FF2B5EF4-FFF2-40B4-BE49-F238E27FC236}">
                <a16:creationId xmlns:a16="http://schemas.microsoft.com/office/drawing/2014/main" id="{1AE47C49-7195-4A10-A438-30542C6946C8}"/>
              </a:ext>
            </a:extLst>
          </p:cNvPr>
          <p:cNvSpPr>
            <a:spLocks noChangeArrowheads="1"/>
          </p:cNvSpPr>
          <p:nvPr/>
        </p:nvSpPr>
        <p:spPr bwMode="auto">
          <a:xfrm>
            <a:off x="14818" y="6811964"/>
            <a:ext cx="12187767" cy="73025"/>
          </a:xfrm>
          <a:prstGeom prst="rect">
            <a:avLst/>
          </a:prstGeom>
          <a:solidFill>
            <a:srgbClr val="C95616"/>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8" name="Rectangle 8">
            <a:extLst>
              <a:ext uri="{FF2B5EF4-FFF2-40B4-BE49-F238E27FC236}">
                <a16:creationId xmlns:a16="http://schemas.microsoft.com/office/drawing/2014/main" id="{FE07F766-84EB-4484-9A0D-120B17133CC7}"/>
              </a:ext>
            </a:extLst>
          </p:cNvPr>
          <p:cNvSpPr>
            <a:spLocks noChangeArrowheads="1"/>
          </p:cNvSpPr>
          <p:nvPr/>
        </p:nvSpPr>
        <p:spPr bwMode="auto">
          <a:xfrm>
            <a:off x="2118" y="6524625"/>
            <a:ext cx="10989733" cy="217488"/>
          </a:xfrm>
          <a:prstGeom prst="rect">
            <a:avLst/>
          </a:prstGeom>
          <a:solidFill>
            <a:srgbClr val="FCC24F"/>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9" name="Text Box 9">
            <a:extLst>
              <a:ext uri="{FF2B5EF4-FFF2-40B4-BE49-F238E27FC236}">
                <a16:creationId xmlns:a16="http://schemas.microsoft.com/office/drawing/2014/main" id="{C6271512-E6AA-4AB6-96D1-C15827E5CA5C}"/>
              </a:ext>
            </a:extLst>
          </p:cNvPr>
          <p:cNvSpPr txBox="1">
            <a:spLocks noChangeArrowheads="1"/>
          </p:cNvSpPr>
          <p:nvPr/>
        </p:nvSpPr>
        <p:spPr bwMode="auto">
          <a:xfrm>
            <a:off x="11377084" y="6524625"/>
            <a:ext cx="768349" cy="304800"/>
          </a:xfrm>
          <a:prstGeom prst="rect">
            <a:avLst/>
          </a:prstGeom>
          <a:noFill/>
          <a:ln>
            <a:noFill/>
          </a:ln>
        </p:spPr>
        <p:txBody>
          <a:bodyPr>
            <a:spAutoFit/>
          </a:bodyPr>
          <a:lstStyle>
            <a:lvl1pPr eaLnBrk="0" hangingPunct="0">
              <a:defRPr sz="2800" b="1">
                <a:solidFill>
                  <a:srgbClr val="FF0000"/>
                </a:solidFill>
                <a:latin typeface="黑体" panose="02010609060101010101" pitchFamily="49" charset="-122"/>
                <a:ea typeface="黑体" panose="02010609060101010101" pitchFamily="49" charset="-122"/>
              </a:defRPr>
            </a:lvl1pPr>
            <a:lvl2pPr marL="742950" indent="-285750" eaLnBrk="0" hangingPunct="0">
              <a:defRPr sz="2800" b="1">
                <a:solidFill>
                  <a:srgbClr val="FF0000"/>
                </a:solidFill>
                <a:latin typeface="黑体" panose="02010609060101010101" pitchFamily="49" charset="-122"/>
                <a:ea typeface="黑体" panose="02010609060101010101" pitchFamily="49" charset="-122"/>
              </a:defRPr>
            </a:lvl2pPr>
            <a:lvl3pPr marL="1143000" indent="-228600" eaLnBrk="0" hangingPunct="0">
              <a:defRPr sz="2800" b="1">
                <a:solidFill>
                  <a:srgbClr val="FF0000"/>
                </a:solidFill>
                <a:latin typeface="黑体" panose="02010609060101010101" pitchFamily="49" charset="-122"/>
                <a:ea typeface="黑体" panose="02010609060101010101" pitchFamily="49" charset="-122"/>
              </a:defRPr>
            </a:lvl3pPr>
            <a:lvl4pPr marL="1600200" indent="-228600" eaLnBrk="0" hangingPunct="0">
              <a:defRPr sz="2800" b="1">
                <a:solidFill>
                  <a:srgbClr val="FF0000"/>
                </a:solidFill>
                <a:latin typeface="黑体" panose="02010609060101010101" pitchFamily="49" charset="-122"/>
                <a:ea typeface="黑体" panose="02010609060101010101" pitchFamily="49" charset="-122"/>
              </a:defRPr>
            </a:lvl4pPr>
            <a:lvl5pPr marL="2057400" indent="-228600" eaLnBrk="0" hangingPunct="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defRPr/>
            </a:pPr>
            <a:fld id="{52FD0CEC-939B-4D74-8D13-4677242D75B1}" type="slidenum">
              <a:rPr lang="zh-CN" altLang="en-US" sz="1400" smtClean="0">
                <a:solidFill>
                  <a:srgbClr val="000099"/>
                </a:solidFill>
                <a:latin typeface="Arial" panose="020B0604020202020204" pitchFamily="34" charset="0"/>
                <a:ea typeface="宋体" panose="02010600030101010101" pitchFamily="2" charset="-122"/>
              </a:rPr>
              <a:pPr algn="ctr" eaLnBrk="1" hangingPunct="1">
                <a:spcBef>
                  <a:spcPct val="50000"/>
                </a:spcBef>
                <a:defRPr/>
              </a:pPr>
              <a:t>‹#›</a:t>
            </a:fld>
            <a:endParaRPr lang="en-US" altLang="zh-CN" sz="1400">
              <a:solidFill>
                <a:srgbClr val="000099"/>
              </a:solidFill>
              <a:latin typeface="Arial" panose="020B0604020202020204" pitchFamily="34" charset="0"/>
              <a:ea typeface="宋体" panose="02010600030101010101" pitchFamily="2" charset="-122"/>
            </a:endParaRPr>
          </a:p>
        </p:txBody>
      </p:sp>
      <p:sp>
        <p:nvSpPr>
          <p:cNvPr id="10" name="Line 10">
            <a:extLst>
              <a:ext uri="{FF2B5EF4-FFF2-40B4-BE49-F238E27FC236}">
                <a16:creationId xmlns:a16="http://schemas.microsoft.com/office/drawing/2014/main" id="{93742099-3095-4539-B51E-FA1DEC73289B}"/>
              </a:ext>
            </a:extLst>
          </p:cNvPr>
          <p:cNvSpPr>
            <a:spLocks noChangeShapeType="1"/>
          </p:cNvSpPr>
          <p:nvPr/>
        </p:nvSpPr>
        <p:spPr bwMode="auto">
          <a:xfrm flipV="1">
            <a:off x="814917" y="1125538"/>
            <a:ext cx="10752667"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0"/>
          </a:p>
        </p:txBody>
      </p:sp>
      <p:sp>
        <p:nvSpPr>
          <p:cNvPr id="11" name="Text Box 11">
            <a:extLst>
              <a:ext uri="{FF2B5EF4-FFF2-40B4-BE49-F238E27FC236}">
                <a16:creationId xmlns:a16="http://schemas.microsoft.com/office/drawing/2014/main" id="{62C4F648-ED71-4B49-80D3-3CA973D86D52}"/>
              </a:ext>
            </a:extLst>
          </p:cNvPr>
          <p:cNvSpPr txBox="1">
            <a:spLocks noChangeArrowheads="1"/>
          </p:cNvSpPr>
          <p:nvPr/>
        </p:nvSpPr>
        <p:spPr bwMode="auto">
          <a:xfrm>
            <a:off x="3312585" y="1"/>
            <a:ext cx="289983" cy="584775"/>
          </a:xfrm>
          <a:prstGeom prst="rect">
            <a:avLst/>
          </a:prstGeom>
          <a:noFill/>
          <a:ln>
            <a:noFill/>
          </a:ln>
        </p:spPr>
        <p:txBody>
          <a:bodyPr>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ctr" eaLnBrk="1" hangingPunct="1">
              <a:spcBef>
                <a:spcPct val="50000"/>
              </a:spcBef>
              <a:defRPr/>
            </a:pPr>
            <a:endParaRPr lang="zh-CN" altLang="en-US" sz="3200">
              <a:ea typeface="宋体" pitchFamily="2" charset="-122"/>
            </a:endParaRPr>
          </a:p>
        </p:txBody>
      </p:sp>
      <p:pic>
        <p:nvPicPr>
          <p:cNvPr id="12" name="Picture 14" descr="no5">
            <a:extLst>
              <a:ext uri="{FF2B5EF4-FFF2-40B4-BE49-F238E27FC236}">
                <a16:creationId xmlns:a16="http://schemas.microsoft.com/office/drawing/2014/main" id="{BAA5B357-1BA5-4C03-8671-2FB707EC034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3867" y="1"/>
            <a:ext cx="326813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2">
            <a:extLst>
              <a:ext uri="{FF2B5EF4-FFF2-40B4-BE49-F238E27FC236}">
                <a16:creationId xmlns:a16="http://schemas.microsoft.com/office/drawing/2014/main" id="{D5E38CE3-A452-43E2-AD30-03C5BF8A854B}"/>
              </a:ext>
            </a:extLst>
          </p:cNvPr>
          <p:cNvSpPr>
            <a:spLocks noChangeShapeType="1"/>
          </p:cNvSpPr>
          <p:nvPr/>
        </p:nvSpPr>
        <p:spPr bwMode="auto">
          <a:xfrm flipH="1">
            <a:off x="1524000" y="2422525"/>
            <a:ext cx="10668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14" name="Line 3">
            <a:extLst>
              <a:ext uri="{FF2B5EF4-FFF2-40B4-BE49-F238E27FC236}">
                <a16:creationId xmlns:a16="http://schemas.microsoft.com/office/drawing/2014/main" id="{6AA9E160-906A-4819-AFB5-F4967E2901AF}"/>
              </a:ext>
            </a:extLst>
          </p:cNvPr>
          <p:cNvSpPr>
            <a:spLocks noChangeShapeType="1"/>
          </p:cNvSpPr>
          <p:nvPr/>
        </p:nvSpPr>
        <p:spPr bwMode="auto">
          <a:xfrm>
            <a:off x="2679700" y="2425700"/>
            <a:ext cx="0" cy="2746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15" name="Rectangle 5">
            <a:extLst>
              <a:ext uri="{FF2B5EF4-FFF2-40B4-BE49-F238E27FC236}">
                <a16:creationId xmlns:a16="http://schemas.microsoft.com/office/drawing/2014/main" id="{DFF89A12-EA26-4AA4-86F5-6AC7D819F7D8}"/>
              </a:ext>
            </a:extLst>
          </p:cNvPr>
          <p:cNvSpPr>
            <a:spLocks noChangeArrowheads="1"/>
          </p:cNvSpPr>
          <p:nvPr/>
        </p:nvSpPr>
        <p:spPr bwMode="auto">
          <a:xfrm>
            <a:off x="-10584" y="0"/>
            <a:ext cx="12202584" cy="6858000"/>
          </a:xfrm>
          <a:prstGeom prst="rect">
            <a:avLst/>
          </a:prstGeom>
          <a:solidFill>
            <a:schemeClr val="tx2"/>
          </a:solidFill>
          <a:ln w="9525">
            <a:solidFill>
              <a:schemeClr val="tx1"/>
            </a:solidFill>
            <a:miter lim="800000"/>
            <a:headEnd/>
            <a:tailEnd/>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16" name="Rectangle 7">
            <a:extLst>
              <a:ext uri="{FF2B5EF4-FFF2-40B4-BE49-F238E27FC236}">
                <a16:creationId xmlns:a16="http://schemas.microsoft.com/office/drawing/2014/main" id="{55216674-A259-4726-97D4-400E675904CD}"/>
              </a:ext>
            </a:extLst>
          </p:cNvPr>
          <p:cNvSpPr>
            <a:spLocks noChangeArrowheads="1"/>
          </p:cNvSpPr>
          <p:nvPr/>
        </p:nvSpPr>
        <p:spPr bwMode="auto">
          <a:xfrm>
            <a:off x="6351" y="6742114"/>
            <a:ext cx="11465983" cy="71437"/>
          </a:xfrm>
          <a:prstGeom prst="rect">
            <a:avLst/>
          </a:prstGeom>
          <a:solidFill>
            <a:srgbClr val="E88000"/>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17" name="Rectangle 8">
            <a:extLst>
              <a:ext uri="{FF2B5EF4-FFF2-40B4-BE49-F238E27FC236}">
                <a16:creationId xmlns:a16="http://schemas.microsoft.com/office/drawing/2014/main" id="{B2F12F48-A62F-438F-B7D8-1C1580F85471}"/>
              </a:ext>
            </a:extLst>
          </p:cNvPr>
          <p:cNvSpPr>
            <a:spLocks noChangeArrowheads="1"/>
          </p:cNvSpPr>
          <p:nvPr/>
        </p:nvSpPr>
        <p:spPr bwMode="auto">
          <a:xfrm>
            <a:off x="14818" y="6811964"/>
            <a:ext cx="12187767" cy="73025"/>
          </a:xfrm>
          <a:prstGeom prst="rect">
            <a:avLst/>
          </a:prstGeom>
          <a:solidFill>
            <a:srgbClr val="C95616"/>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18" name="Rectangle 9">
            <a:extLst>
              <a:ext uri="{FF2B5EF4-FFF2-40B4-BE49-F238E27FC236}">
                <a16:creationId xmlns:a16="http://schemas.microsoft.com/office/drawing/2014/main" id="{46979AE9-3094-454B-AD4E-00415F6F38D8}"/>
              </a:ext>
            </a:extLst>
          </p:cNvPr>
          <p:cNvSpPr>
            <a:spLocks noChangeArrowheads="1"/>
          </p:cNvSpPr>
          <p:nvPr/>
        </p:nvSpPr>
        <p:spPr bwMode="auto">
          <a:xfrm>
            <a:off x="2117" y="6577013"/>
            <a:ext cx="11463867" cy="165100"/>
          </a:xfrm>
          <a:prstGeom prst="rect">
            <a:avLst/>
          </a:prstGeom>
          <a:solidFill>
            <a:srgbClr val="FCC24F"/>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19" name="Line 10">
            <a:extLst>
              <a:ext uri="{FF2B5EF4-FFF2-40B4-BE49-F238E27FC236}">
                <a16:creationId xmlns:a16="http://schemas.microsoft.com/office/drawing/2014/main" id="{2A94E5E1-8C90-46F6-8109-A8D31E3F951A}"/>
              </a:ext>
            </a:extLst>
          </p:cNvPr>
          <p:cNvSpPr>
            <a:spLocks noChangeShapeType="1"/>
          </p:cNvSpPr>
          <p:nvPr/>
        </p:nvSpPr>
        <p:spPr bwMode="auto">
          <a:xfrm flipV="1">
            <a:off x="711200" y="2971800"/>
            <a:ext cx="10752667"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0"/>
          </a:p>
        </p:txBody>
      </p:sp>
      <p:sp>
        <p:nvSpPr>
          <p:cNvPr id="20" name="Text Box 11">
            <a:extLst>
              <a:ext uri="{FF2B5EF4-FFF2-40B4-BE49-F238E27FC236}">
                <a16:creationId xmlns:a16="http://schemas.microsoft.com/office/drawing/2014/main" id="{0E5A7A2B-503D-45D3-9F9E-A22B00FDBEE2}"/>
              </a:ext>
            </a:extLst>
          </p:cNvPr>
          <p:cNvSpPr txBox="1">
            <a:spLocks noChangeArrowheads="1"/>
          </p:cNvSpPr>
          <p:nvPr/>
        </p:nvSpPr>
        <p:spPr bwMode="auto">
          <a:xfrm>
            <a:off x="0" y="4149726"/>
            <a:ext cx="1007533" cy="584775"/>
          </a:xfrm>
          <a:prstGeom prst="rect">
            <a:avLst/>
          </a:prstGeom>
          <a:noFill/>
          <a:ln>
            <a:noFill/>
          </a:ln>
        </p:spPr>
        <p:txBody>
          <a:bodyPr>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lgn="ctr" eaLnBrk="1" hangingPunct="1">
              <a:spcBef>
                <a:spcPct val="50000"/>
              </a:spcBef>
              <a:defRPr/>
            </a:pPr>
            <a:endParaRPr lang="zh-CN" altLang="en-US" sz="3200">
              <a:ea typeface="宋体" pitchFamily="2" charset="-122"/>
            </a:endParaRPr>
          </a:p>
        </p:txBody>
      </p:sp>
      <p:grpSp>
        <p:nvGrpSpPr>
          <p:cNvPr id="21" name="Group 12">
            <a:extLst>
              <a:ext uri="{FF2B5EF4-FFF2-40B4-BE49-F238E27FC236}">
                <a16:creationId xmlns:a16="http://schemas.microsoft.com/office/drawing/2014/main" id="{AA9A4D19-7761-4B3E-9932-62B54F1901CD}"/>
              </a:ext>
            </a:extLst>
          </p:cNvPr>
          <p:cNvGrpSpPr>
            <a:grpSpLocks/>
          </p:cNvGrpSpPr>
          <p:nvPr/>
        </p:nvGrpSpPr>
        <p:grpSpPr bwMode="auto">
          <a:xfrm>
            <a:off x="10160001" y="609601"/>
            <a:ext cx="1784351" cy="2189163"/>
            <a:chOff x="4704" y="1885"/>
            <a:chExt cx="843" cy="1379"/>
          </a:xfrm>
        </p:grpSpPr>
        <p:sp>
          <p:nvSpPr>
            <p:cNvPr id="22" name="Oval 13">
              <a:extLst>
                <a:ext uri="{FF2B5EF4-FFF2-40B4-BE49-F238E27FC236}">
                  <a16:creationId xmlns:a16="http://schemas.microsoft.com/office/drawing/2014/main" id="{58BA64FD-161A-4205-9286-5F672AB151AD}"/>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23" name="Oval 14">
              <a:extLst>
                <a:ext uri="{FF2B5EF4-FFF2-40B4-BE49-F238E27FC236}">
                  <a16:creationId xmlns:a16="http://schemas.microsoft.com/office/drawing/2014/main" id="{B2B0CDE4-8F2E-4ABE-8772-3523AA9D0C52}"/>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24" name="Oval 15">
              <a:extLst>
                <a:ext uri="{FF2B5EF4-FFF2-40B4-BE49-F238E27FC236}">
                  <a16:creationId xmlns:a16="http://schemas.microsoft.com/office/drawing/2014/main" id="{B2AF8CD7-CF41-4988-9566-62034EDF9BC3}"/>
                </a:ext>
              </a:extLst>
            </p:cNvPr>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25" name="Oval 16">
              <a:extLst>
                <a:ext uri="{FF2B5EF4-FFF2-40B4-BE49-F238E27FC236}">
                  <a16:creationId xmlns:a16="http://schemas.microsoft.com/office/drawing/2014/main" id="{BA2EE13E-C6C7-4A45-95B0-80D2080BCD7F}"/>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26" name="Oval 17">
              <a:extLst>
                <a:ext uri="{FF2B5EF4-FFF2-40B4-BE49-F238E27FC236}">
                  <a16:creationId xmlns:a16="http://schemas.microsoft.com/office/drawing/2014/main" id="{91716442-2D22-432B-9BB1-EFBB1979F71B}"/>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27" name="Oval 18">
              <a:extLst>
                <a:ext uri="{FF2B5EF4-FFF2-40B4-BE49-F238E27FC236}">
                  <a16:creationId xmlns:a16="http://schemas.microsoft.com/office/drawing/2014/main" id="{C6A5B518-5B4C-4E2F-B270-E51A3BF1D287}"/>
                </a:ext>
              </a:extLst>
            </p:cNvPr>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28" name="Oval 19">
              <a:extLst>
                <a:ext uri="{FF2B5EF4-FFF2-40B4-BE49-F238E27FC236}">
                  <a16:creationId xmlns:a16="http://schemas.microsoft.com/office/drawing/2014/main" id="{CF6006AB-2EDE-4654-94EC-545642041059}"/>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29" name="Oval 20">
              <a:extLst>
                <a:ext uri="{FF2B5EF4-FFF2-40B4-BE49-F238E27FC236}">
                  <a16:creationId xmlns:a16="http://schemas.microsoft.com/office/drawing/2014/main" id="{D358F29C-8C89-496A-B4A4-528AF6B37125}"/>
                </a:ext>
              </a:extLst>
            </p:cNvPr>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0" name="Oval 21">
              <a:extLst>
                <a:ext uri="{FF2B5EF4-FFF2-40B4-BE49-F238E27FC236}">
                  <a16:creationId xmlns:a16="http://schemas.microsoft.com/office/drawing/2014/main" id="{89CC2F49-3FC1-4933-9536-FE15EC12C6F8}"/>
                </a:ext>
              </a:extLst>
            </p:cNvPr>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1" name="Oval 22">
              <a:extLst>
                <a:ext uri="{FF2B5EF4-FFF2-40B4-BE49-F238E27FC236}">
                  <a16:creationId xmlns:a16="http://schemas.microsoft.com/office/drawing/2014/main" id="{E8FB3877-F512-41A7-84DB-76426C3DB16D}"/>
                </a:ext>
              </a:extLst>
            </p:cNvPr>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2" name="Oval 23">
              <a:extLst>
                <a:ext uri="{FF2B5EF4-FFF2-40B4-BE49-F238E27FC236}">
                  <a16:creationId xmlns:a16="http://schemas.microsoft.com/office/drawing/2014/main" id="{2FB9B0EC-5398-4159-962C-874EF831D5C1}"/>
                </a:ext>
              </a:extLst>
            </p:cNvPr>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3" name="Oval 24">
              <a:extLst>
                <a:ext uri="{FF2B5EF4-FFF2-40B4-BE49-F238E27FC236}">
                  <a16:creationId xmlns:a16="http://schemas.microsoft.com/office/drawing/2014/main" id="{344E2DD6-0527-47B5-8BA3-95A13DEAB282}"/>
                </a:ext>
              </a:extLst>
            </p:cNvPr>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4" name="Oval 25">
              <a:extLst>
                <a:ext uri="{FF2B5EF4-FFF2-40B4-BE49-F238E27FC236}">
                  <a16:creationId xmlns:a16="http://schemas.microsoft.com/office/drawing/2014/main" id="{857F8820-CE62-42D0-AC69-C6920627E3E4}"/>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5" name="Oval 26">
              <a:extLst>
                <a:ext uri="{FF2B5EF4-FFF2-40B4-BE49-F238E27FC236}">
                  <a16:creationId xmlns:a16="http://schemas.microsoft.com/office/drawing/2014/main" id="{748C3322-0F26-427D-A5BF-6D8B7E9C676D}"/>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6" name="Oval 27">
              <a:extLst>
                <a:ext uri="{FF2B5EF4-FFF2-40B4-BE49-F238E27FC236}">
                  <a16:creationId xmlns:a16="http://schemas.microsoft.com/office/drawing/2014/main" id="{8D98D4B3-DBA7-4AEF-976F-B8DD881529BA}"/>
                </a:ext>
              </a:extLst>
            </p:cNvPr>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7" name="Oval 28">
              <a:extLst>
                <a:ext uri="{FF2B5EF4-FFF2-40B4-BE49-F238E27FC236}">
                  <a16:creationId xmlns:a16="http://schemas.microsoft.com/office/drawing/2014/main" id="{A3AC636C-4542-42DF-A589-1C389DA2F34F}"/>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8" name="Oval 29">
              <a:extLst>
                <a:ext uri="{FF2B5EF4-FFF2-40B4-BE49-F238E27FC236}">
                  <a16:creationId xmlns:a16="http://schemas.microsoft.com/office/drawing/2014/main" id="{ADCB134A-A7C4-4987-BE47-261BA39C9732}"/>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39" name="Oval 30">
              <a:extLst>
                <a:ext uri="{FF2B5EF4-FFF2-40B4-BE49-F238E27FC236}">
                  <a16:creationId xmlns:a16="http://schemas.microsoft.com/office/drawing/2014/main" id="{42070A49-2E5D-4C4A-B20E-9EB9DE0F5989}"/>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0" name="Oval 31">
              <a:extLst>
                <a:ext uri="{FF2B5EF4-FFF2-40B4-BE49-F238E27FC236}">
                  <a16:creationId xmlns:a16="http://schemas.microsoft.com/office/drawing/2014/main" id="{46E990BD-C827-4B9D-90D5-582FC279C540}"/>
                </a:ext>
              </a:extLst>
            </p:cNvPr>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1" name="Oval 32">
              <a:extLst>
                <a:ext uri="{FF2B5EF4-FFF2-40B4-BE49-F238E27FC236}">
                  <a16:creationId xmlns:a16="http://schemas.microsoft.com/office/drawing/2014/main" id="{31538CA0-EA47-41C4-838D-B78B8AF1B83F}"/>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2" name="Oval 33">
              <a:extLst>
                <a:ext uri="{FF2B5EF4-FFF2-40B4-BE49-F238E27FC236}">
                  <a16:creationId xmlns:a16="http://schemas.microsoft.com/office/drawing/2014/main" id="{A393C783-698B-4DBD-B9D9-9C39D15523F0}"/>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3" name="Oval 34">
              <a:extLst>
                <a:ext uri="{FF2B5EF4-FFF2-40B4-BE49-F238E27FC236}">
                  <a16:creationId xmlns:a16="http://schemas.microsoft.com/office/drawing/2014/main" id="{D178260B-63DD-4A91-811B-87AEE2622257}"/>
                </a:ext>
              </a:extLst>
            </p:cNvPr>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4" name="Oval 35">
              <a:extLst>
                <a:ext uri="{FF2B5EF4-FFF2-40B4-BE49-F238E27FC236}">
                  <a16:creationId xmlns:a16="http://schemas.microsoft.com/office/drawing/2014/main" id="{EB80A473-A137-45B0-A465-4F0985DCA0A7}"/>
                </a:ext>
              </a:extLst>
            </p:cNvPr>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5" name="Oval 36">
              <a:extLst>
                <a:ext uri="{FF2B5EF4-FFF2-40B4-BE49-F238E27FC236}">
                  <a16:creationId xmlns:a16="http://schemas.microsoft.com/office/drawing/2014/main" id="{55696AFB-3939-4971-8292-C85ABE2899B8}"/>
                </a:ext>
              </a:extLst>
            </p:cNvPr>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6" name="Oval 37">
              <a:extLst>
                <a:ext uri="{FF2B5EF4-FFF2-40B4-BE49-F238E27FC236}">
                  <a16:creationId xmlns:a16="http://schemas.microsoft.com/office/drawing/2014/main" id="{CECC9C6D-2723-4ECC-9C2D-4812372B530D}"/>
                </a:ext>
              </a:extLst>
            </p:cNvPr>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7" name="Oval 38">
              <a:extLst>
                <a:ext uri="{FF2B5EF4-FFF2-40B4-BE49-F238E27FC236}">
                  <a16:creationId xmlns:a16="http://schemas.microsoft.com/office/drawing/2014/main" id="{0C26BE15-9FBC-4298-817C-2067B969CB70}"/>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8" name="Oval 39">
              <a:extLst>
                <a:ext uri="{FF2B5EF4-FFF2-40B4-BE49-F238E27FC236}">
                  <a16:creationId xmlns:a16="http://schemas.microsoft.com/office/drawing/2014/main" id="{70CEA1AF-C6DF-4050-A7C9-C47E11853980}"/>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49" name="Oval 40">
              <a:extLst>
                <a:ext uri="{FF2B5EF4-FFF2-40B4-BE49-F238E27FC236}">
                  <a16:creationId xmlns:a16="http://schemas.microsoft.com/office/drawing/2014/main" id="{623F9780-F1C3-4F0E-8A63-CFF618971A31}"/>
                </a:ext>
              </a:extLst>
            </p:cNvPr>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50" name="Oval 41">
              <a:extLst>
                <a:ext uri="{FF2B5EF4-FFF2-40B4-BE49-F238E27FC236}">
                  <a16:creationId xmlns:a16="http://schemas.microsoft.com/office/drawing/2014/main" id="{60467478-E095-4DA9-A5D5-90F6709F0D94}"/>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51" name="Oval 42">
              <a:extLst>
                <a:ext uri="{FF2B5EF4-FFF2-40B4-BE49-F238E27FC236}">
                  <a16:creationId xmlns:a16="http://schemas.microsoft.com/office/drawing/2014/main" id="{AD50E93D-2AB0-4432-913F-8FE17D09AA19}"/>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sp>
          <p:nvSpPr>
            <p:cNvPr id="52" name="Oval 43">
              <a:extLst>
                <a:ext uri="{FF2B5EF4-FFF2-40B4-BE49-F238E27FC236}">
                  <a16:creationId xmlns:a16="http://schemas.microsoft.com/office/drawing/2014/main" id="{F87F73C6-DB2D-4DC1-91B8-F1115370C384}"/>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eaLnBrk="1" hangingPunct="1">
                <a:defRPr/>
              </a:pPr>
              <a:endParaRPr lang="zh-CN" altLang="en-US" sz="3200">
                <a:solidFill>
                  <a:srgbClr val="FF0000"/>
                </a:solidFill>
                <a:latin typeface="黑体" pitchFamily="49" charset="-122"/>
              </a:endParaRPr>
            </a:p>
          </p:txBody>
        </p:sp>
      </p:grpSp>
      <p:sp>
        <p:nvSpPr>
          <p:cNvPr id="53" name="Line 44">
            <a:extLst>
              <a:ext uri="{FF2B5EF4-FFF2-40B4-BE49-F238E27FC236}">
                <a16:creationId xmlns:a16="http://schemas.microsoft.com/office/drawing/2014/main" id="{8D0A285E-A8EE-4E7B-B812-3C25F81F4609}"/>
              </a:ext>
            </a:extLst>
          </p:cNvPr>
          <p:cNvSpPr>
            <a:spLocks noChangeShapeType="1"/>
          </p:cNvSpPr>
          <p:nvPr/>
        </p:nvSpPr>
        <p:spPr bwMode="auto">
          <a:xfrm>
            <a:off x="9956800" y="914401"/>
            <a:ext cx="0" cy="54451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0"/>
          </a:p>
        </p:txBody>
      </p:sp>
      <p:grpSp>
        <p:nvGrpSpPr>
          <p:cNvPr id="54" name="组合 67">
            <a:extLst>
              <a:ext uri="{FF2B5EF4-FFF2-40B4-BE49-F238E27FC236}">
                <a16:creationId xmlns:a16="http://schemas.microsoft.com/office/drawing/2014/main" id="{B105BA58-CFF7-48B6-951B-834F84DE3517}"/>
              </a:ext>
            </a:extLst>
          </p:cNvPr>
          <p:cNvGrpSpPr>
            <a:grpSpLocks/>
          </p:cNvGrpSpPr>
          <p:nvPr userDrawn="1"/>
        </p:nvGrpSpPr>
        <p:grpSpPr bwMode="auto">
          <a:xfrm>
            <a:off x="0" y="0"/>
            <a:ext cx="12211051" cy="420688"/>
            <a:chOff x="0" y="0"/>
            <a:chExt cx="9158288" cy="420688"/>
          </a:xfrm>
        </p:grpSpPr>
        <p:pic>
          <p:nvPicPr>
            <p:cNvPr id="55" name="Picture 12">
              <a:extLst>
                <a:ext uri="{FF2B5EF4-FFF2-40B4-BE49-F238E27FC236}">
                  <a16:creationId xmlns:a16="http://schemas.microsoft.com/office/drawing/2014/main" id="{3C5A7A22-21AE-4778-B8EE-6C018C08E3B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360" y="1"/>
              <a:ext cx="1345928" cy="420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6" name="Rectangle 6">
              <a:extLst>
                <a:ext uri="{FF2B5EF4-FFF2-40B4-BE49-F238E27FC236}">
                  <a16:creationId xmlns:a16="http://schemas.microsoft.com/office/drawing/2014/main" id="{3D6CEF84-0BD5-4A13-A33D-46E5262A1B3F}"/>
                </a:ext>
              </a:extLst>
            </p:cNvPr>
            <p:cNvSpPr>
              <a:spLocks noChangeArrowheads="1"/>
            </p:cNvSpPr>
            <p:nvPr userDrawn="1"/>
          </p:nvSpPr>
          <p:spPr bwMode="auto">
            <a:xfrm>
              <a:off x="0" y="0"/>
              <a:ext cx="7812088" cy="420688"/>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FF0000"/>
                  </a:solidFill>
                  <a:latin typeface="黑体" panose="02010609060101010101" pitchFamily="49" charset="-122"/>
                  <a:ea typeface="黑体" panose="02010609060101010101" pitchFamily="49" charset="-122"/>
                </a:defRPr>
              </a:lvl1pPr>
              <a:lvl2pPr marL="742950" indent="-285750" eaLnBrk="0" hangingPunct="0">
                <a:defRPr sz="2800" b="1">
                  <a:solidFill>
                    <a:srgbClr val="FF0000"/>
                  </a:solidFill>
                  <a:latin typeface="黑体" panose="02010609060101010101" pitchFamily="49" charset="-122"/>
                  <a:ea typeface="黑体" panose="02010609060101010101" pitchFamily="49" charset="-122"/>
                </a:defRPr>
              </a:lvl2pPr>
              <a:lvl3pPr marL="1143000" indent="-228600" eaLnBrk="0" hangingPunct="0">
                <a:defRPr sz="2800" b="1">
                  <a:solidFill>
                    <a:srgbClr val="FF0000"/>
                  </a:solidFill>
                  <a:latin typeface="黑体" panose="02010609060101010101" pitchFamily="49" charset="-122"/>
                  <a:ea typeface="黑体" panose="02010609060101010101" pitchFamily="49" charset="-122"/>
                </a:defRPr>
              </a:lvl3pPr>
              <a:lvl4pPr marL="1600200" indent="-228600" eaLnBrk="0" hangingPunct="0">
                <a:defRPr sz="2800" b="1">
                  <a:solidFill>
                    <a:srgbClr val="FF0000"/>
                  </a:solidFill>
                  <a:latin typeface="黑体" panose="02010609060101010101" pitchFamily="49" charset="-122"/>
                  <a:ea typeface="黑体" panose="02010609060101010101" pitchFamily="49" charset="-122"/>
                </a:defRPr>
              </a:lvl4pPr>
              <a:lvl5pPr marL="2057400" indent="-228600" eaLnBrk="0" hangingPunct="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r>
                <a:rPr lang="zh-CN" altLang="en-US" sz="2000" dirty="0">
                  <a:solidFill>
                    <a:schemeClr val="tx2"/>
                  </a:solidFill>
                  <a:latin typeface="华文楷体" panose="02010600040101010101" pitchFamily="2" charset="-122"/>
                  <a:ea typeface="华文楷体" panose="02010600040101010101" pitchFamily="2" charset="-122"/>
                </a:rPr>
                <a:t>西北工业大学信息类学科基础课  离散数学</a:t>
              </a:r>
            </a:p>
          </p:txBody>
        </p:sp>
      </p:grpSp>
      <p:sp>
        <p:nvSpPr>
          <p:cNvPr id="158723" name="Rectangle 3"/>
          <p:cNvSpPr>
            <a:spLocks noGrp="1" noChangeArrowheads="1"/>
          </p:cNvSpPr>
          <p:nvPr>
            <p:ph type="ctrTitle"/>
          </p:nvPr>
        </p:nvSpPr>
        <p:spPr>
          <a:xfrm>
            <a:off x="914400" y="2130426"/>
            <a:ext cx="10363200" cy="1470025"/>
          </a:xfrm>
        </p:spPr>
        <p:txBody>
          <a:bodyPr/>
          <a:lstStyle>
            <a:lvl1pPr>
              <a:defRPr/>
            </a:lvl1pPr>
          </a:lstStyle>
          <a:p>
            <a:r>
              <a:rPr lang="zh-CN" altLang="en-US"/>
              <a:t>单击此处编辑母版标题样式</a:t>
            </a:r>
          </a:p>
        </p:txBody>
      </p:sp>
      <p:sp>
        <p:nvSpPr>
          <p:cNvPr id="158724" name="Rectangle 4"/>
          <p:cNvSpPr>
            <a:spLocks noGrp="1" noChangeArrowheads="1"/>
          </p:cNvSpPr>
          <p:nvPr>
            <p:ph type="subTitle" idx="1"/>
          </p:nvPr>
        </p:nvSpPr>
        <p:spPr>
          <a:xfrm>
            <a:off x="1828800" y="3886200"/>
            <a:ext cx="8534400" cy="540725"/>
          </a:xfrm>
        </p:spPr>
        <p:txBody>
          <a:bodyPr/>
          <a:lstStyle>
            <a:lvl1pPr marL="0" indent="0" algn="ctr">
              <a:buFont typeface="Wingdings" pitchFamily="2" charset="2"/>
              <a:buNone/>
              <a:defRPr/>
            </a:lvl1pPr>
          </a:lstStyle>
          <a:p>
            <a:r>
              <a:rPr lang="zh-CN" altLang="en-US"/>
              <a:t>单击此处编辑母版副标题样式</a:t>
            </a:r>
          </a:p>
        </p:txBody>
      </p:sp>
      <p:sp>
        <p:nvSpPr>
          <p:cNvPr id="57" name="Rectangle 15">
            <a:extLst>
              <a:ext uri="{FF2B5EF4-FFF2-40B4-BE49-F238E27FC236}">
                <a16:creationId xmlns:a16="http://schemas.microsoft.com/office/drawing/2014/main" id="{DECC73E7-7952-4362-975D-77EEF88A913F}"/>
              </a:ext>
            </a:extLst>
          </p:cNvPr>
          <p:cNvSpPr>
            <a:spLocks noGrp="1" noChangeArrowheads="1"/>
          </p:cNvSpPr>
          <p:nvPr>
            <p:ph type="dt" sz="half" idx="10"/>
          </p:nvPr>
        </p:nvSpPr>
        <p:spPr>
          <a:xfrm>
            <a:off x="609600" y="6245225"/>
            <a:ext cx="2844800" cy="246221"/>
          </a:xfrm>
        </p:spPr>
        <p:txBody>
          <a:bodyPr/>
          <a:lstStyle>
            <a:lvl1pPr>
              <a:defRPr sz="1600" b="1">
                <a:solidFill>
                  <a:srgbClr val="0000FF"/>
                </a:solidFill>
              </a:defRPr>
            </a:lvl1pPr>
          </a:lstStyle>
          <a:p>
            <a:pPr>
              <a:defRPr/>
            </a:pPr>
            <a:fld id="{2B96DAD6-F889-4E39-81EF-5E0906732718}" type="datetime1">
              <a:rPr lang="zh-CN" altLang="en-US"/>
              <a:pPr>
                <a:defRPr/>
              </a:pPr>
              <a:t>2023/5/13</a:t>
            </a:fld>
            <a:endParaRPr lang="en-US" altLang="zh-CN"/>
          </a:p>
        </p:txBody>
      </p:sp>
      <p:sp>
        <p:nvSpPr>
          <p:cNvPr id="58" name="Rectangle 17">
            <a:extLst>
              <a:ext uri="{FF2B5EF4-FFF2-40B4-BE49-F238E27FC236}">
                <a16:creationId xmlns:a16="http://schemas.microsoft.com/office/drawing/2014/main" id="{20AEC1A6-B38F-4AC6-9D1B-96419D8B45A4}"/>
              </a:ext>
            </a:extLst>
          </p:cNvPr>
          <p:cNvSpPr>
            <a:spLocks noGrp="1" noChangeArrowheads="1"/>
          </p:cNvSpPr>
          <p:nvPr>
            <p:ph type="sldNum" sz="quarter" idx="11"/>
          </p:nvPr>
        </p:nvSpPr>
        <p:spPr>
          <a:xfrm>
            <a:off x="8737600" y="6245225"/>
            <a:ext cx="2844800" cy="336550"/>
          </a:xfrm>
        </p:spPr>
        <p:txBody>
          <a:bodyPr/>
          <a:lstStyle>
            <a:lvl1pPr>
              <a:defRPr/>
            </a:lvl1pPr>
          </a:lstStyle>
          <a:p>
            <a:pPr>
              <a:defRPr/>
            </a:pPr>
            <a:r>
              <a:rPr lang="en-US" altLang="zh-CN"/>
              <a:t>93</a:t>
            </a:r>
            <a:r>
              <a:rPr lang="zh-CN" altLang="en-US"/>
              <a:t>－</a:t>
            </a:r>
            <a:fld id="{3BF0235A-B754-40B3-AABD-372146D43005}" type="slidenum">
              <a:rPr lang="en-US" altLang="zh-CN" smtClean="0"/>
              <a:pPr>
                <a:defRPr/>
              </a:pPr>
              <a:t>‹#›</a:t>
            </a:fld>
            <a:endParaRPr lang="en-US" altLang="zh-CN"/>
          </a:p>
        </p:txBody>
      </p:sp>
    </p:spTree>
    <p:extLst>
      <p:ext uri="{BB962C8B-B14F-4D97-AF65-F5344CB8AC3E}">
        <p14:creationId xmlns:p14="http://schemas.microsoft.com/office/powerpoint/2010/main" val="1294961952"/>
      </p:ext>
    </p:extLst>
  </p:cSld>
  <p:clrMapOvr>
    <a:masterClrMapping/>
  </p:clrMapOvr>
  <p:transition spd="med">
    <p:wipe dir="r"/>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DC670725-4DD6-44D9-BD4A-78279F6D77C1}"/>
              </a:ext>
            </a:extLst>
          </p:cNvPr>
          <p:cNvSpPr>
            <a:spLocks noGrp="1" noChangeArrowheads="1"/>
          </p:cNvSpPr>
          <p:nvPr>
            <p:ph type="dt" sz="half" idx="10"/>
          </p:nvPr>
        </p:nvSpPr>
        <p:spPr>
          <a:ln/>
        </p:spPr>
        <p:txBody>
          <a:bodyPr/>
          <a:lstStyle>
            <a:lvl1pPr>
              <a:defRPr/>
            </a:lvl1pPr>
          </a:lstStyle>
          <a:p>
            <a:pPr>
              <a:defRPr/>
            </a:pPr>
            <a:fld id="{8F773525-C662-4C7D-AD7F-83A63363E315}" type="datetime1">
              <a:rPr lang="zh-CN" altLang="en-US"/>
              <a:pPr>
                <a:defRPr/>
              </a:pPr>
              <a:t>2023/5/13</a:t>
            </a:fld>
            <a:endParaRPr lang="en-US" altLang="zh-CN"/>
          </a:p>
        </p:txBody>
      </p:sp>
    </p:spTree>
    <p:extLst>
      <p:ext uri="{BB962C8B-B14F-4D97-AF65-F5344CB8AC3E}">
        <p14:creationId xmlns:p14="http://schemas.microsoft.com/office/powerpoint/2010/main" val="303880464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3994287"/>
            <a:ext cx="10363200" cy="4126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a:extLst>
              <a:ext uri="{FF2B5EF4-FFF2-40B4-BE49-F238E27FC236}">
                <a16:creationId xmlns:a16="http://schemas.microsoft.com/office/drawing/2014/main" id="{E5B2D79C-7EE9-4005-952D-38B5CFD065CB}"/>
              </a:ext>
            </a:extLst>
          </p:cNvPr>
          <p:cNvSpPr>
            <a:spLocks noGrp="1" noChangeArrowheads="1"/>
          </p:cNvSpPr>
          <p:nvPr>
            <p:ph type="dt" sz="half" idx="10"/>
          </p:nvPr>
        </p:nvSpPr>
        <p:spPr>
          <a:ln/>
        </p:spPr>
        <p:txBody>
          <a:bodyPr/>
          <a:lstStyle>
            <a:lvl1pPr>
              <a:defRPr/>
            </a:lvl1pPr>
          </a:lstStyle>
          <a:p>
            <a:pPr>
              <a:defRPr/>
            </a:pPr>
            <a:fld id="{19E1F85B-587C-41FB-B67C-8BF2B7FA6DBC}" type="datetime1">
              <a:rPr lang="zh-CN" altLang="en-US"/>
              <a:pPr>
                <a:defRPr/>
              </a:pPr>
              <a:t>2023/5/13</a:t>
            </a:fld>
            <a:endParaRPr lang="en-US" altLang="zh-CN"/>
          </a:p>
        </p:txBody>
      </p:sp>
    </p:spTree>
    <p:extLst>
      <p:ext uri="{BB962C8B-B14F-4D97-AF65-F5344CB8AC3E}">
        <p14:creationId xmlns:p14="http://schemas.microsoft.com/office/powerpoint/2010/main" val="118182994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918" y="1341439"/>
            <a:ext cx="5274733" cy="22887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341439"/>
            <a:ext cx="5274733" cy="22887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F54DFB17-B632-4C0C-83BB-82ED36A35E0E}"/>
              </a:ext>
            </a:extLst>
          </p:cNvPr>
          <p:cNvSpPr>
            <a:spLocks noGrp="1" noChangeArrowheads="1"/>
          </p:cNvSpPr>
          <p:nvPr>
            <p:ph type="dt" sz="half" idx="10"/>
          </p:nvPr>
        </p:nvSpPr>
        <p:spPr>
          <a:ln/>
        </p:spPr>
        <p:txBody>
          <a:bodyPr/>
          <a:lstStyle>
            <a:lvl1pPr>
              <a:defRPr/>
            </a:lvl1pPr>
          </a:lstStyle>
          <a:p>
            <a:pPr>
              <a:defRPr/>
            </a:pPr>
            <a:fld id="{BCD7E0E3-F803-4725-BF64-A2D4CE8E9B72}" type="datetime1">
              <a:rPr lang="zh-CN" altLang="en-US"/>
              <a:pPr>
                <a:defRPr/>
              </a:pPr>
              <a:t>2023/5/13</a:t>
            </a:fld>
            <a:endParaRPr lang="en-US" altLang="zh-CN"/>
          </a:p>
        </p:txBody>
      </p:sp>
    </p:spTree>
    <p:extLst>
      <p:ext uri="{BB962C8B-B14F-4D97-AF65-F5344CB8AC3E}">
        <p14:creationId xmlns:p14="http://schemas.microsoft.com/office/powerpoint/2010/main" val="614392738"/>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698206"/>
            <a:ext cx="5386917" cy="4766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20043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698206"/>
            <a:ext cx="5389033" cy="4766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20043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a:extLst>
              <a:ext uri="{FF2B5EF4-FFF2-40B4-BE49-F238E27FC236}">
                <a16:creationId xmlns:a16="http://schemas.microsoft.com/office/drawing/2014/main" id="{72BDFA93-D30D-4E31-9944-B4BA8FE33834}"/>
              </a:ext>
            </a:extLst>
          </p:cNvPr>
          <p:cNvSpPr>
            <a:spLocks noGrp="1" noChangeArrowheads="1"/>
          </p:cNvSpPr>
          <p:nvPr>
            <p:ph type="dt" sz="half" idx="10"/>
          </p:nvPr>
        </p:nvSpPr>
        <p:spPr>
          <a:ln/>
        </p:spPr>
        <p:txBody>
          <a:bodyPr/>
          <a:lstStyle>
            <a:lvl1pPr>
              <a:defRPr/>
            </a:lvl1pPr>
          </a:lstStyle>
          <a:p>
            <a:pPr>
              <a:defRPr/>
            </a:pPr>
            <a:fld id="{71317DA6-3FA4-41D6-BDC6-BAB99D82AF0B}" type="datetime1">
              <a:rPr lang="zh-CN" altLang="en-US"/>
              <a:pPr>
                <a:defRPr/>
              </a:pPr>
              <a:t>2023/5/13</a:t>
            </a:fld>
            <a:endParaRPr lang="en-US" altLang="zh-CN"/>
          </a:p>
        </p:txBody>
      </p:sp>
    </p:spTree>
    <p:extLst>
      <p:ext uri="{BB962C8B-B14F-4D97-AF65-F5344CB8AC3E}">
        <p14:creationId xmlns:p14="http://schemas.microsoft.com/office/powerpoint/2010/main" val="3076102267"/>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a:extLst>
              <a:ext uri="{FF2B5EF4-FFF2-40B4-BE49-F238E27FC236}">
                <a16:creationId xmlns:a16="http://schemas.microsoft.com/office/drawing/2014/main" id="{16E318CC-DCC7-4F27-88FF-F9CDC271DDA6}"/>
              </a:ext>
            </a:extLst>
          </p:cNvPr>
          <p:cNvSpPr>
            <a:spLocks noGrp="1" noChangeArrowheads="1"/>
          </p:cNvSpPr>
          <p:nvPr>
            <p:ph type="dt" sz="half" idx="10"/>
          </p:nvPr>
        </p:nvSpPr>
        <p:spPr>
          <a:ln/>
        </p:spPr>
        <p:txBody>
          <a:bodyPr/>
          <a:lstStyle>
            <a:lvl1pPr>
              <a:defRPr/>
            </a:lvl1pPr>
          </a:lstStyle>
          <a:p>
            <a:pPr>
              <a:defRPr/>
            </a:pPr>
            <a:fld id="{FD968636-42E5-4C9E-9FFC-89331B77BA80}" type="datetime1">
              <a:rPr lang="zh-CN" altLang="en-US"/>
              <a:pPr>
                <a:defRPr/>
              </a:pPr>
              <a:t>2023/5/13</a:t>
            </a:fld>
            <a:endParaRPr lang="en-US" altLang="zh-CN"/>
          </a:p>
        </p:txBody>
      </p:sp>
    </p:spTree>
    <p:extLst>
      <p:ext uri="{BB962C8B-B14F-4D97-AF65-F5344CB8AC3E}">
        <p14:creationId xmlns:p14="http://schemas.microsoft.com/office/powerpoint/2010/main" val="413776766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D7F94FCD-056A-4838-8CC3-8AC5060AC965}"/>
              </a:ext>
            </a:extLst>
          </p:cNvPr>
          <p:cNvSpPr>
            <a:spLocks noGrp="1" noChangeArrowheads="1"/>
          </p:cNvSpPr>
          <p:nvPr>
            <p:ph type="dt" sz="half" idx="10"/>
          </p:nvPr>
        </p:nvSpPr>
        <p:spPr>
          <a:ln/>
        </p:spPr>
        <p:txBody>
          <a:bodyPr/>
          <a:lstStyle>
            <a:lvl1pPr>
              <a:defRPr/>
            </a:lvl1pPr>
          </a:lstStyle>
          <a:p>
            <a:pPr>
              <a:defRPr/>
            </a:pPr>
            <a:fld id="{674F75F1-58FA-4D3F-B99A-B0C4F8701403}" type="datetime1">
              <a:rPr lang="zh-CN" altLang="en-US"/>
              <a:pPr>
                <a:defRPr/>
              </a:pPr>
              <a:t>2023/5/13</a:t>
            </a:fld>
            <a:endParaRPr lang="en-US" altLang="zh-CN"/>
          </a:p>
        </p:txBody>
      </p:sp>
    </p:spTree>
    <p:extLst>
      <p:ext uri="{BB962C8B-B14F-4D97-AF65-F5344CB8AC3E}">
        <p14:creationId xmlns:p14="http://schemas.microsoft.com/office/powerpoint/2010/main" val="3371630283"/>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26162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3165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B713D95A-6C32-401D-8BE5-521704CA1A28}"/>
              </a:ext>
            </a:extLst>
          </p:cNvPr>
          <p:cNvSpPr>
            <a:spLocks noGrp="1" noChangeArrowheads="1"/>
          </p:cNvSpPr>
          <p:nvPr>
            <p:ph type="dt" sz="half" idx="10"/>
          </p:nvPr>
        </p:nvSpPr>
        <p:spPr>
          <a:ln/>
        </p:spPr>
        <p:txBody>
          <a:bodyPr/>
          <a:lstStyle>
            <a:lvl1pPr>
              <a:defRPr/>
            </a:lvl1pPr>
          </a:lstStyle>
          <a:p>
            <a:pPr>
              <a:defRPr/>
            </a:pPr>
            <a:fld id="{9F062FF8-C40E-4E98-A11E-973095E9E82B}" type="datetime1">
              <a:rPr lang="zh-CN" altLang="en-US"/>
              <a:pPr>
                <a:defRPr/>
              </a:pPr>
              <a:t>2023/5/13</a:t>
            </a:fld>
            <a:endParaRPr lang="en-US" altLang="zh-CN"/>
          </a:p>
        </p:txBody>
      </p:sp>
    </p:spTree>
    <p:extLst>
      <p:ext uri="{BB962C8B-B14F-4D97-AF65-F5344CB8AC3E}">
        <p14:creationId xmlns:p14="http://schemas.microsoft.com/office/powerpoint/2010/main" val="1732231868"/>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6047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3165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6B0304B7-36A5-4834-A2D5-55671AF31C2C}"/>
              </a:ext>
            </a:extLst>
          </p:cNvPr>
          <p:cNvSpPr>
            <a:spLocks noGrp="1" noChangeArrowheads="1"/>
          </p:cNvSpPr>
          <p:nvPr>
            <p:ph type="dt" sz="half" idx="10"/>
          </p:nvPr>
        </p:nvSpPr>
        <p:spPr>
          <a:ln/>
        </p:spPr>
        <p:txBody>
          <a:bodyPr/>
          <a:lstStyle>
            <a:lvl1pPr>
              <a:defRPr/>
            </a:lvl1pPr>
          </a:lstStyle>
          <a:p>
            <a:pPr>
              <a:defRPr/>
            </a:pPr>
            <a:fld id="{B8C0E0DA-4D67-4B91-9950-75558FC11677}" type="datetime1">
              <a:rPr lang="zh-CN" altLang="en-US"/>
              <a:pPr>
                <a:defRPr/>
              </a:pPr>
              <a:t>2023/5/13</a:t>
            </a:fld>
            <a:endParaRPr lang="en-US" altLang="zh-CN"/>
          </a:p>
        </p:txBody>
      </p:sp>
    </p:spTree>
    <p:extLst>
      <p:ext uri="{BB962C8B-B14F-4D97-AF65-F5344CB8AC3E}">
        <p14:creationId xmlns:p14="http://schemas.microsoft.com/office/powerpoint/2010/main" val="3452061681"/>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E82E0-BD31-4474-8E30-09021F4F8D22}"/>
              </a:ext>
            </a:extLst>
          </p:cNvPr>
          <p:cNvSpPr>
            <a:spLocks noChangeArrowheads="1"/>
          </p:cNvSpPr>
          <p:nvPr/>
        </p:nvSpPr>
        <p:spPr bwMode="auto">
          <a:xfrm>
            <a:off x="0" y="0"/>
            <a:ext cx="12202584" cy="6858000"/>
          </a:xfrm>
          <a:prstGeom prst="rect">
            <a:avLst/>
          </a:prstGeom>
          <a:solidFill>
            <a:schemeClr val="tx2"/>
          </a:solidFill>
          <a:ln w="9525">
            <a:solidFill>
              <a:schemeClr val="tx1"/>
            </a:solidFill>
            <a:miter lim="800000"/>
            <a:headEnd/>
            <a:tailEnd/>
          </a:ln>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027" name="Rectangle 3">
            <a:extLst>
              <a:ext uri="{FF2B5EF4-FFF2-40B4-BE49-F238E27FC236}">
                <a16:creationId xmlns:a16="http://schemas.microsoft.com/office/drawing/2014/main" id="{52467CF5-E8A2-4411-9CDA-E61FC4921931}"/>
              </a:ext>
            </a:extLst>
          </p:cNvPr>
          <p:cNvSpPr>
            <a:spLocks noGrp="1" noChangeArrowheads="1"/>
          </p:cNvSpPr>
          <p:nvPr>
            <p:ph type="title"/>
          </p:nvPr>
        </p:nvSpPr>
        <p:spPr bwMode="auto">
          <a:xfrm>
            <a:off x="814917" y="333376"/>
            <a:ext cx="1075266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zh-CN" altLang="en-US"/>
              <a:t>主标题</a:t>
            </a:r>
          </a:p>
        </p:txBody>
      </p:sp>
      <p:sp>
        <p:nvSpPr>
          <p:cNvPr id="1028" name="Rectangle 4">
            <a:extLst>
              <a:ext uri="{FF2B5EF4-FFF2-40B4-BE49-F238E27FC236}">
                <a16:creationId xmlns:a16="http://schemas.microsoft.com/office/drawing/2014/main" id="{0A452604-5E2E-4B0C-96D1-B87B14733ABE}"/>
              </a:ext>
            </a:extLst>
          </p:cNvPr>
          <p:cNvSpPr>
            <a:spLocks noGrp="1" noChangeArrowheads="1"/>
          </p:cNvSpPr>
          <p:nvPr>
            <p:ph type="body" idx="1"/>
          </p:nvPr>
        </p:nvSpPr>
        <p:spPr bwMode="auto">
          <a:xfrm>
            <a:off x="814917" y="1341439"/>
            <a:ext cx="10752667"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a:t> 主文本标题</a:t>
            </a:r>
          </a:p>
          <a:p>
            <a:pPr lvl="1"/>
            <a:r>
              <a:rPr lang="zh-CN" altLang="en-US"/>
              <a:t>二级标题</a:t>
            </a:r>
            <a:endParaRPr lang="en-US" altLang="en-US"/>
          </a:p>
          <a:p>
            <a:pPr lvl="2"/>
            <a:r>
              <a:rPr lang="zh-CN" altLang="en-US"/>
              <a:t>三级标题</a:t>
            </a:r>
            <a:endParaRPr lang="en-US" altLang="en-US"/>
          </a:p>
          <a:p>
            <a:pPr lvl="3"/>
            <a:r>
              <a:rPr lang="zh-CN" altLang="en-US"/>
              <a:t>四级标题</a:t>
            </a:r>
            <a:endParaRPr lang="en-US" altLang="en-US"/>
          </a:p>
          <a:p>
            <a:pPr lvl="4"/>
            <a:r>
              <a:rPr lang="zh-CN" altLang="en-US"/>
              <a:t>五级标题</a:t>
            </a:r>
          </a:p>
        </p:txBody>
      </p:sp>
      <p:sp>
        <p:nvSpPr>
          <p:cNvPr id="1029" name="Rectangle 6">
            <a:extLst>
              <a:ext uri="{FF2B5EF4-FFF2-40B4-BE49-F238E27FC236}">
                <a16:creationId xmlns:a16="http://schemas.microsoft.com/office/drawing/2014/main" id="{6C40DCC0-2945-4B42-AE54-3F407E7E23D0}"/>
              </a:ext>
            </a:extLst>
          </p:cNvPr>
          <p:cNvSpPr>
            <a:spLocks noChangeArrowheads="1"/>
          </p:cNvSpPr>
          <p:nvPr/>
        </p:nvSpPr>
        <p:spPr bwMode="auto">
          <a:xfrm>
            <a:off x="6351" y="6597650"/>
            <a:ext cx="11082867" cy="260350"/>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030" name="Rectangle 7">
            <a:extLst>
              <a:ext uri="{FF2B5EF4-FFF2-40B4-BE49-F238E27FC236}">
                <a16:creationId xmlns:a16="http://schemas.microsoft.com/office/drawing/2014/main" id="{9405DEA7-DD6C-4E24-A5B6-CE64A9A5997E}"/>
              </a:ext>
            </a:extLst>
          </p:cNvPr>
          <p:cNvSpPr>
            <a:spLocks noChangeArrowheads="1"/>
          </p:cNvSpPr>
          <p:nvPr/>
        </p:nvSpPr>
        <p:spPr bwMode="auto">
          <a:xfrm>
            <a:off x="14818" y="6811964"/>
            <a:ext cx="12187767"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031" name="Rectangle 8">
            <a:extLst>
              <a:ext uri="{FF2B5EF4-FFF2-40B4-BE49-F238E27FC236}">
                <a16:creationId xmlns:a16="http://schemas.microsoft.com/office/drawing/2014/main" id="{BF82C3D0-9B14-4C73-B161-627BB0C14517}"/>
              </a:ext>
            </a:extLst>
          </p:cNvPr>
          <p:cNvSpPr>
            <a:spLocks noChangeArrowheads="1"/>
          </p:cNvSpPr>
          <p:nvPr/>
        </p:nvSpPr>
        <p:spPr bwMode="auto">
          <a:xfrm>
            <a:off x="2118" y="6524625"/>
            <a:ext cx="10989733" cy="217488"/>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z="3200"/>
          </a:p>
        </p:txBody>
      </p:sp>
      <p:sp>
        <p:nvSpPr>
          <p:cNvPr id="1032" name="Text Box 9">
            <a:extLst>
              <a:ext uri="{FF2B5EF4-FFF2-40B4-BE49-F238E27FC236}">
                <a16:creationId xmlns:a16="http://schemas.microsoft.com/office/drawing/2014/main" id="{CDB81023-D23D-4F87-B97B-857DA3FA618C}"/>
              </a:ext>
            </a:extLst>
          </p:cNvPr>
          <p:cNvSpPr txBox="1">
            <a:spLocks noChangeArrowheads="1"/>
          </p:cNvSpPr>
          <p:nvPr/>
        </p:nvSpPr>
        <p:spPr bwMode="auto">
          <a:xfrm>
            <a:off x="10608734" y="6475413"/>
            <a:ext cx="1485900" cy="304800"/>
          </a:xfrm>
          <a:prstGeom prst="rect">
            <a:avLst/>
          </a:prstGeom>
          <a:noFill/>
          <a:ln>
            <a:noFill/>
          </a:ln>
        </p:spPr>
        <p:txBody>
          <a:bodyPr lIns="36000" tIns="0" rIns="36000" bIns="0">
            <a:spAutoFit/>
          </a:bodyPr>
          <a:lstStyle>
            <a:lvl1pPr eaLnBrk="0" hangingPunct="0">
              <a:defRPr sz="3200">
                <a:solidFill>
                  <a:srgbClr val="FF0000"/>
                </a:solidFill>
                <a:latin typeface="黑体" panose="02010609060101010101" pitchFamily="49" charset="-122"/>
                <a:ea typeface="黑体" panose="02010609060101010101" pitchFamily="49" charset="-122"/>
              </a:defRPr>
            </a:lvl1pPr>
            <a:lvl2pPr marL="742950" indent="-285750" eaLnBrk="0" hangingPunct="0">
              <a:defRPr sz="3200">
                <a:solidFill>
                  <a:srgbClr val="FF0000"/>
                </a:solidFill>
                <a:latin typeface="黑体" panose="02010609060101010101" pitchFamily="49" charset="-122"/>
                <a:ea typeface="黑体" panose="02010609060101010101" pitchFamily="49" charset="-122"/>
              </a:defRPr>
            </a:lvl2pPr>
            <a:lvl3pPr marL="1143000" indent="-228600" eaLnBrk="0" hangingPunct="0">
              <a:defRPr sz="3200">
                <a:solidFill>
                  <a:srgbClr val="FF0000"/>
                </a:solidFill>
                <a:latin typeface="黑体" panose="02010609060101010101" pitchFamily="49" charset="-122"/>
                <a:ea typeface="黑体" panose="02010609060101010101" pitchFamily="49" charset="-122"/>
              </a:defRPr>
            </a:lvl3pPr>
            <a:lvl4pPr marL="1600200" indent="-228600" eaLnBrk="0" hangingPunct="0">
              <a:defRPr sz="3200">
                <a:solidFill>
                  <a:srgbClr val="FF0000"/>
                </a:solidFill>
                <a:latin typeface="黑体" panose="02010609060101010101" pitchFamily="49" charset="-122"/>
                <a:ea typeface="黑体" panose="02010609060101010101" pitchFamily="49" charset="-122"/>
              </a:defRPr>
            </a:lvl4pPr>
            <a:lvl5pPr marL="2057400" indent="-228600" eaLnBrk="0" hangingPunct="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algn="r">
              <a:spcBef>
                <a:spcPct val="50000"/>
              </a:spcBef>
              <a:defRPr/>
            </a:pPr>
            <a:fld id="{84F3E416-61C2-43CF-ACD4-F35F3122E477}" type="slidenum">
              <a:rPr lang="en-US" altLang="zh-CN" sz="2000" b="1" smtClean="0">
                <a:solidFill>
                  <a:srgbClr val="000099"/>
                </a:solidFill>
              </a:rPr>
              <a:pPr algn="r">
                <a:spcBef>
                  <a:spcPct val="50000"/>
                </a:spcBef>
                <a:defRPr/>
              </a:pPr>
              <a:t>‹#›</a:t>
            </a:fld>
            <a:endParaRPr lang="en-US" altLang="zh-CN" sz="2000" b="1">
              <a:solidFill>
                <a:srgbClr val="000099"/>
              </a:solidFill>
            </a:endParaRPr>
          </a:p>
        </p:txBody>
      </p:sp>
      <p:sp>
        <p:nvSpPr>
          <p:cNvPr id="1033" name="Line 10">
            <a:extLst>
              <a:ext uri="{FF2B5EF4-FFF2-40B4-BE49-F238E27FC236}">
                <a16:creationId xmlns:a16="http://schemas.microsoft.com/office/drawing/2014/main" id="{8F5D69B4-F8BD-45DE-97DF-063E60550F84}"/>
              </a:ext>
            </a:extLst>
          </p:cNvPr>
          <p:cNvSpPr>
            <a:spLocks noChangeShapeType="1"/>
          </p:cNvSpPr>
          <p:nvPr/>
        </p:nvSpPr>
        <p:spPr bwMode="auto">
          <a:xfrm flipV="1">
            <a:off x="814917" y="1125538"/>
            <a:ext cx="10752667"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0"/>
          </a:p>
        </p:txBody>
      </p:sp>
      <p:sp>
        <p:nvSpPr>
          <p:cNvPr id="1034" name="Text Box 11">
            <a:extLst>
              <a:ext uri="{FF2B5EF4-FFF2-40B4-BE49-F238E27FC236}">
                <a16:creationId xmlns:a16="http://schemas.microsoft.com/office/drawing/2014/main" id="{739F0D88-2253-4ABC-A106-D4964FA5B0E1}"/>
              </a:ext>
            </a:extLst>
          </p:cNvPr>
          <p:cNvSpPr txBox="1">
            <a:spLocks noChangeArrowheads="1"/>
          </p:cNvSpPr>
          <p:nvPr/>
        </p:nvSpPr>
        <p:spPr bwMode="auto">
          <a:xfrm>
            <a:off x="3312585" y="1"/>
            <a:ext cx="289983" cy="366713"/>
          </a:xfrm>
          <a:prstGeom prst="rect">
            <a:avLst/>
          </a:prstGeom>
          <a:noFill/>
          <a:ln>
            <a:noFill/>
          </a:ln>
        </p:spPr>
        <p:txBody>
          <a:bodyPr>
            <a:spAutoFit/>
          </a:bodyPr>
          <a:lstStyle>
            <a:lvl1pPr eaLnBrk="0" hangingPunct="0">
              <a:defRPr sz="3200">
                <a:solidFill>
                  <a:srgbClr val="FF0000"/>
                </a:solidFill>
                <a:latin typeface="黑体" pitchFamily="2" charset="-122"/>
                <a:ea typeface="黑体" pitchFamily="2" charset="-122"/>
              </a:defRPr>
            </a:lvl1pPr>
            <a:lvl2pPr marL="742950" indent="-285750" eaLnBrk="0" hangingPunct="0">
              <a:defRPr sz="3200">
                <a:solidFill>
                  <a:srgbClr val="FF0000"/>
                </a:solidFill>
                <a:latin typeface="黑体" pitchFamily="2" charset="-122"/>
                <a:ea typeface="黑体" pitchFamily="2" charset="-122"/>
              </a:defRPr>
            </a:lvl2pPr>
            <a:lvl3pPr marL="1143000" indent="-228600" eaLnBrk="0" hangingPunct="0">
              <a:defRPr sz="3200">
                <a:solidFill>
                  <a:srgbClr val="FF0000"/>
                </a:solidFill>
                <a:latin typeface="黑体" pitchFamily="2" charset="-122"/>
                <a:ea typeface="黑体" pitchFamily="2" charset="-122"/>
              </a:defRPr>
            </a:lvl3pPr>
            <a:lvl4pPr marL="1600200" indent="-228600" eaLnBrk="0" hangingPunct="0">
              <a:defRPr sz="3200">
                <a:solidFill>
                  <a:srgbClr val="FF0000"/>
                </a:solidFill>
                <a:latin typeface="黑体" pitchFamily="2" charset="-122"/>
                <a:ea typeface="黑体" pitchFamily="2" charset="-122"/>
              </a:defRPr>
            </a:lvl4pPr>
            <a:lvl5pPr marL="2057400" indent="-228600" eaLnBrk="0" hangingPunct="0">
              <a:defRPr sz="3200">
                <a:solidFill>
                  <a:srgbClr val="FF0000"/>
                </a:solidFill>
                <a:latin typeface="黑体" pitchFamily="2" charset="-122"/>
                <a:ea typeface="黑体" pitchFamily="2" charset="-122"/>
              </a:defRPr>
            </a:lvl5pPr>
            <a:lvl6pPr marL="2514600" indent="-228600" eaLnBrk="0" fontAlgn="base" hangingPunct="0">
              <a:spcBef>
                <a:spcPct val="0"/>
              </a:spcBef>
              <a:spcAft>
                <a:spcPct val="0"/>
              </a:spcAft>
              <a:defRPr sz="3200">
                <a:solidFill>
                  <a:srgbClr val="FF0000"/>
                </a:solidFill>
                <a:latin typeface="黑体" pitchFamily="2" charset="-122"/>
                <a:ea typeface="黑体" pitchFamily="2" charset="-122"/>
              </a:defRPr>
            </a:lvl6pPr>
            <a:lvl7pPr marL="2971800" indent="-228600" eaLnBrk="0" fontAlgn="base" hangingPunct="0">
              <a:spcBef>
                <a:spcPct val="0"/>
              </a:spcBef>
              <a:spcAft>
                <a:spcPct val="0"/>
              </a:spcAft>
              <a:defRPr sz="3200">
                <a:solidFill>
                  <a:srgbClr val="FF0000"/>
                </a:solidFill>
                <a:latin typeface="黑体" pitchFamily="2" charset="-122"/>
                <a:ea typeface="黑体" pitchFamily="2" charset="-122"/>
              </a:defRPr>
            </a:lvl7pPr>
            <a:lvl8pPr marL="3429000" indent="-228600" eaLnBrk="0" fontAlgn="base" hangingPunct="0">
              <a:spcBef>
                <a:spcPct val="0"/>
              </a:spcBef>
              <a:spcAft>
                <a:spcPct val="0"/>
              </a:spcAft>
              <a:defRPr sz="3200">
                <a:solidFill>
                  <a:srgbClr val="FF0000"/>
                </a:solidFill>
                <a:latin typeface="黑体" pitchFamily="2" charset="-122"/>
                <a:ea typeface="黑体" pitchFamily="2" charset="-122"/>
              </a:defRPr>
            </a:lvl8pPr>
            <a:lvl9pPr marL="3886200" indent="-228600" eaLnBrk="0" fontAlgn="base" hangingPunct="0">
              <a:spcBef>
                <a:spcPct val="0"/>
              </a:spcBef>
              <a:spcAft>
                <a:spcPct val="0"/>
              </a:spcAft>
              <a:defRPr sz="3200">
                <a:solidFill>
                  <a:srgbClr val="FF0000"/>
                </a:solidFill>
                <a:latin typeface="黑体" pitchFamily="2" charset="-122"/>
                <a:ea typeface="黑体" pitchFamily="2" charset="-122"/>
              </a:defRPr>
            </a:lvl9pPr>
          </a:lstStyle>
          <a:p>
            <a:pPr algn="ctr" eaLnBrk="1" hangingPunct="1">
              <a:spcBef>
                <a:spcPct val="50000"/>
              </a:spcBef>
              <a:defRPr/>
            </a:pPr>
            <a:endParaRPr lang="zh-CN" altLang="en-US" sz="1800" b="1">
              <a:solidFill>
                <a:schemeClr val="tx1"/>
              </a:solidFill>
              <a:latin typeface="Arial" charset="0"/>
              <a:ea typeface="宋体" charset="-122"/>
            </a:endParaRPr>
          </a:p>
        </p:txBody>
      </p:sp>
      <p:sp>
        <p:nvSpPr>
          <p:cNvPr id="292879" name="Rectangle 15">
            <a:extLst>
              <a:ext uri="{FF2B5EF4-FFF2-40B4-BE49-F238E27FC236}">
                <a16:creationId xmlns:a16="http://schemas.microsoft.com/office/drawing/2014/main" id="{E7B7BD59-9C5F-4DA8-BE55-005865F223F0}"/>
              </a:ext>
            </a:extLst>
          </p:cNvPr>
          <p:cNvSpPr>
            <a:spLocks noGrp="1" noChangeArrowheads="1"/>
          </p:cNvSpPr>
          <p:nvPr>
            <p:ph type="dt" sz="half" idx="2"/>
          </p:nvPr>
        </p:nvSpPr>
        <p:spPr bwMode="gray">
          <a:xfrm>
            <a:off x="283633" y="6450013"/>
            <a:ext cx="2017184" cy="304800"/>
          </a:xfrm>
          <a:prstGeom prst="rect">
            <a:avLst/>
          </a:prstGeom>
          <a:noFill/>
          <a:ln w="9525">
            <a:noFill/>
            <a:miter lim="800000"/>
            <a:headEnd/>
            <a:tailEnd/>
          </a:ln>
          <a:effectLst/>
        </p:spPr>
        <p:txBody>
          <a:bodyPr vert="horz" wrap="square" lIns="36000" tIns="0" rIns="36000" bIns="0" numCol="1" anchor="t" anchorCtr="0" compatLnSpc="1">
            <a:prstTxWarp prst="textNoShape">
              <a:avLst/>
            </a:prstTxWarp>
            <a:spAutoFit/>
          </a:bodyPr>
          <a:lstStyle>
            <a:lvl1pPr eaLnBrk="1" hangingPunct="1">
              <a:defRPr sz="2000" b="1">
                <a:solidFill>
                  <a:srgbClr val="0000FF"/>
                </a:solidFill>
                <a:latin typeface="黑体" pitchFamily="2" charset="-122"/>
                <a:ea typeface="黑体" pitchFamily="2" charset="-122"/>
              </a:defRPr>
            </a:lvl1pPr>
          </a:lstStyle>
          <a:p>
            <a:pPr>
              <a:defRPr/>
            </a:pPr>
            <a:fld id="{FCACF8AF-4F8C-494A-A3ED-E43131CF475F}" type="datetime1">
              <a:rPr lang="zh-CN" altLang="en-US"/>
              <a:pPr>
                <a:defRPr/>
              </a:pPr>
              <a:t>2023/5/13</a:t>
            </a:fld>
            <a:endParaRPr lang="en-US" altLang="zh-CN"/>
          </a:p>
        </p:txBody>
      </p:sp>
      <p:pic>
        <p:nvPicPr>
          <p:cNvPr id="1036" name="Picture 12">
            <a:extLst>
              <a:ext uri="{FF2B5EF4-FFF2-40B4-BE49-F238E27FC236}">
                <a16:creationId xmlns:a16="http://schemas.microsoft.com/office/drawing/2014/main" id="{3870AA7A-F0EC-435E-BADC-76E2CC728B9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416118" y="1"/>
            <a:ext cx="179493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5" name="Rectangle 6">
            <a:extLst>
              <a:ext uri="{FF2B5EF4-FFF2-40B4-BE49-F238E27FC236}">
                <a16:creationId xmlns:a16="http://schemas.microsoft.com/office/drawing/2014/main" id="{147B53E2-C7AD-4069-AACE-4E1023D232EB}"/>
              </a:ext>
            </a:extLst>
          </p:cNvPr>
          <p:cNvSpPr>
            <a:spLocks noChangeArrowheads="1"/>
          </p:cNvSpPr>
          <p:nvPr userDrawn="1"/>
        </p:nvSpPr>
        <p:spPr bwMode="auto">
          <a:xfrm>
            <a:off x="0" y="0"/>
            <a:ext cx="10416117" cy="420688"/>
          </a:xfrm>
          <a:prstGeom prst="rect">
            <a:avLst/>
          </a:prstGeom>
          <a:solidFill>
            <a:srgbClr val="C302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FF0000"/>
                </a:solidFill>
                <a:latin typeface="黑体" panose="02010609060101010101" pitchFamily="49" charset="-122"/>
                <a:ea typeface="黑体" panose="02010609060101010101" pitchFamily="49" charset="-122"/>
              </a:defRPr>
            </a:lvl1pPr>
            <a:lvl2pPr marL="742950" indent="-285750" eaLnBrk="0" hangingPunct="0">
              <a:defRPr sz="2800" b="1">
                <a:solidFill>
                  <a:srgbClr val="FF0000"/>
                </a:solidFill>
                <a:latin typeface="黑体" panose="02010609060101010101" pitchFamily="49" charset="-122"/>
                <a:ea typeface="黑体" panose="02010609060101010101" pitchFamily="49" charset="-122"/>
              </a:defRPr>
            </a:lvl2pPr>
            <a:lvl3pPr marL="1143000" indent="-228600" eaLnBrk="0" hangingPunct="0">
              <a:defRPr sz="2800" b="1">
                <a:solidFill>
                  <a:srgbClr val="FF0000"/>
                </a:solidFill>
                <a:latin typeface="黑体" panose="02010609060101010101" pitchFamily="49" charset="-122"/>
                <a:ea typeface="黑体" panose="02010609060101010101" pitchFamily="49" charset="-122"/>
              </a:defRPr>
            </a:lvl3pPr>
            <a:lvl4pPr marL="1600200" indent="-228600" eaLnBrk="0" hangingPunct="0">
              <a:defRPr sz="2800" b="1">
                <a:solidFill>
                  <a:srgbClr val="FF0000"/>
                </a:solidFill>
                <a:latin typeface="黑体" panose="02010609060101010101" pitchFamily="49" charset="-122"/>
                <a:ea typeface="黑体" panose="02010609060101010101" pitchFamily="49" charset="-122"/>
              </a:defRPr>
            </a:lvl4pPr>
            <a:lvl5pPr marL="2057400" indent="-228600" eaLnBrk="0" hangingPunct="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r>
              <a:rPr lang="zh-CN" altLang="en-US" sz="2000" dirty="0">
                <a:solidFill>
                  <a:schemeClr val="tx2"/>
                </a:solidFill>
                <a:latin typeface="华文楷体" panose="02010600040101010101" pitchFamily="2" charset="-122"/>
                <a:ea typeface="华文楷体" panose="02010600040101010101" pitchFamily="2" charset="-122"/>
              </a:rPr>
              <a:t>西北工业大学信息类学科基础课  离散数学</a:t>
            </a:r>
          </a:p>
        </p:txBody>
      </p: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9" r:id="rId14"/>
  </p:sldLayoutIdLst>
  <p:transition spd="med">
    <p:wipe dir="r"/>
  </p:transition>
  <p:hf sldNum="0" hdr="0" ftr="0"/>
  <p:txStyles>
    <p:title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p:titleStyle>
    <p:body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4.wmf"/><Relationship Id="rId7" Type="http://schemas.openxmlformats.org/officeDocument/2006/relationships/oleObject" Target="../embeddings/oleObject9.bin"/><Relationship Id="rId12" Type="http://schemas.openxmlformats.org/officeDocument/2006/relationships/oleObject" Target="../embeddings/oleObject13.bin"/><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8.bin"/><Relationship Id="rId11" Type="http://schemas.openxmlformats.org/officeDocument/2006/relationships/oleObject" Target="../embeddings/oleObject12.bin"/><Relationship Id="rId5" Type="http://schemas.openxmlformats.org/officeDocument/2006/relationships/oleObject" Target="../embeddings/oleObject7.bin"/><Relationship Id="rId10" Type="http://schemas.openxmlformats.org/officeDocument/2006/relationships/oleObject" Target="../embeddings/oleObject11.bin"/><Relationship Id="rId4" Type="http://schemas.openxmlformats.org/officeDocument/2006/relationships/oleObject" Target="../embeddings/oleObject6.bin"/><Relationship Id="rId9"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12.x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2.bin"/><Relationship Id="rId1" Type="http://schemas.openxmlformats.org/officeDocument/2006/relationships/slideLayout" Target="../slideLayouts/slideLayout12.x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image" Target="../media/image31.wmf"/><Relationship Id="rId4" Type="http://schemas.openxmlformats.org/officeDocument/2006/relationships/oleObject" Target="../embeddings/oleObject32.bin"/></Relationships>
</file>

<file path=ppt/slides/_rels/slide4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8.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3.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5.bin"/><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46.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49.bin"/><Relationship Id="rId5" Type="http://schemas.openxmlformats.org/officeDocument/2006/relationships/image" Target="../media/image48.wmf"/><Relationship Id="rId10" Type="http://schemas.openxmlformats.org/officeDocument/2006/relationships/image" Target="../media/image51.png"/><Relationship Id="rId4" Type="http://schemas.openxmlformats.org/officeDocument/2006/relationships/oleObject" Target="../embeddings/oleObject48.bin"/><Relationship Id="rId9" Type="http://schemas.openxmlformats.org/officeDocument/2006/relationships/image" Target="../media/image50.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52.wmf"/><Relationship Id="rId7" Type="http://schemas.openxmlformats.org/officeDocument/2006/relationships/image" Target="../media/image54.wmf"/><Relationship Id="rId2" Type="http://schemas.openxmlformats.org/officeDocument/2006/relationships/oleObject" Target="../embeddings/oleObject51.bin"/><Relationship Id="rId1" Type="http://schemas.openxmlformats.org/officeDocument/2006/relationships/slideLayout" Target="../slideLayouts/slideLayout2.xml"/><Relationship Id="rId6" Type="http://schemas.openxmlformats.org/officeDocument/2006/relationships/oleObject" Target="../embeddings/oleObject53.bin"/><Relationship Id="rId5" Type="http://schemas.openxmlformats.org/officeDocument/2006/relationships/image" Target="../media/image53.wmf"/><Relationship Id="rId4" Type="http://schemas.openxmlformats.org/officeDocument/2006/relationships/oleObject" Target="../embeddings/oleObject52.bin"/><Relationship Id="rId9" Type="http://schemas.openxmlformats.org/officeDocument/2006/relationships/image" Target="../media/image55.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57.bin"/><Relationship Id="rId5" Type="http://schemas.openxmlformats.org/officeDocument/2006/relationships/image" Target="../media/image57.wmf"/><Relationship Id="rId4" Type="http://schemas.openxmlformats.org/officeDocument/2006/relationships/oleObject" Target="../embeddings/oleObject56.bin"/><Relationship Id="rId9" Type="http://schemas.openxmlformats.org/officeDocument/2006/relationships/image" Target="../media/image59.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61.bin"/><Relationship Id="rId5" Type="http://schemas.openxmlformats.org/officeDocument/2006/relationships/image" Target="../media/image61.wmf"/><Relationship Id="rId4" Type="http://schemas.openxmlformats.org/officeDocument/2006/relationships/oleObject" Target="../embeddings/oleObject60.bin"/><Relationship Id="rId9" Type="http://schemas.openxmlformats.org/officeDocument/2006/relationships/image" Target="../media/image6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6.wmf"/><Relationship Id="rId12" Type="http://schemas.openxmlformats.org/officeDocument/2006/relationships/oleObject" Target="../embeddings/oleObject68.bin"/><Relationship Id="rId2" Type="http://schemas.openxmlformats.org/officeDocument/2006/relationships/oleObject" Target="../embeddings/oleObject63.bin"/><Relationship Id="rId1" Type="http://schemas.openxmlformats.org/officeDocument/2006/relationships/slideLayout" Target="../slideLayouts/slideLayout2.xml"/><Relationship Id="rId6" Type="http://schemas.openxmlformats.org/officeDocument/2006/relationships/oleObject" Target="../embeddings/oleObject65.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7.wmf"/><Relationship Id="rId14" Type="http://schemas.openxmlformats.org/officeDocument/2006/relationships/oleObject" Target="../embeddings/oleObject69.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70.bin"/><Relationship Id="rId1" Type="http://schemas.openxmlformats.org/officeDocument/2006/relationships/slideLayout" Target="../slideLayouts/slideLayout2.xml"/><Relationship Id="rId5" Type="http://schemas.openxmlformats.org/officeDocument/2006/relationships/image" Target="../media/image72.wmf"/><Relationship Id="rId4" Type="http://schemas.openxmlformats.org/officeDocument/2006/relationships/oleObject" Target="../embeddings/oleObject71.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72.bin"/><Relationship Id="rId1" Type="http://schemas.openxmlformats.org/officeDocument/2006/relationships/slideLayout" Target="../slideLayouts/slideLayout12.xml"/><Relationship Id="rId6" Type="http://schemas.openxmlformats.org/officeDocument/2006/relationships/oleObject" Target="../embeddings/oleObject74.bin"/><Relationship Id="rId5" Type="http://schemas.openxmlformats.org/officeDocument/2006/relationships/image" Target="../media/image74.wmf"/><Relationship Id="rId4" Type="http://schemas.openxmlformats.org/officeDocument/2006/relationships/oleObject" Target="../embeddings/oleObject73.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76.wmf"/><Relationship Id="rId7" Type="http://schemas.openxmlformats.org/officeDocument/2006/relationships/image" Target="../media/image78.wmf"/><Relationship Id="rId2" Type="http://schemas.openxmlformats.org/officeDocument/2006/relationships/oleObject" Target="../embeddings/oleObject76.bin"/><Relationship Id="rId1" Type="http://schemas.openxmlformats.org/officeDocument/2006/relationships/slideLayout" Target="../slideLayouts/slideLayout2.xml"/><Relationship Id="rId6" Type="http://schemas.openxmlformats.org/officeDocument/2006/relationships/oleObject" Target="../embeddings/oleObject78.bin"/><Relationship Id="rId5" Type="http://schemas.openxmlformats.org/officeDocument/2006/relationships/image" Target="../media/image77.wmf"/><Relationship Id="rId4" Type="http://schemas.openxmlformats.org/officeDocument/2006/relationships/oleObject" Target="../embeddings/oleObject77.bin"/><Relationship Id="rId9" Type="http://schemas.openxmlformats.org/officeDocument/2006/relationships/image" Target="../media/image79.wmf"/></Relationships>
</file>

<file path=ppt/slides/_rels/slide79.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80.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oleObject" Target="../embeddings/oleObject81.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82.bin"/><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83.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86.bin"/><Relationship Id="rId5" Type="http://schemas.openxmlformats.org/officeDocument/2006/relationships/image" Target="../media/image85.wmf"/><Relationship Id="rId4" Type="http://schemas.openxmlformats.org/officeDocument/2006/relationships/oleObject" Target="../embeddings/oleObject85.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87.bin"/><Relationship Id="rId1" Type="http://schemas.openxmlformats.org/officeDocument/2006/relationships/slideLayout" Target="../slideLayouts/slideLayout2.xml"/><Relationship Id="rId6" Type="http://schemas.openxmlformats.org/officeDocument/2006/relationships/oleObject" Target="../embeddings/oleObject89.bin"/><Relationship Id="rId5" Type="http://schemas.openxmlformats.org/officeDocument/2006/relationships/image" Target="../media/image88.wmf"/><Relationship Id="rId4" Type="http://schemas.openxmlformats.org/officeDocument/2006/relationships/oleObject" Target="../embeddings/oleObject88.bin"/><Relationship Id="rId9" Type="http://schemas.openxmlformats.org/officeDocument/2006/relationships/image" Target="../media/image90.wmf"/></Relationships>
</file>

<file path=ppt/slides/_rels/slide85.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91.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92.bin"/><Relationship Id="rId1" Type="http://schemas.openxmlformats.org/officeDocument/2006/relationships/slideLayout" Target="../slideLayouts/slideLayout2.xml"/><Relationship Id="rId5" Type="http://schemas.openxmlformats.org/officeDocument/2006/relationships/image" Target="../media/image93.wmf"/><Relationship Id="rId4" Type="http://schemas.openxmlformats.org/officeDocument/2006/relationships/oleObject" Target="../embeddings/oleObject93.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a:extLst>
              <a:ext uri="{FF2B5EF4-FFF2-40B4-BE49-F238E27FC236}">
                <a16:creationId xmlns:a16="http://schemas.microsoft.com/office/drawing/2014/main" id="{BDE36D61-3917-446F-B8F6-3AF5979122A2}"/>
              </a:ext>
            </a:extLst>
          </p:cNvPr>
          <p:cNvSpPr>
            <a:spLocks noChangeArrowheads="1"/>
          </p:cNvSpPr>
          <p:nvPr/>
        </p:nvSpPr>
        <p:spPr bwMode="gray">
          <a:xfrm>
            <a:off x="1905000" y="1052555"/>
            <a:ext cx="7088188" cy="1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85000"/>
              </a:lnSpc>
              <a:spcBef>
                <a:spcPct val="0"/>
              </a:spcBef>
              <a:buClrTx/>
              <a:buFontTx/>
              <a:buNone/>
            </a:pPr>
            <a:r>
              <a:rPr lang="zh-CN" altLang="en-US" sz="9500">
                <a:solidFill>
                  <a:schemeClr val="tx1"/>
                </a:solidFill>
                <a:latin typeface="华文新魏" panose="02010800040101010101" pitchFamily="2" charset="-122"/>
                <a:ea typeface="华文新魏" panose="02010800040101010101" pitchFamily="2" charset="-122"/>
              </a:rPr>
              <a:t>离 散 数 学</a:t>
            </a:r>
          </a:p>
        </p:txBody>
      </p:sp>
      <p:sp>
        <p:nvSpPr>
          <p:cNvPr id="5123" name="Text Box 11">
            <a:extLst>
              <a:ext uri="{FF2B5EF4-FFF2-40B4-BE49-F238E27FC236}">
                <a16:creationId xmlns:a16="http://schemas.microsoft.com/office/drawing/2014/main" id="{25DBCA07-04FA-4698-A5A2-239835E0158C}"/>
              </a:ext>
            </a:extLst>
          </p:cNvPr>
          <p:cNvSpPr txBox="1">
            <a:spLocks noChangeArrowheads="1"/>
          </p:cNvSpPr>
          <p:nvPr/>
        </p:nvSpPr>
        <p:spPr bwMode="auto">
          <a:xfrm>
            <a:off x="3392489" y="5811838"/>
            <a:ext cx="540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buClrTx/>
              <a:buFontTx/>
              <a:buNone/>
            </a:pPr>
            <a:fld id="{B7C9D6CD-44C4-43C4-973D-D7A385A0C6A6}" type="datetime3">
              <a:rPr lang="zh-CN" altLang="en-US" sz="3600">
                <a:solidFill>
                  <a:schemeClr val="folHlink"/>
                </a:solidFill>
                <a:latin typeface="华文新魏" panose="02010800040101010101" pitchFamily="2" charset="-122"/>
                <a:ea typeface="华文新魏" panose="02010800040101010101" pitchFamily="2" charset="-122"/>
              </a:rPr>
              <a:pPr algn="ctr" eaLnBrk="1" hangingPunct="1">
                <a:lnSpc>
                  <a:spcPct val="100000"/>
                </a:lnSpc>
                <a:spcBef>
                  <a:spcPct val="50000"/>
                </a:spcBef>
                <a:buClrTx/>
                <a:buFontTx/>
                <a:buNone/>
              </a:pPr>
              <a:t>2023年5月13日星期六</a:t>
            </a:fld>
            <a:endParaRPr lang="zh-CN" altLang="en-US" sz="3600">
              <a:solidFill>
                <a:schemeClr val="folHlink"/>
              </a:solidFill>
              <a:latin typeface="华文新魏" panose="02010800040101010101" pitchFamily="2" charset="-122"/>
              <a:ea typeface="华文新魏" panose="02010800040101010101" pitchFamily="2" charset="-122"/>
            </a:endParaRPr>
          </a:p>
        </p:txBody>
      </p:sp>
      <p:sp>
        <p:nvSpPr>
          <p:cNvPr id="5124" name="Rectangle 9">
            <a:extLst>
              <a:ext uri="{FF2B5EF4-FFF2-40B4-BE49-F238E27FC236}">
                <a16:creationId xmlns:a16="http://schemas.microsoft.com/office/drawing/2014/main" id="{EC4DA3CB-C467-4099-B30C-37ABF9138C78}"/>
              </a:ext>
            </a:extLst>
          </p:cNvPr>
          <p:cNvSpPr>
            <a:spLocks noChangeArrowheads="1"/>
          </p:cNvSpPr>
          <p:nvPr/>
        </p:nvSpPr>
        <p:spPr bwMode="gray">
          <a:xfrm>
            <a:off x="4545014" y="3886201"/>
            <a:ext cx="309562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tabLst>
                <a:tab pos="4749800" algn="l"/>
              </a:tabLst>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tabLst>
                <a:tab pos="4749800" algn="l"/>
              </a:tabLst>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tabLst>
                <a:tab pos="4749800" algn="l"/>
              </a:tabLst>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tabLst>
                <a:tab pos="4749800" algn="l"/>
              </a:tabLst>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tabLst>
                <a:tab pos="4749800" algn="l"/>
              </a:tabLst>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tabLst>
                <a:tab pos="4749800" algn="l"/>
              </a:tabLst>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tabLst>
                <a:tab pos="4749800" algn="l"/>
              </a:tabLst>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tabLst>
                <a:tab pos="4749800" algn="l"/>
              </a:tabLst>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tabLst>
                <a:tab pos="4749800" algn="l"/>
              </a:tabLst>
              <a:defRPr sz="2800" b="1">
                <a:solidFill>
                  <a:srgbClr val="000000"/>
                </a:solidFill>
                <a:latin typeface="黑体" panose="02010609060101010101" pitchFamily="49" charset="-122"/>
                <a:ea typeface="黑体" panose="02010609060101010101" pitchFamily="49" charset="-122"/>
              </a:defRPr>
            </a:lvl9pPr>
          </a:lstStyle>
          <a:p>
            <a:pPr algn="l">
              <a:spcBef>
                <a:spcPct val="0"/>
              </a:spcBef>
              <a:buFont typeface="Wingdings" panose="05000000000000000000" pitchFamily="2" charset="2"/>
              <a:buNone/>
            </a:pPr>
            <a:r>
              <a:rPr lang="zh-CN" altLang="en-US" sz="4000">
                <a:solidFill>
                  <a:schemeClr val="accent2"/>
                </a:solidFill>
                <a:latin typeface="华文新魏" panose="02010800040101010101" pitchFamily="2" charset="-122"/>
                <a:ea typeface="华文新魏" panose="02010800040101010101" pitchFamily="2" charset="-122"/>
              </a:rPr>
              <a:t>西北工业大学</a:t>
            </a:r>
            <a:endParaRPr lang="en-US" altLang="zh-CN" sz="4000">
              <a:solidFill>
                <a:schemeClr val="accent2"/>
              </a:solidFill>
              <a:latin typeface="华文新魏" panose="02010800040101010101" pitchFamily="2" charset="-122"/>
              <a:ea typeface="华文新魏" panose="02010800040101010101" pitchFamily="2" charset="-122"/>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229FCF7D-D862-4DAE-BF66-2E1C8862BF36}"/>
                  </a:ext>
                </a:extLst>
              </p14:cNvPr>
              <p14:cNvContentPartPr/>
              <p14:nvPr/>
            </p14:nvContentPartPr>
            <p14:xfrm>
              <a:off x="13643425" y="4763577"/>
              <a:ext cx="13320" cy="33120"/>
            </p14:xfrm>
          </p:contentPart>
        </mc:Choice>
        <mc:Fallback xmlns="">
          <p:pic>
            <p:nvPicPr>
              <p:cNvPr id="5" name="墨迹 4">
                <a:extLst>
                  <a:ext uri="{FF2B5EF4-FFF2-40B4-BE49-F238E27FC236}">
                    <a16:creationId xmlns:a16="http://schemas.microsoft.com/office/drawing/2014/main" id="{229FCF7D-D862-4DAE-BF66-2E1C8862BF36}"/>
                  </a:ext>
                </a:extLst>
              </p:cNvPr>
              <p:cNvPicPr/>
              <p:nvPr/>
            </p:nvPicPr>
            <p:blipFill>
              <a:blip r:embed="rId4"/>
              <a:stretch>
                <a:fillRect/>
              </a:stretch>
            </p:blipFill>
            <p:spPr>
              <a:xfrm>
                <a:off x="13634662" y="4754577"/>
                <a:ext cx="30496" cy="50760"/>
              </a:xfrm>
              <a:prstGeom prst="rect">
                <a:avLst/>
              </a:prstGeom>
            </p:spPr>
          </p:pic>
        </mc:Fallback>
      </mc:AlternateContent>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a:extLst>
              <a:ext uri="{FF2B5EF4-FFF2-40B4-BE49-F238E27FC236}">
                <a16:creationId xmlns:a16="http://schemas.microsoft.com/office/drawing/2014/main" id="{72FC1891-5376-42FC-9ABC-C9F3843892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BDFA840-D3CB-4BD9-9707-D4F8C97F0C3D}"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7411" name="Rectangle 2">
            <a:extLst>
              <a:ext uri="{FF2B5EF4-FFF2-40B4-BE49-F238E27FC236}">
                <a16:creationId xmlns:a16="http://schemas.microsoft.com/office/drawing/2014/main" id="{3FBFA945-4626-4C1D-9056-16CF18369E36}"/>
              </a:ext>
            </a:extLst>
          </p:cNvPr>
          <p:cNvSpPr>
            <a:spLocks noGrp="1" noChangeArrowheads="1"/>
          </p:cNvSpPr>
          <p:nvPr>
            <p:ph type="title"/>
          </p:nvPr>
        </p:nvSpPr>
        <p:spPr/>
        <p:txBody>
          <a:bodyPr/>
          <a:lstStyle/>
          <a:p>
            <a:pPr eaLnBrk="1" hangingPunct="1"/>
            <a:r>
              <a:rPr lang="zh-CN" altLang="en-US"/>
              <a:t>例</a:t>
            </a:r>
            <a:r>
              <a:rPr lang="en-US" altLang="zh-CN"/>
              <a:t>8.2.1</a:t>
            </a:r>
            <a:r>
              <a:rPr lang="zh-CN" altLang="en-US"/>
              <a:t>（</a:t>
            </a:r>
            <a:r>
              <a:rPr lang="en-US" altLang="zh-CN"/>
              <a:t>3</a:t>
            </a:r>
            <a:r>
              <a:rPr lang="zh-CN" altLang="en-US"/>
              <a:t>）</a:t>
            </a:r>
          </a:p>
        </p:txBody>
      </p:sp>
      <p:sp>
        <p:nvSpPr>
          <p:cNvPr id="1191939" name="Rectangle 3">
            <a:extLst>
              <a:ext uri="{FF2B5EF4-FFF2-40B4-BE49-F238E27FC236}">
                <a16:creationId xmlns:a16="http://schemas.microsoft.com/office/drawing/2014/main" id="{395B8D9A-869B-4659-AE75-B7E6CC29DE97}"/>
              </a:ext>
            </a:extLst>
          </p:cNvPr>
          <p:cNvSpPr>
            <a:spLocks noGrp="1" noChangeArrowheads="1"/>
          </p:cNvSpPr>
          <p:nvPr>
            <p:ph type="body" idx="1"/>
          </p:nvPr>
        </p:nvSpPr>
        <p:spPr>
          <a:xfrm>
            <a:off x="2135188" y="1268413"/>
            <a:ext cx="8064500" cy="3168650"/>
          </a:xfrm>
        </p:spPr>
        <p:txBody>
          <a:bodyPr/>
          <a:lstStyle/>
          <a:p>
            <a:pPr marL="0" indent="0" eaLnBrk="1" hangingPunct="1">
              <a:buNone/>
            </a:pPr>
            <a:r>
              <a:rPr lang="zh-CN" altLang="en-US"/>
              <a:t>    假设有一群人和一组工作，这群人中的某些人能够做这组工作中的某些工作。例如，有</a:t>
            </a:r>
            <a:r>
              <a:rPr lang="en-US" altLang="zh-CN"/>
              <a:t>3</a:t>
            </a:r>
            <a:r>
              <a:rPr lang="zh-CN" altLang="en-US"/>
              <a:t>个人</a:t>
            </a:r>
            <a:r>
              <a:rPr lang="en-US" altLang="zh-CN"/>
              <a:t>A</a:t>
            </a:r>
            <a:r>
              <a:rPr lang="zh-CN" altLang="en-US"/>
              <a:t>、</a:t>
            </a:r>
            <a:r>
              <a:rPr lang="en-US" altLang="zh-CN"/>
              <a:t>B</a:t>
            </a:r>
            <a:r>
              <a:rPr lang="zh-CN" altLang="en-US"/>
              <a:t>和</a:t>
            </a:r>
            <a:r>
              <a:rPr lang="en-US" altLang="zh-CN"/>
              <a:t>C</a:t>
            </a:r>
            <a:r>
              <a:rPr lang="zh-CN" altLang="en-US"/>
              <a:t>，</a:t>
            </a:r>
            <a:r>
              <a:rPr lang="en-US" altLang="zh-CN"/>
              <a:t>3</a:t>
            </a:r>
            <a:r>
              <a:rPr lang="zh-CN" altLang="en-US"/>
              <a:t>件工作</a:t>
            </a:r>
            <a:r>
              <a:rPr lang="en-US" altLang="zh-CN"/>
              <a:t>D</a:t>
            </a:r>
            <a:r>
              <a:rPr lang="zh-CN" altLang="en-US"/>
              <a:t>、</a:t>
            </a:r>
            <a:r>
              <a:rPr lang="en-US" altLang="zh-CN"/>
              <a:t>E</a:t>
            </a:r>
            <a:r>
              <a:rPr lang="zh-CN" altLang="en-US"/>
              <a:t>和</a:t>
            </a:r>
            <a:r>
              <a:rPr lang="en-US" altLang="zh-CN"/>
              <a:t>F</a:t>
            </a:r>
            <a:r>
              <a:rPr lang="zh-CN" altLang="en-US"/>
              <a:t>，假设</a:t>
            </a:r>
            <a:r>
              <a:rPr lang="en-US" altLang="zh-CN"/>
              <a:t>A</a:t>
            </a:r>
            <a:r>
              <a:rPr lang="zh-CN" altLang="en-US"/>
              <a:t>只能做工作</a:t>
            </a:r>
            <a:r>
              <a:rPr lang="en-US" altLang="zh-CN"/>
              <a:t>D, B</a:t>
            </a:r>
            <a:r>
              <a:rPr lang="zh-CN" altLang="en-US"/>
              <a:t>能做工作</a:t>
            </a:r>
            <a:r>
              <a:rPr lang="en-US" altLang="zh-CN"/>
              <a:t>E</a:t>
            </a:r>
            <a:r>
              <a:rPr lang="zh-CN" altLang="en-US"/>
              <a:t>和</a:t>
            </a:r>
            <a:r>
              <a:rPr lang="en-US" altLang="zh-CN"/>
              <a:t>F, C</a:t>
            </a:r>
            <a:r>
              <a:rPr lang="zh-CN" altLang="en-US"/>
              <a:t>能做工作</a:t>
            </a:r>
            <a:r>
              <a:rPr lang="en-US" altLang="zh-CN"/>
              <a:t>D</a:t>
            </a:r>
            <a:r>
              <a:rPr lang="zh-CN" altLang="en-US"/>
              <a:t>和</a:t>
            </a:r>
            <a:r>
              <a:rPr lang="en-US" altLang="zh-CN"/>
              <a:t>E</a:t>
            </a:r>
            <a:r>
              <a:rPr lang="zh-CN" altLang="en-US"/>
              <a:t>。则这种情形可用下图表示，其中，在人和这个人能够做的工作之间画有线。</a:t>
            </a:r>
          </a:p>
        </p:txBody>
      </p:sp>
      <p:grpSp>
        <p:nvGrpSpPr>
          <p:cNvPr id="2" name="Group 4">
            <a:extLst>
              <a:ext uri="{FF2B5EF4-FFF2-40B4-BE49-F238E27FC236}">
                <a16:creationId xmlns:a16="http://schemas.microsoft.com/office/drawing/2014/main" id="{65F46E07-CF75-40EB-BBC0-ECCDCA03331D}"/>
              </a:ext>
            </a:extLst>
          </p:cNvPr>
          <p:cNvGrpSpPr>
            <a:grpSpLocks/>
          </p:cNvGrpSpPr>
          <p:nvPr/>
        </p:nvGrpSpPr>
        <p:grpSpPr bwMode="auto">
          <a:xfrm>
            <a:off x="5159376" y="4221163"/>
            <a:ext cx="2130425" cy="1708149"/>
            <a:chOff x="3878" y="2448"/>
            <a:chExt cx="1342" cy="1076"/>
          </a:xfrm>
        </p:grpSpPr>
        <p:sp>
          <p:nvSpPr>
            <p:cNvPr id="17414" name="Line 5">
              <a:extLst>
                <a:ext uri="{FF2B5EF4-FFF2-40B4-BE49-F238E27FC236}">
                  <a16:creationId xmlns:a16="http://schemas.microsoft.com/office/drawing/2014/main" id="{208CC346-0A11-4F67-95B6-187545D6B122}"/>
                </a:ext>
              </a:extLst>
            </p:cNvPr>
            <p:cNvSpPr>
              <a:spLocks noChangeShapeType="1"/>
            </p:cNvSpPr>
            <p:nvPr/>
          </p:nvSpPr>
          <p:spPr bwMode="auto">
            <a:xfrm>
              <a:off x="4039" y="2576"/>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Line 6">
              <a:extLst>
                <a:ext uri="{FF2B5EF4-FFF2-40B4-BE49-F238E27FC236}">
                  <a16:creationId xmlns:a16="http://schemas.microsoft.com/office/drawing/2014/main" id="{2A47B5FE-BFBE-490A-BF1E-E33BC7BA3C16}"/>
                </a:ext>
              </a:extLst>
            </p:cNvPr>
            <p:cNvSpPr>
              <a:spLocks noChangeShapeType="1"/>
            </p:cNvSpPr>
            <p:nvPr/>
          </p:nvSpPr>
          <p:spPr bwMode="auto">
            <a:xfrm>
              <a:off x="4039" y="2994"/>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Text Box 7">
              <a:extLst>
                <a:ext uri="{FF2B5EF4-FFF2-40B4-BE49-F238E27FC236}">
                  <a16:creationId xmlns:a16="http://schemas.microsoft.com/office/drawing/2014/main" id="{15B022B9-31E9-4B29-8969-C4FBB9A5D784}"/>
                </a:ext>
              </a:extLst>
            </p:cNvPr>
            <p:cNvSpPr txBox="1">
              <a:spLocks noChangeArrowheads="1"/>
            </p:cNvSpPr>
            <p:nvPr/>
          </p:nvSpPr>
          <p:spPr bwMode="auto">
            <a:xfrm>
              <a:off x="3878" y="2448"/>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A</a:t>
              </a:r>
              <a:endParaRPr lang="en-US" altLang="zh-CN" sz="2400">
                <a:solidFill>
                  <a:srgbClr val="FF0000"/>
                </a:solidFill>
              </a:endParaRPr>
            </a:p>
          </p:txBody>
        </p:sp>
        <p:sp>
          <p:nvSpPr>
            <p:cNvPr id="17417" name="Text Box 8">
              <a:extLst>
                <a:ext uri="{FF2B5EF4-FFF2-40B4-BE49-F238E27FC236}">
                  <a16:creationId xmlns:a16="http://schemas.microsoft.com/office/drawing/2014/main" id="{7B2B0D93-2497-42B8-A382-6083F5A57D79}"/>
                </a:ext>
              </a:extLst>
            </p:cNvPr>
            <p:cNvSpPr txBox="1">
              <a:spLocks noChangeArrowheads="1"/>
            </p:cNvSpPr>
            <p:nvPr/>
          </p:nvSpPr>
          <p:spPr bwMode="auto">
            <a:xfrm>
              <a:off x="3878" y="329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C</a:t>
              </a:r>
              <a:endParaRPr lang="en-US" altLang="zh-CN" sz="2400">
                <a:solidFill>
                  <a:srgbClr val="FF0000"/>
                </a:solidFill>
              </a:endParaRPr>
            </a:p>
          </p:txBody>
        </p:sp>
        <p:sp>
          <p:nvSpPr>
            <p:cNvPr id="17418" name="Text Box 9">
              <a:extLst>
                <a:ext uri="{FF2B5EF4-FFF2-40B4-BE49-F238E27FC236}">
                  <a16:creationId xmlns:a16="http://schemas.microsoft.com/office/drawing/2014/main" id="{3ABD8FD3-4A53-4054-80F6-3723711D4CE3}"/>
                </a:ext>
              </a:extLst>
            </p:cNvPr>
            <p:cNvSpPr txBox="1">
              <a:spLocks noChangeArrowheads="1"/>
            </p:cNvSpPr>
            <p:nvPr/>
          </p:nvSpPr>
          <p:spPr bwMode="auto">
            <a:xfrm>
              <a:off x="5148" y="329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F</a:t>
              </a:r>
              <a:endParaRPr lang="en-US" altLang="zh-CN" sz="2400">
                <a:solidFill>
                  <a:srgbClr val="FF0000"/>
                </a:solidFill>
              </a:endParaRPr>
            </a:p>
          </p:txBody>
        </p:sp>
        <p:sp>
          <p:nvSpPr>
            <p:cNvPr id="17419" name="Text Box 10">
              <a:extLst>
                <a:ext uri="{FF2B5EF4-FFF2-40B4-BE49-F238E27FC236}">
                  <a16:creationId xmlns:a16="http://schemas.microsoft.com/office/drawing/2014/main" id="{76CE62E0-3E4C-4E59-8FF9-78D5275ED16F}"/>
                </a:ext>
              </a:extLst>
            </p:cNvPr>
            <p:cNvSpPr txBox="1">
              <a:spLocks noChangeArrowheads="1"/>
            </p:cNvSpPr>
            <p:nvPr/>
          </p:nvSpPr>
          <p:spPr bwMode="auto">
            <a:xfrm>
              <a:off x="5148" y="2448"/>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D</a:t>
              </a:r>
              <a:endParaRPr lang="en-US" altLang="zh-CN" sz="2400">
                <a:solidFill>
                  <a:srgbClr val="FF0000"/>
                </a:solidFill>
              </a:endParaRPr>
            </a:p>
          </p:txBody>
        </p:sp>
        <p:sp>
          <p:nvSpPr>
            <p:cNvPr id="17420" name="Line 11">
              <a:extLst>
                <a:ext uri="{FF2B5EF4-FFF2-40B4-BE49-F238E27FC236}">
                  <a16:creationId xmlns:a16="http://schemas.microsoft.com/office/drawing/2014/main" id="{D0AAE25F-3A9F-4AE6-84B2-ADC5638C4A57}"/>
                </a:ext>
              </a:extLst>
            </p:cNvPr>
            <p:cNvSpPr>
              <a:spLocks noChangeShapeType="1"/>
            </p:cNvSpPr>
            <p:nvPr/>
          </p:nvSpPr>
          <p:spPr bwMode="auto">
            <a:xfrm flipH="1">
              <a:off x="4027" y="2564"/>
              <a:ext cx="1089" cy="8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Text Box 12">
              <a:extLst>
                <a:ext uri="{FF2B5EF4-FFF2-40B4-BE49-F238E27FC236}">
                  <a16:creationId xmlns:a16="http://schemas.microsoft.com/office/drawing/2014/main" id="{788FA671-71EC-4B99-AD18-60BB0F5BAACF}"/>
                </a:ext>
              </a:extLst>
            </p:cNvPr>
            <p:cNvSpPr txBox="1">
              <a:spLocks noChangeArrowheads="1"/>
            </p:cNvSpPr>
            <p:nvPr/>
          </p:nvSpPr>
          <p:spPr bwMode="auto">
            <a:xfrm>
              <a:off x="3878" y="2869"/>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B</a:t>
              </a:r>
              <a:endParaRPr lang="en-US" altLang="zh-CN" sz="2400">
                <a:solidFill>
                  <a:srgbClr val="FF0000"/>
                </a:solidFill>
              </a:endParaRPr>
            </a:p>
          </p:txBody>
        </p:sp>
        <p:sp>
          <p:nvSpPr>
            <p:cNvPr id="17422" name="Text Box 13">
              <a:extLst>
                <a:ext uri="{FF2B5EF4-FFF2-40B4-BE49-F238E27FC236}">
                  <a16:creationId xmlns:a16="http://schemas.microsoft.com/office/drawing/2014/main" id="{BD302657-18F9-447C-AB78-662191E91D90}"/>
                </a:ext>
              </a:extLst>
            </p:cNvPr>
            <p:cNvSpPr txBox="1">
              <a:spLocks noChangeArrowheads="1"/>
            </p:cNvSpPr>
            <p:nvPr/>
          </p:nvSpPr>
          <p:spPr bwMode="auto">
            <a:xfrm>
              <a:off x="5148" y="2869"/>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E</a:t>
              </a:r>
              <a:endParaRPr lang="en-US" altLang="zh-CN" sz="2400">
                <a:solidFill>
                  <a:srgbClr val="FF0000"/>
                </a:solidFill>
              </a:endParaRPr>
            </a:p>
          </p:txBody>
        </p:sp>
        <p:sp>
          <p:nvSpPr>
            <p:cNvPr id="17423" name="Line 14">
              <a:extLst>
                <a:ext uri="{FF2B5EF4-FFF2-40B4-BE49-F238E27FC236}">
                  <a16:creationId xmlns:a16="http://schemas.microsoft.com/office/drawing/2014/main" id="{CEECD215-A0E7-4062-90B0-4E440A513294}"/>
                </a:ext>
              </a:extLst>
            </p:cNvPr>
            <p:cNvSpPr>
              <a:spLocks noChangeShapeType="1"/>
            </p:cNvSpPr>
            <p:nvPr/>
          </p:nvSpPr>
          <p:spPr bwMode="auto">
            <a:xfrm flipV="1">
              <a:off x="4038" y="2989"/>
              <a:ext cx="1056" cy="4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15">
              <a:extLst>
                <a:ext uri="{FF2B5EF4-FFF2-40B4-BE49-F238E27FC236}">
                  <a16:creationId xmlns:a16="http://schemas.microsoft.com/office/drawing/2014/main" id="{7C7800CD-1BA3-492F-939E-C92A3F033F8F}"/>
                </a:ext>
              </a:extLst>
            </p:cNvPr>
            <p:cNvSpPr>
              <a:spLocks noChangeShapeType="1"/>
            </p:cNvSpPr>
            <p:nvPr/>
          </p:nvSpPr>
          <p:spPr bwMode="auto">
            <a:xfrm>
              <a:off x="4034" y="2989"/>
              <a:ext cx="1056" cy="4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Oval 16">
              <a:extLst>
                <a:ext uri="{FF2B5EF4-FFF2-40B4-BE49-F238E27FC236}">
                  <a16:creationId xmlns:a16="http://schemas.microsoft.com/office/drawing/2014/main" id="{1DAC58B3-B01A-4663-8089-707BEABC8DC4}"/>
                </a:ext>
              </a:extLst>
            </p:cNvPr>
            <p:cNvSpPr>
              <a:spLocks noChangeArrowheads="1"/>
            </p:cNvSpPr>
            <p:nvPr/>
          </p:nvSpPr>
          <p:spPr bwMode="auto">
            <a:xfrm>
              <a:off x="4014" y="2543"/>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426" name="Oval 17">
              <a:extLst>
                <a:ext uri="{FF2B5EF4-FFF2-40B4-BE49-F238E27FC236}">
                  <a16:creationId xmlns:a16="http://schemas.microsoft.com/office/drawing/2014/main" id="{8BF7193F-3153-475C-9509-8B95FB78B406}"/>
                </a:ext>
              </a:extLst>
            </p:cNvPr>
            <p:cNvSpPr>
              <a:spLocks noChangeArrowheads="1"/>
            </p:cNvSpPr>
            <p:nvPr/>
          </p:nvSpPr>
          <p:spPr bwMode="auto">
            <a:xfrm>
              <a:off x="4014" y="296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427" name="Oval 18">
              <a:extLst>
                <a:ext uri="{FF2B5EF4-FFF2-40B4-BE49-F238E27FC236}">
                  <a16:creationId xmlns:a16="http://schemas.microsoft.com/office/drawing/2014/main" id="{B1745034-9FC0-42BE-A947-41897598AC59}"/>
                </a:ext>
              </a:extLst>
            </p:cNvPr>
            <p:cNvSpPr>
              <a:spLocks noChangeArrowheads="1"/>
            </p:cNvSpPr>
            <p:nvPr/>
          </p:nvSpPr>
          <p:spPr bwMode="auto">
            <a:xfrm>
              <a:off x="4014" y="3378"/>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428" name="Oval 19">
              <a:extLst>
                <a:ext uri="{FF2B5EF4-FFF2-40B4-BE49-F238E27FC236}">
                  <a16:creationId xmlns:a16="http://schemas.microsoft.com/office/drawing/2014/main" id="{5909449D-8502-4DC6-9682-5A79316B2710}"/>
                </a:ext>
              </a:extLst>
            </p:cNvPr>
            <p:cNvSpPr>
              <a:spLocks noChangeArrowheads="1"/>
            </p:cNvSpPr>
            <p:nvPr/>
          </p:nvSpPr>
          <p:spPr bwMode="auto">
            <a:xfrm>
              <a:off x="5035" y="3378"/>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429" name="Oval 20">
              <a:extLst>
                <a:ext uri="{FF2B5EF4-FFF2-40B4-BE49-F238E27FC236}">
                  <a16:creationId xmlns:a16="http://schemas.microsoft.com/office/drawing/2014/main" id="{911A19F8-6466-4E2F-A5FC-010CA4065953}"/>
                </a:ext>
              </a:extLst>
            </p:cNvPr>
            <p:cNvSpPr>
              <a:spLocks noChangeArrowheads="1"/>
            </p:cNvSpPr>
            <p:nvPr/>
          </p:nvSpPr>
          <p:spPr bwMode="auto">
            <a:xfrm>
              <a:off x="5035" y="2960"/>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430" name="Oval 21">
              <a:extLst>
                <a:ext uri="{FF2B5EF4-FFF2-40B4-BE49-F238E27FC236}">
                  <a16:creationId xmlns:a16="http://schemas.microsoft.com/office/drawing/2014/main" id="{727498F4-EE7A-40C3-B0A7-26E2AA51E219}"/>
                </a:ext>
              </a:extLst>
            </p:cNvPr>
            <p:cNvSpPr>
              <a:spLocks noChangeArrowheads="1"/>
            </p:cNvSpPr>
            <p:nvPr/>
          </p:nvSpPr>
          <p:spPr bwMode="auto">
            <a:xfrm>
              <a:off x="5035" y="2543"/>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91939">
                                            <p:txEl>
                                              <p:pRg st="0" end="0"/>
                                            </p:txEl>
                                          </p:spTgt>
                                        </p:tgtEl>
                                        <p:attrNameLst>
                                          <p:attrName>style.visibility</p:attrName>
                                        </p:attrNameLst>
                                      </p:cBhvr>
                                      <p:to>
                                        <p:strVal val="visible"/>
                                      </p:to>
                                    </p:set>
                                    <p:anim calcmode="lin" valueType="num">
                                      <p:cBhvr additive="base">
                                        <p:cTn id="7" dur="500" fill="hold"/>
                                        <p:tgtEl>
                                          <p:spTgt spid="1191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19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8" presetClass="entr" presetSubtype="0" accel="5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2"/>
                                        </p:tgtEl>
                                        <p:attrNameLst>
                                          <p:attrName>ppt_y</p:attrName>
                                        </p:attrNameLst>
                                      </p:cBhvr>
                                      <p:tavLst>
                                        <p:tav tm="0">
                                          <p:val>
                                            <p:strVal val="#ppt_y"/>
                                          </p:val>
                                        </p:tav>
                                        <p:tav tm="100000">
                                          <p:val>
                                            <p:strVal val="#ppt_y"/>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3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FAAF18B2-A641-4B67-BE75-CDD2248DAD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231BACD-03A1-49C2-8A56-38200170E36A}"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3427" name="Rectangle 2">
            <a:extLst>
              <a:ext uri="{FF2B5EF4-FFF2-40B4-BE49-F238E27FC236}">
                <a16:creationId xmlns:a16="http://schemas.microsoft.com/office/drawing/2014/main" id="{1996781D-9436-42FD-B4A6-B7668C355BE0}"/>
              </a:ext>
            </a:extLst>
          </p:cNvPr>
          <p:cNvSpPr>
            <a:spLocks noGrp="1" noChangeArrowheads="1"/>
          </p:cNvSpPr>
          <p:nvPr>
            <p:ph type="title"/>
          </p:nvPr>
        </p:nvSpPr>
        <p:spPr/>
        <p:txBody>
          <a:bodyPr/>
          <a:lstStyle/>
          <a:p>
            <a:pPr eaLnBrk="1" hangingPunct="1"/>
            <a:r>
              <a:rPr lang="zh-CN" altLang="en-US"/>
              <a:t>三个定理</a:t>
            </a:r>
          </a:p>
        </p:txBody>
      </p:sp>
      <p:sp>
        <p:nvSpPr>
          <p:cNvPr id="1295363" name="Rectangle 3">
            <a:extLst>
              <a:ext uri="{FF2B5EF4-FFF2-40B4-BE49-F238E27FC236}">
                <a16:creationId xmlns:a16="http://schemas.microsoft.com/office/drawing/2014/main" id="{C85127E2-7CF4-48D6-83F8-1CAF5E0E8D8C}"/>
              </a:ext>
            </a:extLst>
          </p:cNvPr>
          <p:cNvSpPr>
            <a:spLocks noGrp="1" noChangeArrowheads="1"/>
          </p:cNvSpPr>
          <p:nvPr>
            <p:ph type="body" idx="1"/>
          </p:nvPr>
        </p:nvSpPr>
        <p:spPr>
          <a:xfrm>
            <a:off x="2135188" y="1341439"/>
            <a:ext cx="8064500" cy="4110037"/>
          </a:xfrm>
        </p:spPr>
        <p:txBody>
          <a:bodyPr/>
          <a:lstStyle/>
          <a:p>
            <a:pPr marL="0" indent="0" eaLnBrk="1" hangingPunct="1">
              <a:spcBef>
                <a:spcPct val="50000"/>
              </a:spcBef>
              <a:buNone/>
            </a:pPr>
            <a:r>
              <a:rPr lang="zh-CN" altLang="en-US">
                <a:solidFill>
                  <a:schemeClr val="accent1"/>
                </a:solidFill>
              </a:rPr>
              <a:t>定理</a:t>
            </a:r>
            <a:r>
              <a:rPr lang="en-US" altLang="zh-CN">
                <a:solidFill>
                  <a:schemeClr val="accent1"/>
                </a:solidFill>
              </a:rPr>
              <a:t>8.3.8</a:t>
            </a:r>
            <a:r>
              <a:rPr lang="en-US" altLang="zh-CN"/>
              <a:t>  </a:t>
            </a:r>
            <a:r>
              <a:rPr lang="zh-CN" altLang="en-US"/>
              <a:t>在有向图</a:t>
            </a:r>
            <a:r>
              <a:rPr lang="en-US" altLang="zh-CN"/>
              <a:t>G = &lt;V, E&gt;</a:t>
            </a:r>
            <a:r>
              <a:rPr lang="zh-CN" altLang="en-US"/>
              <a:t>中，它的每一个结点位于且仅位于一个强（弱）连通分支中。</a:t>
            </a:r>
          </a:p>
          <a:p>
            <a:pPr marL="0" indent="0" eaLnBrk="1" hangingPunct="1">
              <a:spcBef>
                <a:spcPct val="50000"/>
              </a:spcBef>
              <a:buNone/>
            </a:pPr>
            <a:r>
              <a:rPr lang="zh-CN" altLang="en-US">
                <a:solidFill>
                  <a:schemeClr val="accent1"/>
                </a:solidFill>
              </a:rPr>
              <a:t>定理</a:t>
            </a:r>
            <a:r>
              <a:rPr lang="en-US" altLang="zh-CN">
                <a:solidFill>
                  <a:schemeClr val="accent1"/>
                </a:solidFill>
              </a:rPr>
              <a:t>8.3.9</a:t>
            </a:r>
            <a:r>
              <a:rPr lang="en-US" altLang="zh-CN"/>
              <a:t>  </a:t>
            </a:r>
            <a:r>
              <a:rPr lang="zh-CN" altLang="en-US"/>
              <a:t>在有向图</a:t>
            </a:r>
            <a:r>
              <a:rPr lang="en-US" altLang="zh-CN"/>
              <a:t>G = &lt;V, E&gt;</a:t>
            </a:r>
            <a:r>
              <a:rPr lang="zh-CN" altLang="en-US"/>
              <a:t>中，它的每一个结点至少位于一个单向连通分支中。</a:t>
            </a:r>
          </a:p>
          <a:p>
            <a:pPr marL="0" indent="0" eaLnBrk="1" hangingPunct="1">
              <a:spcBef>
                <a:spcPct val="50000"/>
              </a:spcBef>
              <a:buNone/>
            </a:pPr>
            <a:r>
              <a:rPr lang="zh-CN" altLang="en-US">
                <a:solidFill>
                  <a:schemeClr val="accent1"/>
                </a:solidFill>
              </a:rPr>
              <a:t>定理</a:t>
            </a:r>
            <a:r>
              <a:rPr lang="en-US" altLang="zh-CN">
                <a:solidFill>
                  <a:schemeClr val="accent1"/>
                </a:solidFill>
              </a:rPr>
              <a:t>8.3.10</a:t>
            </a:r>
            <a:r>
              <a:rPr lang="en-US" altLang="zh-CN"/>
              <a:t> </a:t>
            </a:r>
            <a:r>
              <a:rPr lang="zh-CN" altLang="en-US"/>
              <a:t>在有向图</a:t>
            </a:r>
            <a:r>
              <a:rPr lang="en-US" altLang="zh-CN"/>
              <a:t>G = &lt;V, E&gt;</a:t>
            </a:r>
            <a:r>
              <a:rPr lang="zh-CN" altLang="en-US"/>
              <a:t>中，它的每一条边至多在一个强连通分支中；至少在一个单向连通分支中；在且仅在一个弱连通分支中。</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5363">
                                            <p:txEl>
                                              <p:pRg st="0" end="0"/>
                                            </p:txEl>
                                          </p:spTgt>
                                        </p:tgtEl>
                                        <p:attrNameLst>
                                          <p:attrName>style.visibility</p:attrName>
                                        </p:attrNameLst>
                                      </p:cBhvr>
                                      <p:to>
                                        <p:strVal val="visible"/>
                                      </p:to>
                                    </p:set>
                                    <p:animEffect transition="in" filter="fade">
                                      <p:cBhvr>
                                        <p:cTn id="7" dur="500"/>
                                        <p:tgtEl>
                                          <p:spTgt spid="129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5363">
                                            <p:txEl>
                                              <p:pRg st="1" end="1"/>
                                            </p:txEl>
                                          </p:spTgt>
                                        </p:tgtEl>
                                        <p:attrNameLst>
                                          <p:attrName>style.visibility</p:attrName>
                                        </p:attrNameLst>
                                      </p:cBhvr>
                                      <p:to>
                                        <p:strVal val="visible"/>
                                      </p:to>
                                    </p:set>
                                    <p:animEffect transition="in" filter="fade">
                                      <p:cBhvr>
                                        <p:cTn id="12" dur="500"/>
                                        <p:tgtEl>
                                          <p:spTgt spid="129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5363">
                                            <p:txEl>
                                              <p:pRg st="2" end="2"/>
                                            </p:txEl>
                                          </p:spTgt>
                                        </p:tgtEl>
                                        <p:attrNameLst>
                                          <p:attrName>style.visibility</p:attrName>
                                        </p:attrNameLst>
                                      </p:cBhvr>
                                      <p:to>
                                        <p:strVal val="visible"/>
                                      </p:to>
                                    </p:set>
                                    <p:animEffect transition="in" filter="fade">
                                      <p:cBhvr>
                                        <p:cTn id="17" dur="500"/>
                                        <p:tgtEl>
                                          <p:spTgt spid="129536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3426"/>
                                        </p:tgtEl>
                                        <p:attrNameLst>
                                          <p:attrName>style.visibility</p:attrName>
                                        </p:attrNameLst>
                                      </p:cBhvr>
                                      <p:to>
                                        <p:strVal val="visible"/>
                                      </p:to>
                                    </p:set>
                                    <p:animEffect transition="in" filter="fade">
                                      <p:cBhvr>
                                        <p:cTn id="20" dur="500"/>
                                        <p:tgtEl>
                                          <p:spTgt spid="1034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3427"/>
                                        </p:tgtEl>
                                        <p:attrNameLst>
                                          <p:attrName>style.visibility</p:attrName>
                                        </p:attrNameLst>
                                      </p:cBhvr>
                                      <p:to>
                                        <p:strVal val="visible"/>
                                      </p:to>
                                    </p:set>
                                    <p:animEffect transition="in" filter="fade">
                                      <p:cBhvr>
                                        <p:cTn id="23" dur="5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27" grpId="0"/>
      <p:bldP spid="129536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D0706906-F919-4599-B00B-C1AB8B53CD3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7B75B89-7C20-4821-9196-6813250D2F1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4451" name="Rectangle 2">
            <a:extLst>
              <a:ext uri="{FF2B5EF4-FFF2-40B4-BE49-F238E27FC236}">
                <a16:creationId xmlns:a16="http://schemas.microsoft.com/office/drawing/2014/main" id="{362DC6F9-788B-47E4-948E-E6E4F4615940}"/>
              </a:ext>
            </a:extLst>
          </p:cNvPr>
          <p:cNvSpPr>
            <a:spLocks noGrp="1" noChangeArrowheads="1"/>
          </p:cNvSpPr>
          <p:nvPr>
            <p:ph type="title"/>
          </p:nvPr>
        </p:nvSpPr>
        <p:spPr/>
        <p:txBody>
          <a:bodyPr/>
          <a:lstStyle/>
          <a:p>
            <a:pPr eaLnBrk="1" hangingPunct="1"/>
            <a:r>
              <a:rPr lang="zh-CN" altLang="en-US"/>
              <a:t>例</a:t>
            </a:r>
          </a:p>
        </p:txBody>
      </p:sp>
      <p:sp>
        <p:nvSpPr>
          <p:cNvPr id="1296387" name="Rectangle 3">
            <a:extLst>
              <a:ext uri="{FF2B5EF4-FFF2-40B4-BE49-F238E27FC236}">
                <a16:creationId xmlns:a16="http://schemas.microsoft.com/office/drawing/2014/main" id="{43898203-6672-425D-8E55-1845CAA0CB4D}"/>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对于</a:t>
            </a:r>
            <a:r>
              <a:rPr lang="zh-CN" altLang="en-US">
                <a:latin typeface="宋体" panose="02010600030101010101" pitchFamily="2" charset="-122"/>
              </a:rPr>
              <a:t>“</a:t>
            </a:r>
            <a:r>
              <a:rPr lang="zh-CN" altLang="en-US"/>
              <a:t>两结点在同一单向连通分支中</a:t>
            </a:r>
            <a:r>
              <a:rPr lang="zh-CN" altLang="en-US">
                <a:latin typeface="宋体" panose="02010600030101010101" pitchFamily="2" charset="-122"/>
              </a:rPr>
              <a:t>”</a:t>
            </a:r>
            <a:r>
              <a:rPr lang="zh-CN" altLang="en-US"/>
              <a:t>这一关系，虽然它是自反的，对称的，但它不是传递的。</a:t>
            </a:r>
          </a:p>
        </p:txBody>
      </p:sp>
      <p:grpSp>
        <p:nvGrpSpPr>
          <p:cNvPr id="2" name="Group 14">
            <a:extLst>
              <a:ext uri="{FF2B5EF4-FFF2-40B4-BE49-F238E27FC236}">
                <a16:creationId xmlns:a16="http://schemas.microsoft.com/office/drawing/2014/main" id="{596F6840-776D-4C4A-A3EE-5D1DFD549D5F}"/>
              </a:ext>
            </a:extLst>
          </p:cNvPr>
          <p:cNvGrpSpPr>
            <a:grpSpLocks/>
          </p:cNvGrpSpPr>
          <p:nvPr/>
        </p:nvGrpSpPr>
        <p:grpSpPr bwMode="auto">
          <a:xfrm>
            <a:off x="4799013" y="2498726"/>
            <a:ext cx="2735262" cy="2257425"/>
            <a:chOff x="1156" y="2659"/>
            <a:chExt cx="1723" cy="1422"/>
          </a:xfrm>
        </p:grpSpPr>
        <p:sp>
          <p:nvSpPr>
            <p:cNvPr id="104455" name="Line 6">
              <a:extLst>
                <a:ext uri="{FF2B5EF4-FFF2-40B4-BE49-F238E27FC236}">
                  <a16:creationId xmlns:a16="http://schemas.microsoft.com/office/drawing/2014/main" id="{E3B8970D-8BEF-424C-978E-D607BE3F2966}"/>
                </a:ext>
              </a:extLst>
            </p:cNvPr>
            <p:cNvSpPr>
              <a:spLocks noChangeAspect="1" noChangeShapeType="1"/>
            </p:cNvSpPr>
            <p:nvPr/>
          </p:nvSpPr>
          <p:spPr bwMode="auto">
            <a:xfrm>
              <a:off x="2013" y="3049"/>
              <a:ext cx="681" cy="681"/>
            </a:xfrm>
            <a:prstGeom prst="line">
              <a:avLst/>
            </a:prstGeom>
            <a:noFill/>
            <a:ln w="2540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4456" name="Line 7">
              <a:extLst>
                <a:ext uri="{FF2B5EF4-FFF2-40B4-BE49-F238E27FC236}">
                  <a16:creationId xmlns:a16="http://schemas.microsoft.com/office/drawing/2014/main" id="{BB92459A-22B2-4F8F-93ED-E866029329C9}"/>
                </a:ext>
              </a:extLst>
            </p:cNvPr>
            <p:cNvSpPr>
              <a:spLocks noChangeAspect="1" noChangeShapeType="1"/>
            </p:cNvSpPr>
            <p:nvPr/>
          </p:nvSpPr>
          <p:spPr bwMode="auto">
            <a:xfrm flipH="1">
              <a:off x="1276" y="3049"/>
              <a:ext cx="681" cy="681"/>
            </a:xfrm>
            <a:prstGeom prst="line">
              <a:avLst/>
            </a:prstGeom>
            <a:noFill/>
            <a:ln w="25400">
              <a:solidFill>
                <a:srgbClr val="000000"/>
              </a:solidFill>
              <a:round/>
              <a:headEnd type="none" w="sm" len="med"/>
              <a:tailEnd type="triangl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4457" name="Oval 8">
              <a:extLst>
                <a:ext uri="{FF2B5EF4-FFF2-40B4-BE49-F238E27FC236}">
                  <a16:creationId xmlns:a16="http://schemas.microsoft.com/office/drawing/2014/main" id="{DEAE4C27-F5BF-4F35-B79C-814001C624A0}"/>
                </a:ext>
              </a:extLst>
            </p:cNvPr>
            <p:cNvSpPr>
              <a:spLocks noChangeAspect="1" noChangeArrowheads="1"/>
            </p:cNvSpPr>
            <p:nvPr/>
          </p:nvSpPr>
          <p:spPr bwMode="auto">
            <a:xfrm>
              <a:off x="1951" y="2971"/>
              <a:ext cx="68" cy="6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4458" name="Oval 9">
              <a:extLst>
                <a:ext uri="{FF2B5EF4-FFF2-40B4-BE49-F238E27FC236}">
                  <a16:creationId xmlns:a16="http://schemas.microsoft.com/office/drawing/2014/main" id="{445ADE4B-0661-460A-9EFD-7EC0D46C086F}"/>
                </a:ext>
              </a:extLst>
            </p:cNvPr>
            <p:cNvSpPr>
              <a:spLocks noChangeAspect="1" noChangeArrowheads="1"/>
            </p:cNvSpPr>
            <p:nvPr/>
          </p:nvSpPr>
          <p:spPr bwMode="auto">
            <a:xfrm>
              <a:off x="1250" y="3729"/>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4459" name="Oval 10">
              <a:extLst>
                <a:ext uri="{FF2B5EF4-FFF2-40B4-BE49-F238E27FC236}">
                  <a16:creationId xmlns:a16="http://schemas.microsoft.com/office/drawing/2014/main" id="{98591013-D492-4E7B-BD3A-3355C7A409D1}"/>
                </a:ext>
              </a:extLst>
            </p:cNvPr>
            <p:cNvSpPr>
              <a:spLocks noChangeAspect="1" noChangeArrowheads="1"/>
            </p:cNvSpPr>
            <p:nvPr/>
          </p:nvSpPr>
          <p:spPr bwMode="auto">
            <a:xfrm>
              <a:off x="2660" y="3729"/>
              <a:ext cx="69"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4460" name="Text Box 11">
              <a:extLst>
                <a:ext uri="{FF2B5EF4-FFF2-40B4-BE49-F238E27FC236}">
                  <a16:creationId xmlns:a16="http://schemas.microsoft.com/office/drawing/2014/main" id="{13296AE3-FEC5-40D7-9751-393FCC2E4122}"/>
                </a:ext>
              </a:extLst>
            </p:cNvPr>
            <p:cNvSpPr txBox="1">
              <a:spLocks noChangeAspect="1" noChangeArrowheads="1"/>
            </p:cNvSpPr>
            <p:nvPr/>
          </p:nvSpPr>
          <p:spPr bwMode="auto">
            <a:xfrm>
              <a:off x="1861" y="2659"/>
              <a:ext cx="27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104461" name="Text Box 12">
              <a:extLst>
                <a:ext uri="{FF2B5EF4-FFF2-40B4-BE49-F238E27FC236}">
                  <a16:creationId xmlns:a16="http://schemas.microsoft.com/office/drawing/2014/main" id="{153938C2-08A5-4A9A-876C-C13AD48043F8}"/>
                </a:ext>
              </a:extLst>
            </p:cNvPr>
            <p:cNvSpPr txBox="1">
              <a:spLocks noChangeAspect="1" noChangeArrowheads="1"/>
            </p:cNvSpPr>
            <p:nvPr/>
          </p:nvSpPr>
          <p:spPr bwMode="auto">
            <a:xfrm>
              <a:off x="1156" y="3741"/>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104462" name="Text Box 13">
              <a:extLst>
                <a:ext uri="{FF2B5EF4-FFF2-40B4-BE49-F238E27FC236}">
                  <a16:creationId xmlns:a16="http://schemas.microsoft.com/office/drawing/2014/main" id="{FD73B8D9-CF49-4F31-B5BD-AB46BF8E6A42}"/>
                </a:ext>
              </a:extLst>
            </p:cNvPr>
            <p:cNvSpPr txBox="1">
              <a:spLocks noChangeAspect="1" noChangeArrowheads="1"/>
            </p:cNvSpPr>
            <p:nvPr/>
          </p:nvSpPr>
          <p:spPr bwMode="auto">
            <a:xfrm>
              <a:off x="2606" y="3741"/>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grpSp>
      <p:sp>
        <p:nvSpPr>
          <p:cNvPr id="1296399" name="Rectangle 15">
            <a:extLst>
              <a:ext uri="{FF2B5EF4-FFF2-40B4-BE49-F238E27FC236}">
                <a16:creationId xmlns:a16="http://schemas.microsoft.com/office/drawing/2014/main" id="{DEDF0387-3016-4496-90D8-6BFE9E3BC577}"/>
              </a:ext>
            </a:extLst>
          </p:cNvPr>
          <p:cNvSpPr>
            <a:spLocks noChangeArrowheads="1"/>
          </p:cNvSpPr>
          <p:nvPr/>
        </p:nvSpPr>
        <p:spPr bwMode="auto">
          <a:xfrm>
            <a:off x="2135188" y="4797426"/>
            <a:ext cx="80645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上图中，</a:t>
            </a:r>
            <a:r>
              <a:rPr lang="en-US" altLang="zh-CN"/>
              <a:t>v</a:t>
            </a:r>
            <a:r>
              <a:rPr lang="en-US" altLang="zh-CN" baseline="-25000"/>
              <a:t>2</a:t>
            </a:r>
            <a:r>
              <a:rPr lang="zh-CN" altLang="en-US"/>
              <a:t>和</a:t>
            </a:r>
            <a:r>
              <a:rPr lang="en-US" altLang="zh-CN"/>
              <a:t>v</a:t>
            </a:r>
            <a:r>
              <a:rPr lang="en-US" altLang="zh-CN" baseline="-25000"/>
              <a:t>1</a:t>
            </a:r>
            <a:r>
              <a:rPr lang="zh-CN" altLang="en-US"/>
              <a:t>在同一单向连通分支中，</a:t>
            </a:r>
            <a:r>
              <a:rPr lang="en-US" altLang="zh-CN"/>
              <a:t>v</a:t>
            </a:r>
            <a:r>
              <a:rPr lang="en-US" altLang="zh-CN" baseline="-25000"/>
              <a:t>1</a:t>
            </a:r>
            <a:r>
              <a:rPr lang="zh-CN" altLang="en-US"/>
              <a:t>和</a:t>
            </a:r>
            <a:r>
              <a:rPr lang="en-US" altLang="zh-CN"/>
              <a:t>v</a:t>
            </a:r>
            <a:r>
              <a:rPr lang="en-US" altLang="zh-CN" baseline="-25000"/>
              <a:t>3</a:t>
            </a:r>
            <a:r>
              <a:rPr lang="zh-CN" altLang="en-US"/>
              <a:t>在同一单向连通分支中，但</a:t>
            </a:r>
            <a:r>
              <a:rPr lang="en-US" altLang="zh-CN"/>
              <a:t>v</a:t>
            </a:r>
            <a:r>
              <a:rPr lang="en-US" altLang="zh-CN" baseline="-25000"/>
              <a:t>2</a:t>
            </a:r>
            <a:r>
              <a:rPr lang="zh-CN" altLang="en-US"/>
              <a:t>和</a:t>
            </a:r>
            <a:r>
              <a:rPr lang="en-US" altLang="zh-CN"/>
              <a:t>v</a:t>
            </a:r>
            <a:r>
              <a:rPr lang="en-US" altLang="zh-CN" baseline="-25000"/>
              <a:t>3</a:t>
            </a:r>
            <a:r>
              <a:rPr lang="zh-CN" altLang="en-US"/>
              <a:t>不在同一单向连通分支中。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6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39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a:extLst>
              <a:ext uri="{FF2B5EF4-FFF2-40B4-BE49-F238E27FC236}">
                <a16:creationId xmlns:a16="http://schemas.microsoft.com/office/drawing/2014/main" id="{F033F9D5-95FB-42C7-A62D-0543DD49DC7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1823EB6-16D5-400A-95A8-56D7F2F4E811}"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5475" name="Rectangle 2">
            <a:extLst>
              <a:ext uri="{FF2B5EF4-FFF2-40B4-BE49-F238E27FC236}">
                <a16:creationId xmlns:a16="http://schemas.microsoft.com/office/drawing/2014/main" id="{6CD1BD06-38A7-417C-955E-F54A7C70D983}"/>
              </a:ext>
            </a:extLst>
          </p:cNvPr>
          <p:cNvSpPr>
            <a:spLocks noGrp="1" noChangeArrowheads="1"/>
          </p:cNvSpPr>
          <p:nvPr>
            <p:ph type="title"/>
          </p:nvPr>
        </p:nvSpPr>
        <p:spPr/>
        <p:txBody>
          <a:bodyPr/>
          <a:lstStyle/>
          <a:p>
            <a:pPr eaLnBrk="1" hangingPunct="1"/>
            <a:r>
              <a:rPr lang="en-US" altLang="zh-CN"/>
              <a:t>8.3.5 </a:t>
            </a:r>
            <a:r>
              <a:rPr lang="zh-CN" altLang="en-US"/>
              <a:t>通路、回路与连通性的应用 </a:t>
            </a:r>
          </a:p>
        </p:txBody>
      </p:sp>
      <p:sp>
        <p:nvSpPr>
          <p:cNvPr id="1298435" name="Rectangle 3">
            <a:extLst>
              <a:ext uri="{FF2B5EF4-FFF2-40B4-BE49-F238E27FC236}">
                <a16:creationId xmlns:a16="http://schemas.microsoft.com/office/drawing/2014/main" id="{8EE08020-6AD4-4B1B-8512-77B437D0082E}"/>
              </a:ext>
            </a:extLst>
          </p:cNvPr>
          <p:cNvSpPr>
            <a:spLocks noGrp="1" noChangeArrowheads="1"/>
          </p:cNvSpPr>
          <p:nvPr>
            <p:ph type="body" idx="1"/>
          </p:nvPr>
        </p:nvSpPr>
        <p:spPr>
          <a:xfrm>
            <a:off x="2135188" y="1268414"/>
            <a:ext cx="8064500" cy="4560887"/>
          </a:xfrm>
        </p:spPr>
        <p:txBody>
          <a:bodyPr/>
          <a:lstStyle/>
          <a:p>
            <a:pPr marL="0" indent="0" eaLnBrk="1" hangingPunct="1">
              <a:buNone/>
            </a:pPr>
            <a:r>
              <a:rPr lang="en-US" altLang="zh-CN" sz="3200">
                <a:solidFill>
                  <a:schemeClr val="hlink"/>
                </a:solidFill>
              </a:rPr>
              <a:t>1</a:t>
            </a:r>
            <a:r>
              <a:rPr lang="zh-CN" altLang="en-US" sz="3200">
                <a:solidFill>
                  <a:schemeClr val="hlink"/>
                </a:solidFill>
              </a:rPr>
              <a:t>、渡河问题</a:t>
            </a:r>
          </a:p>
          <a:p>
            <a:pPr marL="0" indent="0" eaLnBrk="1" hangingPunct="1">
              <a:buNone/>
            </a:pPr>
            <a:r>
              <a:rPr lang="zh-CN" altLang="en-US">
                <a:solidFill>
                  <a:srgbClr val="FF0000"/>
                </a:solidFill>
              </a:rPr>
              <a:t>例</a:t>
            </a:r>
            <a:r>
              <a:rPr lang="en-US" altLang="zh-CN">
                <a:solidFill>
                  <a:srgbClr val="FF0000"/>
                </a:solidFill>
              </a:rPr>
              <a:t>8.3.7</a:t>
            </a:r>
            <a:r>
              <a:rPr lang="en-US" altLang="zh-CN"/>
              <a:t>   </a:t>
            </a:r>
            <a:r>
              <a:rPr lang="zh-CN" altLang="en-US"/>
              <a:t>一个摆渡人要把一只狼、一只羊和一捆菜运过河去。由于船很小，每次摆渡人至多只能带一样东西。另外，如果人不在旁时，狼就要吃羊，羊就要吃菜。问这人怎样才能将它们运过河去？</a:t>
            </a:r>
          </a:p>
          <a:p>
            <a:pPr marL="0" indent="0" eaLnBrk="1" hangingPunct="1">
              <a:buNone/>
            </a:pPr>
            <a:r>
              <a:rPr lang="zh-CN" altLang="en-US">
                <a:solidFill>
                  <a:schemeClr val="accent1"/>
                </a:solidFill>
              </a:rPr>
              <a:t>解  </a:t>
            </a:r>
            <a:r>
              <a:rPr lang="zh-CN" altLang="en-US"/>
              <a:t>用</a:t>
            </a:r>
            <a:r>
              <a:rPr lang="en-US" altLang="zh-CN"/>
              <a:t>F</a:t>
            </a:r>
            <a:r>
              <a:rPr lang="zh-CN" altLang="en-US"/>
              <a:t>表示摆渡人，</a:t>
            </a:r>
            <a:r>
              <a:rPr lang="en-US" altLang="zh-CN"/>
              <a:t>W</a:t>
            </a:r>
            <a:r>
              <a:rPr lang="zh-CN" altLang="en-US"/>
              <a:t>表示狼，</a:t>
            </a:r>
            <a:r>
              <a:rPr lang="en-US" altLang="zh-CN"/>
              <a:t>S</a:t>
            </a:r>
            <a:r>
              <a:rPr lang="zh-CN" altLang="en-US"/>
              <a:t>表示羊，</a:t>
            </a:r>
            <a:r>
              <a:rPr lang="en-US" altLang="zh-CN"/>
              <a:t>C</a:t>
            </a:r>
            <a:r>
              <a:rPr lang="zh-CN" altLang="en-US"/>
              <a:t>表示菜。</a:t>
            </a:r>
          </a:p>
          <a:p>
            <a:pPr marL="0" indent="0" eaLnBrk="1" hangingPunct="1">
              <a:buNone/>
            </a:pPr>
            <a:r>
              <a:rPr lang="zh-CN" altLang="en-US"/>
              <a:t>    若用</a:t>
            </a:r>
            <a:r>
              <a:rPr lang="en-US" altLang="zh-CN"/>
              <a:t>FWSC</a:t>
            </a:r>
            <a:r>
              <a:rPr lang="zh-CN" altLang="en-US"/>
              <a:t>表示人和其它三样东西在河的原岸的状态，这样原岸全部可能出现的状态为以下</a:t>
            </a:r>
            <a:r>
              <a:rPr lang="en-US" altLang="zh-CN"/>
              <a:t>16</a:t>
            </a:r>
            <a:r>
              <a:rPr lang="zh-CN" altLang="en-US"/>
              <a:t>种：</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8435">
                                            <p:txEl>
                                              <p:pRg st="2" end="2"/>
                                            </p:txEl>
                                          </p:spTgt>
                                        </p:tgtEl>
                                        <p:attrNameLst>
                                          <p:attrName>style.visibility</p:attrName>
                                        </p:attrNameLst>
                                      </p:cBhvr>
                                      <p:to>
                                        <p:strVal val="visible"/>
                                      </p:to>
                                    </p:set>
                                    <p:animEffect transition="in" filter="fade">
                                      <p:cBhvr>
                                        <p:cTn id="7" dur="500"/>
                                        <p:tgtEl>
                                          <p:spTgt spid="12984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8435">
                                            <p:txEl>
                                              <p:pRg st="3" end="3"/>
                                            </p:txEl>
                                          </p:spTgt>
                                        </p:tgtEl>
                                        <p:attrNameLst>
                                          <p:attrName>style.visibility</p:attrName>
                                        </p:attrNameLst>
                                      </p:cBhvr>
                                      <p:to>
                                        <p:strVal val="visible"/>
                                      </p:to>
                                    </p:set>
                                    <p:animEffect transition="in" filter="fade">
                                      <p:cBhvr>
                                        <p:cTn id="12" dur="500"/>
                                        <p:tgtEl>
                                          <p:spTgt spid="129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435"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3">
            <a:extLst>
              <a:ext uri="{FF2B5EF4-FFF2-40B4-BE49-F238E27FC236}">
                <a16:creationId xmlns:a16="http://schemas.microsoft.com/office/drawing/2014/main" id="{CC126A5F-C97B-4EF7-B296-505914BA79F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BF3C16C-0293-4F87-BD8C-773711E70762}"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6499" name="Rectangle 2">
            <a:extLst>
              <a:ext uri="{FF2B5EF4-FFF2-40B4-BE49-F238E27FC236}">
                <a16:creationId xmlns:a16="http://schemas.microsoft.com/office/drawing/2014/main" id="{E6FAEE2B-2FAD-4BDF-8BFE-D4889473F259}"/>
              </a:ext>
            </a:extLst>
          </p:cNvPr>
          <p:cNvSpPr>
            <a:spLocks noGrp="1" noChangeArrowheads="1"/>
          </p:cNvSpPr>
          <p:nvPr>
            <p:ph type="title"/>
          </p:nvPr>
        </p:nvSpPr>
        <p:spPr/>
        <p:txBody>
          <a:bodyPr/>
          <a:lstStyle/>
          <a:p>
            <a:pPr eaLnBrk="1" hangingPunct="1"/>
            <a:r>
              <a:rPr lang="zh-CN" altLang="en-US">
                <a:solidFill>
                  <a:schemeClr val="accent1"/>
                </a:solidFill>
              </a:rPr>
              <a:t>解</a:t>
            </a:r>
            <a:r>
              <a:rPr lang="en-US" altLang="zh-CN">
                <a:solidFill>
                  <a:schemeClr val="accent1"/>
                </a:solidFill>
              </a:rPr>
              <a:t>(</a:t>
            </a:r>
            <a:r>
              <a:rPr lang="zh-CN" altLang="en-US">
                <a:solidFill>
                  <a:schemeClr val="accent1"/>
                </a:solidFill>
              </a:rPr>
              <a:t>续</a:t>
            </a:r>
            <a:r>
              <a:rPr lang="en-US" altLang="zh-CN">
                <a:solidFill>
                  <a:schemeClr val="accent1"/>
                </a:solidFill>
              </a:rPr>
              <a:t>1)</a:t>
            </a:r>
          </a:p>
        </p:txBody>
      </p:sp>
      <p:sp>
        <p:nvSpPr>
          <p:cNvPr id="1299459" name="Rectangle 3">
            <a:extLst>
              <a:ext uri="{FF2B5EF4-FFF2-40B4-BE49-F238E27FC236}">
                <a16:creationId xmlns:a16="http://schemas.microsoft.com/office/drawing/2014/main" id="{9C5AEA92-B211-416D-92AF-9842AAFDB8F8}"/>
              </a:ext>
            </a:extLst>
          </p:cNvPr>
          <p:cNvSpPr>
            <a:spLocks noGrp="1" noChangeArrowheads="1"/>
          </p:cNvSpPr>
          <p:nvPr>
            <p:ph type="body" idx="1"/>
          </p:nvPr>
        </p:nvSpPr>
        <p:spPr>
          <a:xfrm>
            <a:off x="2135188" y="1341438"/>
            <a:ext cx="8064500" cy="4451350"/>
          </a:xfrm>
        </p:spPr>
        <p:txBody>
          <a:bodyPr/>
          <a:lstStyle/>
          <a:p>
            <a:pPr marL="0" indent="0" eaLnBrk="1" hangingPunct="1">
              <a:buNone/>
            </a:pPr>
            <a:r>
              <a:rPr lang="en-US" altLang="zh-CN"/>
              <a:t>FWSC  FWS  FWC  FSC  WSC  FW  FS  FC</a:t>
            </a:r>
          </a:p>
          <a:p>
            <a:pPr marL="0" indent="0" eaLnBrk="1" hangingPunct="1">
              <a:buNone/>
            </a:pPr>
            <a:r>
              <a:rPr lang="en-US" altLang="zh-CN"/>
              <a:t>WS    WC   SC   F    W    S   C  Φ</a:t>
            </a:r>
          </a:p>
          <a:p>
            <a:pPr marL="0" indent="0" eaLnBrk="1" hangingPunct="1">
              <a:buNone/>
            </a:pPr>
            <a:r>
              <a:rPr lang="zh-CN" altLang="en-US"/>
              <a:t>这里</a:t>
            </a:r>
            <a:r>
              <a:rPr lang="en-US" altLang="zh-CN"/>
              <a:t>Φ</a:t>
            </a:r>
            <a:r>
              <a:rPr lang="zh-CN" altLang="en-US"/>
              <a:t>表示原岸什么也没有，即人、狼、羊、菜都已运到对岸去了。</a:t>
            </a:r>
          </a:p>
          <a:p>
            <a:pPr marL="0" indent="0" eaLnBrk="1" hangingPunct="1">
              <a:buNone/>
            </a:pPr>
            <a:r>
              <a:rPr lang="zh-CN" altLang="en-US"/>
              <a:t>根据题意我们知道，这</a:t>
            </a:r>
            <a:r>
              <a:rPr lang="en-US" altLang="zh-CN"/>
              <a:t>16</a:t>
            </a:r>
            <a:r>
              <a:rPr lang="zh-CN" altLang="en-US"/>
              <a:t>种情况中有</a:t>
            </a:r>
            <a:r>
              <a:rPr lang="en-US" altLang="zh-CN"/>
              <a:t>6</a:t>
            </a:r>
            <a:r>
              <a:rPr lang="zh-CN" altLang="en-US"/>
              <a:t>种是不允许的，它们是：</a:t>
            </a:r>
            <a:r>
              <a:rPr lang="en-US" altLang="zh-CN"/>
              <a:t>WSC</a:t>
            </a:r>
            <a:r>
              <a:rPr lang="zh-CN" altLang="en-US"/>
              <a:t>、</a:t>
            </a:r>
            <a:r>
              <a:rPr lang="en-US" altLang="zh-CN"/>
              <a:t>FW</a:t>
            </a:r>
            <a:r>
              <a:rPr lang="zh-CN" altLang="en-US"/>
              <a:t>、</a:t>
            </a:r>
            <a:r>
              <a:rPr lang="en-US" altLang="zh-CN"/>
              <a:t>FC</a:t>
            </a:r>
            <a:r>
              <a:rPr lang="zh-CN" altLang="en-US"/>
              <a:t>、</a:t>
            </a:r>
            <a:r>
              <a:rPr lang="en-US" altLang="zh-CN"/>
              <a:t>WS</a:t>
            </a:r>
            <a:r>
              <a:rPr lang="zh-CN" altLang="en-US"/>
              <a:t>、</a:t>
            </a:r>
            <a:r>
              <a:rPr lang="en-US" altLang="zh-CN"/>
              <a:t>SC</a:t>
            </a:r>
            <a:r>
              <a:rPr lang="zh-CN" altLang="en-US"/>
              <a:t>、</a:t>
            </a:r>
            <a:r>
              <a:rPr lang="en-US" altLang="zh-CN"/>
              <a:t>F</a:t>
            </a:r>
            <a:r>
              <a:rPr lang="zh-CN" altLang="en-US"/>
              <a:t>。如</a:t>
            </a:r>
            <a:r>
              <a:rPr lang="en-US" altLang="zh-CN"/>
              <a:t>FC</a:t>
            </a:r>
            <a:r>
              <a:rPr lang="zh-CN" altLang="en-US"/>
              <a:t>表示人和菜在原岸，而狼和羊在对岸，这当然是不行的。因此，允许出现的情况只有</a:t>
            </a:r>
            <a:r>
              <a:rPr lang="en-US" altLang="zh-CN"/>
              <a:t>10</a:t>
            </a:r>
            <a:r>
              <a:rPr lang="zh-CN" altLang="en-US"/>
              <a:t>种。</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99459">
                                            <p:txEl>
                                              <p:pRg st="0" end="0"/>
                                            </p:txEl>
                                          </p:spTgt>
                                        </p:tgtEl>
                                        <p:attrNameLst>
                                          <p:attrName>style.visibility</p:attrName>
                                        </p:attrNameLst>
                                      </p:cBhvr>
                                      <p:to>
                                        <p:strVal val="visible"/>
                                      </p:to>
                                    </p:set>
                                    <p:animEffect transition="in" filter="fade">
                                      <p:cBhvr>
                                        <p:cTn id="7" dur="500"/>
                                        <p:tgtEl>
                                          <p:spTgt spid="129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9459">
                                            <p:txEl>
                                              <p:pRg st="1" end="1"/>
                                            </p:txEl>
                                          </p:spTgt>
                                        </p:tgtEl>
                                        <p:attrNameLst>
                                          <p:attrName>style.visibility</p:attrName>
                                        </p:attrNameLst>
                                      </p:cBhvr>
                                      <p:to>
                                        <p:strVal val="visible"/>
                                      </p:to>
                                    </p:set>
                                    <p:animEffect transition="in" filter="fade">
                                      <p:cBhvr>
                                        <p:cTn id="12" dur="500"/>
                                        <p:tgtEl>
                                          <p:spTgt spid="129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9459">
                                            <p:txEl>
                                              <p:pRg st="2" end="2"/>
                                            </p:txEl>
                                          </p:spTgt>
                                        </p:tgtEl>
                                        <p:attrNameLst>
                                          <p:attrName>style.visibility</p:attrName>
                                        </p:attrNameLst>
                                      </p:cBhvr>
                                      <p:to>
                                        <p:strVal val="visible"/>
                                      </p:to>
                                    </p:set>
                                    <p:animEffect transition="in" filter="fade">
                                      <p:cBhvr>
                                        <p:cTn id="17" dur="500"/>
                                        <p:tgtEl>
                                          <p:spTgt spid="129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99459">
                                            <p:txEl>
                                              <p:pRg st="3" end="3"/>
                                            </p:txEl>
                                          </p:spTgt>
                                        </p:tgtEl>
                                        <p:attrNameLst>
                                          <p:attrName>style.visibility</p:attrName>
                                        </p:attrNameLst>
                                      </p:cBhvr>
                                      <p:to>
                                        <p:strVal val="visible"/>
                                      </p:to>
                                    </p:set>
                                    <p:animEffect transition="in" filter="fade">
                                      <p:cBhvr>
                                        <p:cTn id="22" dur="500"/>
                                        <p:tgtEl>
                                          <p:spTgt spid="129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45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AF391003-2C64-4F06-BDE5-F0F50B1DF7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EB782C3-CDDA-4320-AE9D-E621045E118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7523" name="Rectangle 2">
            <a:extLst>
              <a:ext uri="{FF2B5EF4-FFF2-40B4-BE49-F238E27FC236}">
                <a16:creationId xmlns:a16="http://schemas.microsoft.com/office/drawing/2014/main" id="{445FFD0F-217A-42A2-BF34-DAE8A5C0ED45}"/>
              </a:ext>
            </a:extLst>
          </p:cNvPr>
          <p:cNvSpPr>
            <a:spLocks noGrp="1" noChangeArrowheads="1"/>
          </p:cNvSpPr>
          <p:nvPr>
            <p:ph type="title"/>
          </p:nvPr>
        </p:nvSpPr>
        <p:spPr/>
        <p:txBody>
          <a:bodyPr/>
          <a:lstStyle/>
          <a:p>
            <a:pPr eaLnBrk="1" hangingPunct="1"/>
            <a:r>
              <a:rPr lang="zh-CN" altLang="en-US">
                <a:solidFill>
                  <a:schemeClr val="accent1"/>
                </a:solidFill>
              </a:rPr>
              <a:t>解</a:t>
            </a:r>
            <a:r>
              <a:rPr lang="en-US" altLang="zh-CN">
                <a:solidFill>
                  <a:schemeClr val="accent1"/>
                </a:solidFill>
              </a:rPr>
              <a:t>(</a:t>
            </a:r>
            <a:r>
              <a:rPr lang="zh-CN" altLang="en-US">
                <a:solidFill>
                  <a:schemeClr val="accent1"/>
                </a:solidFill>
              </a:rPr>
              <a:t>续</a:t>
            </a:r>
            <a:r>
              <a:rPr lang="en-US" altLang="zh-CN">
                <a:solidFill>
                  <a:schemeClr val="accent1"/>
                </a:solidFill>
              </a:rPr>
              <a:t>2)</a:t>
            </a:r>
          </a:p>
        </p:txBody>
      </p:sp>
      <p:sp>
        <p:nvSpPr>
          <p:cNvPr id="1301507" name="Rectangle 3">
            <a:extLst>
              <a:ext uri="{FF2B5EF4-FFF2-40B4-BE49-F238E27FC236}">
                <a16:creationId xmlns:a16="http://schemas.microsoft.com/office/drawing/2014/main" id="{B935C8D0-71D5-4EF5-BFF8-1DEAD6C13C91}"/>
              </a:ext>
            </a:extLst>
          </p:cNvPr>
          <p:cNvSpPr>
            <a:spLocks noGrp="1" noChangeArrowheads="1"/>
          </p:cNvSpPr>
          <p:nvPr>
            <p:ph type="body" idx="1"/>
          </p:nvPr>
        </p:nvSpPr>
        <p:spPr>
          <a:xfrm>
            <a:off x="2135188" y="1143001"/>
            <a:ext cx="8064500" cy="1630363"/>
          </a:xfrm>
        </p:spPr>
        <p:txBody>
          <a:bodyPr/>
          <a:lstStyle/>
          <a:p>
            <a:pPr marL="0" indent="0" eaLnBrk="1" hangingPunct="1">
              <a:buNone/>
            </a:pPr>
            <a:r>
              <a:rPr lang="zh-CN" altLang="en-US"/>
              <a:t>以这</a:t>
            </a:r>
            <a:r>
              <a:rPr lang="en-US" altLang="zh-CN"/>
              <a:t>10</a:t>
            </a:r>
            <a:r>
              <a:rPr lang="zh-CN" altLang="en-US"/>
              <a:t>种状态为结点，以摆渡前原岸的一种状态与摆渡一次后仍在原岸的状态所对应的结点之间的联线为边做有向图</a:t>
            </a:r>
            <a:r>
              <a:rPr lang="en-US" altLang="zh-CN"/>
              <a:t>G</a:t>
            </a:r>
            <a:r>
              <a:rPr lang="zh-CN" altLang="en-US"/>
              <a:t>，如图</a:t>
            </a:r>
          </a:p>
        </p:txBody>
      </p:sp>
      <p:grpSp>
        <p:nvGrpSpPr>
          <p:cNvPr id="2" name="Group 37">
            <a:extLst>
              <a:ext uri="{FF2B5EF4-FFF2-40B4-BE49-F238E27FC236}">
                <a16:creationId xmlns:a16="http://schemas.microsoft.com/office/drawing/2014/main" id="{2C62F01C-C2B7-4B87-AD05-1A3B58ECF96E}"/>
              </a:ext>
            </a:extLst>
          </p:cNvPr>
          <p:cNvGrpSpPr>
            <a:grpSpLocks/>
          </p:cNvGrpSpPr>
          <p:nvPr/>
        </p:nvGrpSpPr>
        <p:grpSpPr bwMode="auto">
          <a:xfrm>
            <a:off x="2482851" y="2682875"/>
            <a:ext cx="7370763" cy="1970088"/>
            <a:chOff x="604" y="1888"/>
            <a:chExt cx="4643" cy="1241"/>
          </a:xfrm>
        </p:grpSpPr>
        <p:sp>
          <p:nvSpPr>
            <p:cNvPr id="107527" name="Oval 5">
              <a:extLst>
                <a:ext uri="{FF2B5EF4-FFF2-40B4-BE49-F238E27FC236}">
                  <a16:creationId xmlns:a16="http://schemas.microsoft.com/office/drawing/2014/main" id="{9F1F728D-3207-4892-8D5B-7036FEB3CE60}"/>
                </a:ext>
              </a:extLst>
            </p:cNvPr>
            <p:cNvSpPr>
              <a:spLocks noChangeAspect="1" noChangeArrowheads="1"/>
            </p:cNvSpPr>
            <p:nvPr/>
          </p:nvSpPr>
          <p:spPr bwMode="auto">
            <a:xfrm>
              <a:off x="2065" y="2464"/>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28" name="Oval 6">
              <a:extLst>
                <a:ext uri="{FF2B5EF4-FFF2-40B4-BE49-F238E27FC236}">
                  <a16:creationId xmlns:a16="http://schemas.microsoft.com/office/drawing/2014/main" id="{F05AB444-62FD-41E3-940B-502D8D47E603}"/>
                </a:ext>
              </a:extLst>
            </p:cNvPr>
            <p:cNvSpPr>
              <a:spLocks noChangeAspect="1" noChangeArrowheads="1"/>
            </p:cNvSpPr>
            <p:nvPr/>
          </p:nvSpPr>
          <p:spPr bwMode="auto">
            <a:xfrm>
              <a:off x="872" y="245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29" name="Text Box 7">
              <a:extLst>
                <a:ext uri="{FF2B5EF4-FFF2-40B4-BE49-F238E27FC236}">
                  <a16:creationId xmlns:a16="http://schemas.microsoft.com/office/drawing/2014/main" id="{63C9DD28-8ECF-4EEF-A072-605718312F2D}"/>
                </a:ext>
              </a:extLst>
            </p:cNvPr>
            <p:cNvSpPr txBox="1">
              <a:spLocks noChangeAspect="1" noChangeArrowheads="1"/>
            </p:cNvSpPr>
            <p:nvPr/>
          </p:nvSpPr>
          <p:spPr bwMode="auto">
            <a:xfrm>
              <a:off x="604" y="2541"/>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FWSC</a:t>
              </a:r>
            </a:p>
          </p:txBody>
        </p:sp>
        <p:sp>
          <p:nvSpPr>
            <p:cNvPr id="107530" name="Oval 8">
              <a:extLst>
                <a:ext uri="{FF2B5EF4-FFF2-40B4-BE49-F238E27FC236}">
                  <a16:creationId xmlns:a16="http://schemas.microsoft.com/office/drawing/2014/main" id="{40F2C8C1-10E0-424D-97B4-F57FBDF813DC}"/>
                </a:ext>
              </a:extLst>
            </p:cNvPr>
            <p:cNvSpPr>
              <a:spLocks noChangeAspect="1" noChangeArrowheads="1"/>
            </p:cNvSpPr>
            <p:nvPr/>
          </p:nvSpPr>
          <p:spPr bwMode="auto">
            <a:xfrm>
              <a:off x="1467" y="2459"/>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31" name="Oval 9">
              <a:extLst>
                <a:ext uri="{FF2B5EF4-FFF2-40B4-BE49-F238E27FC236}">
                  <a16:creationId xmlns:a16="http://schemas.microsoft.com/office/drawing/2014/main" id="{9E0BE07D-6C3F-411D-BDBC-76BFD0F94063}"/>
                </a:ext>
              </a:extLst>
            </p:cNvPr>
            <p:cNvSpPr>
              <a:spLocks noChangeAspect="1" noChangeArrowheads="1"/>
            </p:cNvSpPr>
            <p:nvPr/>
          </p:nvSpPr>
          <p:spPr bwMode="auto">
            <a:xfrm>
              <a:off x="2648" y="2156"/>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32" name="Oval 10">
              <a:extLst>
                <a:ext uri="{FF2B5EF4-FFF2-40B4-BE49-F238E27FC236}">
                  <a16:creationId xmlns:a16="http://schemas.microsoft.com/office/drawing/2014/main" id="{75BD7BC6-BDCC-46A1-B069-491008B951D1}"/>
                </a:ext>
              </a:extLst>
            </p:cNvPr>
            <p:cNvSpPr>
              <a:spLocks noChangeAspect="1" noChangeArrowheads="1"/>
            </p:cNvSpPr>
            <p:nvPr/>
          </p:nvSpPr>
          <p:spPr bwMode="auto">
            <a:xfrm>
              <a:off x="2648" y="2773"/>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33" name="Line 11">
              <a:extLst>
                <a:ext uri="{FF2B5EF4-FFF2-40B4-BE49-F238E27FC236}">
                  <a16:creationId xmlns:a16="http://schemas.microsoft.com/office/drawing/2014/main" id="{6AF1B319-002E-4F66-AD87-558FD3C9FFD2}"/>
                </a:ext>
              </a:extLst>
            </p:cNvPr>
            <p:cNvSpPr>
              <a:spLocks noChangeAspect="1" noChangeShapeType="1"/>
            </p:cNvSpPr>
            <p:nvPr/>
          </p:nvSpPr>
          <p:spPr bwMode="auto">
            <a:xfrm>
              <a:off x="2115" y="2514"/>
              <a:ext cx="548" cy="2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4" name="Line 12">
              <a:extLst>
                <a:ext uri="{FF2B5EF4-FFF2-40B4-BE49-F238E27FC236}">
                  <a16:creationId xmlns:a16="http://schemas.microsoft.com/office/drawing/2014/main" id="{AFFB6EA6-427C-42AE-9530-91238E8342B5}"/>
                </a:ext>
              </a:extLst>
            </p:cNvPr>
            <p:cNvSpPr>
              <a:spLocks noChangeAspect="1" noChangeShapeType="1"/>
            </p:cNvSpPr>
            <p:nvPr/>
          </p:nvSpPr>
          <p:spPr bwMode="auto">
            <a:xfrm>
              <a:off x="922" y="2484"/>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5" name="Line 14">
              <a:extLst>
                <a:ext uri="{FF2B5EF4-FFF2-40B4-BE49-F238E27FC236}">
                  <a16:creationId xmlns:a16="http://schemas.microsoft.com/office/drawing/2014/main" id="{267654D0-A85D-4995-8B1F-180D4A5A07B9}"/>
                </a:ext>
              </a:extLst>
            </p:cNvPr>
            <p:cNvSpPr>
              <a:spLocks noChangeAspect="1" noChangeShapeType="1"/>
            </p:cNvSpPr>
            <p:nvPr/>
          </p:nvSpPr>
          <p:spPr bwMode="auto">
            <a:xfrm>
              <a:off x="1517" y="2484"/>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6" name="Line 15">
              <a:extLst>
                <a:ext uri="{FF2B5EF4-FFF2-40B4-BE49-F238E27FC236}">
                  <a16:creationId xmlns:a16="http://schemas.microsoft.com/office/drawing/2014/main" id="{70DFAD9F-3656-47D8-8CF1-14A550069186}"/>
                </a:ext>
              </a:extLst>
            </p:cNvPr>
            <p:cNvSpPr>
              <a:spLocks noChangeAspect="1" noChangeShapeType="1"/>
            </p:cNvSpPr>
            <p:nvPr/>
          </p:nvSpPr>
          <p:spPr bwMode="auto">
            <a:xfrm>
              <a:off x="3295" y="2211"/>
              <a:ext cx="548" cy="27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7" name="Line 16">
              <a:extLst>
                <a:ext uri="{FF2B5EF4-FFF2-40B4-BE49-F238E27FC236}">
                  <a16:creationId xmlns:a16="http://schemas.microsoft.com/office/drawing/2014/main" id="{290905F1-6F86-4AFB-AC97-DECB01831674}"/>
                </a:ext>
              </a:extLst>
            </p:cNvPr>
            <p:cNvSpPr>
              <a:spLocks noChangeAspect="1" noChangeShapeType="1"/>
            </p:cNvSpPr>
            <p:nvPr/>
          </p:nvSpPr>
          <p:spPr bwMode="auto">
            <a:xfrm flipV="1">
              <a:off x="2115" y="2186"/>
              <a:ext cx="548" cy="27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8" name="Oval 17">
              <a:extLst>
                <a:ext uri="{FF2B5EF4-FFF2-40B4-BE49-F238E27FC236}">
                  <a16:creationId xmlns:a16="http://schemas.microsoft.com/office/drawing/2014/main" id="{A95A7588-3E06-4D73-9F18-1CAD37CE2E43}"/>
                </a:ext>
              </a:extLst>
            </p:cNvPr>
            <p:cNvSpPr>
              <a:spLocks noChangeAspect="1" noChangeArrowheads="1"/>
            </p:cNvSpPr>
            <p:nvPr/>
          </p:nvSpPr>
          <p:spPr bwMode="auto">
            <a:xfrm>
              <a:off x="3253" y="2148"/>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39" name="Line 18">
              <a:extLst>
                <a:ext uri="{FF2B5EF4-FFF2-40B4-BE49-F238E27FC236}">
                  <a16:creationId xmlns:a16="http://schemas.microsoft.com/office/drawing/2014/main" id="{E124CD8C-8269-4822-855D-2888AC272420}"/>
                </a:ext>
              </a:extLst>
            </p:cNvPr>
            <p:cNvSpPr>
              <a:spLocks noChangeAspect="1" noChangeShapeType="1"/>
            </p:cNvSpPr>
            <p:nvPr/>
          </p:nvSpPr>
          <p:spPr bwMode="auto">
            <a:xfrm>
              <a:off x="2705" y="2168"/>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40" name="Oval 19">
              <a:extLst>
                <a:ext uri="{FF2B5EF4-FFF2-40B4-BE49-F238E27FC236}">
                  <a16:creationId xmlns:a16="http://schemas.microsoft.com/office/drawing/2014/main" id="{2B071366-A254-4809-877B-D719036D6AD9}"/>
                </a:ext>
              </a:extLst>
            </p:cNvPr>
            <p:cNvSpPr>
              <a:spLocks noChangeAspect="1" noChangeArrowheads="1"/>
            </p:cNvSpPr>
            <p:nvPr/>
          </p:nvSpPr>
          <p:spPr bwMode="auto">
            <a:xfrm>
              <a:off x="3253" y="2778"/>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41" name="Line 20">
              <a:extLst>
                <a:ext uri="{FF2B5EF4-FFF2-40B4-BE49-F238E27FC236}">
                  <a16:creationId xmlns:a16="http://schemas.microsoft.com/office/drawing/2014/main" id="{4418084C-9AEC-4D38-BB07-75F266791233}"/>
                </a:ext>
              </a:extLst>
            </p:cNvPr>
            <p:cNvSpPr>
              <a:spLocks noChangeAspect="1" noChangeShapeType="1"/>
            </p:cNvSpPr>
            <p:nvPr/>
          </p:nvSpPr>
          <p:spPr bwMode="auto">
            <a:xfrm>
              <a:off x="2705" y="2798"/>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42" name="Line 21">
              <a:extLst>
                <a:ext uri="{FF2B5EF4-FFF2-40B4-BE49-F238E27FC236}">
                  <a16:creationId xmlns:a16="http://schemas.microsoft.com/office/drawing/2014/main" id="{EC869307-A608-4399-B090-8179F423CAB1}"/>
                </a:ext>
              </a:extLst>
            </p:cNvPr>
            <p:cNvSpPr>
              <a:spLocks noChangeAspect="1" noChangeShapeType="1"/>
            </p:cNvSpPr>
            <p:nvPr/>
          </p:nvSpPr>
          <p:spPr bwMode="auto">
            <a:xfrm flipV="1">
              <a:off x="3295" y="2509"/>
              <a:ext cx="548" cy="2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43" name="Oval 22">
              <a:extLst>
                <a:ext uri="{FF2B5EF4-FFF2-40B4-BE49-F238E27FC236}">
                  <a16:creationId xmlns:a16="http://schemas.microsoft.com/office/drawing/2014/main" id="{B67A2F3A-CCEA-408B-93C5-8496979EE395}"/>
                </a:ext>
              </a:extLst>
            </p:cNvPr>
            <p:cNvSpPr>
              <a:spLocks noChangeAspect="1" noChangeArrowheads="1"/>
            </p:cNvSpPr>
            <p:nvPr/>
          </p:nvSpPr>
          <p:spPr bwMode="auto">
            <a:xfrm>
              <a:off x="4446" y="2476"/>
              <a:ext cx="55" cy="5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44" name="Oval 23">
              <a:extLst>
                <a:ext uri="{FF2B5EF4-FFF2-40B4-BE49-F238E27FC236}">
                  <a16:creationId xmlns:a16="http://schemas.microsoft.com/office/drawing/2014/main" id="{2E962BDE-0B49-4516-A6A3-0A8339F998C0}"/>
                </a:ext>
              </a:extLst>
            </p:cNvPr>
            <p:cNvSpPr>
              <a:spLocks noChangeAspect="1" noChangeArrowheads="1"/>
            </p:cNvSpPr>
            <p:nvPr/>
          </p:nvSpPr>
          <p:spPr bwMode="auto">
            <a:xfrm>
              <a:off x="3848" y="2472"/>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45" name="Line 24">
              <a:extLst>
                <a:ext uri="{FF2B5EF4-FFF2-40B4-BE49-F238E27FC236}">
                  <a16:creationId xmlns:a16="http://schemas.microsoft.com/office/drawing/2014/main" id="{1CCBB4B3-A9F9-41E3-A64D-1EAB9ED00F6F}"/>
                </a:ext>
              </a:extLst>
            </p:cNvPr>
            <p:cNvSpPr>
              <a:spLocks noChangeAspect="1" noChangeShapeType="1"/>
            </p:cNvSpPr>
            <p:nvPr/>
          </p:nvSpPr>
          <p:spPr bwMode="auto">
            <a:xfrm>
              <a:off x="3898" y="2497"/>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46" name="Oval 25">
              <a:extLst>
                <a:ext uri="{FF2B5EF4-FFF2-40B4-BE49-F238E27FC236}">
                  <a16:creationId xmlns:a16="http://schemas.microsoft.com/office/drawing/2014/main" id="{D6D210EF-56EE-4F30-A2C5-38F9AAB2A2F5}"/>
                </a:ext>
              </a:extLst>
            </p:cNvPr>
            <p:cNvSpPr>
              <a:spLocks noChangeAspect="1" noChangeArrowheads="1"/>
            </p:cNvSpPr>
            <p:nvPr/>
          </p:nvSpPr>
          <p:spPr bwMode="auto">
            <a:xfrm>
              <a:off x="5049" y="2484"/>
              <a:ext cx="55"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547" name="Line 26">
              <a:extLst>
                <a:ext uri="{FF2B5EF4-FFF2-40B4-BE49-F238E27FC236}">
                  <a16:creationId xmlns:a16="http://schemas.microsoft.com/office/drawing/2014/main" id="{984A8B49-A912-48D8-AB54-30965513F177}"/>
                </a:ext>
              </a:extLst>
            </p:cNvPr>
            <p:cNvSpPr>
              <a:spLocks noChangeAspect="1" noChangeShapeType="1"/>
            </p:cNvSpPr>
            <p:nvPr/>
          </p:nvSpPr>
          <p:spPr bwMode="auto">
            <a:xfrm>
              <a:off x="4501" y="2505"/>
              <a:ext cx="548"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48" name="Text Box 27">
              <a:extLst>
                <a:ext uri="{FF2B5EF4-FFF2-40B4-BE49-F238E27FC236}">
                  <a16:creationId xmlns:a16="http://schemas.microsoft.com/office/drawing/2014/main" id="{FF9F3587-CFDE-4B25-B9FF-00A6815B1F37}"/>
                </a:ext>
              </a:extLst>
            </p:cNvPr>
            <p:cNvSpPr txBox="1">
              <a:spLocks noChangeAspect="1" noChangeArrowheads="1"/>
            </p:cNvSpPr>
            <p:nvPr/>
          </p:nvSpPr>
          <p:spPr bwMode="auto">
            <a:xfrm>
              <a:off x="1306" y="2541"/>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WC</a:t>
              </a:r>
            </a:p>
          </p:txBody>
        </p:sp>
        <p:sp>
          <p:nvSpPr>
            <p:cNvPr id="107549" name="Text Box 28">
              <a:extLst>
                <a:ext uri="{FF2B5EF4-FFF2-40B4-BE49-F238E27FC236}">
                  <a16:creationId xmlns:a16="http://schemas.microsoft.com/office/drawing/2014/main" id="{F929446E-885F-49DF-BA13-ABC28ACE8BC5}"/>
                </a:ext>
              </a:extLst>
            </p:cNvPr>
            <p:cNvSpPr txBox="1">
              <a:spLocks noChangeAspect="1" noChangeArrowheads="1"/>
            </p:cNvSpPr>
            <p:nvPr/>
          </p:nvSpPr>
          <p:spPr bwMode="auto">
            <a:xfrm>
              <a:off x="1839" y="2541"/>
              <a:ext cx="49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FWC</a:t>
              </a:r>
            </a:p>
          </p:txBody>
        </p:sp>
        <p:sp>
          <p:nvSpPr>
            <p:cNvPr id="107550" name="Text Box 29">
              <a:extLst>
                <a:ext uri="{FF2B5EF4-FFF2-40B4-BE49-F238E27FC236}">
                  <a16:creationId xmlns:a16="http://schemas.microsoft.com/office/drawing/2014/main" id="{96596E2D-3A5A-4F5C-B755-81514F0AEE70}"/>
                </a:ext>
              </a:extLst>
            </p:cNvPr>
            <p:cNvSpPr txBox="1">
              <a:spLocks noChangeAspect="1" noChangeArrowheads="1"/>
            </p:cNvSpPr>
            <p:nvPr/>
          </p:nvSpPr>
          <p:spPr bwMode="auto">
            <a:xfrm>
              <a:off x="2513" y="1888"/>
              <a:ext cx="3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W</a:t>
              </a:r>
            </a:p>
          </p:txBody>
        </p:sp>
        <p:sp>
          <p:nvSpPr>
            <p:cNvPr id="107551" name="Text Box 30">
              <a:extLst>
                <a:ext uri="{FF2B5EF4-FFF2-40B4-BE49-F238E27FC236}">
                  <a16:creationId xmlns:a16="http://schemas.microsoft.com/office/drawing/2014/main" id="{F74152A7-CC6A-4704-A20F-361F3B80BF2D}"/>
                </a:ext>
              </a:extLst>
            </p:cNvPr>
            <p:cNvSpPr txBox="1">
              <a:spLocks noChangeAspect="1" noChangeArrowheads="1"/>
            </p:cNvSpPr>
            <p:nvPr/>
          </p:nvSpPr>
          <p:spPr bwMode="auto">
            <a:xfrm>
              <a:off x="2513" y="2855"/>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sp>
          <p:nvSpPr>
            <p:cNvPr id="107552" name="Text Box 31">
              <a:extLst>
                <a:ext uri="{FF2B5EF4-FFF2-40B4-BE49-F238E27FC236}">
                  <a16:creationId xmlns:a16="http://schemas.microsoft.com/office/drawing/2014/main" id="{B2CC1308-3299-4941-B4B9-E03C7B703E33}"/>
                </a:ext>
              </a:extLst>
            </p:cNvPr>
            <p:cNvSpPr txBox="1">
              <a:spLocks noChangeAspect="1" noChangeArrowheads="1"/>
            </p:cNvSpPr>
            <p:nvPr/>
          </p:nvSpPr>
          <p:spPr bwMode="auto">
            <a:xfrm>
              <a:off x="2972" y="1888"/>
              <a:ext cx="6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FWS</a:t>
              </a:r>
            </a:p>
          </p:txBody>
        </p:sp>
        <p:sp>
          <p:nvSpPr>
            <p:cNvPr id="107553" name="Text Box 32">
              <a:extLst>
                <a:ext uri="{FF2B5EF4-FFF2-40B4-BE49-F238E27FC236}">
                  <a16:creationId xmlns:a16="http://schemas.microsoft.com/office/drawing/2014/main" id="{71D1945E-FD86-4237-82F6-631C51B107A7}"/>
                </a:ext>
              </a:extLst>
            </p:cNvPr>
            <p:cNvSpPr txBox="1">
              <a:spLocks noChangeAspect="1" noChangeArrowheads="1"/>
            </p:cNvSpPr>
            <p:nvPr/>
          </p:nvSpPr>
          <p:spPr bwMode="auto">
            <a:xfrm>
              <a:off x="2960" y="2855"/>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FSC</a:t>
              </a:r>
            </a:p>
          </p:txBody>
        </p:sp>
        <p:sp>
          <p:nvSpPr>
            <p:cNvPr id="107554" name="Text Box 33">
              <a:extLst>
                <a:ext uri="{FF2B5EF4-FFF2-40B4-BE49-F238E27FC236}">
                  <a16:creationId xmlns:a16="http://schemas.microsoft.com/office/drawing/2014/main" id="{B9CA18B3-A8A2-4BB5-8756-699052FC26AB}"/>
                </a:ext>
              </a:extLst>
            </p:cNvPr>
            <p:cNvSpPr txBox="1">
              <a:spLocks noChangeAspect="1" noChangeArrowheads="1"/>
            </p:cNvSpPr>
            <p:nvPr/>
          </p:nvSpPr>
          <p:spPr bwMode="auto">
            <a:xfrm>
              <a:off x="3580" y="2541"/>
              <a:ext cx="60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S</a:t>
              </a:r>
            </a:p>
          </p:txBody>
        </p:sp>
        <p:sp>
          <p:nvSpPr>
            <p:cNvPr id="107555" name="Text Box 34">
              <a:extLst>
                <a:ext uri="{FF2B5EF4-FFF2-40B4-BE49-F238E27FC236}">
                  <a16:creationId xmlns:a16="http://schemas.microsoft.com/office/drawing/2014/main" id="{6332DC40-267E-4A56-A534-68E9218B42BA}"/>
                </a:ext>
              </a:extLst>
            </p:cNvPr>
            <p:cNvSpPr txBox="1">
              <a:spLocks noChangeAspect="1" noChangeArrowheads="1"/>
            </p:cNvSpPr>
            <p:nvPr/>
          </p:nvSpPr>
          <p:spPr bwMode="auto">
            <a:xfrm>
              <a:off x="4165" y="2541"/>
              <a:ext cx="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FS</a:t>
              </a:r>
            </a:p>
          </p:txBody>
        </p:sp>
        <p:sp>
          <p:nvSpPr>
            <p:cNvPr id="107556" name="Text Box 35">
              <a:extLst>
                <a:ext uri="{FF2B5EF4-FFF2-40B4-BE49-F238E27FC236}">
                  <a16:creationId xmlns:a16="http://schemas.microsoft.com/office/drawing/2014/main" id="{52D6943A-0221-4F47-9B76-DC69FF305DEC}"/>
                </a:ext>
              </a:extLst>
            </p:cNvPr>
            <p:cNvSpPr txBox="1">
              <a:spLocks noChangeAspect="1" noChangeArrowheads="1"/>
            </p:cNvSpPr>
            <p:nvPr/>
          </p:nvSpPr>
          <p:spPr bwMode="auto">
            <a:xfrm>
              <a:off x="4899" y="2541"/>
              <a:ext cx="34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Φ</a:t>
              </a:r>
            </a:p>
          </p:txBody>
        </p:sp>
      </p:grpSp>
      <p:sp>
        <p:nvSpPr>
          <p:cNvPr id="1301540" name="Rectangle 36">
            <a:extLst>
              <a:ext uri="{FF2B5EF4-FFF2-40B4-BE49-F238E27FC236}">
                <a16:creationId xmlns:a16="http://schemas.microsoft.com/office/drawing/2014/main" id="{C1EF46DA-FBDC-4E2E-A88B-75E3CF5C9D0E}"/>
              </a:ext>
            </a:extLst>
          </p:cNvPr>
          <p:cNvSpPr>
            <a:spLocks noChangeArrowheads="1"/>
          </p:cNvSpPr>
          <p:nvPr/>
        </p:nvSpPr>
        <p:spPr bwMode="auto">
          <a:xfrm>
            <a:off x="2135188" y="4437064"/>
            <a:ext cx="8064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图中给出了两种方案，方案为图</a:t>
            </a:r>
            <a:r>
              <a:rPr lang="en-US" altLang="zh-CN"/>
              <a:t>8.3.9</a:t>
            </a:r>
            <a:r>
              <a:rPr lang="zh-CN" altLang="en-US"/>
              <a:t>中的从</a:t>
            </a:r>
            <a:r>
              <a:rPr lang="en-US" altLang="zh-CN"/>
              <a:t>FWSC</a:t>
            </a:r>
            <a:r>
              <a:rPr lang="zh-CN" altLang="en-US"/>
              <a:t>到</a:t>
            </a:r>
            <a:r>
              <a:rPr lang="en-US" altLang="zh-CN"/>
              <a:t>Φ</a:t>
            </a:r>
            <a:r>
              <a:rPr lang="zh-CN" altLang="en-US"/>
              <a:t>的不同的基本通路，它们的长度均为</a:t>
            </a:r>
            <a:r>
              <a:rPr lang="en-US" altLang="zh-CN"/>
              <a:t>7</a:t>
            </a:r>
            <a:r>
              <a:rPr lang="zh-CN" altLang="en-US"/>
              <a:t>，按图中所指的方案，摆渡人只要摆渡</a:t>
            </a:r>
            <a:r>
              <a:rPr lang="en-US" altLang="zh-CN"/>
              <a:t>7</a:t>
            </a:r>
            <a:r>
              <a:rPr lang="zh-CN" altLang="en-US"/>
              <a:t>次就能将它们全部运到对岸，并且羊和菜完好无损。</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01507">
                                            <p:txEl>
                                              <p:pRg st="0" end="0"/>
                                            </p:txEl>
                                          </p:spTgt>
                                        </p:tgtEl>
                                        <p:attrNameLst>
                                          <p:attrName>style.visibility</p:attrName>
                                        </p:attrNameLst>
                                      </p:cBhvr>
                                      <p:to>
                                        <p:strVal val="visible"/>
                                      </p:to>
                                    </p:set>
                                    <p:animEffect transition="in" filter="fade">
                                      <p:cBhvr>
                                        <p:cTn id="7" dur="500"/>
                                        <p:tgtEl>
                                          <p:spTgt spid="130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1540"/>
                                        </p:tgtEl>
                                        <p:attrNameLst>
                                          <p:attrName>style.visibility</p:attrName>
                                        </p:attrNameLst>
                                      </p:cBhvr>
                                      <p:to>
                                        <p:strVal val="visible"/>
                                      </p:to>
                                    </p:set>
                                    <p:animEffect transition="in" filter="fade">
                                      <p:cBhvr>
                                        <p:cTn id="17" dur="500"/>
                                        <p:tgtEl>
                                          <p:spTgt spid="1301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507" grpId="0" build="p"/>
      <p:bldP spid="1301540"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8546" name="日期占位符 3">
            <a:extLst>
              <a:ext uri="{FF2B5EF4-FFF2-40B4-BE49-F238E27FC236}">
                <a16:creationId xmlns:a16="http://schemas.microsoft.com/office/drawing/2014/main" id="{BFFAE21E-5DDB-4676-B9C8-426A6EDD96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59E8DDA-2AE6-4B51-B516-485D6EB6164D}"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8547" name="Rectangle 3">
            <a:extLst>
              <a:ext uri="{FF2B5EF4-FFF2-40B4-BE49-F238E27FC236}">
                <a16:creationId xmlns:a16="http://schemas.microsoft.com/office/drawing/2014/main" id="{31CE6935-6FF8-4CBE-AEE4-A85BEEA5DDDA}"/>
              </a:ext>
            </a:extLst>
          </p:cNvPr>
          <p:cNvSpPr>
            <a:spLocks noGrp="1" noChangeArrowheads="1"/>
          </p:cNvSpPr>
          <p:nvPr>
            <p:ph type="title"/>
          </p:nvPr>
        </p:nvSpPr>
        <p:spPr>
          <a:xfrm>
            <a:off x="2216150" y="414339"/>
            <a:ext cx="7480300" cy="782637"/>
          </a:xfrm>
          <a:noFill/>
        </p:spPr>
        <p:txBody>
          <a:bodyPr/>
          <a:lstStyle/>
          <a:p>
            <a:pPr eaLnBrk="1" hangingPunct="1"/>
            <a:r>
              <a:rPr lang="zh-CN" altLang="en-US"/>
              <a:t>习  题</a:t>
            </a:r>
          </a:p>
        </p:txBody>
      </p:sp>
      <p:sp>
        <p:nvSpPr>
          <p:cNvPr id="108548" name="TextBox 5">
            <a:extLst>
              <a:ext uri="{FF2B5EF4-FFF2-40B4-BE49-F238E27FC236}">
                <a16:creationId xmlns:a16="http://schemas.microsoft.com/office/drawing/2014/main" id="{F5523FA5-D226-40DF-A312-307E47DAF3FE}"/>
              </a:ext>
            </a:extLst>
          </p:cNvPr>
          <p:cNvSpPr txBox="1">
            <a:spLocks noChangeArrowheads="1"/>
          </p:cNvSpPr>
          <p:nvPr/>
        </p:nvSpPr>
        <p:spPr bwMode="auto">
          <a:xfrm>
            <a:off x="2095501" y="1214439"/>
            <a:ext cx="718661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b="0">
                <a:solidFill>
                  <a:srgbClr val="FF0000"/>
                </a:solidFill>
              </a:rPr>
              <a:t>1</a:t>
            </a:r>
            <a:r>
              <a:rPr lang="zh-CN" altLang="en-US" b="0">
                <a:solidFill>
                  <a:srgbClr val="FF0000"/>
                </a:solidFill>
              </a:rPr>
              <a:t>、设</a:t>
            </a:r>
            <a:r>
              <a:rPr lang="en-US" altLang="zh-CN" b="0">
                <a:solidFill>
                  <a:srgbClr val="FF0000"/>
                </a:solidFill>
              </a:rPr>
              <a:t>G</a:t>
            </a:r>
            <a:r>
              <a:rPr lang="zh-CN" altLang="en-US" b="0">
                <a:solidFill>
                  <a:srgbClr val="FF0000"/>
                </a:solidFill>
              </a:rPr>
              <a:t>为</a:t>
            </a:r>
            <a:r>
              <a:rPr lang="en-US" altLang="zh-CN" b="0">
                <a:solidFill>
                  <a:srgbClr val="FF0000"/>
                </a:solidFill>
              </a:rPr>
              <a:t>9</a:t>
            </a:r>
            <a:r>
              <a:rPr lang="zh-CN" altLang="en-US" b="0">
                <a:solidFill>
                  <a:srgbClr val="FF0000"/>
                </a:solidFill>
              </a:rPr>
              <a:t>个结点的无向图，每个结点的度数</a:t>
            </a:r>
            <a:endParaRPr lang="en-US" altLang="zh-CN" b="0">
              <a:solidFill>
                <a:srgbClr val="FF0000"/>
              </a:solidFill>
            </a:endParaRPr>
          </a:p>
          <a:p>
            <a:pPr algn="l" eaLnBrk="1" hangingPunct="1">
              <a:lnSpc>
                <a:spcPct val="100000"/>
              </a:lnSpc>
              <a:spcBef>
                <a:spcPct val="0"/>
              </a:spcBef>
              <a:buClrTx/>
              <a:buFontTx/>
              <a:buNone/>
            </a:pPr>
            <a:r>
              <a:rPr lang="zh-CN" altLang="en-US" b="0">
                <a:solidFill>
                  <a:srgbClr val="FF0000"/>
                </a:solidFill>
              </a:rPr>
              <a:t>不是</a:t>
            </a:r>
            <a:r>
              <a:rPr lang="en-US" altLang="zh-CN" b="0">
                <a:solidFill>
                  <a:srgbClr val="FF0000"/>
                </a:solidFill>
              </a:rPr>
              <a:t>5</a:t>
            </a:r>
            <a:r>
              <a:rPr lang="zh-CN" altLang="en-US" b="0">
                <a:solidFill>
                  <a:srgbClr val="FF0000"/>
                </a:solidFill>
              </a:rPr>
              <a:t>就是</a:t>
            </a:r>
            <a:r>
              <a:rPr lang="en-US" altLang="zh-CN" b="0">
                <a:solidFill>
                  <a:srgbClr val="FF0000"/>
                </a:solidFill>
              </a:rPr>
              <a:t>6</a:t>
            </a:r>
            <a:r>
              <a:rPr lang="zh-CN" altLang="en-US" b="0">
                <a:solidFill>
                  <a:srgbClr val="FF0000"/>
                </a:solidFill>
              </a:rPr>
              <a:t>，试证明</a:t>
            </a:r>
            <a:r>
              <a:rPr lang="en-US" altLang="zh-CN" b="0">
                <a:solidFill>
                  <a:srgbClr val="FF0000"/>
                </a:solidFill>
              </a:rPr>
              <a:t>G</a:t>
            </a:r>
            <a:r>
              <a:rPr lang="zh-CN" altLang="en-US" b="0">
                <a:solidFill>
                  <a:srgbClr val="FF0000"/>
                </a:solidFill>
              </a:rPr>
              <a:t>中至少有</a:t>
            </a:r>
            <a:r>
              <a:rPr lang="en-US" altLang="zh-CN" b="0">
                <a:solidFill>
                  <a:srgbClr val="FF0000"/>
                </a:solidFill>
              </a:rPr>
              <a:t>5</a:t>
            </a:r>
            <a:r>
              <a:rPr lang="zh-CN" altLang="en-US" b="0">
                <a:solidFill>
                  <a:srgbClr val="FF0000"/>
                </a:solidFill>
              </a:rPr>
              <a:t>个度数为</a:t>
            </a:r>
            <a:r>
              <a:rPr lang="en-US" altLang="zh-CN" b="0">
                <a:solidFill>
                  <a:srgbClr val="FF0000"/>
                </a:solidFill>
              </a:rPr>
              <a:t>6</a:t>
            </a:r>
            <a:r>
              <a:rPr lang="zh-CN" altLang="en-US" b="0">
                <a:solidFill>
                  <a:srgbClr val="FF0000"/>
                </a:solidFill>
              </a:rPr>
              <a:t>的</a:t>
            </a:r>
            <a:endParaRPr lang="en-US" altLang="zh-CN" b="0">
              <a:solidFill>
                <a:srgbClr val="FF0000"/>
              </a:solidFill>
            </a:endParaRPr>
          </a:p>
          <a:p>
            <a:pPr algn="l" eaLnBrk="1" hangingPunct="1">
              <a:lnSpc>
                <a:spcPct val="100000"/>
              </a:lnSpc>
              <a:spcBef>
                <a:spcPct val="0"/>
              </a:spcBef>
              <a:buClrTx/>
              <a:buFontTx/>
              <a:buNone/>
            </a:pPr>
            <a:r>
              <a:rPr lang="zh-CN" altLang="en-US" b="0">
                <a:solidFill>
                  <a:srgbClr val="FF0000"/>
                </a:solidFill>
              </a:rPr>
              <a:t>结点或者至少有</a:t>
            </a:r>
            <a:r>
              <a:rPr lang="en-US" altLang="zh-CN" b="0">
                <a:solidFill>
                  <a:srgbClr val="FF0000"/>
                </a:solidFill>
              </a:rPr>
              <a:t>6</a:t>
            </a:r>
            <a:r>
              <a:rPr lang="zh-CN" altLang="en-US" b="0">
                <a:solidFill>
                  <a:srgbClr val="FF0000"/>
                </a:solidFill>
              </a:rPr>
              <a:t>个度数为</a:t>
            </a:r>
            <a:r>
              <a:rPr lang="en-US" altLang="zh-CN" b="0">
                <a:solidFill>
                  <a:srgbClr val="FF0000"/>
                </a:solidFill>
              </a:rPr>
              <a:t>5</a:t>
            </a:r>
            <a:r>
              <a:rPr lang="zh-CN" altLang="en-US" b="0">
                <a:solidFill>
                  <a:srgbClr val="FF0000"/>
                </a:solidFill>
              </a:rPr>
              <a:t>的结点</a:t>
            </a:r>
            <a:r>
              <a:rPr lang="en-US" altLang="zh-CN" b="0">
                <a:solidFill>
                  <a:srgbClr val="FF0000"/>
                </a:solidFill>
              </a:rPr>
              <a:t>.</a:t>
            </a:r>
          </a:p>
          <a:p>
            <a:pPr algn="l" eaLnBrk="1" hangingPunct="1">
              <a:lnSpc>
                <a:spcPct val="100000"/>
              </a:lnSpc>
              <a:spcBef>
                <a:spcPct val="0"/>
              </a:spcBef>
              <a:buClrTx/>
              <a:buFontTx/>
              <a:buNone/>
            </a:pPr>
            <a:r>
              <a:rPr lang="en-US" altLang="zh-CN" b="0">
                <a:solidFill>
                  <a:srgbClr val="FF0000"/>
                </a:solidFill>
              </a:rPr>
              <a:t>2</a:t>
            </a:r>
            <a:r>
              <a:rPr lang="zh-CN" altLang="en-US" b="0">
                <a:solidFill>
                  <a:srgbClr val="FF0000"/>
                </a:solidFill>
              </a:rPr>
              <a:t>、有向图</a:t>
            </a:r>
            <a:r>
              <a:rPr lang="en-US" altLang="zh-CN" b="0">
                <a:solidFill>
                  <a:srgbClr val="FF0000"/>
                </a:solidFill>
              </a:rPr>
              <a:t>G</a:t>
            </a:r>
            <a:r>
              <a:rPr lang="zh-CN" altLang="en-US" b="0">
                <a:solidFill>
                  <a:srgbClr val="FF0000"/>
                </a:solidFill>
              </a:rPr>
              <a:t>如下所示：</a:t>
            </a:r>
            <a:endParaRPr lang="en-US" altLang="zh-CN" b="0">
              <a:solidFill>
                <a:srgbClr val="FF0000"/>
              </a:solidFill>
            </a:endParaRPr>
          </a:p>
          <a:p>
            <a:pPr algn="l" eaLnBrk="1" hangingPunct="1">
              <a:lnSpc>
                <a:spcPct val="100000"/>
              </a:lnSpc>
              <a:spcBef>
                <a:spcPct val="0"/>
              </a:spcBef>
              <a:buClrTx/>
              <a:buFontTx/>
              <a:buNone/>
            </a:pPr>
            <a:r>
              <a:rPr lang="zh-CN" altLang="en-US" b="0">
                <a:solidFill>
                  <a:srgbClr val="FF0000"/>
                </a:solidFill>
              </a:rPr>
              <a:t>（</a:t>
            </a:r>
            <a:r>
              <a:rPr lang="en-US" altLang="zh-CN" b="0">
                <a:solidFill>
                  <a:srgbClr val="FF0000"/>
                </a:solidFill>
              </a:rPr>
              <a:t>1</a:t>
            </a:r>
            <a:r>
              <a:rPr lang="zh-CN" altLang="en-US" b="0">
                <a:solidFill>
                  <a:srgbClr val="FF0000"/>
                </a:solidFill>
              </a:rPr>
              <a:t>）写出</a:t>
            </a:r>
            <a:r>
              <a:rPr lang="en-US" altLang="zh-CN" b="0">
                <a:solidFill>
                  <a:srgbClr val="FF0000"/>
                </a:solidFill>
              </a:rPr>
              <a:t>G</a:t>
            </a:r>
            <a:r>
              <a:rPr lang="zh-CN" altLang="en-US" b="0">
                <a:solidFill>
                  <a:srgbClr val="FF0000"/>
                </a:solidFill>
              </a:rPr>
              <a:t>的邻接矩阵</a:t>
            </a:r>
            <a:r>
              <a:rPr lang="en-US" altLang="zh-CN" b="0">
                <a:solidFill>
                  <a:srgbClr val="FF0000"/>
                </a:solidFill>
              </a:rPr>
              <a:t>A</a:t>
            </a:r>
            <a:r>
              <a:rPr lang="zh-CN" altLang="en-US" b="0">
                <a:solidFill>
                  <a:srgbClr val="FF0000"/>
                </a:solidFill>
              </a:rPr>
              <a:t>；</a:t>
            </a:r>
            <a:endParaRPr lang="en-US" altLang="zh-CN" b="0">
              <a:solidFill>
                <a:srgbClr val="FF0000"/>
              </a:solidFill>
            </a:endParaRPr>
          </a:p>
          <a:p>
            <a:pPr algn="l" eaLnBrk="1" hangingPunct="1">
              <a:lnSpc>
                <a:spcPct val="100000"/>
              </a:lnSpc>
              <a:spcBef>
                <a:spcPct val="0"/>
              </a:spcBef>
              <a:buClrTx/>
              <a:buFontTx/>
              <a:buNone/>
            </a:pPr>
            <a:r>
              <a:rPr lang="zh-CN" altLang="en-US" b="0">
                <a:solidFill>
                  <a:srgbClr val="FF0000"/>
                </a:solidFill>
              </a:rPr>
              <a:t>（</a:t>
            </a:r>
            <a:r>
              <a:rPr lang="en-US" altLang="zh-CN" b="0">
                <a:solidFill>
                  <a:srgbClr val="FF0000"/>
                </a:solidFill>
              </a:rPr>
              <a:t>2</a:t>
            </a:r>
            <a:r>
              <a:rPr lang="zh-CN" altLang="en-US" b="0">
                <a:solidFill>
                  <a:srgbClr val="FF0000"/>
                </a:solidFill>
              </a:rPr>
              <a:t>）</a:t>
            </a:r>
            <a:r>
              <a:rPr lang="en-US" altLang="zh-CN" b="0">
                <a:solidFill>
                  <a:srgbClr val="FF0000"/>
                </a:solidFill>
              </a:rPr>
              <a:t>G</a:t>
            </a:r>
            <a:r>
              <a:rPr lang="zh-CN" altLang="en-US" b="0">
                <a:solidFill>
                  <a:srgbClr val="FF0000"/>
                </a:solidFill>
              </a:rPr>
              <a:t>中长度为</a:t>
            </a:r>
            <a:r>
              <a:rPr lang="en-US" altLang="zh-CN" b="0">
                <a:solidFill>
                  <a:srgbClr val="FF0000"/>
                </a:solidFill>
              </a:rPr>
              <a:t>4</a:t>
            </a:r>
            <a:r>
              <a:rPr lang="zh-CN" altLang="en-US" b="0">
                <a:solidFill>
                  <a:srgbClr val="FF0000"/>
                </a:solidFill>
              </a:rPr>
              <a:t>的通路有几条？其中有几条</a:t>
            </a:r>
            <a:endParaRPr lang="en-US" altLang="zh-CN" b="0">
              <a:solidFill>
                <a:srgbClr val="FF0000"/>
              </a:solidFill>
            </a:endParaRPr>
          </a:p>
          <a:p>
            <a:pPr algn="l" eaLnBrk="1" hangingPunct="1">
              <a:lnSpc>
                <a:spcPct val="100000"/>
              </a:lnSpc>
              <a:spcBef>
                <a:spcPct val="0"/>
              </a:spcBef>
              <a:buClrTx/>
              <a:buFontTx/>
              <a:buNone/>
            </a:pPr>
            <a:r>
              <a:rPr lang="en-US" altLang="zh-CN" b="0">
                <a:solidFill>
                  <a:srgbClr val="FF0000"/>
                </a:solidFill>
              </a:rPr>
              <a:t>     </a:t>
            </a:r>
            <a:r>
              <a:rPr lang="zh-CN" altLang="en-US" b="0">
                <a:solidFill>
                  <a:srgbClr val="FF0000"/>
                </a:solidFill>
              </a:rPr>
              <a:t>为通路</a:t>
            </a:r>
            <a:endParaRPr lang="en-US" altLang="zh-CN" b="0">
              <a:solidFill>
                <a:srgbClr val="FF0000"/>
              </a:solidFill>
            </a:endParaRPr>
          </a:p>
          <a:p>
            <a:pPr algn="l" eaLnBrk="1" hangingPunct="1">
              <a:lnSpc>
                <a:spcPct val="100000"/>
              </a:lnSpc>
              <a:spcBef>
                <a:spcPct val="0"/>
              </a:spcBef>
              <a:buClrTx/>
              <a:buFontTx/>
              <a:buNone/>
            </a:pPr>
            <a:r>
              <a:rPr lang="zh-CN" altLang="en-US" b="0">
                <a:solidFill>
                  <a:srgbClr val="FF0000"/>
                </a:solidFill>
              </a:rPr>
              <a:t>（</a:t>
            </a:r>
            <a:r>
              <a:rPr lang="en-US" altLang="zh-CN" b="0">
                <a:solidFill>
                  <a:srgbClr val="FF0000"/>
                </a:solidFill>
              </a:rPr>
              <a:t>3</a:t>
            </a:r>
            <a:r>
              <a:rPr lang="zh-CN" altLang="en-US" b="0">
                <a:solidFill>
                  <a:srgbClr val="FF0000"/>
                </a:solidFill>
              </a:rPr>
              <a:t>）利用可达性矩阵</a:t>
            </a:r>
            <a:r>
              <a:rPr lang="en-US" altLang="zh-CN" b="0">
                <a:solidFill>
                  <a:srgbClr val="FF0000"/>
                </a:solidFill>
              </a:rPr>
              <a:t>P</a:t>
            </a:r>
            <a:r>
              <a:rPr lang="zh-CN" altLang="en-US" b="0">
                <a:solidFill>
                  <a:srgbClr val="FF0000"/>
                </a:solidFill>
              </a:rPr>
              <a:t>判断该图类型。</a:t>
            </a:r>
            <a:endParaRPr lang="en-US" altLang="zh-CN" b="0">
              <a:solidFill>
                <a:srgbClr val="FF0000"/>
              </a:solidFill>
            </a:endParaRPr>
          </a:p>
        </p:txBody>
      </p:sp>
      <p:grpSp>
        <p:nvGrpSpPr>
          <p:cNvPr id="108549" name="组合 32">
            <a:extLst>
              <a:ext uri="{FF2B5EF4-FFF2-40B4-BE49-F238E27FC236}">
                <a16:creationId xmlns:a16="http://schemas.microsoft.com/office/drawing/2014/main" id="{C1150FC0-7946-4DBD-A43B-2C24BCA0B891}"/>
              </a:ext>
            </a:extLst>
          </p:cNvPr>
          <p:cNvGrpSpPr>
            <a:grpSpLocks/>
          </p:cNvGrpSpPr>
          <p:nvPr/>
        </p:nvGrpSpPr>
        <p:grpSpPr bwMode="auto">
          <a:xfrm>
            <a:off x="8024813" y="4572001"/>
            <a:ext cx="2273300" cy="1941513"/>
            <a:chOff x="6500826" y="4572008"/>
            <a:chExt cx="2272886" cy="1940968"/>
          </a:xfrm>
        </p:grpSpPr>
        <p:cxnSp>
          <p:nvCxnSpPr>
            <p:cNvPr id="108550" name="直接箭头连接符 7">
              <a:extLst>
                <a:ext uri="{FF2B5EF4-FFF2-40B4-BE49-F238E27FC236}">
                  <a16:creationId xmlns:a16="http://schemas.microsoft.com/office/drawing/2014/main" id="{E69A3638-E681-4D60-82CE-FD21EA5EA984}"/>
                </a:ext>
              </a:extLst>
            </p:cNvPr>
            <p:cNvCxnSpPr>
              <a:cxnSpLocks noChangeShapeType="1"/>
            </p:cNvCxnSpPr>
            <p:nvPr/>
          </p:nvCxnSpPr>
          <p:spPr bwMode="auto">
            <a:xfrm>
              <a:off x="6929454" y="6072206"/>
              <a:ext cx="1428760" cy="1588"/>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sp>
          <p:nvSpPr>
            <p:cNvPr id="108551" name="TextBox 8">
              <a:extLst>
                <a:ext uri="{FF2B5EF4-FFF2-40B4-BE49-F238E27FC236}">
                  <a16:creationId xmlns:a16="http://schemas.microsoft.com/office/drawing/2014/main" id="{CC2F3096-59D4-4CE1-823D-28FAF2AF830E}"/>
                </a:ext>
              </a:extLst>
            </p:cNvPr>
            <p:cNvSpPr txBox="1">
              <a:spLocks noChangeArrowheads="1"/>
            </p:cNvSpPr>
            <p:nvPr/>
          </p:nvSpPr>
          <p:spPr bwMode="auto">
            <a:xfrm>
              <a:off x="6572264" y="61436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1800" b="0"/>
                <a:t>V1</a:t>
              </a:r>
              <a:endParaRPr lang="zh-CN" altLang="en-US" sz="1800" b="0"/>
            </a:p>
          </p:txBody>
        </p:sp>
        <p:sp>
          <p:nvSpPr>
            <p:cNvPr id="108552" name="TextBox 9">
              <a:extLst>
                <a:ext uri="{FF2B5EF4-FFF2-40B4-BE49-F238E27FC236}">
                  <a16:creationId xmlns:a16="http://schemas.microsoft.com/office/drawing/2014/main" id="{E40E48EF-81B7-4EB3-BE9F-D9386617076A}"/>
                </a:ext>
              </a:extLst>
            </p:cNvPr>
            <p:cNvSpPr txBox="1">
              <a:spLocks noChangeArrowheads="1"/>
            </p:cNvSpPr>
            <p:nvPr/>
          </p:nvSpPr>
          <p:spPr bwMode="auto">
            <a:xfrm>
              <a:off x="8358214" y="607220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1800" b="0"/>
                <a:t>V2</a:t>
              </a:r>
              <a:endParaRPr lang="zh-CN" altLang="en-US" sz="1800" b="0"/>
            </a:p>
          </p:txBody>
        </p:sp>
        <p:cxnSp>
          <p:nvCxnSpPr>
            <p:cNvPr id="108553" name="直接箭头连接符 12">
              <a:extLst>
                <a:ext uri="{FF2B5EF4-FFF2-40B4-BE49-F238E27FC236}">
                  <a16:creationId xmlns:a16="http://schemas.microsoft.com/office/drawing/2014/main" id="{DE902E43-F8E8-48F0-8DA0-AF91115F8EB0}"/>
                </a:ext>
              </a:extLst>
            </p:cNvPr>
            <p:cNvCxnSpPr>
              <a:cxnSpLocks noChangeShapeType="1"/>
            </p:cNvCxnSpPr>
            <p:nvPr/>
          </p:nvCxnSpPr>
          <p:spPr bwMode="auto">
            <a:xfrm rot="10800000">
              <a:off x="6929454" y="4857760"/>
              <a:ext cx="1428760" cy="1588"/>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cxnSp>
          <p:nvCxnSpPr>
            <p:cNvPr id="108554" name="直接箭头连接符 14">
              <a:extLst>
                <a:ext uri="{FF2B5EF4-FFF2-40B4-BE49-F238E27FC236}">
                  <a16:creationId xmlns:a16="http://schemas.microsoft.com/office/drawing/2014/main" id="{7BFF65E2-CAC8-4F29-BC3E-3083C4EEBE05}"/>
                </a:ext>
              </a:extLst>
            </p:cNvPr>
            <p:cNvCxnSpPr>
              <a:cxnSpLocks noChangeShapeType="1"/>
            </p:cNvCxnSpPr>
            <p:nvPr/>
          </p:nvCxnSpPr>
          <p:spPr bwMode="auto">
            <a:xfrm rot="5400000" flipH="1" flipV="1">
              <a:off x="6357950" y="5500702"/>
              <a:ext cx="1143008" cy="1588"/>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cxnSp>
          <p:nvCxnSpPr>
            <p:cNvPr id="108555" name="直接箭头连接符 16">
              <a:extLst>
                <a:ext uri="{FF2B5EF4-FFF2-40B4-BE49-F238E27FC236}">
                  <a16:creationId xmlns:a16="http://schemas.microsoft.com/office/drawing/2014/main" id="{00537387-A7A8-4AD9-B7C0-6BE33C9C25BB}"/>
                </a:ext>
              </a:extLst>
            </p:cNvPr>
            <p:cNvCxnSpPr>
              <a:cxnSpLocks noChangeShapeType="1"/>
            </p:cNvCxnSpPr>
            <p:nvPr/>
          </p:nvCxnSpPr>
          <p:spPr bwMode="auto">
            <a:xfrm rot="5400000">
              <a:off x="7785915" y="5485160"/>
              <a:ext cx="1143008" cy="1588"/>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cxnSp>
          <p:nvCxnSpPr>
            <p:cNvPr id="108556" name="直接箭头连接符 19">
              <a:extLst>
                <a:ext uri="{FF2B5EF4-FFF2-40B4-BE49-F238E27FC236}">
                  <a16:creationId xmlns:a16="http://schemas.microsoft.com/office/drawing/2014/main" id="{DB210E49-FECB-492B-AF92-CD46807AF2A0}"/>
                </a:ext>
              </a:extLst>
            </p:cNvPr>
            <p:cNvCxnSpPr>
              <a:cxnSpLocks noChangeShapeType="1"/>
            </p:cNvCxnSpPr>
            <p:nvPr/>
          </p:nvCxnSpPr>
          <p:spPr bwMode="auto">
            <a:xfrm>
              <a:off x="6929454" y="4929198"/>
              <a:ext cx="642942" cy="500066"/>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cxnSp>
          <p:nvCxnSpPr>
            <p:cNvPr id="108557" name="直接箭头连接符 21">
              <a:extLst>
                <a:ext uri="{FF2B5EF4-FFF2-40B4-BE49-F238E27FC236}">
                  <a16:creationId xmlns:a16="http://schemas.microsoft.com/office/drawing/2014/main" id="{611D11E6-4349-43DE-A503-190472B7D332}"/>
                </a:ext>
              </a:extLst>
            </p:cNvPr>
            <p:cNvCxnSpPr>
              <a:cxnSpLocks noChangeShapeType="1"/>
            </p:cNvCxnSpPr>
            <p:nvPr/>
          </p:nvCxnSpPr>
          <p:spPr bwMode="auto">
            <a:xfrm flipV="1">
              <a:off x="7715272" y="4929198"/>
              <a:ext cx="571504" cy="500066"/>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cxnSp>
          <p:nvCxnSpPr>
            <p:cNvPr id="108558" name="直接箭头连接符 23">
              <a:extLst>
                <a:ext uri="{FF2B5EF4-FFF2-40B4-BE49-F238E27FC236}">
                  <a16:creationId xmlns:a16="http://schemas.microsoft.com/office/drawing/2014/main" id="{31ADC965-3585-454E-B548-3D7760A6FEAC}"/>
                </a:ext>
              </a:extLst>
            </p:cNvPr>
            <p:cNvCxnSpPr>
              <a:cxnSpLocks noChangeShapeType="1"/>
            </p:cNvCxnSpPr>
            <p:nvPr/>
          </p:nvCxnSpPr>
          <p:spPr bwMode="auto">
            <a:xfrm rot="10800000" flipV="1">
              <a:off x="6929454" y="5500702"/>
              <a:ext cx="642942" cy="571504"/>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cxnSp>
          <p:nvCxnSpPr>
            <p:cNvPr id="108559" name="直接箭头连接符 28">
              <a:extLst>
                <a:ext uri="{FF2B5EF4-FFF2-40B4-BE49-F238E27FC236}">
                  <a16:creationId xmlns:a16="http://schemas.microsoft.com/office/drawing/2014/main" id="{39247F62-08C2-4031-B94E-5E10D6F71C11}"/>
                </a:ext>
              </a:extLst>
            </p:cNvPr>
            <p:cNvCxnSpPr>
              <a:cxnSpLocks noChangeShapeType="1"/>
            </p:cNvCxnSpPr>
            <p:nvPr/>
          </p:nvCxnSpPr>
          <p:spPr bwMode="auto">
            <a:xfrm rot="10800000">
              <a:off x="7643834" y="5500702"/>
              <a:ext cx="642942" cy="500066"/>
            </a:xfrm>
            <a:prstGeom prst="straightConnector1">
              <a:avLst/>
            </a:prstGeom>
            <a:noFill/>
            <a:ln w="25400" algn="ctr">
              <a:solidFill>
                <a:srgbClr val="003300"/>
              </a:solidFill>
              <a:round/>
              <a:headEnd/>
              <a:tailEnd type="stealth" w="lg" len="lg"/>
            </a:ln>
            <a:extLst>
              <a:ext uri="{909E8E84-426E-40DD-AFC4-6F175D3DCCD1}">
                <a14:hiddenFill xmlns:a14="http://schemas.microsoft.com/office/drawing/2010/main">
                  <a:noFill/>
                </a14:hiddenFill>
              </a:ext>
            </a:extLst>
          </p:spPr>
        </p:cxnSp>
        <p:sp>
          <p:nvSpPr>
            <p:cNvPr id="108560" name="TextBox 29">
              <a:extLst>
                <a:ext uri="{FF2B5EF4-FFF2-40B4-BE49-F238E27FC236}">
                  <a16:creationId xmlns:a16="http://schemas.microsoft.com/office/drawing/2014/main" id="{44A1A7C5-C96D-45F7-B36B-4056FE065FFA}"/>
                </a:ext>
              </a:extLst>
            </p:cNvPr>
            <p:cNvSpPr txBox="1">
              <a:spLocks noChangeArrowheads="1"/>
            </p:cNvSpPr>
            <p:nvPr/>
          </p:nvSpPr>
          <p:spPr bwMode="auto">
            <a:xfrm>
              <a:off x="8358214" y="457200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1800" b="0"/>
                <a:t>V3</a:t>
              </a:r>
              <a:endParaRPr lang="zh-CN" altLang="en-US" sz="1800" b="0"/>
            </a:p>
          </p:txBody>
        </p:sp>
        <p:sp>
          <p:nvSpPr>
            <p:cNvPr id="108561" name="TextBox 30">
              <a:extLst>
                <a:ext uri="{FF2B5EF4-FFF2-40B4-BE49-F238E27FC236}">
                  <a16:creationId xmlns:a16="http://schemas.microsoft.com/office/drawing/2014/main" id="{C4FC96D3-3AA4-4CB0-83AB-031D6AF85CB8}"/>
                </a:ext>
              </a:extLst>
            </p:cNvPr>
            <p:cNvSpPr txBox="1">
              <a:spLocks noChangeArrowheads="1"/>
            </p:cNvSpPr>
            <p:nvPr/>
          </p:nvSpPr>
          <p:spPr bwMode="auto">
            <a:xfrm>
              <a:off x="6500826" y="464344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1800" b="0"/>
                <a:t>V4</a:t>
              </a:r>
              <a:endParaRPr lang="zh-CN" altLang="en-US" sz="1800" b="0"/>
            </a:p>
          </p:txBody>
        </p:sp>
        <p:sp>
          <p:nvSpPr>
            <p:cNvPr id="108562" name="TextBox 31">
              <a:extLst>
                <a:ext uri="{FF2B5EF4-FFF2-40B4-BE49-F238E27FC236}">
                  <a16:creationId xmlns:a16="http://schemas.microsoft.com/office/drawing/2014/main" id="{E91D7503-F5FF-4643-B67B-F7CFE38E783D}"/>
                </a:ext>
              </a:extLst>
            </p:cNvPr>
            <p:cNvSpPr txBox="1">
              <a:spLocks noChangeArrowheads="1"/>
            </p:cNvSpPr>
            <p:nvPr/>
          </p:nvSpPr>
          <p:spPr bwMode="auto">
            <a:xfrm>
              <a:off x="7429520" y="5069772"/>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1800" b="0"/>
                <a:t>V5</a:t>
              </a:r>
              <a:endParaRPr lang="zh-CN" altLang="en-US" sz="1800" b="0"/>
            </a:p>
          </p:txBody>
        </p:sp>
      </p:grpSp>
    </p:spTree>
  </p:cSld>
  <p:clrMapOvr>
    <a:masterClrMapping/>
  </p:clrMapOvr>
  <p:transition>
    <p:pull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WordArt 2">
            <a:extLst>
              <a:ext uri="{FF2B5EF4-FFF2-40B4-BE49-F238E27FC236}">
                <a16:creationId xmlns:a16="http://schemas.microsoft.com/office/drawing/2014/main" id="{0E0D9DDD-75E4-42A2-B7BC-7CDDA37B1C66}"/>
              </a:ext>
            </a:extLst>
          </p:cNvPr>
          <p:cNvSpPr>
            <a:spLocks noChangeArrowheads="1" noChangeShapeType="1" noTextEdit="1"/>
          </p:cNvSpPr>
          <p:nvPr/>
        </p:nvSpPr>
        <p:spPr bwMode="gray">
          <a:xfrm>
            <a:off x="3228975" y="2146300"/>
            <a:ext cx="4953000" cy="5334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rPr>
              <a:t>Thank You !</a:t>
            </a:r>
            <a:endParaRPr lang="zh-CN" altLang="en-US" sz="3600" b="1"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344514"/>
                                        </p:tgtEl>
                                        <p:attrNameLst>
                                          <p:attrName>style.visibility</p:attrName>
                                        </p:attrNameLst>
                                      </p:cBhvr>
                                      <p:to>
                                        <p:strVal val="visible"/>
                                      </p:to>
                                    </p:set>
                                    <p:anim calcmode="lin" valueType="num">
                                      <p:cBhvr>
                                        <p:cTn id="7" dur="500" fill="hold"/>
                                        <p:tgtEl>
                                          <p:spTgt spid="1344514"/>
                                        </p:tgtEl>
                                        <p:attrNameLst>
                                          <p:attrName>ppt_w</p:attrName>
                                        </p:attrNameLst>
                                      </p:cBhvr>
                                      <p:tavLst>
                                        <p:tav tm="0">
                                          <p:val>
                                            <p:fltVal val="0"/>
                                          </p:val>
                                        </p:tav>
                                        <p:tav tm="100000">
                                          <p:val>
                                            <p:strVal val="#ppt_w"/>
                                          </p:val>
                                        </p:tav>
                                      </p:tavLst>
                                    </p:anim>
                                    <p:anim calcmode="lin" valueType="num">
                                      <p:cBhvr>
                                        <p:cTn id="8" dur="500" fill="hold"/>
                                        <p:tgtEl>
                                          <p:spTgt spid="1344514"/>
                                        </p:tgtEl>
                                        <p:attrNameLst>
                                          <p:attrName>ppt_h</p:attrName>
                                        </p:attrNameLst>
                                      </p:cBhvr>
                                      <p:tavLst>
                                        <p:tav tm="0">
                                          <p:val>
                                            <p:fltVal val="0"/>
                                          </p:val>
                                        </p:tav>
                                        <p:tav tm="100000">
                                          <p:val>
                                            <p:strVal val="#ppt_h"/>
                                          </p:val>
                                        </p:tav>
                                      </p:tavLst>
                                    </p:anim>
                                    <p:animEffect transition="in" filter="fade">
                                      <p:cBhvr>
                                        <p:cTn id="9" dur="500"/>
                                        <p:tgtEl>
                                          <p:spTgt spid="134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a:extLst>
              <a:ext uri="{FF2B5EF4-FFF2-40B4-BE49-F238E27FC236}">
                <a16:creationId xmlns:a16="http://schemas.microsoft.com/office/drawing/2014/main" id="{CCAB1B21-2536-4582-908B-F09C4620BE5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24A2230-DEFE-42BE-ABF1-534BAB90C8D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8435" name="Rectangle 2">
            <a:extLst>
              <a:ext uri="{FF2B5EF4-FFF2-40B4-BE49-F238E27FC236}">
                <a16:creationId xmlns:a16="http://schemas.microsoft.com/office/drawing/2014/main" id="{A4676D02-8BA5-4A63-A076-465DD071093E}"/>
              </a:ext>
            </a:extLst>
          </p:cNvPr>
          <p:cNvSpPr>
            <a:spLocks noGrp="1" noChangeArrowheads="1"/>
          </p:cNvSpPr>
          <p:nvPr>
            <p:ph type="title"/>
          </p:nvPr>
        </p:nvSpPr>
        <p:spPr/>
        <p:txBody>
          <a:bodyPr/>
          <a:lstStyle/>
          <a:p>
            <a:pPr eaLnBrk="1" hangingPunct="1"/>
            <a:r>
              <a:rPr lang="zh-CN" altLang="en-US"/>
              <a:t>基本思想 </a:t>
            </a:r>
          </a:p>
        </p:txBody>
      </p:sp>
      <p:sp>
        <p:nvSpPr>
          <p:cNvPr id="1175555" name="Rectangle 3">
            <a:extLst>
              <a:ext uri="{FF2B5EF4-FFF2-40B4-BE49-F238E27FC236}">
                <a16:creationId xmlns:a16="http://schemas.microsoft.com/office/drawing/2014/main" id="{3ACF0392-7A65-43C8-89D3-2BA2E9B23347}"/>
              </a:ext>
            </a:extLst>
          </p:cNvPr>
          <p:cNvSpPr>
            <a:spLocks noGrp="1" noChangeArrowheads="1"/>
          </p:cNvSpPr>
          <p:nvPr>
            <p:ph type="body" idx="1"/>
          </p:nvPr>
        </p:nvSpPr>
        <p:spPr>
          <a:xfrm>
            <a:off x="2135188" y="1219201"/>
            <a:ext cx="8064500" cy="5305425"/>
          </a:xfrm>
        </p:spPr>
        <p:txBody>
          <a:bodyPr/>
          <a:lstStyle/>
          <a:p>
            <a:pPr marL="0" indent="0" eaLnBrk="1" hangingPunct="1">
              <a:buNone/>
            </a:pPr>
            <a:r>
              <a:rPr lang="zh-CN" altLang="en-US"/>
              <a:t>    用图形表示一组对象，其中有些对象对是有联系的。当然，这几个图形也可以表示其它的含义。例如在（</a:t>
            </a:r>
            <a:r>
              <a:rPr lang="en-US" altLang="zh-CN"/>
              <a:t>3</a:t>
            </a:r>
            <a:r>
              <a:rPr lang="zh-CN" altLang="en-US"/>
              <a:t>）的图中点</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a:t>
            </a:r>
            <a:r>
              <a:rPr lang="en-US" altLang="zh-CN"/>
              <a:t>E</a:t>
            </a:r>
            <a:r>
              <a:rPr lang="zh-CN" altLang="en-US"/>
              <a:t>和</a:t>
            </a:r>
            <a:r>
              <a:rPr lang="en-US" altLang="zh-CN"/>
              <a:t>F</a:t>
            </a:r>
            <a:r>
              <a:rPr lang="zh-CN" altLang="en-US"/>
              <a:t>分别表示</a:t>
            </a:r>
            <a:r>
              <a:rPr lang="en-US" altLang="zh-CN"/>
              <a:t>6</a:t>
            </a:r>
            <a:r>
              <a:rPr lang="zh-CN" altLang="en-US"/>
              <a:t>家企业，如果某两家企业有业务往来，则其对应的点之间用线连接起来，这时的图形又反映了这</a:t>
            </a:r>
            <a:r>
              <a:rPr lang="en-US" altLang="zh-CN"/>
              <a:t>6</a:t>
            </a:r>
            <a:r>
              <a:rPr lang="zh-CN" altLang="en-US"/>
              <a:t>家企业间的业务关系。</a:t>
            </a:r>
          </a:p>
          <a:p>
            <a:pPr marL="0" indent="0" eaLnBrk="1" hangingPunct="1">
              <a:buNone/>
            </a:pPr>
            <a:r>
              <a:rPr lang="zh-CN" altLang="en-US"/>
              <a:t>    对于这种图形，我们感兴趣的只是</a:t>
            </a:r>
            <a:r>
              <a:rPr lang="zh-CN" altLang="en-US">
                <a:solidFill>
                  <a:srgbClr val="FF0000"/>
                </a:solidFill>
              </a:rPr>
              <a:t>有多少个点</a:t>
            </a:r>
            <a:r>
              <a:rPr lang="zh-CN" altLang="en-US"/>
              <a:t>和</a:t>
            </a:r>
            <a:r>
              <a:rPr lang="zh-CN" altLang="en-US">
                <a:solidFill>
                  <a:srgbClr val="FF0000"/>
                </a:solidFill>
              </a:rPr>
              <a:t>哪些结点之间有线连接</a:t>
            </a:r>
            <a:r>
              <a:rPr lang="zh-CN" altLang="en-US"/>
              <a:t>，至于连线的长短曲直和结点的位置却无关紧要，只要求每一条线都起始于一个点，而终止于另一个点。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5555">
                                            <p:txEl>
                                              <p:pRg st="0" end="0"/>
                                            </p:txEl>
                                          </p:spTgt>
                                        </p:tgtEl>
                                        <p:attrNameLst>
                                          <p:attrName>style.visibility</p:attrName>
                                        </p:attrNameLst>
                                      </p:cBhvr>
                                      <p:to>
                                        <p:strVal val="visible"/>
                                      </p:to>
                                    </p:set>
                                    <p:anim calcmode="lin" valueType="num">
                                      <p:cBhvr additive="base">
                                        <p:cTn id="7" dur="500" fill="hold"/>
                                        <p:tgtEl>
                                          <p:spTgt spid="1175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5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5555">
                                            <p:txEl>
                                              <p:pRg st="1" end="1"/>
                                            </p:txEl>
                                          </p:spTgt>
                                        </p:tgtEl>
                                        <p:attrNameLst>
                                          <p:attrName>style.visibility</p:attrName>
                                        </p:attrNameLst>
                                      </p:cBhvr>
                                      <p:to>
                                        <p:strVal val="visible"/>
                                      </p:to>
                                    </p:set>
                                    <p:anim calcmode="lin" valueType="num">
                                      <p:cBhvr additive="base">
                                        <p:cTn id="13" dur="500" fill="hold"/>
                                        <p:tgtEl>
                                          <p:spTgt spid="1175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55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a:extLst>
              <a:ext uri="{FF2B5EF4-FFF2-40B4-BE49-F238E27FC236}">
                <a16:creationId xmlns:a16="http://schemas.microsoft.com/office/drawing/2014/main" id="{0BD6B9C0-63A1-469C-9D6F-19FA259387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E57566A-9F4D-48AD-90BA-97CA4CFC699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9459" name="Rectangle 2">
            <a:extLst>
              <a:ext uri="{FF2B5EF4-FFF2-40B4-BE49-F238E27FC236}">
                <a16:creationId xmlns:a16="http://schemas.microsoft.com/office/drawing/2014/main" id="{2C1875AD-40D5-4270-A0C0-6E37840CA644}"/>
              </a:ext>
            </a:extLst>
          </p:cNvPr>
          <p:cNvSpPr>
            <a:spLocks noGrp="1" noChangeArrowheads="1"/>
          </p:cNvSpPr>
          <p:nvPr>
            <p:ph type="title"/>
          </p:nvPr>
        </p:nvSpPr>
        <p:spPr/>
        <p:txBody>
          <a:bodyPr/>
          <a:lstStyle/>
          <a:p>
            <a:pPr eaLnBrk="1" hangingPunct="1"/>
            <a:r>
              <a:rPr lang="zh-CN" altLang="en-US"/>
              <a:t>定义</a:t>
            </a:r>
            <a:r>
              <a:rPr lang="en-US" altLang="zh-CN"/>
              <a:t>8.2.1</a:t>
            </a:r>
            <a:endParaRPr lang="zh-CN" altLang="en-US"/>
          </a:p>
        </p:txBody>
      </p:sp>
      <p:sp>
        <p:nvSpPr>
          <p:cNvPr id="1176579" name="Rectangle 3">
            <a:extLst>
              <a:ext uri="{FF2B5EF4-FFF2-40B4-BE49-F238E27FC236}">
                <a16:creationId xmlns:a16="http://schemas.microsoft.com/office/drawing/2014/main" id="{83713AB0-C144-4FC1-99D0-8615FE95E09A}"/>
              </a:ext>
            </a:extLst>
          </p:cNvPr>
          <p:cNvSpPr>
            <a:spLocks noGrp="1" noChangeArrowheads="1"/>
          </p:cNvSpPr>
          <p:nvPr>
            <p:ph type="body" idx="1"/>
          </p:nvPr>
        </p:nvSpPr>
        <p:spPr>
          <a:xfrm>
            <a:off x="2135188" y="1341439"/>
            <a:ext cx="8064500" cy="4365625"/>
          </a:xfrm>
        </p:spPr>
        <p:txBody>
          <a:bodyPr/>
          <a:lstStyle/>
          <a:p>
            <a:pPr marL="0" indent="0" eaLnBrk="1" hangingPunct="1">
              <a:buNone/>
            </a:pPr>
            <a:r>
              <a:rPr lang="zh-CN" altLang="en-US" dirty="0"/>
              <a:t>    一个</a:t>
            </a:r>
            <a:r>
              <a:rPr lang="zh-CN" altLang="en-US" dirty="0">
                <a:solidFill>
                  <a:schemeClr val="accent1"/>
                </a:solidFill>
              </a:rPr>
              <a:t>图</a:t>
            </a:r>
            <a:r>
              <a:rPr lang="en-US" altLang="zh-CN" dirty="0"/>
              <a:t>(Graph)</a:t>
            </a:r>
            <a:r>
              <a:rPr lang="zh-CN" altLang="en-US" dirty="0"/>
              <a:t>是一个</a:t>
            </a:r>
            <a:r>
              <a:rPr lang="zh-CN" altLang="en-US" dirty="0">
                <a:solidFill>
                  <a:srgbClr val="0000FF"/>
                </a:solidFill>
              </a:rPr>
              <a:t>序偶</a:t>
            </a:r>
            <a:r>
              <a:rPr lang="en-US" altLang="zh-CN" dirty="0">
                <a:solidFill>
                  <a:schemeClr val="accent1"/>
                </a:solidFill>
              </a:rPr>
              <a:t>&lt;V, E&gt;</a:t>
            </a:r>
            <a:r>
              <a:rPr lang="zh-CN" altLang="en-US" dirty="0"/>
              <a:t>，记为</a:t>
            </a:r>
            <a:r>
              <a:rPr lang="en-US" altLang="zh-CN" dirty="0"/>
              <a:t>G = &lt;V, E&gt;</a:t>
            </a:r>
            <a:r>
              <a:rPr lang="zh-CN" altLang="en-US" dirty="0"/>
              <a:t>，其中：</a:t>
            </a:r>
          </a:p>
          <a:p>
            <a:pPr marL="0" indent="0" eaLnBrk="1" hangingPunct="1">
              <a:buNone/>
            </a:pPr>
            <a:r>
              <a:rPr lang="zh-CN" altLang="en-US" dirty="0">
                <a:solidFill>
                  <a:srgbClr val="008000"/>
                </a:solidFill>
              </a:rPr>
              <a:t>（</a:t>
            </a:r>
            <a:r>
              <a:rPr lang="en-US" altLang="zh-CN" dirty="0">
                <a:solidFill>
                  <a:srgbClr val="008000"/>
                </a:solidFill>
              </a:rPr>
              <a:t>1</a:t>
            </a:r>
            <a:r>
              <a:rPr lang="zh-CN" altLang="en-US" dirty="0">
                <a:solidFill>
                  <a:srgbClr val="008000"/>
                </a:solidFill>
              </a:rPr>
              <a:t>）</a:t>
            </a:r>
            <a:r>
              <a:rPr lang="en-US" altLang="zh-CN" dirty="0"/>
              <a:t>V = {v</a:t>
            </a:r>
            <a:r>
              <a:rPr lang="en-US" altLang="zh-CN" baseline="-25000" dirty="0"/>
              <a:t>1</a:t>
            </a:r>
            <a:r>
              <a:rPr lang="en-US" altLang="zh-CN" dirty="0"/>
              <a:t>, 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dirty="0" err="1"/>
              <a:t>v</a:t>
            </a:r>
            <a:r>
              <a:rPr lang="en-US" altLang="zh-CN" baseline="-25000" dirty="0" err="1"/>
              <a:t>n</a:t>
            </a:r>
            <a:r>
              <a:rPr lang="en-US" altLang="zh-CN" dirty="0"/>
              <a:t>}</a:t>
            </a:r>
            <a:r>
              <a:rPr lang="zh-CN" altLang="en-US" dirty="0"/>
              <a:t>是</a:t>
            </a:r>
            <a:r>
              <a:rPr lang="zh-CN" altLang="en-US" dirty="0">
                <a:solidFill>
                  <a:srgbClr val="0000FF"/>
                </a:solidFill>
              </a:rPr>
              <a:t>有限非空集合</a:t>
            </a:r>
            <a:r>
              <a:rPr lang="zh-CN" altLang="en-US" dirty="0"/>
              <a:t>，</a:t>
            </a:r>
            <a:r>
              <a:rPr lang="en-US" altLang="zh-CN" dirty="0"/>
              <a:t>v</a:t>
            </a:r>
            <a:r>
              <a:rPr lang="en-US" altLang="zh-CN" baseline="-25000" dirty="0"/>
              <a:t>i</a:t>
            </a:r>
            <a:r>
              <a:rPr lang="zh-CN" altLang="en-US" dirty="0"/>
              <a:t>称为</a:t>
            </a:r>
            <a:r>
              <a:rPr lang="zh-CN" altLang="en-US" dirty="0">
                <a:solidFill>
                  <a:srgbClr val="FF0000"/>
                </a:solidFill>
              </a:rPr>
              <a:t>结点</a:t>
            </a:r>
            <a:r>
              <a:rPr lang="en-US" altLang="zh-CN" dirty="0"/>
              <a:t>(Nodal Point)</a:t>
            </a:r>
            <a:r>
              <a:rPr lang="zh-CN" altLang="en-US" dirty="0"/>
              <a:t>，简称</a:t>
            </a:r>
            <a:r>
              <a:rPr lang="zh-CN" altLang="en-US" dirty="0">
                <a:solidFill>
                  <a:srgbClr val="FF0000"/>
                </a:solidFill>
              </a:rPr>
              <a:t>点</a:t>
            </a:r>
            <a:r>
              <a:rPr lang="en-US" altLang="zh-CN" dirty="0"/>
              <a:t>(Point)</a:t>
            </a:r>
            <a:r>
              <a:rPr lang="zh-CN" altLang="en-US" dirty="0"/>
              <a:t>，</a:t>
            </a:r>
            <a:r>
              <a:rPr lang="en-US" altLang="zh-CN" dirty="0"/>
              <a:t>V</a:t>
            </a:r>
            <a:r>
              <a:rPr lang="zh-CN" altLang="en-US" dirty="0"/>
              <a:t>称为</a:t>
            </a:r>
            <a:r>
              <a:rPr lang="zh-CN" altLang="en-US" dirty="0">
                <a:solidFill>
                  <a:srgbClr val="FF0000"/>
                </a:solidFill>
              </a:rPr>
              <a:t>结点集</a:t>
            </a:r>
            <a:r>
              <a:rPr lang="en-US" altLang="zh-CN" dirty="0"/>
              <a:t>(Nodal Set)</a:t>
            </a:r>
            <a:r>
              <a:rPr lang="zh-CN" altLang="en-US" dirty="0"/>
              <a:t>。</a:t>
            </a:r>
          </a:p>
          <a:p>
            <a:pPr marL="0" indent="0" eaLnBrk="1" hangingPunct="1">
              <a:buNone/>
            </a:pPr>
            <a:r>
              <a:rPr lang="zh-CN" altLang="en-US" dirty="0">
                <a:solidFill>
                  <a:srgbClr val="008000"/>
                </a:solidFill>
              </a:rPr>
              <a:t>（</a:t>
            </a:r>
            <a:r>
              <a:rPr lang="en-US" altLang="zh-CN" dirty="0">
                <a:solidFill>
                  <a:srgbClr val="008000"/>
                </a:solidFill>
              </a:rPr>
              <a:t>2</a:t>
            </a:r>
            <a:r>
              <a:rPr lang="zh-CN" altLang="en-US" dirty="0">
                <a:solidFill>
                  <a:srgbClr val="008000"/>
                </a:solidFill>
              </a:rPr>
              <a:t>）</a:t>
            </a:r>
            <a:r>
              <a:rPr lang="en-US" altLang="zh-CN" dirty="0"/>
              <a:t>E</a:t>
            </a:r>
            <a:r>
              <a:rPr lang="zh-CN" altLang="en-US" dirty="0"/>
              <a:t>是</a:t>
            </a:r>
            <a:r>
              <a:rPr lang="zh-CN" altLang="en-US" dirty="0">
                <a:solidFill>
                  <a:srgbClr val="0000FF"/>
                </a:solidFill>
              </a:rPr>
              <a:t>有限集合</a:t>
            </a:r>
            <a:r>
              <a:rPr lang="zh-CN" altLang="en-US" dirty="0"/>
              <a:t>，称为</a:t>
            </a:r>
            <a:r>
              <a:rPr lang="zh-CN" altLang="en-US" dirty="0">
                <a:solidFill>
                  <a:srgbClr val="FF0000"/>
                </a:solidFill>
              </a:rPr>
              <a:t>边集</a:t>
            </a:r>
            <a:r>
              <a:rPr lang="en-US" altLang="zh-CN" dirty="0"/>
              <a:t>(Frontier Set)</a:t>
            </a:r>
            <a:r>
              <a:rPr lang="zh-CN" altLang="en-US" dirty="0"/>
              <a:t>。</a:t>
            </a:r>
            <a:r>
              <a:rPr lang="en-US" altLang="zh-CN" dirty="0"/>
              <a:t>E</a:t>
            </a:r>
            <a:r>
              <a:rPr lang="zh-CN" altLang="en-US" dirty="0"/>
              <a:t>中的每个元素都有</a:t>
            </a:r>
            <a:r>
              <a:rPr lang="en-US" altLang="zh-CN" dirty="0"/>
              <a:t>V</a:t>
            </a:r>
            <a:r>
              <a:rPr lang="zh-CN" altLang="en-US" dirty="0"/>
              <a:t>中的结点对与之对应，称之为</a:t>
            </a:r>
            <a:r>
              <a:rPr lang="zh-CN" altLang="en-US" dirty="0">
                <a:solidFill>
                  <a:srgbClr val="FF0000"/>
                </a:solidFill>
              </a:rPr>
              <a:t>边</a:t>
            </a:r>
            <a:r>
              <a:rPr lang="en-US" altLang="zh-CN" dirty="0"/>
              <a:t>(Edge)</a:t>
            </a:r>
            <a:r>
              <a:rPr lang="zh-CN" altLang="en-US" dirty="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6579">
                                            <p:txEl>
                                              <p:pRg st="0" end="0"/>
                                            </p:txEl>
                                          </p:spTgt>
                                        </p:tgtEl>
                                        <p:attrNameLst>
                                          <p:attrName>style.visibility</p:attrName>
                                        </p:attrNameLst>
                                      </p:cBhvr>
                                      <p:to>
                                        <p:strVal val="visible"/>
                                      </p:to>
                                    </p:set>
                                    <p:anim calcmode="lin" valueType="num">
                                      <p:cBhvr additive="base">
                                        <p:cTn id="7" dur="500" fill="hold"/>
                                        <p:tgtEl>
                                          <p:spTgt spid="1176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6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6579">
                                            <p:txEl>
                                              <p:pRg st="1" end="1"/>
                                            </p:txEl>
                                          </p:spTgt>
                                        </p:tgtEl>
                                        <p:attrNameLst>
                                          <p:attrName>style.visibility</p:attrName>
                                        </p:attrNameLst>
                                      </p:cBhvr>
                                      <p:to>
                                        <p:strVal val="visible"/>
                                      </p:to>
                                    </p:set>
                                    <p:anim calcmode="lin" valueType="num">
                                      <p:cBhvr additive="base">
                                        <p:cTn id="13" dur="500" fill="hold"/>
                                        <p:tgtEl>
                                          <p:spTgt spid="1176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6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6579">
                                            <p:txEl>
                                              <p:pRg st="2" end="2"/>
                                            </p:txEl>
                                          </p:spTgt>
                                        </p:tgtEl>
                                        <p:attrNameLst>
                                          <p:attrName>style.visibility</p:attrName>
                                        </p:attrNameLst>
                                      </p:cBhvr>
                                      <p:to>
                                        <p:strVal val="visible"/>
                                      </p:to>
                                    </p:set>
                                    <p:anim calcmode="lin" valueType="num">
                                      <p:cBhvr additive="base">
                                        <p:cTn id="19" dur="500" fill="hold"/>
                                        <p:tgtEl>
                                          <p:spTgt spid="1176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6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a:extLst>
              <a:ext uri="{FF2B5EF4-FFF2-40B4-BE49-F238E27FC236}">
                <a16:creationId xmlns:a16="http://schemas.microsoft.com/office/drawing/2014/main" id="{8117C501-B912-4528-962D-4A0E81E3EFC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B87162C-EDDF-45A6-BBAC-C24DF1DB425A}"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0483" name="Rectangle 2">
            <a:extLst>
              <a:ext uri="{FF2B5EF4-FFF2-40B4-BE49-F238E27FC236}">
                <a16:creationId xmlns:a16="http://schemas.microsoft.com/office/drawing/2014/main" id="{419F3CDC-8DF4-46B2-9C60-933187927E6E}"/>
              </a:ext>
            </a:extLst>
          </p:cNvPr>
          <p:cNvSpPr>
            <a:spLocks noGrp="1" noChangeArrowheads="1"/>
          </p:cNvSpPr>
          <p:nvPr>
            <p:ph type="title"/>
          </p:nvPr>
        </p:nvSpPr>
        <p:spPr/>
        <p:txBody>
          <a:bodyPr/>
          <a:lstStyle/>
          <a:p>
            <a:pPr eaLnBrk="1" hangingPunct="1"/>
            <a:r>
              <a:rPr lang="zh-CN" altLang="en-US"/>
              <a:t>与边相关的几个概念</a:t>
            </a:r>
          </a:p>
        </p:txBody>
      </p:sp>
      <p:sp>
        <p:nvSpPr>
          <p:cNvPr id="1177603" name="Rectangle 3">
            <a:extLst>
              <a:ext uri="{FF2B5EF4-FFF2-40B4-BE49-F238E27FC236}">
                <a16:creationId xmlns:a16="http://schemas.microsoft.com/office/drawing/2014/main" id="{04322A5C-F175-4768-ACA1-DCC5AEED643C}"/>
              </a:ext>
            </a:extLst>
          </p:cNvPr>
          <p:cNvSpPr>
            <a:spLocks noGrp="1" noChangeArrowheads="1"/>
          </p:cNvSpPr>
          <p:nvPr>
            <p:ph type="body" idx="1"/>
          </p:nvPr>
        </p:nvSpPr>
        <p:spPr>
          <a:xfrm>
            <a:off x="1847850" y="1341438"/>
            <a:ext cx="8496300" cy="1057790"/>
          </a:xfrm>
        </p:spPr>
        <p:txBody>
          <a:bodyPr/>
          <a:lstStyle/>
          <a:p>
            <a:pPr marL="0" indent="0" eaLnBrk="1" hangingPunct="1">
              <a:buNone/>
            </a:pPr>
            <a:r>
              <a:rPr lang="zh-CN" altLang="en-US" dirty="0"/>
              <a:t>    定义</a:t>
            </a:r>
            <a:r>
              <a:rPr lang="en-US" altLang="zh-CN" dirty="0"/>
              <a:t>8.2.1</a:t>
            </a:r>
            <a:r>
              <a:rPr lang="zh-CN" altLang="en-US" dirty="0"/>
              <a:t>中的结点对即可以是</a:t>
            </a:r>
            <a:r>
              <a:rPr lang="zh-CN" altLang="en-US" dirty="0">
                <a:solidFill>
                  <a:srgbClr val="0000FF"/>
                </a:solidFill>
              </a:rPr>
              <a:t>无序的</a:t>
            </a:r>
            <a:r>
              <a:rPr lang="zh-CN" altLang="en-US" dirty="0"/>
              <a:t>，也可以是</a:t>
            </a:r>
            <a:r>
              <a:rPr lang="zh-CN" altLang="en-US" dirty="0">
                <a:solidFill>
                  <a:srgbClr val="0000FF"/>
                </a:solidFill>
              </a:rPr>
              <a:t>有序的</a:t>
            </a:r>
            <a:r>
              <a:rPr lang="zh-CN" altLang="en-US" dirty="0"/>
              <a:t>。</a:t>
            </a:r>
          </a:p>
        </p:txBody>
      </p:sp>
      <p:grpSp>
        <p:nvGrpSpPr>
          <p:cNvPr id="2" name="Group 22">
            <a:extLst>
              <a:ext uri="{FF2B5EF4-FFF2-40B4-BE49-F238E27FC236}">
                <a16:creationId xmlns:a16="http://schemas.microsoft.com/office/drawing/2014/main" id="{5A26F8E9-0CBA-498D-89CA-3D14559236FE}"/>
              </a:ext>
            </a:extLst>
          </p:cNvPr>
          <p:cNvGrpSpPr>
            <a:grpSpLocks/>
          </p:cNvGrpSpPr>
          <p:nvPr/>
        </p:nvGrpSpPr>
        <p:grpSpPr bwMode="auto">
          <a:xfrm>
            <a:off x="738187" y="2574925"/>
            <a:ext cx="2219325" cy="1708149"/>
            <a:chOff x="1869" y="2901"/>
            <a:chExt cx="1398" cy="1076"/>
          </a:xfrm>
        </p:grpSpPr>
        <p:sp>
          <p:nvSpPr>
            <p:cNvPr id="20487" name="Line 23">
              <a:extLst>
                <a:ext uri="{FF2B5EF4-FFF2-40B4-BE49-F238E27FC236}">
                  <a16:creationId xmlns:a16="http://schemas.microsoft.com/office/drawing/2014/main" id="{B0469459-6E93-44A4-91C9-0EF1295CAF4F}"/>
                </a:ext>
              </a:extLst>
            </p:cNvPr>
            <p:cNvSpPr>
              <a:spLocks noChangeShapeType="1"/>
            </p:cNvSpPr>
            <p:nvPr/>
          </p:nvSpPr>
          <p:spPr bwMode="auto">
            <a:xfrm>
              <a:off x="2062" y="3029"/>
              <a:ext cx="1020" cy="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88" name="Line 24">
              <a:extLst>
                <a:ext uri="{FF2B5EF4-FFF2-40B4-BE49-F238E27FC236}">
                  <a16:creationId xmlns:a16="http://schemas.microsoft.com/office/drawing/2014/main" id="{2A7CAF3C-1D63-4182-B815-B3BFFFD3D69B}"/>
                </a:ext>
              </a:extLst>
            </p:cNvPr>
            <p:cNvSpPr>
              <a:spLocks noChangeShapeType="1"/>
            </p:cNvSpPr>
            <p:nvPr/>
          </p:nvSpPr>
          <p:spPr bwMode="auto">
            <a:xfrm>
              <a:off x="2062" y="3447"/>
              <a:ext cx="1020" cy="1"/>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89" name="Text Box 25">
              <a:extLst>
                <a:ext uri="{FF2B5EF4-FFF2-40B4-BE49-F238E27FC236}">
                  <a16:creationId xmlns:a16="http://schemas.microsoft.com/office/drawing/2014/main" id="{00DB0D31-21DE-4401-9D3A-03D9A82B60E8}"/>
                </a:ext>
              </a:extLst>
            </p:cNvPr>
            <p:cNvSpPr txBox="1">
              <a:spLocks noChangeArrowheads="1"/>
            </p:cNvSpPr>
            <p:nvPr/>
          </p:nvSpPr>
          <p:spPr bwMode="auto">
            <a:xfrm>
              <a:off x="1869" y="290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A</a:t>
              </a:r>
              <a:endParaRPr lang="en-US" altLang="zh-CN" sz="2400">
                <a:solidFill>
                  <a:srgbClr val="FF0000"/>
                </a:solidFill>
              </a:endParaRPr>
            </a:p>
          </p:txBody>
        </p:sp>
        <p:sp>
          <p:nvSpPr>
            <p:cNvPr id="20490" name="Text Box 26">
              <a:extLst>
                <a:ext uri="{FF2B5EF4-FFF2-40B4-BE49-F238E27FC236}">
                  <a16:creationId xmlns:a16="http://schemas.microsoft.com/office/drawing/2014/main" id="{99B70C69-6008-4ADE-AE5E-AB5E0983934C}"/>
                </a:ext>
              </a:extLst>
            </p:cNvPr>
            <p:cNvSpPr txBox="1">
              <a:spLocks noChangeArrowheads="1"/>
            </p:cNvSpPr>
            <p:nvPr/>
          </p:nvSpPr>
          <p:spPr bwMode="auto">
            <a:xfrm>
              <a:off x="1869" y="3744"/>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C</a:t>
              </a:r>
              <a:endParaRPr lang="en-US" altLang="zh-CN" sz="2400">
                <a:solidFill>
                  <a:srgbClr val="FF0000"/>
                </a:solidFill>
              </a:endParaRPr>
            </a:p>
          </p:txBody>
        </p:sp>
        <p:sp>
          <p:nvSpPr>
            <p:cNvPr id="20491" name="Text Box 27">
              <a:extLst>
                <a:ext uri="{FF2B5EF4-FFF2-40B4-BE49-F238E27FC236}">
                  <a16:creationId xmlns:a16="http://schemas.microsoft.com/office/drawing/2014/main" id="{868C8244-CCC2-4D90-B0D7-5F2980EA96E3}"/>
                </a:ext>
              </a:extLst>
            </p:cNvPr>
            <p:cNvSpPr txBox="1">
              <a:spLocks noChangeArrowheads="1"/>
            </p:cNvSpPr>
            <p:nvPr/>
          </p:nvSpPr>
          <p:spPr bwMode="auto">
            <a:xfrm>
              <a:off x="3195" y="3744"/>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F</a:t>
              </a:r>
              <a:endParaRPr lang="en-US" altLang="zh-CN" sz="2400">
                <a:solidFill>
                  <a:srgbClr val="FF0000"/>
                </a:solidFill>
              </a:endParaRPr>
            </a:p>
          </p:txBody>
        </p:sp>
        <p:sp>
          <p:nvSpPr>
            <p:cNvPr id="20492" name="Text Box 28">
              <a:extLst>
                <a:ext uri="{FF2B5EF4-FFF2-40B4-BE49-F238E27FC236}">
                  <a16:creationId xmlns:a16="http://schemas.microsoft.com/office/drawing/2014/main" id="{935839DE-7FBD-4722-AD88-21292711C105}"/>
                </a:ext>
              </a:extLst>
            </p:cNvPr>
            <p:cNvSpPr txBox="1">
              <a:spLocks noChangeArrowheads="1"/>
            </p:cNvSpPr>
            <p:nvPr/>
          </p:nvSpPr>
          <p:spPr bwMode="auto">
            <a:xfrm>
              <a:off x="3195" y="290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D</a:t>
              </a:r>
              <a:endParaRPr lang="en-US" altLang="zh-CN" sz="2400">
                <a:solidFill>
                  <a:srgbClr val="FF0000"/>
                </a:solidFill>
              </a:endParaRPr>
            </a:p>
          </p:txBody>
        </p:sp>
        <p:sp>
          <p:nvSpPr>
            <p:cNvPr id="20493" name="Line 29">
              <a:extLst>
                <a:ext uri="{FF2B5EF4-FFF2-40B4-BE49-F238E27FC236}">
                  <a16:creationId xmlns:a16="http://schemas.microsoft.com/office/drawing/2014/main" id="{DB2179DE-DD7F-4B18-9DDA-E8DA65422F36}"/>
                </a:ext>
              </a:extLst>
            </p:cNvPr>
            <p:cNvSpPr>
              <a:spLocks noChangeShapeType="1"/>
            </p:cNvSpPr>
            <p:nvPr/>
          </p:nvSpPr>
          <p:spPr bwMode="auto">
            <a:xfrm flipH="1">
              <a:off x="2010" y="3065"/>
              <a:ext cx="1089" cy="803"/>
            </a:xfrm>
            <a:prstGeom prst="line">
              <a:avLst/>
            </a:prstGeom>
            <a:noFill/>
            <a:ln w="2540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0494" name="Text Box 30">
              <a:extLst>
                <a:ext uri="{FF2B5EF4-FFF2-40B4-BE49-F238E27FC236}">
                  <a16:creationId xmlns:a16="http://schemas.microsoft.com/office/drawing/2014/main" id="{E1C8AB9D-3BA2-4E87-95FF-1CBE332DDF3B}"/>
                </a:ext>
              </a:extLst>
            </p:cNvPr>
            <p:cNvSpPr txBox="1">
              <a:spLocks noChangeArrowheads="1"/>
            </p:cNvSpPr>
            <p:nvPr/>
          </p:nvSpPr>
          <p:spPr bwMode="auto">
            <a:xfrm>
              <a:off x="1869" y="3322"/>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B</a:t>
              </a:r>
              <a:endParaRPr lang="en-US" altLang="zh-CN" sz="2400">
                <a:solidFill>
                  <a:srgbClr val="FF0000"/>
                </a:solidFill>
              </a:endParaRPr>
            </a:p>
          </p:txBody>
        </p:sp>
        <p:sp>
          <p:nvSpPr>
            <p:cNvPr id="20495" name="Text Box 31">
              <a:extLst>
                <a:ext uri="{FF2B5EF4-FFF2-40B4-BE49-F238E27FC236}">
                  <a16:creationId xmlns:a16="http://schemas.microsoft.com/office/drawing/2014/main" id="{C0BFC1A8-86F0-4C7E-9866-604C28105B1C}"/>
                </a:ext>
              </a:extLst>
            </p:cNvPr>
            <p:cNvSpPr txBox="1">
              <a:spLocks noChangeArrowheads="1"/>
            </p:cNvSpPr>
            <p:nvPr/>
          </p:nvSpPr>
          <p:spPr bwMode="auto">
            <a:xfrm>
              <a:off x="3195" y="3322"/>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E</a:t>
              </a:r>
              <a:endParaRPr lang="en-US" altLang="zh-CN" sz="2400">
                <a:solidFill>
                  <a:srgbClr val="FF0000"/>
                </a:solidFill>
              </a:endParaRPr>
            </a:p>
          </p:txBody>
        </p:sp>
        <p:sp>
          <p:nvSpPr>
            <p:cNvPr id="20496" name="Line 32">
              <a:extLst>
                <a:ext uri="{FF2B5EF4-FFF2-40B4-BE49-F238E27FC236}">
                  <a16:creationId xmlns:a16="http://schemas.microsoft.com/office/drawing/2014/main" id="{AA1EE35D-FB85-4A65-983D-C1934B9063BC}"/>
                </a:ext>
              </a:extLst>
            </p:cNvPr>
            <p:cNvSpPr>
              <a:spLocks noChangeShapeType="1"/>
            </p:cNvSpPr>
            <p:nvPr/>
          </p:nvSpPr>
          <p:spPr bwMode="auto">
            <a:xfrm flipV="1">
              <a:off x="2045" y="3480"/>
              <a:ext cx="1056" cy="397"/>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7" name="Line 33">
              <a:extLst>
                <a:ext uri="{FF2B5EF4-FFF2-40B4-BE49-F238E27FC236}">
                  <a16:creationId xmlns:a16="http://schemas.microsoft.com/office/drawing/2014/main" id="{C081B4A9-8009-4875-901F-2EEBEDD9CCB1}"/>
                </a:ext>
              </a:extLst>
            </p:cNvPr>
            <p:cNvSpPr>
              <a:spLocks noChangeShapeType="1"/>
            </p:cNvSpPr>
            <p:nvPr/>
          </p:nvSpPr>
          <p:spPr bwMode="auto">
            <a:xfrm>
              <a:off x="2033" y="3458"/>
              <a:ext cx="1056" cy="419"/>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8" name="Oval 34">
              <a:extLst>
                <a:ext uri="{FF2B5EF4-FFF2-40B4-BE49-F238E27FC236}">
                  <a16:creationId xmlns:a16="http://schemas.microsoft.com/office/drawing/2014/main" id="{C8450632-0598-4A45-9329-E937FA871237}"/>
                </a:ext>
              </a:extLst>
            </p:cNvPr>
            <p:cNvSpPr>
              <a:spLocks noChangeArrowheads="1"/>
            </p:cNvSpPr>
            <p:nvPr/>
          </p:nvSpPr>
          <p:spPr bwMode="auto">
            <a:xfrm>
              <a:off x="2005" y="2996"/>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0499" name="Oval 35">
              <a:extLst>
                <a:ext uri="{FF2B5EF4-FFF2-40B4-BE49-F238E27FC236}">
                  <a16:creationId xmlns:a16="http://schemas.microsoft.com/office/drawing/2014/main" id="{0A938F1A-FC31-4A4C-8C1D-E17683817622}"/>
                </a:ext>
              </a:extLst>
            </p:cNvPr>
            <p:cNvSpPr>
              <a:spLocks noChangeArrowheads="1"/>
            </p:cNvSpPr>
            <p:nvPr/>
          </p:nvSpPr>
          <p:spPr bwMode="auto">
            <a:xfrm>
              <a:off x="2005" y="3413"/>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0500" name="Oval 36">
              <a:extLst>
                <a:ext uri="{FF2B5EF4-FFF2-40B4-BE49-F238E27FC236}">
                  <a16:creationId xmlns:a16="http://schemas.microsoft.com/office/drawing/2014/main" id="{610D07D8-C2DA-4838-8BEF-F8D01F4CA5BC}"/>
                </a:ext>
              </a:extLst>
            </p:cNvPr>
            <p:cNvSpPr>
              <a:spLocks noChangeArrowheads="1"/>
            </p:cNvSpPr>
            <p:nvPr/>
          </p:nvSpPr>
          <p:spPr bwMode="auto">
            <a:xfrm>
              <a:off x="2005" y="3831"/>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0501" name="Oval 37">
              <a:extLst>
                <a:ext uri="{FF2B5EF4-FFF2-40B4-BE49-F238E27FC236}">
                  <a16:creationId xmlns:a16="http://schemas.microsoft.com/office/drawing/2014/main" id="{1AD62FD3-5300-455C-9013-9BDD0F3C40AA}"/>
                </a:ext>
              </a:extLst>
            </p:cNvPr>
            <p:cNvSpPr>
              <a:spLocks noChangeArrowheads="1"/>
            </p:cNvSpPr>
            <p:nvPr/>
          </p:nvSpPr>
          <p:spPr bwMode="auto">
            <a:xfrm>
              <a:off x="3082" y="3831"/>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0502" name="Oval 38">
              <a:extLst>
                <a:ext uri="{FF2B5EF4-FFF2-40B4-BE49-F238E27FC236}">
                  <a16:creationId xmlns:a16="http://schemas.microsoft.com/office/drawing/2014/main" id="{18716C37-23F0-424E-920C-CADD0043BA72}"/>
                </a:ext>
              </a:extLst>
            </p:cNvPr>
            <p:cNvSpPr>
              <a:spLocks noChangeArrowheads="1"/>
            </p:cNvSpPr>
            <p:nvPr/>
          </p:nvSpPr>
          <p:spPr bwMode="auto">
            <a:xfrm>
              <a:off x="3082" y="3413"/>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0503" name="Oval 39">
              <a:extLst>
                <a:ext uri="{FF2B5EF4-FFF2-40B4-BE49-F238E27FC236}">
                  <a16:creationId xmlns:a16="http://schemas.microsoft.com/office/drawing/2014/main" id="{EC8D8E8A-75AF-4EF7-8FBF-C3066C2F6E64}"/>
                </a:ext>
              </a:extLst>
            </p:cNvPr>
            <p:cNvSpPr>
              <a:spLocks noChangeArrowheads="1"/>
            </p:cNvSpPr>
            <p:nvPr/>
          </p:nvSpPr>
          <p:spPr bwMode="auto">
            <a:xfrm>
              <a:off x="3082" y="2996"/>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1177640" name="Rectangle 40">
            <a:extLst>
              <a:ext uri="{FF2B5EF4-FFF2-40B4-BE49-F238E27FC236}">
                <a16:creationId xmlns:a16="http://schemas.microsoft.com/office/drawing/2014/main" id="{A32849D9-AC44-42E2-9B66-6C68A9DB8D50}"/>
              </a:ext>
            </a:extLst>
          </p:cNvPr>
          <p:cNvSpPr>
            <a:spLocks noChangeArrowheads="1"/>
          </p:cNvSpPr>
          <p:nvPr/>
        </p:nvSpPr>
        <p:spPr bwMode="auto">
          <a:xfrm>
            <a:off x="3215680" y="2399228"/>
            <a:ext cx="8496300" cy="328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t>    </a:t>
            </a:r>
            <a:r>
              <a:rPr lang="zh-CN" altLang="en-US" sz="2400" dirty="0"/>
              <a:t>若边</a:t>
            </a:r>
            <a:r>
              <a:rPr lang="en-US" altLang="zh-CN" sz="2400" dirty="0"/>
              <a:t>e</a:t>
            </a:r>
            <a:r>
              <a:rPr lang="zh-CN" altLang="en-US" sz="2400" dirty="0"/>
              <a:t>与</a:t>
            </a:r>
            <a:r>
              <a:rPr lang="zh-CN" altLang="en-US" sz="2400" dirty="0">
                <a:solidFill>
                  <a:srgbClr val="0000FF"/>
                </a:solidFill>
              </a:rPr>
              <a:t>无序结点对</a:t>
            </a:r>
            <a:r>
              <a:rPr lang="en-US" altLang="zh-CN" sz="2400" dirty="0"/>
              <a:t>(</a:t>
            </a:r>
            <a:r>
              <a:rPr lang="en-US" altLang="zh-CN" sz="2400" dirty="0" err="1"/>
              <a:t>u,v</a:t>
            </a:r>
            <a:r>
              <a:rPr lang="en-US" altLang="zh-CN" sz="2400" dirty="0"/>
              <a:t>)</a:t>
            </a:r>
            <a:r>
              <a:rPr lang="zh-CN" altLang="en-US" sz="2400" dirty="0"/>
              <a:t>相对应，则称</a:t>
            </a:r>
            <a:r>
              <a:rPr lang="en-US" altLang="zh-CN" sz="2400" dirty="0"/>
              <a:t>e</a:t>
            </a:r>
            <a:r>
              <a:rPr lang="zh-CN" altLang="en-US" sz="2400" dirty="0"/>
              <a:t>为</a:t>
            </a:r>
            <a:r>
              <a:rPr lang="zh-CN" altLang="en-US" sz="2400" dirty="0">
                <a:solidFill>
                  <a:schemeClr val="accent1"/>
                </a:solidFill>
              </a:rPr>
              <a:t>无向边</a:t>
            </a:r>
            <a:r>
              <a:rPr lang="en-US" altLang="zh-CN" sz="2400" dirty="0"/>
              <a:t>(Undirected Edge)</a:t>
            </a:r>
            <a:r>
              <a:rPr lang="zh-CN" altLang="en-US" sz="2400" dirty="0"/>
              <a:t>，记为</a:t>
            </a:r>
            <a:r>
              <a:rPr lang="en-US" altLang="zh-CN" sz="2400" dirty="0"/>
              <a:t>e = (u, v) = (v, u)</a:t>
            </a:r>
            <a:r>
              <a:rPr lang="zh-CN" altLang="en-US" sz="2400" dirty="0"/>
              <a:t>，这时称</a:t>
            </a:r>
            <a:r>
              <a:rPr lang="en-US" altLang="zh-CN" sz="2400" dirty="0"/>
              <a:t>u</a:t>
            </a:r>
            <a:r>
              <a:rPr lang="zh-CN" altLang="en-US" sz="2400" dirty="0"/>
              <a:t>、</a:t>
            </a:r>
            <a:r>
              <a:rPr lang="en-US" altLang="zh-CN" sz="2400" dirty="0"/>
              <a:t>v</a:t>
            </a:r>
            <a:r>
              <a:rPr lang="zh-CN" altLang="en-US" sz="2400" dirty="0"/>
              <a:t>是边</a:t>
            </a:r>
            <a:r>
              <a:rPr lang="en-US" altLang="zh-CN" sz="2400" dirty="0"/>
              <a:t>e</a:t>
            </a:r>
            <a:r>
              <a:rPr lang="zh-CN" altLang="en-US" sz="2400" dirty="0"/>
              <a:t>的两个</a:t>
            </a:r>
            <a:r>
              <a:rPr lang="zh-CN" altLang="en-US" sz="2400" dirty="0">
                <a:solidFill>
                  <a:schemeClr val="accent1"/>
                </a:solidFill>
              </a:rPr>
              <a:t>端点</a:t>
            </a:r>
            <a:r>
              <a:rPr lang="en-US" altLang="zh-CN" sz="2400" dirty="0"/>
              <a:t>(End point)</a:t>
            </a:r>
            <a:r>
              <a:rPr lang="zh-CN" altLang="en-US" sz="2400" dirty="0"/>
              <a:t>。</a:t>
            </a:r>
          </a:p>
          <a:p>
            <a:pPr eaLnBrk="1" hangingPunct="1">
              <a:buFont typeface="Wingdings" panose="05000000000000000000" pitchFamily="2" charset="2"/>
              <a:buNone/>
            </a:pPr>
            <a:r>
              <a:rPr lang="zh-CN" altLang="en-US" sz="2400" dirty="0"/>
              <a:t>    若边</a:t>
            </a:r>
            <a:r>
              <a:rPr lang="en-US" altLang="zh-CN" sz="2400" dirty="0"/>
              <a:t>e</a:t>
            </a:r>
            <a:r>
              <a:rPr lang="zh-CN" altLang="en-US" sz="2400" dirty="0"/>
              <a:t>与</a:t>
            </a:r>
            <a:r>
              <a:rPr lang="zh-CN" altLang="en-US" sz="2400" dirty="0">
                <a:solidFill>
                  <a:srgbClr val="0000FF"/>
                </a:solidFill>
              </a:rPr>
              <a:t>有序结点</a:t>
            </a:r>
            <a:r>
              <a:rPr lang="zh-CN" altLang="en-US" sz="2400" dirty="0"/>
              <a:t>对</a:t>
            </a:r>
            <a:r>
              <a:rPr lang="en-US" altLang="zh-CN" sz="2400" dirty="0"/>
              <a:t>&lt;u, v&gt;</a:t>
            </a:r>
            <a:r>
              <a:rPr lang="zh-CN" altLang="en-US" sz="2400" dirty="0"/>
              <a:t>相对应，则称</a:t>
            </a:r>
            <a:r>
              <a:rPr lang="en-US" altLang="zh-CN" sz="2400" dirty="0"/>
              <a:t>e</a:t>
            </a:r>
            <a:r>
              <a:rPr lang="zh-CN" altLang="en-US" sz="2400" dirty="0"/>
              <a:t>为</a:t>
            </a:r>
            <a:r>
              <a:rPr lang="zh-CN" altLang="en-US" sz="2400" dirty="0">
                <a:solidFill>
                  <a:schemeClr val="accent1"/>
                </a:solidFill>
              </a:rPr>
              <a:t>有向边</a:t>
            </a:r>
            <a:r>
              <a:rPr lang="en-US" altLang="zh-CN" sz="2400" dirty="0"/>
              <a:t>(Directed Point)(</a:t>
            </a:r>
            <a:r>
              <a:rPr lang="zh-CN" altLang="en-US" sz="2400" dirty="0"/>
              <a:t>或</a:t>
            </a:r>
            <a:r>
              <a:rPr lang="zh-CN" altLang="en-US" sz="2400" dirty="0">
                <a:solidFill>
                  <a:schemeClr val="accent1"/>
                </a:solidFill>
              </a:rPr>
              <a:t>弧</a:t>
            </a:r>
            <a:r>
              <a:rPr lang="en-US" altLang="zh-CN" sz="2400" dirty="0"/>
              <a:t>)</a:t>
            </a:r>
            <a:r>
              <a:rPr lang="zh-CN" altLang="en-US" sz="2400" dirty="0"/>
              <a:t>，记为</a:t>
            </a:r>
            <a:r>
              <a:rPr lang="en-US" altLang="zh-CN" sz="2400" dirty="0"/>
              <a:t>e = &lt;u, v&gt;</a:t>
            </a:r>
            <a:r>
              <a:rPr lang="zh-CN" altLang="en-US" sz="2400" dirty="0"/>
              <a:t>，这时称</a:t>
            </a:r>
            <a:r>
              <a:rPr lang="en-US" altLang="zh-CN" sz="2400" dirty="0"/>
              <a:t>u</a:t>
            </a:r>
            <a:r>
              <a:rPr lang="zh-CN" altLang="en-US" sz="2400" dirty="0"/>
              <a:t>为</a:t>
            </a:r>
            <a:r>
              <a:rPr lang="en-US" altLang="zh-CN" sz="2400" dirty="0"/>
              <a:t>e</a:t>
            </a:r>
            <a:r>
              <a:rPr lang="zh-CN" altLang="en-US" sz="2400" dirty="0"/>
              <a:t>的</a:t>
            </a:r>
            <a:r>
              <a:rPr lang="zh-CN" altLang="en-US" sz="2400" dirty="0">
                <a:solidFill>
                  <a:schemeClr val="accent1"/>
                </a:solidFill>
              </a:rPr>
              <a:t>始点</a:t>
            </a:r>
            <a:r>
              <a:rPr lang="en-US" altLang="zh-CN" sz="2400" dirty="0"/>
              <a:t>(Initial Point)(</a:t>
            </a:r>
            <a:r>
              <a:rPr lang="zh-CN" altLang="en-US" sz="2400" dirty="0"/>
              <a:t>或</a:t>
            </a:r>
            <a:r>
              <a:rPr lang="zh-CN" altLang="en-US" sz="2400" dirty="0">
                <a:solidFill>
                  <a:schemeClr val="accent1"/>
                </a:solidFill>
              </a:rPr>
              <a:t>弧尾</a:t>
            </a:r>
            <a:r>
              <a:rPr lang="en-US" altLang="zh-CN" sz="2400" dirty="0"/>
              <a:t>)</a:t>
            </a:r>
            <a:r>
              <a:rPr lang="zh-CN" altLang="en-US" sz="2400" dirty="0"/>
              <a:t>，</a:t>
            </a:r>
            <a:r>
              <a:rPr lang="en-US" altLang="zh-CN" sz="2400" dirty="0"/>
              <a:t>v</a:t>
            </a:r>
            <a:r>
              <a:rPr lang="zh-CN" altLang="en-US" sz="2400" dirty="0"/>
              <a:t>为</a:t>
            </a:r>
            <a:r>
              <a:rPr lang="en-US" altLang="zh-CN" sz="2400" dirty="0"/>
              <a:t>e</a:t>
            </a:r>
            <a:r>
              <a:rPr lang="zh-CN" altLang="en-US" sz="2400" dirty="0"/>
              <a:t>的</a:t>
            </a:r>
            <a:r>
              <a:rPr lang="zh-CN" altLang="en-US" sz="2400" dirty="0">
                <a:solidFill>
                  <a:schemeClr val="accent1"/>
                </a:solidFill>
              </a:rPr>
              <a:t>终点</a:t>
            </a:r>
            <a:r>
              <a:rPr lang="en-US" altLang="zh-CN" sz="2400" dirty="0"/>
              <a:t>(terminal Point)(</a:t>
            </a:r>
            <a:r>
              <a:rPr lang="zh-CN" altLang="en-US" sz="2400" dirty="0"/>
              <a:t>或</a:t>
            </a:r>
            <a:r>
              <a:rPr lang="zh-CN" altLang="en-US" sz="2400" dirty="0">
                <a:solidFill>
                  <a:schemeClr val="accent1"/>
                </a:solidFill>
              </a:rPr>
              <a:t>弧头</a:t>
            </a:r>
            <a:r>
              <a:rPr lang="en-US" altLang="zh-CN" sz="2400" dirty="0"/>
              <a:t>)</a:t>
            </a:r>
            <a:r>
              <a:rPr lang="zh-CN" altLang="en-US" sz="2400" dirty="0"/>
              <a:t>，统称为</a:t>
            </a:r>
            <a:r>
              <a:rPr lang="en-US" altLang="zh-CN" sz="2400" dirty="0"/>
              <a:t>e</a:t>
            </a:r>
            <a:r>
              <a:rPr lang="zh-CN" altLang="en-US" sz="2400" dirty="0"/>
              <a:t>的</a:t>
            </a:r>
            <a:r>
              <a:rPr lang="zh-CN" altLang="en-US" sz="2400" dirty="0">
                <a:solidFill>
                  <a:schemeClr val="accent1"/>
                </a:solidFill>
              </a:rPr>
              <a:t>端点</a:t>
            </a:r>
            <a:r>
              <a:rPr lang="zh-CN" altLang="en-US" sz="2400" dirty="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03">
                                            <p:txEl>
                                              <p:pRg st="0" end="0"/>
                                            </p:txEl>
                                          </p:spTgt>
                                        </p:tgtEl>
                                        <p:attrNameLst>
                                          <p:attrName>style.visibility</p:attrName>
                                        </p:attrNameLst>
                                      </p:cBhvr>
                                      <p:to>
                                        <p:strVal val="visible"/>
                                      </p:to>
                                    </p:set>
                                    <p:anim calcmode="lin" valueType="num">
                                      <p:cBhvr additive="base">
                                        <p:cTn id="7" dur="500" fill="hold"/>
                                        <p:tgtEl>
                                          <p:spTgt spid="1177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8" presetClass="entr" presetSubtype="0" accel="5000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fade">
                                      <p:cBhvr>
                                        <p:cTn id="16" dur="1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3" fill="hold"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1+ppt_w/2"/>
                                          </p:val>
                                        </p:tav>
                                      </p:tavLst>
                                    </p:anim>
                                    <p:anim calcmode="lin" valueType="num">
                                      <p:cBhvr additive="base">
                                        <p:cTn id="21" dur="500"/>
                                        <p:tgtEl>
                                          <p:spTgt spid="2"/>
                                        </p:tgtEl>
                                        <p:attrNameLst>
                                          <p:attrName>ppt_y</p:attrName>
                                        </p:attrNameLst>
                                      </p:cBhvr>
                                      <p:tavLst>
                                        <p:tav tm="0">
                                          <p:val>
                                            <p:strVal val="ppt_y"/>
                                          </p:val>
                                        </p:tav>
                                        <p:tav tm="100000">
                                          <p:val>
                                            <p:strVal val="0-ppt_h/2"/>
                                          </p:val>
                                        </p:tav>
                                      </p:tavLst>
                                    </p:anim>
                                    <p:set>
                                      <p:cBhvr>
                                        <p:cTn id="22" dur="1" fill="hold">
                                          <p:stCondLst>
                                            <p:cond delay="499"/>
                                          </p:stCondLst>
                                        </p:cTn>
                                        <p:tgtEl>
                                          <p:spTgt spid="2"/>
                                        </p:tgtEl>
                                        <p:attrNameLst>
                                          <p:attrName>style.visibility</p:attrName>
                                        </p:attrNameLst>
                                      </p:cBhvr>
                                      <p:to>
                                        <p:strVal val="hidden"/>
                                      </p:to>
                                    </p:set>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177640">
                                            <p:txEl>
                                              <p:pRg st="0" end="0"/>
                                            </p:txEl>
                                          </p:spTgt>
                                        </p:tgtEl>
                                        <p:attrNameLst>
                                          <p:attrName>style.visibility</p:attrName>
                                        </p:attrNameLst>
                                      </p:cBhvr>
                                      <p:to>
                                        <p:strVal val="visible"/>
                                      </p:to>
                                    </p:set>
                                    <p:anim calcmode="lin" valueType="num">
                                      <p:cBhvr additive="base">
                                        <p:cTn id="26" dur="500" fill="hold"/>
                                        <p:tgtEl>
                                          <p:spTgt spid="117764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776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77640">
                                            <p:txEl>
                                              <p:pRg st="1" end="1"/>
                                            </p:txEl>
                                          </p:spTgt>
                                        </p:tgtEl>
                                        <p:attrNameLst>
                                          <p:attrName>style.visibility</p:attrName>
                                        </p:attrNameLst>
                                      </p:cBhvr>
                                      <p:to>
                                        <p:strVal val="visible"/>
                                      </p:to>
                                    </p:set>
                                    <p:anim calcmode="lin" valueType="num">
                                      <p:cBhvr additive="base">
                                        <p:cTn id="32" dur="500" fill="hold"/>
                                        <p:tgtEl>
                                          <p:spTgt spid="1177640">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7764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3" grpId="0" build="p"/>
      <p:bldP spid="117764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a:extLst>
              <a:ext uri="{FF2B5EF4-FFF2-40B4-BE49-F238E27FC236}">
                <a16:creationId xmlns:a16="http://schemas.microsoft.com/office/drawing/2014/main" id="{893C5144-1CE6-47F5-AF29-B9389F6E37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E203D10-295A-41E7-9262-A61E83797C5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1507" name="Rectangle 2">
            <a:extLst>
              <a:ext uri="{FF2B5EF4-FFF2-40B4-BE49-F238E27FC236}">
                <a16:creationId xmlns:a16="http://schemas.microsoft.com/office/drawing/2014/main" id="{C38BFE71-02E6-4FEC-A716-3146B57710E0}"/>
              </a:ext>
            </a:extLst>
          </p:cNvPr>
          <p:cNvSpPr>
            <a:spLocks noGrp="1" noChangeArrowheads="1"/>
          </p:cNvSpPr>
          <p:nvPr>
            <p:ph type="title"/>
          </p:nvPr>
        </p:nvSpPr>
        <p:spPr/>
        <p:txBody>
          <a:bodyPr/>
          <a:lstStyle/>
          <a:p>
            <a:pPr eaLnBrk="1" hangingPunct="1"/>
            <a:r>
              <a:rPr lang="en-US" altLang="zh-CN"/>
              <a:t>8.2.2 </a:t>
            </a:r>
            <a:r>
              <a:rPr lang="zh-CN" altLang="en-US"/>
              <a:t>图的表示 </a:t>
            </a:r>
          </a:p>
        </p:txBody>
      </p:sp>
      <p:sp>
        <p:nvSpPr>
          <p:cNvPr id="1178627" name="Rectangle 3">
            <a:extLst>
              <a:ext uri="{FF2B5EF4-FFF2-40B4-BE49-F238E27FC236}">
                <a16:creationId xmlns:a16="http://schemas.microsoft.com/office/drawing/2014/main" id="{CECD3BA6-9872-4DD6-B961-BD1DE869DD53}"/>
              </a:ext>
            </a:extLst>
          </p:cNvPr>
          <p:cNvSpPr>
            <a:spLocks noGrp="1" noChangeArrowheads="1"/>
          </p:cNvSpPr>
          <p:nvPr>
            <p:ph type="body" idx="1"/>
          </p:nvPr>
        </p:nvSpPr>
        <p:spPr>
          <a:xfrm>
            <a:off x="2135188" y="1341438"/>
            <a:ext cx="8064500" cy="3212226"/>
          </a:xfrm>
        </p:spPr>
        <p:txBody>
          <a:bodyPr/>
          <a:lstStyle/>
          <a:p>
            <a:pPr marL="0" indent="0" eaLnBrk="1" hangingPunct="1">
              <a:buNone/>
            </a:pPr>
            <a:r>
              <a:rPr lang="zh-CN" altLang="en-US" dirty="0"/>
              <a:t>    对于一个图</a:t>
            </a:r>
            <a:r>
              <a:rPr lang="en-US" altLang="zh-CN" dirty="0"/>
              <a:t>G</a:t>
            </a:r>
            <a:r>
              <a:rPr lang="zh-CN" altLang="en-US" dirty="0"/>
              <a:t>，如果将其记为</a:t>
            </a:r>
            <a:r>
              <a:rPr lang="en-US" altLang="zh-CN" dirty="0"/>
              <a:t>G = &lt;V, E&gt;</a:t>
            </a:r>
            <a:r>
              <a:rPr lang="zh-CN" altLang="en-US" dirty="0"/>
              <a:t>，并写出</a:t>
            </a:r>
            <a:r>
              <a:rPr lang="en-US" altLang="zh-CN" dirty="0"/>
              <a:t>V</a:t>
            </a:r>
            <a:r>
              <a:rPr lang="zh-CN" altLang="en-US" dirty="0"/>
              <a:t>和</a:t>
            </a:r>
            <a:r>
              <a:rPr lang="en-US" altLang="zh-CN" dirty="0"/>
              <a:t>E</a:t>
            </a:r>
            <a:r>
              <a:rPr lang="zh-CN" altLang="en-US" dirty="0"/>
              <a:t>的集合表示，这称为</a:t>
            </a:r>
            <a:r>
              <a:rPr lang="zh-CN" altLang="en-US" dirty="0">
                <a:solidFill>
                  <a:schemeClr val="accent1"/>
                </a:solidFill>
              </a:rPr>
              <a:t>图的集合表示</a:t>
            </a:r>
            <a:r>
              <a:rPr lang="zh-CN" altLang="en-US" dirty="0"/>
              <a:t>。</a:t>
            </a:r>
          </a:p>
          <a:p>
            <a:pPr marL="0" indent="0" eaLnBrk="1" hangingPunct="1">
              <a:buNone/>
            </a:pPr>
            <a:r>
              <a:rPr lang="zh-CN" altLang="en-US" dirty="0"/>
              <a:t>    而为了描述简便起见，在一般情况下，往往只画出它的图形：用小圆圈表示</a:t>
            </a:r>
            <a:r>
              <a:rPr lang="en-US" altLang="zh-CN" dirty="0"/>
              <a:t>V</a:t>
            </a:r>
            <a:r>
              <a:rPr lang="zh-CN" altLang="en-US" dirty="0"/>
              <a:t>中的结点，用由</a:t>
            </a:r>
            <a:r>
              <a:rPr lang="en-US" altLang="zh-CN" dirty="0"/>
              <a:t>u</a:t>
            </a:r>
            <a:r>
              <a:rPr lang="zh-CN" altLang="en-US" dirty="0"/>
              <a:t>指向</a:t>
            </a:r>
            <a:r>
              <a:rPr lang="en-US" altLang="zh-CN" dirty="0"/>
              <a:t>v</a:t>
            </a:r>
            <a:r>
              <a:rPr lang="zh-CN" altLang="en-US" dirty="0"/>
              <a:t>的有向线段或曲线表示有向边</a:t>
            </a:r>
            <a:r>
              <a:rPr lang="en-US" altLang="zh-CN" dirty="0"/>
              <a:t>&lt;u, v&gt;</a:t>
            </a:r>
            <a:r>
              <a:rPr lang="zh-CN" altLang="en-US" dirty="0"/>
              <a:t>，无向线段或曲线表示无向边</a:t>
            </a:r>
            <a:r>
              <a:rPr lang="en-US" altLang="zh-CN" dirty="0"/>
              <a:t>(u, v)</a:t>
            </a:r>
            <a:r>
              <a:rPr lang="zh-CN" altLang="en-US" dirty="0"/>
              <a:t>，这称为</a:t>
            </a:r>
            <a:r>
              <a:rPr lang="zh-CN" altLang="en-US" dirty="0">
                <a:solidFill>
                  <a:schemeClr val="accent1"/>
                </a:solidFill>
              </a:rPr>
              <a:t>图的图形表示</a:t>
            </a:r>
            <a:r>
              <a:rPr lang="zh-CN" altLang="en-US" dirty="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8627">
                                            <p:txEl>
                                              <p:pRg st="0" end="0"/>
                                            </p:txEl>
                                          </p:spTgt>
                                        </p:tgtEl>
                                        <p:attrNameLst>
                                          <p:attrName>style.visibility</p:attrName>
                                        </p:attrNameLst>
                                      </p:cBhvr>
                                      <p:to>
                                        <p:strVal val="visible"/>
                                      </p:to>
                                    </p:set>
                                    <p:anim calcmode="lin" valueType="num">
                                      <p:cBhvr additive="base">
                                        <p:cTn id="7" dur="500" fill="hold"/>
                                        <p:tgtEl>
                                          <p:spTgt spid="1178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8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8627">
                                            <p:txEl>
                                              <p:pRg st="1" end="1"/>
                                            </p:txEl>
                                          </p:spTgt>
                                        </p:tgtEl>
                                        <p:attrNameLst>
                                          <p:attrName>style.visibility</p:attrName>
                                        </p:attrNameLst>
                                      </p:cBhvr>
                                      <p:to>
                                        <p:strVal val="visible"/>
                                      </p:to>
                                    </p:set>
                                    <p:anim calcmode="lin" valueType="num">
                                      <p:cBhvr additive="base">
                                        <p:cTn id="13" dur="500" fill="hold"/>
                                        <p:tgtEl>
                                          <p:spTgt spid="1178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86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a:extLst>
              <a:ext uri="{FF2B5EF4-FFF2-40B4-BE49-F238E27FC236}">
                <a16:creationId xmlns:a16="http://schemas.microsoft.com/office/drawing/2014/main" id="{CF8D043D-6D3D-4B4B-9F52-AB3F2F76667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BAD3A3B-305D-4141-904E-CCF5204DC9F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2531" name="Rectangle 2">
            <a:extLst>
              <a:ext uri="{FF2B5EF4-FFF2-40B4-BE49-F238E27FC236}">
                <a16:creationId xmlns:a16="http://schemas.microsoft.com/office/drawing/2014/main" id="{E298AE3D-6DDF-4949-8905-194A2932E498}"/>
              </a:ext>
            </a:extLst>
          </p:cNvPr>
          <p:cNvSpPr>
            <a:spLocks noGrp="1" noChangeArrowheads="1"/>
          </p:cNvSpPr>
          <p:nvPr>
            <p:ph type="title"/>
          </p:nvPr>
        </p:nvSpPr>
        <p:spPr/>
        <p:txBody>
          <a:bodyPr/>
          <a:lstStyle/>
          <a:p>
            <a:pPr eaLnBrk="1" hangingPunct="1"/>
            <a:r>
              <a:rPr lang="zh-CN" altLang="en-US"/>
              <a:t>例</a:t>
            </a:r>
            <a:r>
              <a:rPr lang="en-US" altLang="zh-CN"/>
              <a:t>8.2.2</a:t>
            </a:r>
            <a:endParaRPr lang="zh-CN" altLang="en-US"/>
          </a:p>
        </p:txBody>
      </p:sp>
      <p:sp>
        <p:nvSpPr>
          <p:cNvPr id="1179651" name="Rectangle 3">
            <a:extLst>
              <a:ext uri="{FF2B5EF4-FFF2-40B4-BE49-F238E27FC236}">
                <a16:creationId xmlns:a16="http://schemas.microsoft.com/office/drawing/2014/main" id="{1BF426D7-12E9-4C45-BFE3-AFC134F98BC9}"/>
              </a:ext>
            </a:extLst>
          </p:cNvPr>
          <p:cNvSpPr>
            <a:spLocks noGrp="1" noChangeArrowheads="1"/>
          </p:cNvSpPr>
          <p:nvPr>
            <p:ph type="body" idx="1"/>
          </p:nvPr>
        </p:nvSpPr>
        <p:spPr>
          <a:xfrm>
            <a:off x="1847850" y="1341439"/>
            <a:ext cx="8497888" cy="5081587"/>
          </a:xfrm>
        </p:spPr>
        <p:txBody>
          <a:bodyPr/>
          <a:lstStyle/>
          <a:p>
            <a:pPr marL="0" indent="0" eaLnBrk="1" hangingPunct="1">
              <a:buNone/>
            </a:pPr>
            <a:r>
              <a:rPr lang="zh-CN" altLang="en-US" dirty="0"/>
              <a:t>    设图</a:t>
            </a:r>
            <a:r>
              <a:rPr lang="en-US" altLang="zh-CN" dirty="0"/>
              <a:t>G = &lt;V, E&gt;</a:t>
            </a:r>
            <a:r>
              <a:rPr lang="zh-CN" altLang="en-US" dirty="0"/>
              <a:t>，这里</a:t>
            </a:r>
            <a:r>
              <a:rPr lang="en-US" altLang="zh-CN" dirty="0"/>
              <a:t>V = {v</a:t>
            </a:r>
            <a:r>
              <a:rPr lang="en-US" altLang="zh-CN" baseline="-25000" dirty="0"/>
              <a:t>1</a:t>
            </a:r>
            <a:r>
              <a:rPr lang="en-US" altLang="zh-CN" dirty="0"/>
              <a:t>, v</a:t>
            </a:r>
            <a:r>
              <a:rPr lang="en-US" altLang="zh-CN" baseline="-25000" dirty="0"/>
              <a:t>2</a:t>
            </a:r>
            <a:r>
              <a:rPr lang="en-US" altLang="zh-CN" dirty="0"/>
              <a:t>, v</a:t>
            </a:r>
            <a:r>
              <a:rPr lang="en-US" altLang="zh-CN" baseline="-25000" dirty="0"/>
              <a:t>3</a:t>
            </a:r>
            <a:r>
              <a:rPr lang="en-US" altLang="zh-CN" dirty="0"/>
              <a:t>, v</a:t>
            </a:r>
            <a:r>
              <a:rPr lang="en-US" altLang="zh-CN" baseline="-25000" dirty="0"/>
              <a:t>4</a:t>
            </a:r>
            <a:r>
              <a:rPr lang="en-US" altLang="zh-CN" dirty="0"/>
              <a:t>, v</a:t>
            </a:r>
            <a:r>
              <a:rPr lang="en-US" altLang="zh-CN" baseline="-25000" dirty="0"/>
              <a:t>5</a:t>
            </a:r>
            <a:r>
              <a:rPr lang="en-US" altLang="zh-CN" dirty="0"/>
              <a:t>}</a:t>
            </a:r>
            <a:r>
              <a:rPr lang="zh-CN" altLang="en-US" dirty="0"/>
              <a:t>，</a:t>
            </a:r>
            <a:r>
              <a:rPr lang="en-US" altLang="zh-CN" dirty="0"/>
              <a:t>E = {e</a:t>
            </a:r>
            <a:r>
              <a:rPr lang="en-US" altLang="zh-CN" baseline="-25000" dirty="0"/>
              <a:t>1</a:t>
            </a:r>
            <a:r>
              <a:rPr lang="en-US" altLang="zh-CN" dirty="0"/>
              <a:t>, e</a:t>
            </a:r>
            <a:r>
              <a:rPr lang="en-US" altLang="zh-CN" baseline="-25000" dirty="0"/>
              <a:t>2</a:t>
            </a:r>
            <a:r>
              <a:rPr lang="en-US" altLang="zh-CN" dirty="0"/>
              <a:t>, e</a:t>
            </a:r>
            <a:r>
              <a:rPr lang="en-US" altLang="zh-CN" baseline="-25000" dirty="0"/>
              <a:t>3</a:t>
            </a:r>
            <a:r>
              <a:rPr lang="en-US" altLang="zh-CN" dirty="0"/>
              <a:t>, e</a:t>
            </a:r>
            <a:r>
              <a:rPr lang="en-US" altLang="zh-CN" baseline="-25000" dirty="0"/>
              <a:t>4</a:t>
            </a:r>
            <a:r>
              <a:rPr lang="en-US" altLang="zh-CN" dirty="0"/>
              <a:t>, e</a:t>
            </a:r>
            <a:r>
              <a:rPr lang="en-US" altLang="zh-CN" baseline="-25000" dirty="0"/>
              <a:t>5</a:t>
            </a:r>
            <a:r>
              <a:rPr lang="en-US" altLang="zh-CN" dirty="0"/>
              <a:t>, e</a:t>
            </a:r>
            <a:r>
              <a:rPr lang="en-US" altLang="zh-CN" baseline="-25000" dirty="0"/>
              <a:t>6</a:t>
            </a:r>
            <a:r>
              <a:rPr lang="en-US" altLang="zh-CN" dirty="0"/>
              <a:t>}</a:t>
            </a:r>
            <a:r>
              <a:rPr lang="zh-CN" altLang="en-US" dirty="0"/>
              <a:t>，其中</a:t>
            </a:r>
            <a:r>
              <a:rPr lang="en-US" altLang="zh-CN" dirty="0"/>
              <a:t>e</a:t>
            </a:r>
            <a:r>
              <a:rPr lang="en-US" altLang="zh-CN" baseline="-25000" dirty="0"/>
              <a:t>1</a:t>
            </a:r>
            <a:r>
              <a:rPr lang="en-US" altLang="zh-CN" dirty="0"/>
              <a:t> = (v</a:t>
            </a:r>
            <a:r>
              <a:rPr lang="en-US" altLang="zh-CN" baseline="-25000" dirty="0"/>
              <a:t>1</a:t>
            </a:r>
            <a:r>
              <a:rPr lang="en-US" altLang="zh-CN" dirty="0"/>
              <a:t>, v</a:t>
            </a:r>
            <a:r>
              <a:rPr lang="en-US" altLang="zh-CN" baseline="-25000" dirty="0"/>
              <a:t>2</a:t>
            </a:r>
            <a:r>
              <a:rPr lang="en-US" altLang="zh-CN" dirty="0"/>
              <a:t>)</a:t>
            </a:r>
            <a:r>
              <a:rPr lang="zh-CN" altLang="en-US" dirty="0"/>
              <a:t>，</a:t>
            </a:r>
            <a:r>
              <a:rPr lang="en-US" altLang="zh-CN" dirty="0"/>
              <a:t>e</a:t>
            </a:r>
            <a:r>
              <a:rPr lang="en-US" altLang="zh-CN" baseline="-25000" dirty="0"/>
              <a:t>2</a:t>
            </a:r>
            <a:r>
              <a:rPr lang="en-US" altLang="zh-CN" dirty="0"/>
              <a:t> = &lt;v</a:t>
            </a:r>
            <a:r>
              <a:rPr lang="en-US" altLang="zh-CN" baseline="-25000" dirty="0"/>
              <a:t>1</a:t>
            </a:r>
            <a:r>
              <a:rPr lang="en-US" altLang="zh-CN" dirty="0"/>
              <a:t>, v</a:t>
            </a:r>
            <a:r>
              <a:rPr lang="en-US" altLang="zh-CN" baseline="-25000" dirty="0"/>
              <a:t>3</a:t>
            </a:r>
            <a:r>
              <a:rPr lang="en-US" altLang="zh-CN" dirty="0"/>
              <a:t>&gt;</a:t>
            </a:r>
            <a:r>
              <a:rPr lang="zh-CN" altLang="en-US" dirty="0"/>
              <a:t>，</a:t>
            </a:r>
            <a:r>
              <a:rPr lang="en-US" altLang="zh-CN" dirty="0"/>
              <a:t>e</a:t>
            </a:r>
            <a:r>
              <a:rPr lang="en-US" altLang="zh-CN" baseline="-25000" dirty="0"/>
              <a:t>3</a:t>
            </a:r>
            <a:r>
              <a:rPr lang="en-US" altLang="zh-CN" dirty="0"/>
              <a:t> = (v</a:t>
            </a:r>
            <a:r>
              <a:rPr lang="en-US" altLang="zh-CN" baseline="-25000" dirty="0"/>
              <a:t>1</a:t>
            </a:r>
            <a:r>
              <a:rPr lang="en-US" altLang="zh-CN" dirty="0"/>
              <a:t>, v</a:t>
            </a:r>
            <a:r>
              <a:rPr lang="en-US" altLang="zh-CN" baseline="-25000" dirty="0"/>
              <a:t>4</a:t>
            </a:r>
            <a:r>
              <a:rPr lang="en-US" altLang="zh-CN" dirty="0"/>
              <a:t>)</a:t>
            </a:r>
            <a:r>
              <a:rPr lang="zh-CN" altLang="en-US" dirty="0"/>
              <a:t>，</a:t>
            </a:r>
            <a:r>
              <a:rPr lang="en-US" altLang="zh-CN" dirty="0"/>
              <a:t>e</a:t>
            </a:r>
            <a:r>
              <a:rPr lang="en-US" altLang="zh-CN" baseline="-25000" dirty="0"/>
              <a:t>4</a:t>
            </a:r>
            <a:r>
              <a:rPr lang="en-US" altLang="zh-CN" dirty="0"/>
              <a:t> = (v</a:t>
            </a:r>
            <a:r>
              <a:rPr lang="en-US" altLang="zh-CN" baseline="-25000" dirty="0"/>
              <a:t>2</a:t>
            </a:r>
            <a:r>
              <a:rPr lang="en-US" altLang="zh-CN" dirty="0"/>
              <a:t>, v</a:t>
            </a:r>
            <a:r>
              <a:rPr lang="en-US" altLang="zh-CN" baseline="-25000" dirty="0"/>
              <a:t>3</a:t>
            </a:r>
            <a:r>
              <a:rPr lang="en-US" altLang="zh-CN" dirty="0"/>
              <a:t>)</a:t>
            </a:r>
            <a:r>
              <a:rPr lang="zh-CN" altLang="en-US" dirty="0"/>
              <a:t>，</a:t>
            </a:r>
            <a:r>
              <a:rPr lang="en-US" altLang="zh-CN" dirty="0"/>
              <a:t>e</a:t>
            </a:r>
            <a:r>
              <a:rPr lang="en-US" altLang="zh-CN" baseline="-25000" dirty="0"/>
              <a:t>5</a:t>
            </a:r>
            <a:r>
              <a:rPr lang="en-US" altLang="zh-CN" dirty="0"/>
              <a:t> = &lt;v</a:t>
            </a:r>
            <a:r>
              <a:rPr lang="en-US" altLang="zh-CN" baseline="-25000" dirty="0"/>
              <a:t>3</a:t>
            </a:r>
            <a:r>
              <a:rPr lang="en-US" altLang="zh-CN" dirty="0"/>
              <a:t>, v</a:t>
            </a:r>
            <a:r>
              <a:rPr lang="en-US" altLang="zh-CN" baseline="-25000" dirty="0"/>
              <a:t>2</a:t>
            </a:r>
            <a:r>
              <a:rPr lang="en-US" altLang="zh-CN" dirty="0"/>
              <a:t>&gt;</a:t>
            </a:r>
            <a:r>
              <a:rPr lang="zh-CN" altLang="en-US" dirty="0"/>
              <a:t>，</a:t>
            </a:r>
            <a:r>
              <a:rPr lang="en-US" altLang="zh-CN" dirty="0"/>
              <a:t>e</a:t>
            </a:r>
            <a:r>
              <a:rPr lang="en-US" altLang="zh-CN" baseline="-25000" dirty="0"/>
              <a:t>6</a:t>
            </a:r>
            <a:r>
              <a:rPr lang="en-US" altLang="zh-CN" dirty="0"/>
              <a:t> = (v</a:t>
            </a:r>
            <a:r>
              <a:rPr lang="en-US" altLang="zh-CN" baseline="-25000" dirty="0"/>
              <a:t>3</a:t>
            </a:r>
            <a:r>
              <a:rPr lang="en-US" altLang="zh-CN" dirty="0"/>
              <a:t>, v</a:t>
            </a:r>
            <a:r>
              <a:rPr lang="en-US" altLang="zh-CN" baseline="-25000" dirty="0"/>
              <a:t>3</a:t>
            </a:r>
            <a:r>
              <a:rPr lang="en-US" altLang="zh-CN" dirty="0"/>
              <a:t>)</a:t>
            </a:r>
            <a:r>
              <a:rPr lang="zh-CN" altLang="en-US" dirty="0"/>
              <a:t>。试画出图</a:t>
            </a:r>
            <a:r>
              <a:rPr lang="en-US" altLang="zh-CN" dirty="0"/>
              <a:t>G</a:t>
            </a:r>
            <a:r>
              <a:rPr lang="zh-CN" altLang="en-US" dirty="0"/>
              <a:t>的图形，并指出哪些是有向边，哪些是无向边？ </a:t>
            </a:r>
          </a:p>
          <a:p>
            <a:pPr marL="0" indent="0" eaLnBrk="1" hangingPunct="1">
              <a:buNone/>
            </a:pPr>
            <a:r>
              <a:rPr lang="zh-CN" altLang="en-US" dirty="0">
                <a:solidFill>
                  <a:schemeClr val="accent1"/>
                </a:solidFill>
              </a:rPr>
              <a:t>分析  </a:t>
            </a:r>
            <a:r>
              <a:rPr lang="zh-CN" altLang="en-US" sz="2400" dirty="0"/>
              <a:t>由于</a:t>
            </a:r>
            <a:r>
              <a:rPr lang="en-US" altLang="zh-CN" sz="2400" dirty="0"/>
              <a:t>V</a:t>
            </a:r>
            <a:r>
              <a:rPr lang="zh-CN" altLang="en-US" sz="2400" dirty="0"/>
              <a:t>中有</a:t>
            </a:r>
            <a:r>
              <a:rPr lang="en-US" altLang="zh-CN" sz="2400" dirty="0"/>
              <a:t>5</a:t>
            </a:r>
            <a:r>
              <a:rPr lang="zh-CN" altLang="en-US" sz="2400" dirty="0"/>
              <a:t>个结点，因此要用</a:t>
            </a:r>
            <a:r>
              <a:rPr lang="en-US" altLang="zh-CN" sz="2400" dirty="0"/>
              <a:t>5</a:t>
            </a:r>
            <a:r>
              <a:rPr lang="zh-CN" altLang="en-US" sz="2400" dirty="0"/>
              <a:t>个</a:t>
            </a:r>
            <a:r>
              <a:rPr lang="zh-CN" altLang="en-US" sz="2400" dirty="0">
                <a:solidFill>
                  <a:schemeClr val="accent1"/>
                </a:solidFill>
              </a:rPr>
              <a:t>小圆圈</a:t>
            </a:r>
            <a:r>
              <a:rPr lang="zh-CN" altLang="en-US" sz="2400" dirty="0"/>
              <a:t>分别表示这</a:t>
            </a:r>
            <a:r>
              <a:rPr lang="en-US" altLang="zh-CN" sz="2400" dirty="0"/>
              <a:t>5</a:t>
            </a:r>
            <a:r>
              <a:rPr lang="zh-CN" altLang="en-US" sz="2400" dirty="0"/>
              <a:t>个结点，点的具体摆放位置可随意放。而对</a:t>
            </a:r>
            <a:r>
              <a:rPr lang="en-US" altLang="zh-CN" sz="2400" dirty="0"/>
              <a:t>E</a:t>
            </a:r>
            <a:r>
              <a:rPr lang="zh-CN" altLang="en-US" sz="2400" dirty="0"/>
              <a:t>中的</a:t>
            </a:r>
            <a:r>
              <a:rPr lang="en-US" altLang="zh-CN" sz="2400" dirty="0"/>
              <a:t>6</a:t>
            </a:r>
            <a:r>
              <a:rPr lang="zh-CN" altLang="en-US" sz="2400" dirty="0"/>
              <a:t>条边，</a:t>
            </a:r>
            <a:r>
              <a:rPr lang="zh-CN" altLang="en-US" sz="2400" dirty="0">
                <a:solidFill>
                  <a:srgbClr val="0000FF"/>
                </a:solidFill>
              </a:rPr>
              <a:t>圆括号括起的结点对表示无向边</a:t>
            </a:r>
            <a:r>
              <a:rPr lang="zh-CN" altLang="en-US" sz="2400" dirty="0"/>
              <a:t>，</a:t>
            </a:r>
            <a:r>
              <a:rPr lang="zh-CN" altLang="en-US" sz="2400" dirty="0">
                <a:solidFill>
                  <a:srgbClr val="FF0000"/>
                </a:solidFill>
              </a:rPr>
              <a:t>直接用直线或曲线连接两个端点</a:t>
            </a:r>
            <a:r>
              <a:rPr lang="zh-CN" altLang="en-US" sz="2400" dirty="0"/>
              <a:t>，</a:t>
            </a:r>
            <a:r>
              <a:rPr lang="zh-CN" altLang="en-US" sz="2400" dirty="0">
                <a:solidFill>
                  <a:srgbClr val="0000FF"/>
                </a:solidFill>
              </a:rPr>
              <a:t>尖括号括起的结点对表示有向边</a:t>
            </a:r>
            <a:r>
              <a:rPr lang="zh-CN" altLang="en-US" sz="2400" dirty="0"/>
              <a:t>，</a:t>
            </a:r>
            <a:r>
              <a:rPr lang="zh-CN" altLang="en-US" sz="2400" dirty="0">
                <a:solidFill>
                  <a:srgbClr val="800080"/>
                </a:solidFill>
              </a:rPr>
              <a:t>前一个是始点，后一个是终点</a:t>
            </a:r>
            <a:r>
              <a:rPr lang="zh-CN" altLang="en-US" sz="2400" dirty="0"/>
              <a:t>，</a:t>
            </a:r>
            <a:r>
              <a:rPr lang="zh-CN" altLang="en-US" sz="2400" dirty="0">
                <a:solidFill>
                  <a:srgbClr val="FF0000"/>
                </a:solidFill>
              </a:rPr>
              <a:t>用从始点指向终点的有向直线或曲线连接</a:t>
            </a:r>
            <a:r>
              <a:rPr lang="zh-CN" altLang="en-US" sz="2400" dirty="0"/>
              <a:t>。</a:t>
            </a:r>
            <a:r>
              <a:rPr lang="zh-CN" altLang="en-US" dirty="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 calcmode="lin" valueType="num">
                                      <p:cBhvr additive="base">
                                        <p:cTn id="7" dur="500" fill="hold"/>
                                        <p:tgtEl>
                                          <p:spTgt spid="1179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9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9651">
                                            <p:txEl>
                                              <p:pRg st="1" end="1"/>
                                            </p:txEl>
                                          </p:spTgt>
                                        </p:tgtEl>
                                        <p:attrNameLst>
                                          <p:attrName>style.visibility</p:attrName>
                                        </p:attrNameLst>
                                      </p:cBhvr>
                                      <p:to>
                                        <p:strVal val="visible"/>
                                      </p:to>
                                    </p:set>
                                    <p:anim calcmode="lin" valueType="num">
                                      <p:cBhvr additive="base">
                                        <p:cTn id="13" dur="500" fill="hold"/>
                                        <p:tgtEl>
                                          <p:spTgt spid="1179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96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a:extLst>
              <a:ext uri="{FF2B5EF4-FFF2-40B4-BE49-F238E27FC236}">
                <a16:creationId xmlns:a16="http://schemas.microsoft.com/office/drawing/2014/main" id="{92CF2748-FE47-4DBB-B96C-95CE312B463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F143A95-FE22-445A-A578-8B6BDD2D78E6}"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3555" name="Rectangle 2">
            <a:extLst>
              <a:ext uri="{FF2B5EF4-FFF2-40B4-BE49-F238E27FC236}">
                <a16:creationId xmlns:a16="http://schemas.microsoft.com/office/drawing/2014/main" id="{4F749576-6AFA-4BC5-A1F2-47B54C869EB5}"/>
              </a:ext>
            </a:extLst>
          </p:cNvPr>
          <p:cNvSpPr>
            <a:spLocks noGrp="1" noChangeArrowheads="1"/>
          </p:cNvSpPr>
          <p:nvPr>
            <p:ph type="title"/>
          </p:nvPr>
        </p:nvSpPr>
        <p:spPr/>
        <p:txBody>
          <a:bodyPr/>
          <a:lstStyle/>
          <a:p>
            <a:pPr eaLnBrk="1" hangingPunct="1"/>
            <a:r>
              <a:rPr lang="zh-CN" altLang="en-US"/>
              <a:t>解</a:t>
            </a:r>
          </a:p>
        </p:txBody>
      </p:sp>
      <p:sp>
        <p:nvSpPr>
          <p:cNvPr id="1180675" name="Rectangle 3">
            <a:extLst>
              <a:ext uri="{FF2B5EF4-FFF2-40B4-BE49-F238E27FC236}">
                <a16:creationId xmlns:a16="http://schemas.microsoft.com/office/drawing/2014/main" id="{452EFA6B-2F5D-4D06-9A14-E0BF0E3839E6}"/>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en-US" altLang="zh-CN" dirty="0"/>
              <a:t>G</a:t>
            </a:r>
            <a:r>
              <a:rPr lang="zh-CN" altLang="en-US" dirty="0"/>
              <a:t>的图形如下图所示。</a:t>
            </a:r>
          </a:p>
        </p:txBody>
      </p:sp>
      <p:sp>
        <p:nvSpPr>
          <p:cNvPr id="1180676" name="Rectangle 4">
            <a:extLst>
              <a:ext uri="{FF2B5EF4-FFF2-40B4-BE49-F238E27FC236}">
                <a16:creationId xmlns:a16="http://schemas.microsoft.com/office/drawing/2014/main" id="{16278D97-F1D5-478E-9977-C872DAEADFED}"/>
              </a:ext>
            </a:extLst>
          </p:cNvPr>
          <p:cNvSpPr>
            <a:spLocks noChangeArrowheads="1"/>
          </p:cNvSpPr>
          <p:nvPr/>
        </p:nvSpPr>
        <p:spPr bwMode="auto">
          <a:xfrm>
            <a:off x="2135188" y="4941889"/>
            <a:ext cx="80645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dirty="0"/>
              <a:t>G</a:t>
            </a:r>
            <a:r>
              <a:rPr lang="zh-CN" altLang="en-US" dirty="0"/>
              <a:t>中的</a:t>
            </a:r>
            <a:r>
              <a:rPr lang="en-US" altLang="zh-CN" dirty="0"/>
              <a:t>e</a:t>
            </a:r>
            <a:r>
              <a:rPr lang="en-US" altLang="zh-CN" baseline="-25000" dirty="0"/>
              <a:t>1</a:t>
            </a:r>
            <a:r>
              <a:rPr lang="zh-CN" altLang="en-US" dirty="0"/>
              <a:t>、</a:t>
            </a:r>
            <a:r>
              <a:rPr lang="en-US" altLang="zh-CN" dirty="0"/>
              <a:t>e</a:t>
            </a:r>
            <a:r>
              <a:rPr lang="en-US" altLang="zh-CN" baseline="-25000" dirty="0"/>
              <a:t>3</a:t>
            </a:r>
            <a:r>
              <a:rPr lang="zh-CN" altLang="en-US" dirty="0"/>
              <a:t>、</a:t>
            </a:r>
            <a:r>
              <a:rPr lang="en-US" altLang="zh-CN" dirty="0"/>
              <a:t>e</a:t>
            </a:r>
            <a:r>
              <a:rPr lang="en-US" altLang="zh-CN" baseline="-25000" dirty="0"/>
              <a:t>4</a:t>
            </a:r>
            <a:r>
              <a:rPr lang="zh-CN" altLang="en-US" dirty="0"/>
              <a:t>、</a:t>
            </a:r>
            <a:r>
              <a:rPr lang="en-US" altLang="zh-CN" dirty="0"/>
              <a:t>e</a:t>
            </a:r>
            <a:r>
              <a:rPr lang="en-US" altLang="zh-CN" baseline="-25000" dirty="0"/>
              <a:t>6</a:t>
            </a:r>
            <a:r>
              <a:rPr lang="zh-CN" altLang="en-US" dirty="0"/>
              <a:t>是无向边，</a:t>
            </a:r>
            <a:r>
              <a:rPr lang="en-US" altLang="zh-CN" dirty="0"/>
              <a:t>e</a:t>
            </a:r>
            <a:r>
              <a:rPr lang="en-US" altLang="zh-CN" baseline="-25000" dirty="0"/>
              <a:t>2</a:t>
            </a:r>
            <a:r>
              <a:rPr lang="zh-CN" altLang="en-US" dirty="0"/>
              <a:t>、</a:t>
            </a:r>
            <a:r>
              <a:rPr lang="en-US" altLang="zh-CN" dirty="0"/>
              <a:t>e</a:t>
            </a:r>
            <a:r>
              <a:rPr lang="en-US" altLang="zh-CN" baseline="-25000" dirty="0"/>
              <a:t>5</a:t>
            </a:r>
            <a:r>
              <a:rPr lang="zh-CN" altLang="en-US" dirty="0"/>
              <a:t>是有向边。 </a:t>
            </a:r>
          </a:p>
        </p:txBody>
      </p:sp>
      <p:pic>
        <p:nvPicPr>
          <p:cNvPr id="4" name="图片 3">
            <a:extLst>
              <a:ext uri="{FF2B5EF4-FFF2-40B4-BE49-F238E27FC236}">
                <a16:creationId xmlns:a16="http://schemas.microsoft.com/office/drawing/2014/main" id="{250D7655-F7C9-4CE5-B22C-11626F047043}"/>
              </a:ext>
            </a:extLst>
          </p:cNvPr>
          <p:cNvPicPr>
            <a:picLocks noChangeAspect="1"/>
          </p:cNvPicPr>
          <p:nvPr/>
        </p:nvPicPr>
        <p:blipFill>
          <a:blip r:embed="rId2"/>
          <a:stretch>
            <a:fillRect/>
          </a:stretch>
        </p:blipFill>
        <p:spPr>
          <a:xfrm>
            <a:off x="4196931" y="2035943"/>
            <a:ext cx="3798137" cy="2786113"/>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0675">
                                            <p:txEl>
                                              <p:pRg st="0" end="0"/>
                                            </p:txEl>
                                          </p:spTgt>
                                        </p:tgtEl>
                                        <p:attrNameLst>
                                          <p:attrName>style.visibility</p:attrName>
                                        </p:attrNameLst>
                                      </p:cBhvr>
                                      <p:to>
                                        <p:strVal val="visible"/>
                                      </p:to>
                                    </p:set>
                                    <p:anim calcmode="lin" valueType="num">
                                      <p:cBhvr additive="base">
                                        <p:cTn id="7" dur="500" fill="hold"/>
                                        <p:tgtEl>
                                          <p:spTgt spid="1180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0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80676"/>
                                        </p:tgtEl>
                                        <p:attrNameLst>
                                          <p:attrName>style.visibility</p:attrName>
                                        </p:attrNameLst>
                                      </p:cBhvr>
                                      <p:to>
                                        <p:strVal val="visible"/>
                                      </p:to>
                                    </p:set>
                                    <p:anim calcmode="lin" valueType="num">
                                      <p:cBhvr additive="base">
                                        <p:cTn id="17" dur="500" fill="hold"/>
                                        <p:tgtEl>
                                          <p:spTgt spid="1180676"/>
                                        </p:tgtEl>
                                        <p:attrNameLst>
                                          <p:attrName>ppt_x</p:attrName>
                                        </p:attrNameLst>
                                      </p:cBhvr>
                                      <p:tavLst>
                                        <p:tav tm="0">
                                          <p:val>
                                            <p:strVal val="#ppt_x"/>
                                          </p:val>
                                        </p:tav>
                                        <p:tav tm="100000">
                                          <p:val>
                                            <p:strVal val="#ppt_x"/>
                                          </p:val>
                                        </p:tav>
                                      </p:tavLst>
                                    </p:anim>
                                    <p:anim calcmode="lin" valueType="num">
                                      <p:cBhvr additive="base">
                                        <p:cTn id="18" dur="500" fill="hold"/>
                                        <p:tgtEl>
                                          <p:spTgt spid="1180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build="p"/>
      <p:bldP spid="11806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a:extLst>
              <a:ext uri="{FF2B5EF4-FFF2-40B4-BE49-F238E27FC236}">
                <a16:creationId xmlns:a16="http://schemas.microsoft.com/office/drawing/2014/main" id="{2EC83D85-3E3A-43FB-B809-E916E7DCB7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69E7BF9-E10F-4E15-ACA2-55579DAF9739}"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4579" name="Rectangle 2">
            <a:extLst>
              <a:ext uri="{FF2B5EF4-FFF2-40B4-BE49-F238E27FC236}">
                <a16:creationId xmlns:a16="http://schemas.microsoft.com/office/drawing/2014/main" id="{BBEA8350-1FA0-420E-A4A4-B8527D0C19C5}"/>
              </a:ext>
            </a:extLst>
          </p:cNvPr>
          <p:cNvSpPr>
            <a:spLocks noGrp="1" noChangeArrowheads="1"/>
          </p:cNvSpPr>
          <p:nvPr>
            <p:ph type="title"/>
          </p:nvPr>
        </p:nvSpPr>
        <p:spPr/>
        <p:txBody>
          <a:bodyPr/>
          <a:lstStyle/>
          <a:p>
            <a:pPr eaLnBrk="1" hangingPunct="1"/>
            <a:r>
              <a:rPr lang="zh-CN" altLang="en-US"/>
              <a:t>例</a:t>
            </a:r>
            <a:r>
              <a:rPr lang="en-US" altLang="zh-CN"/>
              <a:t>8.2.3 </a:t>
            </a:r>
            <a:endParaRPr lang="zh-CN" altLang="en-US"/>
          </a:p>
        </p:txBody>
      </p:sp>
      <p:sp>
        <p:nvSpPr>
          <p:cNvPr id="1181699" name="Rectangle 3">
            <a:extLst>
              <a:ext uri="{FF2B5EF4-FFF2-40B4-BE49-F238E27FC236}">
                <a16:creationId xmlns:a16="http://schemas.microsoft.com/office/drawing/2014/main" id="{DA7087DF-3370-4A8E-80F1-9AAC9F57ADB9}"/>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dirty="0"/>
              <a:t>设图</a:t>
            </a:r>
            <a:r>
              <a:rPr lang="en-US" altLang="zh-CN" dirty="0"/>
              <a:t>G = &lt;V, E&gt;</a:t>
            </a:r>
            <a:r>
              <a:rPr lang="zh-CN" altLang="en-US" dirty="0"/>
              <a:t>的图形如下图所示，试写出</a:t>
            </a:r>
            <a:r>
              <a:rPr lang="en-US" altLang="zh-CN" dirty="0"/>
              <a:t>G</a:t>
            </a:r>
            <a:r>
              <a:rPr lang="zh-CN" altLang="en-US" dirty="0"/>
              <a:t>的集合表示。 </a:t>
            </a:r>
          </a:p>
        </p:txBody>
      </p:sp>
      <p:sp>
        <p:nvSpPr>
          <p:cNvPr id="1181744" name="Rectangle 48">
            <a:extLst>
              <a:ext uri="{FF2B5EF4-FFF2-40B4-BE49-F238E27FC236}">
                <a16:creationId xmlns:a16="http://schemas.microsoft.com/office/drawing/2014/main" id="{55587A48-69F7-4F9D-A5F1-0F8825122407}"/>
              </a:ext>
            </a:extLst>
          </p:cNvPr>
          <p:cNvSpPr>
            <a:spLocks noChangeArrowheads="1"/>
          </p:cNvSpPr>
          <p:nvPr/>
        </p:nvSpPr>
        <p:spPr bwMode="auto">
          <a:xfrm>
            <a:off x="1847851" y="4292601"/>
            <a:ext cx="86407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分析  </a:t>
            </a:r>
            <a:r>
              <a:rPr lang="zh-CN" altLang="en-US" dirty="0"/>
              <a:t>将所有</a:t>
            </a:r>
            <a:r>
              <a:rPr lang="zh-CN" altLang="en-US" dirty="0">
                <a:solidFill>
                  <a:schemeClr val="accent1"/>
                </a:solidFill>
              </a:rPr>
              <a:t>小圆圈</a:t>
            </a:r>
            <a:r>
              <a:rPr lang="zh-CN" altLang="en-US" dirty="0"/>
              <a:t>的记号构成</a:t>
            </a:r>
            <a:r>
              <a:rPr lang="zh-CN" altLang="en-US" dirty="0">
                <a:solidFill>
                  <a:srgbClr val="800080"/>
                </a:solidFill>
              </a:rPr>
              <a:t>结点集合</a:t>
            </a:r>
            <a:r>
              <a:rPr lang="zh-CN" altLang="en-US" dirty="0"/>
              <a:t>，将连接结点对的</a:t>
            </a:r>
            <a:r>
              <a:rPr lang="zh-CN" altLang="en-US" dirty="0">
                <a:solidFill>
                  <a:schemeClr val="accent1"/>
                </a:solidFill>
              </a:rPr>
              <a:t>直线或曲线</a:t>
            </a:r>
            <a:r>
              <a:rPr lang="zh-CN" altLang="en-US" dirty="0"/>
              <a:t>用</a:t>
            </a:r>
            <a:r>
              <a:rPr lang="zh-CN" altLang="en-US" dirty="0">
                <a:solidFill>
                  <a:srgbClr val="0000FF"/>
                </a:solidFill>
              </a:rPr>
              <a:t>圆括号</a:t>
            </a:r>
            <a:r>
              <a:rPr lang="zh-CN" altLang="en-US" dirty="0"/>
              <a:t>括起该结点对表示</a:t>
            </a:r>
            <a:r>
              <a:rPr lang="zh-CN" altLang="en-US" dirty="0">
                <a:solidFill>
                  <a:srgbClr val="800080"/>
                </a:solidFill>
              </a:rPr>
              <a:t>无向边</a:t>
            </a:r>
            <a:r>
              <a:rPr lang="zh-CN" altLang="en-US" dirty="0"/>
              <a:t>，将连接结点对的</a:t>
            </a:r>
            <a:r>
              <a:rPr lang="zh-CN" altLang="en-US" dirty="0">
                <a:solidFill>
                  <a:schemeClr val="accent1"/>
                </a:solidFill>
              </a:rPr>
              <a:t>有向直线或曲线</a:t>
            </a:r>
            <a:r>
              <a:rPr lang="zh-CN" altLang="en-US" dirty="0"/>
              <a:t>用</a:t>
            </a:r>
            <a:r>
              <a:rPr lang="zh-CN" altLang="en-US" dirty="0">
                <a:solidFill>
                  <a:srgbClr val="0000FF"/>
                </a:solidFill>
              </a:rPr>
              <a:t>尖括号</a:t>
            </a:r>
            <a:r>
              <a:rPr lang="zh-CN" altLang="en-US" dirty="0"/>
              <a:t>括起该结点对表示</a:t>
            </a:r>
            <a:r>
              <a:rPr lang="zh-CN" altLang="en-US" dirty="0">
                <a:solidFill>
                  <a:srgbClr val="800080"/>
                </a:solidFill>
              </a:rPr>
              <a:t>有向边</a:t>
            </a:r>
            <a:r>
              <a:rPr lang="zh-CN" altLang="en-US" dirty="0"/>
              <a:t>，这里箭头指向的结点放在后面。 </a:t>
            </a:r>
          </a:p>
        </p:txBody>
      </p:sp>
      <p:pic>
        <p:nvPicPr>
          <p:cNvPr id="4" name="图片 3">
            <a:extLst>
              <a:ext uri="{FF2B5EF4-FFF2-40B4-BE49-F238E27FC236}">
                <a16:creationId xmlns:a16="http://schemas.microsoft.com/office/drawing/2014/main" id="{556F922C-F19B-47FF-A47B-D87202A824B2}"/>
              </a:ext>
            </a:extLst>
          </p:cNvPr>
          <p:cNvPicPr>
            <a:picLocks noChangeAspect="1"/>
          </p:cNvPicPr>
          <p:nvPr/>
        </p:nvPicPr>
        <p:blipFill>
          <a:blip r:embed="rId2"/>
          <a:stretch>
            <a:fillRect/>
          </a:stretch>
        </p:blipFill>
        <p:spPr>
          <a:xfrm>
            <a:off x="4465178" y="1844824"/>
            <a:ext cx="3261643" cy="2560542"/>
          </a:xfrm>
          <a:prstGeom prst="rect">
            <a:avLst/>
          </a:prstGeom>
        </p:spPr>
      </p:pic>
    </p:spTree>
    <p:extLst>
      <p:ext uri="{BB962C8B-B14F-4D97-AF65-F5344CB8AC3E}">
        <p14:creationId xmlns:p14="http://schemas.microsoft.com/office/powerpoint/2010/main" val="19409250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1699">
                                            <p:txEl>
                                              <p:pRg st="0" end="0"/>
                                            </p:txEl>
                                          </p:spTgt>
                                        </p:tgtEl>
                                        <p:attrNameLst>
                                          <p:attrName>style.visibility</p:attrName>
                                        </p:attrNameLst>
                                      </p:cBhvr>
                                      <p:to>
                                        <p:strVal val="visible"/>
                                      </p:to>
                                    </p:set>
                                    <p:anim calcmode="lin" valueType="num">
                                      <p:cBhvr additive="base">
                                        <p:cTn id="7" dur="500" fill="hold"/>
                                        <p:tgtEl>
                                          <p:spTgt spid="1181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1699">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81744"/>
                                        </p:tgtEl>
                                        <p:attrNameLst>
                                          <p:attrName>style.visibility</p:attrName>
                                        </p:attrNameLst>
                                      </p:cBhvr>
                                      <p:to>
                                        <p:strVal val="visible"/>
                                      </p:to>
                                    </p:set>
                                    <p:anim calcmode="lin" valueType="num">
                                      <p:cBhvr additive="base">
                                        <p:cTn id="15" dur="500" fill="hold"/>
                                        <p:tgtEl>
                                          <p:spTgt spid="1181744"/>
                                        </p:tgtEl>
                                        <p:attrNameLst>
                                          <p:attrName>ppt_x</p:attrName>
                                        </p:attrNameLst>
                                      </p:cBhvr>
                                      <p:tavLst>
                                        <p:tav tm="0">
                                          <p:val>
                                            <p:strVal val="#ppt_x"/>
                                          </p:val>
                                        </p:tav>
                                        <p:tav tm="100000">
                                          <p:val>
                                            <p:strVal val="#ppt_x"/>
                                          </p:val>
                                        </p:tav>
                                      </p:tavLst>
                                    </p:anim>
                                    <p:anim calcmode="lin" valueType="num">
                                      <p:cBhvr additive="base">
                                        <p:cTn id="16" dur="500" fill="hold"/>
                                        <p:tgtEl>
                                          <p:spTgt spid="1181744"/>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3" fill="hold" grpId="1" nodeType="clickEffect">
                                  <p:stCondLst>
                                    <p:cond delay="0"/>
                                  </p:stCondLst>
                                  <p:childTnLst>
                                    <p:anim calcmode="lin" valueType="num">
                                      <p:cBhvr additive="base">
                                        <p:cTn id="20" dur="500"/>
                                        <p:tgtEl>
                                          <p:spTgt spid="1181744"/>
                                        </p:tgtEl>
                                        <p:attrNameLst>
                                          <p:attrName>ppt_x</p:attrName>
                                        </p:attrNameLst>
                                      </p:cBhvr>
                                      <p:tavLst>
                                        <p:tav tm="0">
                                          <p:val>
                                            <p:strVal val="ppt_x"/>
                                          </p:val>
                                        </p:tav>
                                        <p:tav tm="100000">
                                          <p:val>
                                            <p:strVal val="1+ppt_w/2"/>
                                          </p:val>
                                        </p:tav>
                                      </p:tavLst>
                                    </p:anim>
                                    <p:anim calcmode="lin" valueType="num">
                                      <p:cBhvr additive="base">
                                        <p:cTn id="21" dur="500"/>
                                        <p:tgtEl>
                                          <p:spTgt spid="1181744"/>
                                        </p:tgtEl>
                                        <p:attrNameLst>
                                          <p:attrName>ppt_y</p:attrName>
                                        </p:attrNameLst>
                                      </p:cBhvr>
                                      <p:tavLst>
                                        <p:tav tm="0">
                                          <p:val>
                                            <p:strVal val="ppt_y"/>
                                          </p:val>
                                        </p:tav>
                                        <p:tav tm="100000">
                                          <p:val>
                                            <p:strVal val="0-ppt_h/2"/>
                                          </p:val>
                                        </p:tav>
                                      </p:tavLst>
                                    </p:anim>
                                    <p:set>
                                      <p:cBhvr>
                                        <p:cTn id="22" dur="1" fill="hold">
                                          <p:stCondLst>
                                            <p:cond delay="499"/>
                                          </p:stCondLst>
                                        </p:cTn>
                                        <p:tgtEl>
                                          <p:spTgt spid="11817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699" grpId="0" build="p"/>
      <p:bldP spid="1181744" grpId="0"/>
      <p:bldP spid="118174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a:extLst>
              <a:ext uri="{FF2B5EF4-FFF2-40B4-BE49-F238E27FC236}">
                <a16:creationId xmlns:a16="http://schemas.microsoft.com/office/drawing/2014/main" id="{2EC83D85-3E3A-43FB-B809-E916E7DCB7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69E7BF9-E10F-4E15-ACA2-55579DAF9739}"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4579" name="Rectangle 2">
            <a:extLst>
              <a:ext uri="{FF2B5EF4-FFF2-40B4-BE49-F238E27FC236}">
                <a16:creationId xmlns:a16="http://schemas.microsoft.com/office/drawing/2014/main" id="{BBEA8350-1FA0-420E-A4A4-B8527D0C19C5}"/>
              </a:ext>
            </a:extLst>
          </p:cNvPr>
          <p:cNvSpPr>
            <a:spLocks noGrp="1" noChangeArrowheads="1"/>
          </p:cNvSpPr>
          <p:nvPr>
            <p:ph type="title"/>
          </p:nvPr>
        </p:nvSpPr>
        <p:spPr/>
        <p:txBody>
          <a:bodyPr/>
          <a:lstStyle/>
          <a:p>
            <a:pPr eaLnBrk="1" hangingPunct="1"/>
            <a:r>
              <a:rPr lang="zh-CN" altLang="en-US"/>
              <a:t>例</a:t>
            </a:r>
            <a:r>
              <a:rPr lang="en-US" altLang="zh-CN"/>
              <a:t>8.2.3 </a:t>
            </a:r>
            <a:endParaRPr lang="zh-CN" altLang="en-US"/>
          </a:p>
        </p:txBody>
      </p:sp>
      <p:sp>
        <p:nvSpPr>
          <p:cNvPr id="1181699" name="Rectangle 3">
            <a:extLst>
              <a:ext uri="{FF2B5EF4-FFF2-40B4-BE49-F238E27FC236}">
                <a16:creationId xmlns:a16="http://schemas.microsoft.com/office/drawing/2014/main" id="{DA7087DF-3370-4A8E-80F1-9AAC9F57ADB9}"/>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dirty="0"/>
              <a:t>设图</a:t>
            </a:r>
            <a:r>
              <a:rPr lang="en-US" altLang="zh-CN" dirty="0"/>
              <a:t>G = &lt;V, E&gt;</a:t>
            </a:r>
            <a:r>
              <a:rPr lang="zh-CN" altLang="en-US" dirty="0"/>
              <a:t>的图形如下图所示，试写出</a:t>
            </a:r>
            <a:r>
              <a:rPr lang="en-US" altLang="zh-CN" dirty="0"/>
              <a:t>G</a:t>
            </a:r>
            <a:r>
              <a:rPr lang="zh-CN" altLang="en-US" dirty="0"/>
              <a:t>的集合表示。 </a:t>
            </a:r>
          </a:p>
        </p:txBody>
      </p:sp>
      <p:sp>
        <p:nvSpPr>
          <p:cNvPr id="1181745" name="Rectangle 49">
            <a:extLst>
              <a:ext uri="{FF2B5EF4-FFF2-40B4-BE49-F238E27FC236}">
                <a16:creationId xmlns:a16="http://schemas.microsoft.com/office/drawing/2014/main" id="{04D251ED-FCA5-4169-AEF2-EA781EEF4079}"/>
              </a:ext>
            </a:extLst>
          </p:cNvPr>
          <p:cNvSpPr>
            <a:spLocks noChangeArrowheads="1"/>
          </p:cNvSpPr>
          <p:nvPr/>
        </p:nvSpPr>
        <p:spPr bwMode="auto">
          <a:xfrm>
            <a:off x="1847851" y="4292601"/>
            <a:ext cx="86407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解 </a:t>
            </a:r>
            <a:r>
              <a:rPr lang="zh-CN" altLang="en-US" dirty="0"/>
              <a:t> 图</a:t>
            </a:r>
            <a:r>
              <a:rPr lang="en-US" altLang="zh-CN" dirty="0"/>
              <a:t>G</a:t>
            </a:r>
            <a:r>
              <a:rPr lang="zh-CN" altLang="en-US" dirty="0"/>
              <a:t>的集合表示为</a:t>
            </a:r>
            <a:r>
              <a:rPr lang="en-US" altLang="zh-CN" dirty="0"/>
              <a:t>G = &lt;V, E&gt; = &lt;{1, 2, 3, 4, 5}</a:t>
            </a:r>
            <a:r>
              <a:rPr lang="zh-CN" altLang="en-US" dirty="0"/>
              <a:t>，</a:t>
            </a:r>
            <a:r>
              <a:rPr lang="en-US" altLang="zh-CN" dirty="0"/>
              <a:t>{&lt;1, 1&gt;</a:t>
            </a:r>
            <a:r>
              <a:rPr lang="zh-CN" altLang="en-US" dirty="0"/>
              <a:t>，</a:t>
            </a:r>
            <a:r>
              <a:rPr lang="en-US" altLang="zh-CN" dirty="0"/>
              <a:t>&lt;1, 2&gt;</a:t>
            </a:r>
            <a:r>
              <a:rPr lang="zh-CN" altLang="en-US" dirty="0"/>
              <a:t>，</a:t>
            </a:r>
            <a:r>
              <a:rPr lang="en-US" altLang="zh-CN" dirty="0"/>
              <a:t>(1, 4)</a:t>
            </a:r>
            <a:r>
              <a:rPr lang="zh-CN" altLang="en-US" dirty="0"/>
              <a:t>，</a:t>
            </a:r>
            <a:r>
              <a:rPr lang="en-US" altLang="zh-CN" dirty="0"/>
              <a:t>(1, 5)</a:t>
            </a:r>
            <a:r>
              <a:rPr lang="zh-CN" altLang="en-US" dirty="0"/>
              <a:t>，</a:t>
            </a:r>
            <a:r>
              <a:rPr lang="en-US" altLang="zh-CN" dirty="0"/>
              <a:t>(2, 3)</a:t>
            </a:r>
            <a:r>
              <a:rPr lang="zh-CN" altLang="en-US" dirty="0"/>
              <a:t>，</a:t>
            </a:r>
            <a:r>
              <a:rPr lang="en-US" altLang="zh-CN" dirty="0"/>
              <a:t>&lt;3, 5&gt;</a:t>
            </a:r>
            <a:r>
              <a:rPr lang="zh-CN" altLang="en-US" dirty="0"/>
              <a:t>，</a:t>
            </a:r>
            <a:r>
              <a:rPr lang="en-US" altLang="zh-CN" dirty="0"/>
              <a:t>&lt;4, 3&gt;</a:t>
            </a:r>
            <a:r>
              <a:rPr lang="zh-CN" altLang="en-US" dirty="0"/>
              <a:t>，</a:t>
            </a:r>
            <a:r>
              <a:rPr lang="en-US" altLang="zh-CN" dirty="0"/>
              <a:t>&lt;4, 5&gt;}&gt;</a:t>
            </a:r>
            <a:r>
              <a:rPr lang="zh-CN" altLang="en-US" dirty="0"/>
              <a:t>。 </a:t>
            </a:r>
          </a:p>
        </p:txBody>
      </p:sp>
      <p:pic>
        <p:nvPicPr>
          <p:cNvPr id="4" name="图片 3">
            <a:extLst>
              <a:ext uri="{FF2B5EF4-FFF2-40B4-BE49-F238E27FC236}">
                <a16:creationId xmlns:a16="http://schemas.microsoft.com/office/drawing/2014/main" id="{556F922C-F19B-47FF-A47B-D87202A824B2}"/>
              </a:ext>
            </a:extLst>
          </p:cNvPr>
          <p:cNvPicPr>
            <a:picLocks noChangeAspect="1"/>
          </p:cNvPicPr>
          <p:nvPr/>
        </p:nvPicPr>
        <p:blipFill>
          <a:blip r:embed="rId2"/>
          <a:stretch>
            <a:fillRect/>
          </a:stretch>
        </p:blipFill>
        <p:spPr>
          <a:xfrm>
            <a:off x="4465178" y="1844824"/>
            <a:ext cx="3261643" cy="2560542"/>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1699">
                                            <p:txEl>
                                              <p:pRg st="0" end="0"/>
                                            </p:txEl>
                                          </p:spTgt>
                                        </p:tgtEl>
                                        <p:attrNameLst>
                                          <p:attrName>style.visibility</p:attrName>
                                        </p:attrNameLst>
                                      </p:cBhvr>
                                      <p:to>
                                        <p:strVal val="visible"/>
                                      </p:to>
                                    </p:set>
                                    <p:anim calcmode="lin" valueType="num">
                                      <p:cBhvr additive="base">
                                        <p:cTn id="7" dur="500" fill="hold"/>
                                        <p:tgtEl>
                                          <p:spTgt spid="1181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1699">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nodeType="afterGroup">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1181745"/>
                                        </p:tgtEl>
                                        <p:attrNameLst>
                                          <p:attrName>style.visibility</p:attrName>
                                        </p:attrNameLst>
                                      </p:cBhvr>
                                      <p:to>
                                        <p:strVal val="visible"/>
                                      </p:to>
                                    </p:set>
                                    <p:anim calcmode="lin" valueType="num">
                                      <p:cBhvr additive="base">
                                        <p:cTn id="14" dur="500" fill="hold"/>
                                        <p:tgtEl>
                                          <p:spTgt spid="1181745"/>
                                        </p:tgtEl>
                                        <p:attrNameLst>
                                          <p:attrName>ppt_x</p:attrName>
                                        </p:attrNameLst>
                                      </p:cBhvr>
                                      <p:tavLst>
                                        <p:tav tm="0">
                                          <p:val>
                                            <p:strVal val="#ppt_x"/>
                                          </p:val>
                                        </p:tav>
                                        <p:tav tm="100000">
                                          <p:val>
                                            <p:strVal val="#ppt_x"/>
                                          </p:val>
                                        </p:tav>
                                      </p:tavLst>
                                    </p:anim>
                                    <p:anim calcmode="lin" valueType="num">
                                      <p:cBhvr additive="base">
                                        <p:cTn id="15" dur="500" fill="hold"/>
                                        <p:tgtEl>
                                          <p:spTgt spid="11817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699" grpId="0" build="p"/>
      <p:bldP spid="11817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a:extLst>
              <a:ext uri="{FF2B5EF4-FFF2-40B4-BE49-F238E27FC236}">
                <a16:creationId xmlns:a16="http://schemas.microsoft.com/office/drawing/2014/main" id="{C4FC694A-DE6F-415E-805B-A515D593222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255A7E8-888B-42D0-925B-49C297CE0573}"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5603" name="Rectangle 2">
            <a:extLst>
              <a:ext uri="{FF2B5EF4-FFF2-40B4-BE49-F238E27FC236}">
                <a16:creationId xmlns:a16="http://schemas.microsoft.com/office/drawing/2014/main" id="{BCC9BFE8-A996-4EDC-831D-04E90E9017F2}"/>
              </a:ext>
            </a:extLst>
          </p:cNvPr>
          <p:cNvSpPr>
            <a:spLocks noGrp="1" noChangeArrowheads="1"/>
          </p:cNvSpPr>
          <p:nvPr>
            <p:ph type="title"/>
          </p:nvPr>
        </p:nvSpPr>
        <p:spPr/>
        <p:txBody>
          <a:bodyPr/>
          <a:lstStyle/>
          <a:p>
            <a:pPr eaLnBrk="1" hangingPunct="1"/>
            <a:r>
              <a:rPr lang="zh-CN" altLang="en-US"/>
              <a:t>图的矩阵表示</a:t>
            </a:r>
          </a:p>
        </p:txBody>
      </p:sp>
      <p:sp>
        <p:nvSpPr>
          <p:cNvPr id="1183747" name="Rectangle 3">
            <a:extLst>
              <a:ext uri="{FF2B5EF4-FFF2-40B4-BE49-F238E27FC236}">
                <a16:creationId xmlns:a16="http://schemas.microsoft.com/office/drawing/2014/main" id="{DBED742A-32C0-4F96-9991-AE415B0880B4}"/>
              </a:ext>
            </a:extLst>
          </p:cNvPr>
          <p:cNvSpPr>
            <a:spLocks noGrp="1" noChangeArrowheads="1"/>
          </p:cNvSpPr>
          <p:nvPr>
            <p:ph type="body" idx="1"/>
          </p:nvPr>
        </p:nvSpPr>
        <p:spPr>
          <a:xfrm>
            <a:off x="2135188" y="1341438"/>
            <a:ext cx="8064500" cy="4279900"/>
          </a:xfrm>
        </p:spPr>
        <p:txBody>
          <a:bodyPr/>
          <a:lstStyle/>
          <a:p>
            <a:pPr marL="0" indent="0" eaLnBrk="1" hangingPunct="1">
              <a:buNone/>
            </a:pPr>
            <a:r>
              <a:rPr lang="zh-CN" altLang="en-US" dirty="0"/>
              <a:t>    我们在学习中常常需要分析图并在图上执行各种过程和算法，也许必须用计算机来执行这些算法，因此必须把图的结点和边传输给计算机，由于集合与图形都不适合计算机处理，所以要找到一种新的表示图的方法，这就是图的矩阵表示。</a:t>
            </a:r>
          </a:p>
          <a:p>
            <a:pPr marL="0" indent="0" eaLnBrk="1" hangingPunct="1">
              <a:buNone/>
            </a:pPr>
            <a:r>
              <a:rPr lang="zh-CN" altLang="en-US" dirty="0"/>
              <a:t>    由于矩阵的行和列有固定的次序，因此在用矩阵表示图时，先要将图的结点进行排序，若不具体说明排序，则默认为书写集合</a:t>
            </a:r>
            <a:r>
              <a:rPr lang="en-US" altLang="zh-CN" dirty="0"/>
              <a:t>V</a:t>
            </a:r>
            <a:r>
              <a:rPr lang="zh-CN" altLang="en-US" dirty="0"/>
              <a:t>时结点的顺序。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 calcmode="lin" valueType="num">
                                      <p:cBhvr additive="base">
                                        <p:cTn id="7" dur="500" fill="hold"/>
                                        <p:tgtEl>
                                          <p:spTgt spid="1183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3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3747">
                                            <p:txEl>
                                              <p:pRg st="1" end="1"/>
                                            </p:txEl>
                                          </p:spTgt>
                                        </p:tgtEl>
                                        <p:attrNameLst>
                                          <p:attrName>style.visibility</p:attrName>
                                        </p:attrNameLst>
                                      </p:cBhvr>
                                      <p:to>
                                        <p:strVal val="visible"/>
                                      </p:to>
                                    </p:set>
                                    <p:anim calcmode="lin" valueType="num">
                                      <p:cBhvr additive="base">
                                        <p:cTn id="13" dur="500" fill="hold"/>
                                        <p:tgtEl>
                                          <p:spTgt spid="1183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37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a:extLst>
              <a:ext uri="{FF2B5EF4-FFF2-40B4-BE49-F238E27FC236}">
                <a16:creationId xmlns:a16="http://schemas.microsoft.com/office/drawing/2014/main" id="{6223EF2A-FC25-42BB-B703-2F1C7A947110}"/>
              </a:ext>
            </a:extLst>
          </p:cNvPr>
          <p:cNvSpPr>
            <a:spLocks noGrp="1"/>
          </p:cNvSpPr>
          <p:nvPr>
            <p:ph type="dt" sz="quarter" idx="10"/>
          </p:nvPr>
        </p:nvSpPr>
        <p:spPr>
          <a:xfrm>
            <a:off x="1807633" y="6450014"/>
            <a:ext cx="2017184" cy="2462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27381B0-6DD5-4768-B7E2-FAD18D8E6BA4}" type="datetime1">
              <a:rPr lang="zh-CN" altLang="en-US" sz="1600">
                <a:solidFill>
                  <a:srgbClr val="0000FF"/>
                </a:solidFill>
              </a:rPr>
              <a:pPr algn="l">
                <a:lnSpc>
                  <a:spcPct val="100000"/>
                </a:lnSpc>
                <a:spcBef>
                  <a:spcPct val="0"/>
                </a:spcBef>
                <a:buClrTx/>
                <a:buFontTx/>
                <a:buNone/>
              </a:pPr>
              <a:t>2023/5/13</a:t>
            </a:fld>
            <a:endParaRPr lang="en-US" altLang="zh-CN" sz="1600">
              <a:solidFill>
                <a:srgbClr val="0000FF"/>
              </a:solidFill>
            </a:endParaRPr>
          </a:p>
        </p:txBody>
      </p:sp>
      <p:sp>
        <p:nvSpPr>
          <p:cNvPr id="7171" name="Rectangle 3">
            <a:extLst>
              <a:ext uri="{FF2B5EF4-FFF2-40B4-BE49-F238E27FC236}">
                <a16:creationId xmlns:a16="http://schemas.microsoft.com/office/drawing/2014/main" id="{7B43618B-ABC8-4404-8594-2D175A423F53}"/>
              </a:ext>
            </a:extLst>
          </p:cNvPr>
          <p:cNvSpPr>
            <a:spLocks noGrp="1" noChangeArrowheads="1"/>
          </p:cNvSpPr>
          <p:nvPr>
            <p:ph type="body" idx="1"/>
          </p:nvPr>
        </p:nvSpPr>
        <p:spPr>
          <a:xfrm>
            <a:off x="3335338" y="2852739"/>
            <a:ext cx="5624512" cy="796925"/>
          </a:xfrm>
        </p:spPr>
        <p:txBody>
          <a:bodyPr/>
          <a:lstStyle/>
          <a:p>
            <a:pPr marL="0" indent="0" eaLnBrk="1" hangingPunct="1">
              <a:buNone/>
            </a:pPr>
            <a:r>
              <a:rPr lang="en-US" altLang="zh-CN" sz="4400"/>
              <a:t>Lecture8  Graphs</a:t>
            </a:r>
            <a:endParaRPr lang="zh-CN" altLang="en-US" sz="440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a:extLst>
              <a:ext uri="{FF2B5EF4-FFF2-40B4-BE49-F238E27FC236}">
                <a16:creationId xmlns:a16="http://schemas.microsoft.com/office/drawing/2014/main" id="{2FA4398B-CC08-45E4-9890-891817F7D87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A51DBED-9421-4E8C-A5EA-486379DD258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6627" name="Rectangle 2">
            <a:extLst>
              <a:ext uri="{FF2B5EF4-FFF2-40B4-BE49-F238E27FC236}">
                <a16:creationId xmlns:a16="http://schemas.microsoft.com/office/drawing/2014/main" id="{43157AE7-E913-4E85-BBEF-E571BAE2ACE8}"/>
              </a:ext>
            </a:extLst>
          </p:cNvPr>
          <p:cNvSpPr>
            <a:spLocks noGrp="1" noChangeArrowheads="1"/>
          </p:cNvSpPr>
          <p:nvPr>
            <p:ph type="title"/>
          </p:nvPr>
        </p:nvSpPr>
        <p:spPr/>
        <p:txBody>
          <a:bodyPr/>
          <a:lstStyle/>
          <a:p>
            <a:pPr eaLnBrk="1" hangingPunct="1"/>
            <a:r>
              <a:rPr lang="zh-CN" altLang="en-US"/>
              <a:t>定义</a:t>
            </a:r>
            <a:r>
              <a:rPr lang="en-US" altLang="zh-CN"/>
              <a:t>8.2.2</a:t>
            </a:r>
            <a:endParaRPr lang="zh-CN" altLang="en-US"/>
          </a:p>
        </p:txBody>
      </p:sp>
      <p:sp>
        <p:nvSpPr>
          <p:cNvPr id="1184771" name="Rectangle 3">
            <a:extLst>
              <a:ext uri="{FF2B5EF4-FFF2-40B4-BE49-F238E27FC236}">
                <a16:creationId xmlns:a16="http://schemas.microsoft.com/office/drawing/2014/main" id="{0D33E95C-60B0-41A9-92C3-C99C0B2CB81D}"/>
              </a:ext>
            </a:extLst>
          </p:cNvPr>
          <p:cNvSpPr>
            <a:spLocks noGrp="1" noChangeArrowheads="1"/>
          </p:cNvSpPr>
          <p:nvPr>
            <p:ph type="body" idx="1"/>
          </p:nvPr>
        </p:nvSpPr>
        <p:spPr>
          <a:xfrm>
            <a:off x="2135188" y="1341439"/>
            <a:ext cx="8064500" cy="2143125"/>
          </a:xfrm>
        </p:spPr>
        <p:txBody>
          <a:bodyPr/>
          <a:lstStyle/>
          <a:p>
            <a:pPr marL="0" indent="0" eaLnBrk="1" hangingPunct="1">
              <a:buNone/>
            </a:pPr>
            <a:r>
              <a:rPr lang="zh-CN" altLang="en-US" dirty="0"/>
              <a:t>设图</a:t>
            </a:r>
            <a:r>
              <a:rPr lang="en-US" altLang="zh-CN" dirty="0"/>
              <a:t>G = &lt;V, E&gt;</a:t>
            </a:r>
            <a:r>
              <a:rPr lang="zh-CN" altLang="en-US" dirty="0"/>
              <a:t>，其中</a:t>
            </a:r>
            <a:r>
              <a:rPr lang="en-US" altLang="zh-CN" dirty="0"/>
              <a:t>V = {v</a:t>
            </a:r>
            <a:r>
              <a:rPr lang="en-US" altLang="zh-CN" baseline="-25000" dirty="0"/>
              <a:t>1</a:t>
            </a:r>
            <a:r>
              <a:rPr lang="en-US" altLang="zh-CN" dirty="0"/>
              <a:t>, 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dirty="0" err="1"/>
              <a:t>v</a:t>
            </a:r>
            <a:r>
              <a:rPr lang="en-US" altLang="zh-CN" baseline="-25000" dirty="0" err="1"/>
              <a:t>n</a:t>
            </a:r>
            <a:r>
              <a:rPr lang="en-US" altLang="zh-CN" dirty="0"/>
              <a:t>}</a:t>
            </a:r>
            <a:r>
              <a:rPr lang="zh-CN" altLang="en-US" dirty="0"/>
              <a:t>，并假定结点已经有了从</a:t>
            </a:r>
            <a:r>
              <a:rPr lang="en-US" altLang="zh-CN" dirty="0"/>
              <a:t>v</a:t>
            </a:r>
            <a:r>
              <a:rPr lang="en-US" altLang="zh-CN" baseline="-25000" dirty="0"/>
              <a:t>1</a:t>
            </a:r>
            <a:r>
              <a:rPr lang="zh-CN" altLang="en-US" dirty="0"/>
              <a:t>到</a:t>
            </a:r>
            <a:r>
              <a:rPr lang="en-US" altLang="zh-CN" dirty="0" err="1"/>
              <a:t>v</a:t>
            </a:r>
            <a:r>
              <a:rPr lang="en-US" altLang="zh-CN" baseline="-25000" dirty="0" err="1"/>
              <a:t>n</a:t>
            </a:r>
            <a:r>
              <a:rPr lang="zh-CN" altLang="en-US" dirty="0"/>
              <a:t>的</a:t>
            </a:r>
            <a:r>
              <a:rPr lang="zh-CN" altLang="en-US" dirty="0">
                <a:solidFill>
                  <a:srgbClr val="0000FF"/>
                </a:solidFill>
              </a:rPr>
              <a:t>次序</a:t>
            </a:r>
            <a:r>
              <a:rPr lang="zh-CN" altLang="en-US" dirty="0"/>
              <a:t>，则</a:t>
            </a:r>
            <a:r>
              <a:rPr lang="en-US" altLang="zh-CN" dirty="0"/>
              <a:t>n</a:t>
            </a:r>
            <a:r>
              <a:rPr lang="zh-CN" altLang="en-US" dirty="0"/>
              <a:t>阶方阵</a:t>
            </a:r>
            <a:r>
              <a:rPr lang="en-US" altLang="zh-CN" dirty="0"/>
              <a:t>A</a:t>
            </a:r>
            <a:r>
              <a:rPr lang="en-US" altLang="zh-CN" baseline="-25000" dirty="0"/>
              <a:t>G</a:t>
            </a:r>
            <a:r>
              <a:rPr lang="en-US" altLang="zh-CN" dirty="0"/>
              <a:t> = (</a:t>
            </a:r>
            <a:r>
              <a:rPr lang="en-US" altLang="zh-CN" dirty="0" err="1"/>
              <a:t>a</a:t>
            </a:r>
            <a:r>
              <a:rPr lang="en-US" altLang="zh-CN" baseline="-25000" dirty="0" err="1"/>
              <a:t>ij</a:t>
            </a:r>
            <a:r>
              <a:rPr lang="en-US" altLang="zh-CN" dirty="0"/>
              <a:t>)</a:t>
            </a:r>
            <a:r>
              <a:rPr lang="en-US" altLang="zh-CN" baseline="-25000" dirty="0" err="1"/>
              <a:t>nxn</a:t>
            </a:r>
            <a:r>
              <a:rPr lang="zh-CN" altLang="en-US" dirty="0"/>
              <a:t>称为</a:t>
            </a:r>
            <a:r>
              <a:rPr lang="en-US" altLang="zh-CN" dirty="0"/>
              <a:t>G</a:t>
            </a:r>
            <a:r>
              <a:rPr lang="zh-CN" altLang="en-US" dirty="0"/>
              <a:t>的</a:t>
            </a:r>
            <a:r>
              <a:rPr lang="zh-CN" altLang="en-US" dirty="0">
                <a:solidFill>
                  <a:schemeClr val="accent1"/>
                </a:solidFill>
              </a:rPr>
              <a:t>邻接矩阵</a:t>
            </a:r>
            <a:r>
              <a:rPr lang="en-US" altLang="zh-CN" dirty="0"/>
              <a:t>(Adjacency Matrix)</a:t>
            </a:r>
            <a:r>
              <a:rPr lang="zh-CN" altLang="en-US" dirty="0"/>
              <a:t>，其中</a:t>
            </a:r>
          </a:p>
        </p:txBody>
      </p:sp>
      <p:sp>
        <p:nvSpPr>
          <p:cNvPr id="26629" name="Rectangle 5">
            <a:extLst>
              <a:ext uri="{FF2B5EF4-FFF2-40B4-BE49-F238E27FC236}">
                <a16:creationId xmlns:a16="http://schemas.microsoft.com/office/drawing/2014/main" id="{2A3AC7A4-71FD-4BCF-8DF8-432A8C763291}"/>
              </a:ext>
            </a:extLst>
          </p:cNvPr>
          <p:cNvSpPr>
            <a:spLocks noChangeArrowheads="1"/>
          </p:cNvSpPr>
          <p:nvPr/>
        </p:nvSpPr>
        <p:spPr bwMode="auto">
          <a:xfrm>
            <a:off x="1524001" y="2917539"/>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184772" name="Object 4">
            <a:extLst>
              <a:ext uri="{FF2B5EF4-FFF2-40B4-BE49-F238E27FC236}">
                <a16:creationId xmlns:a16="http://schemas.microsoft.com/office/drawing/2014/main" id="{1928F8D1-04D2-477B-B9FA-D61E5C0F438B}"/>
              </a:ext>
            </a:extLst>
          </p:cNvPr>
          <p:cNvGraphicFramePr>
            <a:graphicFrameLocks noChangeAspect="1"/>
          </p:cNvGraphicFramePr>
          <p:nvPr/>
        </p:nvGraphicFramePr>
        <p:xfrm>
          <a:off x="2300289" y="3644900"/>
          <a:ext cx="7773987" cy="939800"/>
        </p:xfrm>
        <a:graphic>
          <a:graphicData uri="http://schemas.openxmlformats.org/presentationml/2006/ole">
            <mc:AlternateContent xmlns:mc="http://schemas.openxmlformats.org/markup-compatibility/2006">
              <mc:Choice xmlns:v="urn:schemas-microsoft-com:vml" Requires="v">
                <p:oleObj name="公式" r:id="rId2" imgW="3898900" imgH="469900" progId="Equation.3">
                  <p:embed/>
                </p:oleObj>
              </mc:Choice>
              <mc:Fallback>
                <p:oleObj name="公式" r:id="rId2" imgW="3898900" imgH="469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9" y="3644900"/>
                        <a:ext cx="77739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4771">
                                            <p:txEl>
                                              <p:pRg st="0" end="0"/>
                                            </p:txEl>
                                          </p:spTgt>
                                        </p:tgtEl>
                                        <p:attrNameLst>
                                          <p:attrName>style.visibility</p:attrName>
                                        </p:attrNameLst>
                                      </p:cBhvr>
                                      <p:to>
                                        <p:strVal val="visible"/>
                                      </p:to>
                                    </p:set>
                                    <p:anim calcmode="lin" valueType="num">
                                      <p:cBhvr additive="base">
                                        <p:cTn id="7" dur="500" fill="hold"/>
                                        <p:tgtEl>
                                          <p:spTgt spid="1184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47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184772"/>
                                        </p:tgtEl>
                                        <p:attrNameLst>
                                          <p:attrName>style.visibility</p:attrName>
                                        </p:attrNameLst>
                                      </p:cBhvr>
                                      <p:to>
                                        <p:strVal val="visible"/>
                                      </p:to>
                                    </p:set>
                                    <p:anim calcmode="lin" valueType="num">
                                      <p:cBhvr additive="base">
                                        <p:cTn id="12" dur="500" fill="hold"/>
                                        <p:tgtEl>
                                          <p:spTgt spid="1184772"/>
                                        </p:tgtEl>
                                        <p:attrNameLst>
                                          <p:attrName>ppt_x</p:attrName>
                                        </p:attrNameLst>
                                      </p:cBhvr>
                                      <p:tavLst>
                                        <p:tav tm="0">
                                          <p:val>
                                            <p:strVal val="#ppt_x"/>
                                          </p:val>
                                        </p:tav>
                                        <p:tav tm="100000">
                                          <p:val>
                                            <p:strVal val="#ppt_x"/>
                                          </p:val>
                                        </p:tav>
                                      </p:tavLst>
                                    </p:anim>
                                    <p:anim calcmode="lin" valueType="num">
                                      <p:cBhvr additive="base">
                                        <p:cTn id="13" dur="500" fill="hold"/>
                                        <p:tgtEl>
                                          <p:spTgt spid="1184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a:extLst>
              <a:ext uri="{FF2B5EF4-FFF2-40B4-BE49-F238E27FC236}">
                <a16:creationId xmlns:a16="http://schemas.microsoft.com/office/drawing/2014/main" id="{205EF826-8F7D-49CF-AD00-95EA4927F8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5472628-7DE5-412E-B231-A5B50081D471}"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7651" name="Rectangle 2">
            <a:extLst>
              <a:ext uri="{FF2B5EF4-FFF2-40B4-BE49-F238E27FC236}">
                <a16:creationId xmlns:a16="http://schemas.microsoft.com/office/drawing/2014/main" id="{C7E4CCCB-7C4A-4EF0-991A-7B4176C44594}"/>
              </a:ext>
            </a:extLst>
          </p:cNvPr>
          <p:cNvSpPr>
            <a:spLocks noGrp="1" noChangeArrowheads="1"/>
          </p:cNvSpPr>
          <p:nvPr>
            <p:ph type="title"/>
          </p:nvPr>
        </p:nvSpPr>
        <p:spPr/>
        <p:txBody>
          <a:bodyPr/>
          <a:lstStyle/>
          <a:p>
            <a:pPr eaLnBrk="1" hangingPunct="1"/>
            <a:r>
              <a:rPr lang="zh-CN" altLang="en-US"/>
              <a:t>例</a:t>
            </a:r>
            <a:r>
              <a:rPr lang="en-US" altLang="zh-CN"/>
              <a:t>8.2.4</a:t>
            </a:r>
            <a:endParaRPr lang="zh-CN" altLang="en-US"/>
          </a:p>
        </p:txBody>
      </p:sp>
      <p:sp>
        <p:nvSpPr>
          <p:cNvPr id="1185795" name="Rectangle 3">
            <a:extLst>
              <a:ext uri="{FF2B5EF4-FFF2-40B4-BE49-F238E27FC236}">
                <a16:creationId xmlns:a16="http://schemas.microsoft.com/office/drawing/2014/main" id="{292C0A61-0BC7-451E-B38D-FAE65558969B}"/>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dirty="0"/>
              <a:t>试写出下图所示图</a:t>
            </a:r>
            <a:r>
              <a:rPr lang="en-US" altLang="zh-CN" dirty="0"/>
              <a:t>G</a:t>
            </a:r>
            <a:r>
              <a:rPr lang="zh-CN" altLang="en-US" dirty="0"/>
              <a:t>的邻接矩阵。 </a:t>
            </a:r>
          </a:p>
        </p:txBody>
      </p:sp>
      <p:sp>
        <p:nvSpPr>
          <p:cNvPr id="1185821" name="Rectangle 29">
            <a:extLst>
              <a:ext uri="{FF2B5EF4-FFF2-40B4-BE49-F238E27FC236}">
                <a16:creationId xmlns:a16="http://schemas.microsoft.com/office/drawing/2014/main" id="{7B3993C4-85FE-4179-856A-2B67B0DA689F}"/>
              </a:ext>
            </a:extLst>
          </p:cNvPr>
          <p:cNvSpPr>
            <a:spLocks noChangeArrowheads="1"/>
          </p:cNvSpPr>
          <p:nvPr/>
        </p:nvSpPr>
        <p:spPr bwMode="auto">
          <a:xfrm>
            <a:off x="1703389" y="2114551"/>
            <a:ext cx="5832475"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分析</a:t>
            </a:r>
            <a:r>
              <a:rPr lang="zh-CN" altLang="en-US" dirty="0"/>
              <a:t>  首先将图中的</a:t>
            </a:r>
            <a:r>
              <a:rPr lang="en-US" altLang="zh-CN" dirty="0"/>
              <a:t>6</a:t>
            </a:r>
            <a:r>
              <a:rPr lang="zh-CN" altLang="en-US" dirty="0"/>
              <a:t>个结点排序，然后利用定义</a:t>
            </a:r>
            <a:r>
              <a:rPr lang="en-US" altLang="zh-CN" dirty="0"/>
              <a:t>8.2.2</a:t>
            </a:r>
            <a:r>
              <a:rPr lang="zh-CN" altLang="en-US" dirty="0"/>
              <a:t>写出其邻接矩阵。初学时可先在矩阵的行与列前分别按结点排序标上结点，若第</a:t>
            </a:r>
            <a:r>
              <a:rPr lang="en-US" altLang="zh-CN" dirty="0" err="1"/>
              <a:t>i</a:t>
            </a:r>
            <a:r>
              <a:rPr lang="zh-CN" altLang="en-US" dirty="0"/>
              <a:t>行前的结点到第</a:t>
            </a:r>
            <a:r>
              <a:rPr lang="en-US" altLang="zh-CN" dirty="0"/>
              <a:t>j</a:t>
            </a:r>
            <a:r>
              <a:rPr lang="zh-CN" altLang="en-US" dirty="0"/>
              <a:t>列前的结点有边相连，则在邻接矩阵的第</a:t>
            </a:r>
            <a:r>
              <a:rPr lang="en-US" altLang="zh-CN" dirty="0" err="1"/>
              <a:t>i</a:t>
            </a:r>
            <a:r>
              <a:rPr lang="zh-CN" altLang="en-US" dirty="0"/>
              <a:t>行第</a:t>
            </a:r>
            <a:r>
              <a:rPr lang="en-US" altLang="zh-CN" dirty="0"/>
              <a:t>j</a:t>
            </a:r>
            <a:r>
              <a:rPr lang="zh-CN" altLang="en-US" dirty="0"/>
              <a:t>列元素为</a:t>
            </a:r>
            <a:r>
              <a:rPr lang="en-US" altLang="zh-CN" dirty="0"/>
              <a:t>1</a:t>
            </a:r>
            <a:r>
              <a:rPr lang="zh-CN" altLang="en-US" dirty="0"/>
              <a:t>，否则为</a:t>
            </a:r>
            <a:r>
              <a:rPr lang="en-US" altLang="zh-CN" dirty="0"/>
              <a:t>0</a:t>
            </a:r>
            <a:r>
              <a:rPr lang="zh-CN" altLang="en-US" dirty="0"/>
              <a:t>。若结点排序为</a:t>
            </a:r>
            <a:r>
              <a:rPr lang="en-US" altLang="zh-CN" dirty="0"/>
              <a:t>v</a:t>
            </a:r>
            <a:r>
              <a:rPr lang="en-US" altLang="zh-CN" baseline="-25000" dirty="0"/>
              <a:t>1</a:t>
            </a:r>
            <a:r>
              <a:rPr lang="en-US" altLang="zh-CN" dirty="0"/>
              <a:t>v</a:t>
            </a:r>
            <a:r>
              <a:rPr lang="en-US" altLang="zh-CN" baseline="-25000" dirty="0"/>
              <a:t>2</a:t>
            </a:r>
            <a:r>
              <a:rPr lang="en-US" altLang="zh-CN" dirty="0"/>
              <a:t>v</a:t>
            </a:r>
            <a:r>
              <a:rPr lang="en-US" altLang="zh-CN" baseline="-25000" dirty="0"/>
              <a:t>3</a:t>
            </a:r>
            <a:r>
              <a:rPr lang="en-US" altLang="zh-CN" dirty="0"/>
              <a:t>v</a:t>
            </a:r>
            <a:r>
              <a:rPr lang="en-US" altLang="zh-CN" baseline="-25000" dirty="0"/>
              <a:t>4</a:t>
            </a:r>
            <a:r>
              <a:rPr lang="en-US" altLang="zh-CN" dirty="0"/>
              <a:t>v</a:t>
            </a:r>
            <a:r>
              <a:rPr lang="en-US" altLang="zh-CN" baseline="-25000" dirty="0"/>
              <a:t>5</a:t>
            </a:r>
            <a:r>
              <a:rPr lang="en-US" altLang="zh-CN" dirty="0"/>
              <a:t>v</a:t>
            </a:r>
            <a:r>
              <a:rPr lang="en-US" altLang="zh-CN" baseline="-25000" dirty="0"/>
              <a:t>6</a:t>
            </a:r>
            <a:r>
              <a:rPr lang="zh-CN" altLang="en-US" dirty="0"/>
              <a:t>，则可标记如下：</a:t>
            </a:r>
          </a:p>
        </p:txBody>
      </p:sp>
      <p:sp>
        <p:nvSpPr>
          <p:cNvPr id="27655" name="Rectangle 32">
            <a:extLst>
              <a:ext uri="{FF2B5EF4-FFF2-40B4-BE49-F238E27FC236}">
                <a16:creationId xmlns:a16="http://schemas.microsoft.com/office/drawing/2014/main" id="{022D462E-0291-4113-92CC-3F93C04944EE}"/>
              </a:ext>
            </a:extLst>
          </p:cNvPr>
          <p:cNvSpPr>
            <a:spLocks noChangeArrowheads="1"/>
          </p:cNvSpPr>
          <p:nvPr/>
        </p:nvSpPr>
        <p:spPr bwMode="auto">
          <a:xfrm>
            <a:off x="1524001" y="23444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7657" name="Rectangle 34">
            <a:extLst>
              <a:ext uri="{FF2B5EF4-FFF2-40B4-BE49-F238E27FC236}">
                <a16:creationId xmlns:a16="http://schemas.microsoft.com/office/drawing/2014/main" id="{9D2D2357-6499-4A36-901B-B873ADD4945C}"/>
              </a:ext>
            </a:extLst>
          </p:cNvPr>
          <p:cNvSpPr>
            <a:spLocks noChangeArrowheads="1"/>
          </p:cNvSpPr>
          <p:nvPr/>
        </p:nvSpPr>
        <p:spPr bwMode="auto">
          <a:xfrm>
            <a:off x="1524001" y="24460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pic>
        <p:nvPicPr>
          <p:cNvPr id="4" name="图片 3">
            <a:extLst>
              <a:ext uri="{FF2B5EF4-FFF2-40B4-BE49-F238E27FC236}">
                <a16:creationId xmlns:a16="http://schemas.microsoft.com/office/drawing/2014/main" id="{5B8E8675-965A-4ACD-995A-82EC757152F6}"/>
              </a:ext>
            </a:extLst>
          </p:cNvPr>
          <p:cNvPicPr>
            <a:picLocks noChangeAspect="1"/>
          </p:cNvPicPr>
          <p:nvPr/>
        </p:nvPicPr>
        <p:blipFill>
          <a:blip r:embed="rId2"/>
          <a:stretch>
            <a:fillRect/>
          </a:stretch>
        </p:blipFill>
        <p:spPr>
          <a:xfrm>
            <a:off x="8049834" y="1208210"/>
            <a:ext cx="2792210" cy="3060457"/>
          </a:xfrm>
          <a:prstGeom prst="rect">
            <a:avLst/>
          </a:prstGeom>
        </p:spPr>
      </p:pic>
    </p:spTree>
    <p:extLst>
      <p:ext uri="{BB962C8B-B14F-4D97-AF65-F5344CB8AC3E}">
        <p14:creationId xmlns:p14="http://schemas.microsoft.com/office/powerpoint/2010/main" val="339678118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5795">
                                            <p:txEl>
                                              <p:pRg st="0" end="0"/>
                                            </p:txEl>
                                          </p:spTgt>
                                        </p:tgtEl>
                                        <p:attrNameLst>
                                          <p:attrName>style.visibility</p:attrName>
                                        </p:attrNameLst>
                                      </p:cBhvr>
                                      <p:to>
                                        <p:strVal val="visible"/>
                                      </p:to>
                                    </p:set>
                                    <p:anim calcmode="lin" valueType="num">
                                      <p:cBhvr additive="base">
                                        <p:cTn id="7" dur="500" fill="hold"/>
                                        <p:tgtEl>
                                          <p:spTgt spid="1185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5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5821"/>
                                        </p:tgtEl>
                                        <p:attrNameLst>
                                          <p:attrName>style.visibility</p:attrName>
                                        </p:attrNameLst>
                                      </p:cBhvr>
                                      <p:to>
                                        <p:strVal val="visible"/>
                                      </p:to>
                                    </p:set>
                                    <p:anim calcmode="lin" valueType="num">
                                      <p:cBhvr additive="base">
                                        <p:cTn id="13" dur="500" fill="hold"/>
                                        <p:tgtEl>
                                          <p:spTgt spid="1185821"/>
                                        </p:tgtEl>
                                        <p:attrNameLst>
                                          <p:attrName>ppt_x</p:attrName>
                                        </p:attrNameLst>
                                      </p:cBhvr>
                                      <p:tavLst>
                                        <p:tav tm="0">
                                          <p:val>
                                            <p:strVal val="#ppt_x"/>
                                          </p:val>
                                        </p:tav>
                                        <p:tav tm="100000">
                                          <p:val>
                                            <p:strVal val="#ppt_x"/>
                                          </p:val>
                                        </p:tav>
                                      </p:tavLst>
                                    </p:anim>
                                    <p:anim calcmode="lin" valueType="num">
                                      <p:cBhvr additive="base">
                                        <p:cTn id="14" dur="500" fill="hold"/>
                                        <p:tgtEl>
                                          <p:spTgt spid="11858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3" fill="hold" grpId="1" nodeType="clickEffect">
                                  <p:stCondLst>
                                    <p:cond delay="0"/>
                                  </p:stCondLst>
                                  <p:childTnLst>
                                    <p:anim calcmode="lin" valueType="num">
                                      <p:cBhvr additive="base">
                                        <p:cTn id="18" dur="500"/>
                                        <p:tgtEl>
                                          <p:spTgt spid="1185821"/>
                                        </p:tgtEl>
                                        <p:attrNameLst>
                                          <p:attrName>ppt_x</p:attrName>
                                        </p:attrNameLst>
                                      </p:cBhvr>
                                      <p:tavLst>
                                        <p:tav tm="0">
                                          <p:val>
                                            <p:strVal val="ppt_x"/>
                                          </p:val>
                                        </p:tav>
                                        <p:tav tm="100000">
                                          <p:val>
                                            <p:strVal val="1+ppt_w/2"/>
                                          </p:val>
                                        </p:tav>
                                      </p:tavLst>
                                    </p:anim>
                                    <p:anim calcmode="lin" valueType="num">
                                      <p:cBhvr additive="base">
                                        <p:cTn id="19" dur="500"/>
                                        <p:tgtEl>
                                          <p:spTgt spid="1185821"/>
                                        </p:tgtEl>
                                        <p:attrNameLst>
                                          <p:attrName>ppt_y</p:attrName>
                                        </p:attrNameLst>
                                      </p:cBhvr>
                                      <p:tavLst>
                                        <p:tav tm="0">
                                          <p:val>
                                            <p:strVal val="ppt_y"/>
                                          </p:val>
                                        </p:tav>
                                        <p:tav tm="100000">
                                          <p:val>
                                            <p:strVal val="0-ppt_h/2"/>
                                          </p:val>
                                        </p:tav>
                                      </p:tavLst>
                                    </p:anim>
                                    <p:set>
                                      <p:cBhvr>
                                        <p:cTn id="20" dur="1" fill="hold">
                                          <p:stCondLst>
                                            <p:cond delay="499"/>
                                          </p:stCondLst>
                                        </p:cTn>
                                        <p:tgtEl>
                                          <p:spTgt spid="11858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5" grpId="0" build="p"/>
      <p:bldP spid="1185821" grpId="0"/>
      <p:bldP spid="1185821"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a:extLst>
              <a:ext uri="{FF2B5EF4-FFF2-40B4-BE49-F238E27FC236}">
                <a16:creationId xmlns:a16="http://schemas.microsoft.com/office/drawing/2014/main" id="{205EF826-8F7D-49CF-AD00-95EA4927F8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5472628-7DE5-412E-B231-A5B50081D471}"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7651" name="Rectangle 2">
            <a:extLst>
              <a:ext uri="{FF2B5EF4-FFF2-40B4-BE49-F238E27FC236}">
                <a16:creationId xmlns:a16="http://schemas.microsoft.com/office/drawing/2014/main" id="{C7E4CCCB-7C4A-4EF0-991A-7B4176C44594}"/>
              </a:ext>
            </a:extLst>
          </p:cNvPr>
          <p:cNvSpPr>
            <a:spLocks noGrp="1" noChangeArrowheads="1"/>
          </p:cNvSpPr>
          <p:nvPr>
            <p:ph type="title"/>
          </p:nvPr>
        </p:nvSpPr>
        <p:spPr/>
        <p:txBody>
          <a:bodyPr/>
          <a:lstStyle/>
          <a:p>
            <a:pPr eaLnBrk="1" hangingPunct="1"/>
            <a:r>
              <a:rPr lang="zh-CN" altLang="en-US"/>
              <a:t>例</a:t>
            </a:r>
            <a:r>
              <a:rPr lang="en-US" altLang="zh-CN"/>
              <a:t>8.2.4</a:t>
            </a:r>
            <a:endParaRPr lang="zh-CN" altLang="en-US"/>
          </a:p>
        </p:txBody>
      </p:sp>
      <p:sp>
        <p:nvSpPr>
          <p:cNvPr id="1185795" name="Rectangle 3">
            <a:extLst>
              <a:ext uri="{FF2B5EF4-FFF2-40B4-BE49-F238E27FC236}">
                <a16:creationId xmlns:a16="http://schemas.microsoft.com/office/drawing/2014/main" id="{292C0A61-0BC7-451E-B38D-FAE65558969B}"/>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a:t>试写出下图所示图</a:t>
            </a:r>
            <a:r>
              <a:rPr lang="en-US" altLang="zh-CN"/>
              <a:t>G</a:t>
            </a:r>
            <a:r>
              <a:rPr lang="zh-CN" altLang="en-US"/>
              <a:t>的邻接矩阵。 </a:t>
            </a:r>
          </a:p>
        </p:txBody>
      </p:sp>
      <p:sp>
        <p:nvSpPr>
          <p:cNvPr id="27655" name="Rectangle 32">
            <a:extLst>
              <a:ext uri="{FF2B5EF4-FFF2-40B4-BE49-F238E27FC236}">
                <a16:creationId xmlns:a16="http://schemas.microsoft.com/office/drawing/2014/main" id="{022D462E-0291-4113-92CC-3F93C04944EE}"/>
              </a:ext>
            </a:extLst>
          </p:cNvPr>
          <p:cNvSpPr>
            <a:spLocks noChangeArrowheads="1"/>
          </p:cNvSpPr>
          <p:nvPr/>
        </p:nvSpPr>
        <p:spPr bwMode="auto">
          <a:xfrm>
            <a:off x="1524001" y="23444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185823" name="Object 31">
            <a:extLst>
              <a:ext uri="{FF2B5EF4-FFF2-40B4-BE49-F238E27FC236}">
                <a16:creationId xmlns:a16="http://schemas.microsoft.com/office/drawing/2014/main" id="{FC70EEE4-E418-4F5C-B158-FAAB04A6B5F8}"/>
              </a:ext>
            </a:extLst>
          </p:cNvPr>
          <p:cNvGraphicFramePr>
            <a:graphicFrameLocks noChangeAspect="1"/>
          </p:cNvGraphicFramePr>
          <p:nvPr>
            <p:extLst>
              <p:ext uri="{D42A27DB-BD31-4B8C-83A1-F6EECF244321}">
                <p14:modId xmlns:p14="http://schemas.microsoft.com/office/powerpoint/2010/main" val="1317944145"/>
              </p:ext>
            </p:extLst>
          </p:nvPr>
        </p:nvGraphicFramePr>
        <p:xfrm>
          <a:off x="633628" y="3195895"/>
          <a:ext cx="4513262" cy="3230563"/>
        </p:xfrm>
        <a:graphic>
          <a:graphicData uri="http://schemas.openxmlformats.org/presentationml/2006/ole">
            <mc:AlternateContent xmlns:mc="http://schemas.openxmlformats.org/markup-compatibility/2006">
              <mc:Choice xmlns:v="urn:schemas-microsoft-com:vml" Requires="v">
                <p:oleObj name="公式" r:id="rId2" imgW="2260600" imgH="1612900" progId="Equation.3">
                  <p:embed/>
                </p:oleObj>
              </mc:Choice>
              <mc:Fallback>
                <p:oleObj name="公式" r:id="rId2" imgW="2260600" imgH="1612900" progId="Equation.3">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28" y="3195895"/>
                        <a:ext cx="4513262"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34">
            <a:extLst>
              <a:ext uri="{FF2B5EF4-FFF2-40B4-BE49-F238E27FC236}">
                <a16:creationId xmlns:a16="http://schemas.microsoft.com/office/drawing/2014/main" id="{9D2D2357-6499-4A36-901B-B873ADD4945C}"/>
              </a:ext>
            </a:extLst>
          </p:cNvPr>
          <p:cNvSpPr>
            <a:spLocks noChangeArrowheads="1"/>
          </p:cNvSpPr>
          <p:nvPr/>
        </p:nvSpPr>
        <p:spPr bwMode="auto">
          <a:xfrm>
            <a:off x="1524001" y="24460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185825" name="Object 33">
            <a:extLst>
              <a:ext uri="{FF2B5EF4-FFF2-40B4-BE49-F238E27FC236}">
                <a16:creationId xmlns:a16="http://schemas.microsoft.com/office/drawing/2014/main" id="{DC0E6305-007E-42EA-8D9A-A0A634042ACE}"/>
              </a:ext>
            </a:extLst>
          </p:cNvPr>
          <p:cNvGraphicFramePr>
            <a:graphicFrameLocks noChangeAspect="1"/>
          </p:cNvGraphicFramePr>
          <p:nvPr>
            <p:extLst>
              <p:ext uri="{D42A27DB-BD31-4B8C-83A1-F6EECF244321}">
                <p14:modId xmlns:p14="http://schemas.microsoft.com/office/powerpoint/2010/main" val="1911838725"/>
              </p:ext>
            </p:extLst>
          </p:nvPr>
        </p:nvGraphicFramePr>
        <p:xfrm>
          <a:off x="5375920" y="3593124"/>
          <a:ext cx="3508375" cy="2765425"/>
        </p:xfrm>
        <a:graphic>
          <a:graphicData uri="http://schemas.openxmlformats.org/presentationml/2006/ole">
            <mc:AlternateContent xmlns:mc="http://schemas.openxmlformats.org/markup-compatibility/2006">
              <mc:Choice xmlns:v="urn:schemas-microsoft-com:vml" Requires="v">
                <p:oleObj name="公式" r:id="rId4" imgW="1752600" imgH="1384300" progId="Equation.3">
                  <p:embed/>
                </p:oleObj>
              </mc:Choice>
              <mc:Fallback>
                <p:oleObj name="公式" r:id="rId4" imgW="1752600" imgH="1384300" progId="Equation.3">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920" y="3593124"/>
                        <a:ext cx="350837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5827" name="Rectangle 35">
            <a:extLst>
              <a:ext uri="{FF2B5EF4-FFF2-40B4-BE49-F238E27FC236}">
                <a16:creationId xmlns:a16="http://schemas.microsoft.com/office/drawing/2014/main" id="{0ACCB561-C1F7-4C0B-B4CD-2E499023EE58}"/>
              </a:ext>
            </a:extLst>
          </p:cNvPr>
          <p:cNvSpPr>
            <a:spLocks noChangeArrowheads="1"/>
          </p:cNvSpPr>
          <p:nvPr/>
        </p:nvSpPr>
        <p:spPr bwMode="auto">
          <a:xfrm>
            <a:off x="1703389" y="2114550"/>
            <a:ext cx="5832475"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解</a:t>
            </a:r>
            <a:r>
              <a:rPr lang="zh-CN" altLang="en-US" dirty="0"/>
              <a:t>  若结点排序为</a:t>
            </a:r>
            <a:r>
              <a:rPr lang="en-US" altLang="zh-CN" dirty="0"/>
              <a:t>v</a:t>
            </a:r>
            <a:r>
              <a:rPr lang="en-US" altLang="zh-CN" baseline="-25000" dirty="0"/>
              <a:t>1</a:t>
            </a:r>
            <a:r>
              <a:rPr lang="en-US" altLang="zh-CN" dirty="0"/>
              <a:t>v</a:t>
            </a:r>
            <a:r>
              <a:rPr lang="en-US" altLang="zh-CN" baseline="-25000" dirty="0"/>
              <a:t>2</a:t>
            </a:r>
            <a:r>
              <a:rPr lang="en-US" altLang="zh-CN" dirty="0"/>
              <a:t>v</a:t>
            </a:r>
            <a:r>
              <a:rPr lang="en-US" altLang="zh-CN" baseline="-25000" dirty="0"/>
              <a:t>3</a:t>
            </a:r>
            <a:r>
              <a:rPr lang="en-US" altLang="zh-CN" dirty="0"/>
              <a:t>v</a:t>
            </a:r>
            <a:r>
              <a:rPr lang="en-US" altLang="zh-CN" baseline="-25000" dirty="0"/>
              <a:t>4</a:t>
            </a:r>
            <a:r>
              <a:rPr lang="en-US" altLang="zh-CN" dirty="0"/>
              <a:t>v</a:t>
            </a:r>
            <a:r>
              <a:rPr lang="en-US" altLang="zh-CN" baseline="-25000" dirty="0"/>
              <a:t>5</a:t>
            </a:r>
            <a:r>
              <a:rPr lang="en-US" altLang="zh-CN" dirty="0"/>
              <a:t>v</a:t>
            </a:r>
            <a:r>
              <a:rPr lang="en-US" altLang="zh-CN" baseline="-25000" dirty="0"/>
              <a:t>6</a:t>
            </a:r>
            <a:r>
              <a:rPr lang="zh-CN" altLang="en-US" dirty="0"/>
              <a:t>，则其邻接矩阵</a:t>
            </a:r>
          </a:p>
        </p:txBody>
      </p:sp>
      <p:pic>
        <p:nvPicPr>
          <p:cNvPr id="4" name="图片 3">
            <a:extLst>
              <a:ext uri="{FF2B5EF4-FFF2-40B4-BE49-F238E27FC236}">
                <a16:creationId xmlns:a16="http://schemas.microsoft.com/office/drawing/2014/main" id="{5B8E8675-965A-4ACD-995A-82EC757152F6}"/>
              </a:ext>
            </a:extLst>
          </p:cNvPr>
          <p:cNvPicPr>
            <a:picLocks noChangeAspect="1"/>
          </p:cNvPicPr>
          <p:nvPr/>
        </p:nvPicPr>
        <p:blipFill>
          <a:blip r:embed="rId6"/>
          <a:stretch>
            <a:fillRect/>
          </a:stretch>
        </p:blipFill>
        <p:spPr>
          <a:xfrm>
            <a:off x="8660707" y="1113216"/>
            <a:ext cx="2792210" cy="3060457"/>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5795">
                                            <p:txEl>
                                              <p:pRg st="0" end="0"/>
                                            </p:txEl>
                                          </p:spTgt>
                                        </p:tgtEl>
                                        <p:attrNameLst>
                                          <p:attrName>style.visibility</p:attrName>
                                        </p:attrNameLst>
                                      </p:cBhvr>
                                      <p:to>
                                        <p:strVal val="visible"/>
                                      </p:to>
                                    </p:set>
                                    <p:anim calcmode="lin" valueType="num">
                                      <p:cBhvr additive="base">
                                        <p:cTn id="7" dur="500" fill="hold"/>
                                        <p:tgtEl>
                                          <p:spTgt spid="1185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57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185823"/>
                                        </p:tgtEl>
                                        <p:attrNameLst>
                                          <p:attrName>style.visibility</p:attrName>
                                        </p:attrNameLst>
                                      </p:cBhvr>
                                      <p:to>
                                        <p:strVal val="visible"/>
                                      </p:to>
                                    </p:set>
                                    <p:anim calcmode="lin" valueType="num">
                                      <p:cBhvr additive="base">
                                        <p:cTn id="12" dur="500" fill="hold"/>
                                        <p:tgtEl>
                                          <p:spTgt spid="1185823"/>
                                        </p:tgtEl>
                                        <p:attrNameLst>
                                          <p:attrName>ppt_x</p:attrName>
                                        </p:attrNameLst>
                                      </p:cBhvr>
                                      <p:tavLst>
                                        <p:tav tm="0">
                                          <p:val>
                                            <p:strVal val="#ppt_x"/>
                                          </p:val>
                                        </p:tav>
                                        <p:tav tm="100000">
                                          <p:val>
                                            <p:strVal val="#ppt_x"/>
                                          </p:val>
                                        </p:tav>
                                      </p:tavLst>
                                    </p:anim>
                                    <p:anim calcmode="lin" valueType="num">
                                      <p:cBhvr additive="base">
                                        <p:cTn id="13" dur="500" fill="hold"/>
                                        <p:tgtEl>
                                          <p:spTgt spid="118582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3" fill="hold" nodeType="clickEffect">
                                  <p:stCondLst>
                                    <p:cond delay="0"/>
                                  </p:stCondLst>
                                  <p:childTnLst>
                                    <p:anim calcmode="lin" valueType="num">
                                      <p:cBhvr additive="base">
                                        <p:cTn id="17" dur="500"/>
                                        <p:tgtEl>
                                          <p:spTgt spid="1185823"/>
                                        </p:tgtEl>
                                        <p:attrNameLst>
                                          <p:attrName>ppt_x</p:attrName>
                                        </p:attrNameLst>
                                      </p:cBhvr>
                                      <p:tavLst>
                                        <p:tav tm="0">
                                          <p:val>
                                            <p:strVal val="ppt_x"/>
                                          </p:val>
                                        </p:tav>
                                        <p:tav tm="100000">
                                          <p:val>
                                            <p:strVal val="1+ppt_w/2"/>
                                          </p:val>
                                        </p:tav>
                                      </p:tavLst>
                                    </p:anim>
                                    <p:anim calcmode="lin" valueType="num">
                                      <p:cBhvr additive="base">
                                        <p:cTn id="18" dur="500"/>
                                        <p:tgtEl>
                                          <p:spTgt spid="1185823"/>
                                        </p:tgtEl>
                                        <p:attrNameLst>
                                          <p:attrName>ppt_y</p:attrName>
                                        </p:attrNameLst>
                                      </p:cBhvr>
                                      <p:tavLst>
                                        <p:tav tm="0">
                                          <p:val>
                                            <p:strVal val="ppt_y"/>
                                          </p:val>
                                        </p:tav>
                                        <p:tav tm="100000">
                                          <p:val>
                                            <p:strVal val="0-ppt_h/2"/>
                                          </p:val>
                                        </p:tav>
                                      </p:tavLst>
                                    </p:anim>
                                    <p:set>
                                      <p:cBhvr>
                                        <p:cTn id="19" dur="1" fill="hold">
                                          <p:stCondLst>
                                            <p:cond delay="499"/>
                                          </p:stCondLst>
                                        </p:cTn>
                                        <p:tgtEl>
                                          <p:spTgt spid="1185823"/>
                                        </p:tgtEl>
                                        <p:attrNameLst>
                                          <p:attrName>style.visibility</p:attrName>
                                        </p:attrNameLst>
                                      </p:cBhvr>
                                      <p:to>
                                        <p:strVal val="hidden"/>
                                      </p:to>
                                    </p:set>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185827"/>
                                        </p:tgtEl>
                                        <p:attrNameLst>
                                          <p:attrName>style.visibility</p:attrName>
                                        </p:attrNameLst>
                                      </p:cBhvr>
                                      <p:to>
                                        <p:strVal val="visible"/>
                                      </p:to>
                                    </p:set>
                                    <p:anim calcmode="lin" valueType="num">
                                      <p:cBhvr additive="base">
                                        <p:cTn id="23" dur="500" fill="hold"/>
                                        <p:tgtEl>
                                          <p:spTgt spid="1185827"/>
                                        </p:tgtEl>
                                        <p:attrNameLst>
                                          <p:attrName>ppt_x</p:attrName>
                                        </p:attrNameLst>
                                      </p:cBhvr>
                                      <p:tavLst>
                                        <p:tav tm="0">
                                          <p:val>
                                            <p:strVal val="#ppt_x"/>
                                          </p:val>
                                        </p:tav>
                                        <p:tav tm="100000">
                                          <p:val>
                                            <p:strVal val="#ppt_x"/>
                                          </p:val>
                                        </p:tav>
                                      </p:tavLst>
                                    </p:anim>
                                    <p:anim calcmode="lin" valueType="num">
                                      <p:cBhvr additive="base">
                                        <p:cTn id="24" dur="500" fill="hold"/>
                                        <p:tgtEl>
                                          <p:spTgt spid="1185827"/>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000"/>
                            </p:stCondLst>
                            <p:childTnLst>
                              <p:par>
                                <p:cTn id="26" presetID="35" presetClass="entr" presetSubtype="0" fill="hold" nodeType="afterEffect">
                                  <p:stCondLst>
                                    <p:cond delay="0"/>
                                  </p:stCondLst>
                                  <p:childTnLst>
                                    <p:set>
                                      <p:cBhvr>
                                        <p:cTn id="27" dur="1" fill="hold">
                                          <p:stCondLst>
                                            <p:cond delay="0"/>
                                          </p:stCondLst>
                                        </p:cTn>
                                        <p:tgtEl>
                                          <p:spTgt spid="1185825"/>
                                        </p:tgtEl>
                                        <p:attrNameLst>
                                          <p:attrName>style.visibility</p:attrName>
                                        </p:attrNameLst>
                                      </p:cBhvr>
                                      <p:to>
                                        <p:strVal val="visible"/>
                                      </p:to>
                                    </p:set>
                                    <p:animEffect transition="in" filter="fade">
                                      <p:cBhvr>
                                        <p:cTn id="28" dur="2000"/>
                                        <p:tgtEl>
                                          <p:spTgt spid="1185825"/>
                                        </p:tgtEl>
                                      </p:cBhvr>
                                    </p:animEffect>
                                    <p:anim calcmode="lin" valueType="num">
                                      <p:cBhvr>
                                        <p:cTn id="29" dur="2000" fill="hold"/>
                                        <p:tgtEl>
                                          <p:spTgt spid="1185825"/>
                                        </p:tgtEl>
                                        <p:attrNameLst>
                                          <p:attrName>style.rotation</p:attrName>
                                        </p:attrNameLst>
                                      </p:cBhvr>
                                      <p:tavLst>
                                        <p:tav tm="0">
                                          <p:val>
                                            <p:fltVal val="720"/>
                                          </p:val>
                                        </p:tav>
                                        <p:tav tm="100000">
                                          <p:val>
                                            <p:fltVal val="0"/>
                                          </p:val>
                                        </p:tav>
                                      </p:tavLst>
                                    </p:anim>
                                    <p:anim calcmode="lin" valueType="num">
                                      <p:cBhvr>
                                        <p:cTn id="30" dur="2000" fill="hold"/>
                                        <p:tgtEl>
                                          <p:spTgt spid="1185825"/>
                                        </p:tgtEl>
                                        <p:attrNameLst>
                                          <p:attrName>ppt_h</p:attrName>
                                        </p:attrNameLst>
                                      </p:cBhvr>
                                      <p:tavLst>
                                        <p:tav tm="0">
                                          <p:val>
                                            <p:fltVal val="0"/>
                                          </p:val>
                                        </p:tav>
                                        <p:tav tm="100000">
                                          <p:val>
                                            <p:strVal val="#ppt_h"/>
                                          </p:val>
                                        </p:tav>
                                      </p:tavLst>
                                    </p:anim>
                                    <p:anim calcmode="lin" valueType="num">
                                      <p:cBhvr>
                                        <p:cTn id="31" dur="2000" fill="hold"/>
                                        <p:tgtEl>
                                          <p:spTgt spid="118582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5" grpId="0" build="p"/>
      <p:bldP spid="11858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C04E6336-1997-4428-AE27-E2C3752C816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D0C713F-643C-4B6F-AC25-9E1F826A6229}"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8675" name="Rectangle 2">
            <a:extLst>
              <a:ext uri="{FF2B5EF4-FFF2-40B4-BE49-F238E27FC236}">
                <a16:creationId xmlns:a16="http://schemas.microsoft.com/office/drawing/2014/main" id="{A5B27903-7445-49ED-946D-30836AD1283F}"/>
              </a:ext>
            </a:extLst>
          </p:cNvPr>
          <p:cNvSpPr>
            <a:spLocks noGrp="1" noChangeArrowheads="1"/>
          </p:cNvSpPr>
          <p:nvPr>
            <p:ph type="title"/>
          </p:nvPr>
        </p:nvSpPr>
        <p:spPr/>
        <p:txBody>
          <a:bodyPr/>
          <a:lstStyle/>
          <a:p>
            <a:pPr eaLnBrk="1" hangingPunct="1"/>
            <a:r>
              <a:rPr lang="en-US" altLang="zh-CN"/>
              <a:t>8.2.3 </a:t>
            </a:r>
            <a:r>
              <a:rPr lang="zh-CN" altLang="en-US"/>
              <a:t>图的操作 </a:t>
            </a:r>
          </a:p>
        </p:txBody>
      </p:sp>
      <p:sp>
        <p:nvSpPr>
          <p:cNvPr id="1188867" name="Rectangle 3">
            <a:extLst>
              <a:ext uri="{FF2B5EF4-FFF2-40B4-BE49-F238E27FC236}">
                <a16:creationId xmlns:a16="http://schemas.microsoft.com/office/drawing/2014/main" id="{59A15C7E-9889-4FCE-8F3A-84905D5CC97D}"/>
              </a:ext>
            </a:extLst>
          </p:cNvPr>
          <p:cNvSpPr>
            <a:spLocks noGrp="1" noChangeArrowheads="1"/>
          </p:cNvSpPr>
          <p:nvPr>
            <p:ph type="body" idx="1"/>
          </p:nvPr>
        </p:nvSpPr>
        <p:spPr>
          <a:xfrm>
            <a:off x="1847851" y="1208088"/>
            <a:ext cx="8569325" cy="5308600"/>
          </a:xfrm>
        </p:spPr>
        <p:txBody>
          <a:bodyPr/>
          <a:lstStyle/>
          <a:p>
            <a:pPr marL="457200" indent="-457200" eaLnBrk="1" hangingPunct="1">
              <a:lnSpc>
                <a:spcPct val="105000"/>
              </a:lnSpc>
              <a:spcBef>
                <a:spcPct val="15000"/>
              </a:spcBef>
              <a:buNone/>
            </a:pPr>
            <a:r>
              <a:rPr lang="zh-CN" altLang="en-US" sz="2400">
                <a:solidFill>
                  <a:schemeClr val="accent1"/>
                </a:solidFill>
              </a:rPr>
              <a:t>定义</a:t>
            </a:r>
            <a:r>
              <a:rPr lang="en-US" altLang="zh-CN" sz="2400">
                <a:solidFill>
                  <a:schemeClr val="accent1"/>
                </a:solidFill>
              </a:rPr>
              <a:t>8.2.3</a:t>
            </a:r>
            <a:r>
              <a:rPr lang="en-US" altLang="zh-CN" sz="2400"/>
              <a:t>  </a:t>
            </a:r>
            <a:r>
              <a:rPr lang="zh-CN" altLang="en-US" sz="2400"/>
              <a:t>设图</a:t>
            </a:r>
            <a:r>
              <a:rPr lang="en-US" altLang="zh-CN" sz="2400"/>
              <a:t>G = &lt;V, E&gt;</a:t>
            </a:r>
            <a:r>
              <a:rPr lang="zh-CN" altLang="en-US" sz="2400"/>
              <a:t>。</a:t>
            </a:r>
          </a:p>
          <a:p>
            <a:pPr marL="457200" indent="-457200" eaLnBrk="1" hangingPunct="1">
              <a:lnSpc>
                <a:spcPct val="105000"/>
              </a:lnSpc>
              <a:spcBef>
                <a:spcPct val="15000"/>
              </a:spcBef>
              <a:buClr>
                <a:srgbClr val="800080"/>
              </a:buClr>
              <a:buFont typeface="Wingdings" panose="05000000000000000000" pitchFamily="2" charset="2"/>
              <a:buAutoNum type="arabicPeriod"/>
            </a:pPr>
            <a:r>
              <a:rPr lang="zh-CN" altLang="en-US" sz="2400"/>
              <a:t>设</a:t>
            </a:r>
            <a:r>
              <a:rPr lang="en-US" altLang="zh-CN" sz="2400"/>
              <a:t>e∈E</a:t>
            </a:r>
            <a:r>
              <a:rPr lang="zh-CN" altLang="en-US" sz="2400"/>
              <a:t>，用</a:t>
            </a:r>
            <a:r>
              <a:rPr lang="en-US" altLang="zh-CN" sz="2400">
                <a:solidFill>
                  <a:srgbClr val="800080"/>
                </a:solidFill>
              </a:rPr>
              <a:t>G-e</a:t>
            </a:r>
            <a:r>
              <a:rPr lang="zh-CN" altLang="en-US" sz="2400"/>
              <a:t>表示从</a:t>
            </a:r>
            <a:r>
              <a:rPr lang="en-US" altLang="zh-CN" sz="2400"/>
              <a:t>G</a:t>
            </a:r>
            <a:r>
              <a:rPr lang="zh-CN" altLang="en-US" sz="2400"/>
              <a:t>中去掉边</a:t>
            </a:r>
            <a:r>
              <a:rPr lang="en-US" altLang="zh-CN" sz="2400"/>
              <a:t>e</a:t>
            </a:r>
            <a:r>
              <a:rPr lang="zh-CN" altLang="en-US" sz="2400"/>
              <a:t>得到的图，称为</a:t>
            </a:r>
            <a:r>
              <a:rPr lang="zh-CN" altLang="en-US" sz="2400">
                <a:solidFill>
                  <a:schemeClr val="accent1"/>
                </a:solidFill>
              </a:rPr>
              <a:t>删除边</a:t>
            </a:r>
            <a:r>
              <a:rPr lang="en-US" altLang="zh-CN" sz="2400">
                <a:solidFill>
                  <a:schemeClr val="accent1"/>
                </a:solidFill>
              </a:rPr>
              <a:t>e</a:t>
            </a:r>
            <a:r>
              <a:rPr lang="zh-CN" altLang="en-US" sz="2400"/>
              <a:t>。又设</a:t>
            </a:r>
            <a:r>
              <a:rPr lang="en-US" altLang="zh-CN" sz="2400"/>
              <a:t>E</a:t>
            </a:r>
            <a:r>
              <a:rPr lang="en-US" altLang="zh-CN" sz="2400">
                <a:sym typeface="Symbol" panose="05050102010706020507" pitchFamily="18" charset="2"/>
              </a:rPr>
              <a:t></a:t>
            </a:r>
            <a:r>
              <a:rPr lang="en-US" altLang="zh-CN" sz="2400"/>
              <a:t>E</a:t>
            </a:r>
            <a:r>
              <a:rPr lang="zh-CN" altLang="en-US" sz="2400"/>
              <a:t>，用</a:t>
            </a:r>
            <a:r>
              <a:rPr lang="en-US" altLang="zh-CN" sz="2400">
                <a:solidFill>
                  <a:srgbClr val="800080"/>
                </a:solidFill>
              </a:rPr>
              <a:t>G-E</a:t>
            </a:r>
            <a:r>
              <a:rPr lang="en-US" altLang="zh-CN" sz="2400">
                <a:solidFill>
                  <a:srgbClr val="800080"/>
                </a:solidFill>
                <a:sym typeface="Symbol" panose="05050102010706020507" pitchFamily="18" charset="2"/>
              </a:rPr>
              <a:t></a:t>
            </a:r>
            <a:r>
              <a:rPr lang="zh-CN" altLang="en-US" sz="2400"/>
              <a:t>表示从</a:t>
            </a:r>
            <a:r>
              <a:rPr lang="en-US" altLang="zh-CN" sz="2400"/>
              <a:t>G</a:t>
            </a:r>
            <a:r>
              <a:rPr lang="zh-CN" altLang="en-US" sz="2400"/>
              <a:t>中删除</a:t>
            </a:r>
            <a:r>
              <a:rPr lang="en-US" altLang="zh-CN" sz="2400"/>
              <a:t>E</a:t>
            </a:r>
            <a:r>
              <a:rPr lang="en-US" altLang="zh-CN" sz="2400">
                <a:sym typeface="Symbol" panose="05050102010706020507" pitchFamily="18" charset="2"/>
              </a:rPr>
              <a:t></a:t>
            </a:r>
            <a:r>
              <a:rPr lang="zh-CN" altLang="en-US" sz="2400"/>
              <a:t>中所有边得到的图，称为</a:t>
            </a:r>
            <a:r>
              <a:rPr lang="zh-CN" altLang="en-US" sz="2400">
                <a:solidFill>
                  <a:schemeClr val="accent1"/>
                </a:solidFill>
              </a:rPr>
              <a:t>删除</a:t>
            </a:r>
            <a:r>
              <a:rPr lang="en-US" altLang="zh-CN" sz="2400">
                <a:solidFill>
                  <a:schemeClr val="accent1"/>
                </a:solidFill>
              </a:rPr>
              <a:t>E</a:t>
            </a:r>
            <a:r>
              <a:rPr lang="en-US" altLang="zh-CN" sz="2400">
                <a:solidFill>
                  <a:schemeClr val="accent1"/>
                </a:solidFill>
                <a:sym typeface="Symbol" panose="05050102010706020507" pitchFamily="18" charset="2"/>
              </a:rPr>
              <a:t></a:t>
            </a:r>
            <a:r>
              <a:rPr lang="zh-CN" altLang="en-US" sz="2400"/>
              <a:t>。</a:t>
            </a:r>
          </a:p>
          <a:p>
            <a:pPr marL="457200" indent="-457200" eaLnBrk="1" hangingPunct="1">
              <a:lnSpc>
                <a:spcPct val="105000"/>
              </a:lnSpc>
              <a:spcBef>
                <a:spcPct val="15000"/>
              </a:spcBef>
              <a:buClr>
                <a:srgbClr val="800080"/>
              </a:buClr>
              <a:buFont typeface="Wingdings" panose="05000000000000000000" pitchFamily="2" charset="2"/>
              <a:buAutoNum type="arabicPeriod"/>
            </a:pPr>
            <a:r>
              <a:rPr lang="zh-CN" altLang="en-US" sz="2400"/>
              <a:t>设</a:t>
            </a:r>
            <a:r>
              <a:rPr lang="en-US" altLang="zh-CN" sz="2400"/>
              <a:t>v∈V</a:t>
            </a:r>
            <a:r>
              <a:rPr lang="zh-CN" altLang="en-US" sz="2400"/>
              <a:t>，用</a:t>
            </a:r>
            <a:r>
              <a:rPr lang="en-US" altLang="zh-CN" sz="2400">
                <a:solidFill>
                  <a:srgbClr val="800080"/>
                </a:solidFill>
              </a:rPr>
              <a:t>G-v</a:t>
            </a:r>
            <a:r>
              <a:rPr lang="zh-CN" altLang="en-US" sz="2400"/>
              <a:t>表示从</a:t>
            </a:r>
            <a:r>
              <a:rPr lang="en-US" altLang="zh-CN" sz="2400"/>
              <a:t>G</a:t>
            </a:r>
            <a:r>
              <a:rPr lang="zh-CN" altLang="en-US" sz="2400"/>
              <a:t>中去掉结点</a:t>
            </a:r>
            <a:r>
              <a:rPr lang="en-US" altLang="zh-CN" sz="2400"/>
              <a:t>v</a:t>
            </a:r>
            <a:r>
              <a:rPr lang="zh-CN" altLang="en-US" sz="2400"/>
              <a:t>及</a:t>
            </a:r>
            <a:r>
              <a:rPr lang="en-US" altLang="zh-CN" sz="2400"/>
              <a:t>v</a:t>
            </a:r>
            <a:r>
              <a:rPr lang="zh-CN" altLang="en-US" sz="2400"/>
              <a:t>关联的所有边得到的图，称为</a:t>
            </a:r>
            <a:r>
              <a:rPr lang="zh-CN" altLang="en-US" sz="2400">
                <a:solidFill>
                  <a:schemeClr val="accent1"/>
                </a:solidFill>
              </a:rPr>
              <a:t>删除结点</a:t>
            </a:r>
            <a:r>
              <a:rPr lang="en-US" altLang="zh-CN" sz="2400">
                <a:solidFill>
                  <a:schemeClr val="accent1"/>
                </a:solidFill>
              </a:rPr>
              <a:t>v</a:t>
            </a:r>
            <a:r>
              <a:rPr lang="zh-CN" altLang="en-US" sz="2400"/>
              <a:t>。又设</a:t>
            </a:r>
            <a:r>
              <a:rPr lang="en-US" altLang="zh-CN" sz="2400"/>
              <a:t>V</a:t>
            </a:r>
            <a:r>
              <a:rPr lang="en-US" altLang="zh-CN" sz="2400">
                <a:sym typeface="Symbol" panose="05050102010706020507" pitchFamily="18" charset="2"/>
              </a:rPr>
              <a:t></a:t>
            </a:r>
            <a:r>
              <a:rPr lang="en-US" altLang="zh-CN" sz="2400"/>
              <a:t>V</a:t>
            </a:r>
            <a:r>
              <a:rPr lang="zh-CN" altLang="en-US" sz="2400"/>
              <a:t>，用</a:t>
            </a:r>
            <a:r>
              <a:rPr lang="en-US" altLang="zh-CN" sz="2400">
                <a:solidFill>
                  <a:srgbClr val="800080"/>
                </a:solidFill>
              </a:rPr>
              <a:t>G-V</a:t>
            </a:r>
            <a:r>
              <a:rPr lang="en-US" altLang="zh-CN" sz="2400">
                <a:solidFill>
                  <a:srgbClr val="800080"/>
                </a:solidFill>
                <a:sym typeface="Symbol" panose="05050102010706020507" pitchFamily="18" charset="2"/>
              </a:rPr>
              <a:t></a:t>
            </a:r>
            <a:r>
              <a:rPr lang="en-US" altLang="zh-CN" sz="2400"/>
              <a:t> </a:t>
            </a:r>
            <a:r>
              <a:rPr lang="zh-CN" altLang="en-US" sz="2400"/>
              <a:t>表示从</a:t>
            </a:r>
            <a:r>
              <a:rPr lang="en-US" altLang="zh-CN" sz="2400"/>
              <a:t>G</a:t>
            </a:r>
            <a:r>
              <a:rPr lang="zh-CN" altLang="en-US" sz="2400"/>
              <a:t>中删除</a:t>
            </a:r>
            <a:r>
              <a:rPr lang="en-US" altLang="zh-CN" sz="2400"/>
              <a:t>V</a:t>
            </a:r>
            <a:r>
              <a:rPr lang="en-US" altLang="zh-CN" sz="2400">
                <a:sym typeface="Symbol" panose="05050102010706020507" pitchFamily="18" charset="2"/>
              </a:rPr>
              <a:t></a:t>
            </a:r>
            <a:r>
              <a:rPr lang="zh-CN" altLang="en-US" sz="2400"/>
              <a:t>中所有结点及关联的所有边得到的图，称为</a:t>
            </a:r>
            <a:r>
              <a:rPr lang="zh-CN" altLang="en-US" sz="2400">
                <a:solidFill>
                  <a:schemeClr val="accent1"/>
                </a:solidFill>
              </a:rPr>
              <a:t>删除</a:t>
            </a:r>
            <a:r>
              <a:rPr lang="en-US" altLang="zh-CN" sz="2400">
                <a:solidFill>
                  <a:schemeClr val="accent1"/>
                </a:solidFill>
              </a:rPr>
              <a:t>V</a:t>
            </a:r>
            <a:r>
              <a:rPr lang="en-US" altLang="zh-CN" sz="2400">
                <a:solidFill>
                  <a:schemeClr val="accent1"/>
                </a:solidFill>
                <a:sym typeface="Symbol" panose="05050102010706020507" pitchFamily="18" charset="2"/>
              </a:rPr>
              <a:t></a:t>
            </a:r>
            <a:r>
              <a:rPr lang="zh-CN" altLang="en-US" sz="2400"/>
              <a:t>。</a:t>
            </a:r>
          </a:p>
          <a:p>
            <a:pPr marL="457200" indent="-457200" eaLnBrk="1" hangingPunct="1">
              <a:lnSpc>
                <a:spcPct val="105000"/>
              </a:lnSpc>
              <a:spcBef>
                <a:spcPct val="15000"/>
              </a:spcBef>
              <a:buClr>
                <a:srgbClr val="800080"/>
              </a:buClr>
              <a:buFont typeface="Wingdings" panose="05000000000000000000" pitchFamily="2" charset="2"/>
              <a:buAutoNum type="arabicPeriod"/>
            </a:pPr>
            <a:r>
              <a:rPr lang="zh-CN" altLang="en-US" sz="2400"/>
              <a:t>设</a:t>
            </a:r>
            <a:r>
              <a:rPr lang="en-US" altLang="zh-CN" sz="2400"/>
              <a:t>e = (u, v)∈E</a:t>
            </a:r>
            <a:r>
              <a:rPr lang="zh-CN" altLang="en-US" sz="2400"/>
              <a:t>，用</a:t>
            </a:r>
            <a:r>
              <a:rPr lang="en-US" altLang="zh-CN" sz="2400">
                <a:solidFill>
                  <a:srgbClr val="800080"/>
                </a:solidFill>
              </a:rPr>
              <a:t>G\e</a:t>
            </a:r>
            <a:r>
              <a:rPr lang="zh-CN" altLang="en-US" sz="2400"/>
              <a:t>表示从</a:t>
            </a:r>
            <a:r>
              <a:rPr lang="en-US" altLang="zh-CN" sz="2400"/>
              <a:t>G</a:t>
            </a:r>
            <a:r>
              <a:rPr lang="zh-CN" altLang="en-US" sz="2400"/>
              <a:t>中删除</a:t>
            </a:r>
            <a:r>
              <a:rPr lang="en-US" altLang="zh-CN" sz="2400"/>
              <a:t>e</a:t>
            </a:r>
            <a:r>
              <a:rPr lang="zh-CN" altLang="en-US" sz="2400"/>
              <a:t>，将</a:t>
            </a:r>
            <a:r>
              <a:rPr lang="en-US" altLang="zh-CN" sz="2400"/>
              <a:t>e</a:t>
            </a:r>
            <a:r>
              <a:rPr lang="zh-CN" altLang="en-US" sz="2400"/>
              <a:t>的两个端点</a:t>
            </a:r>
            <a:r>
              <a:rPr lang="en-US" altLang="zh-CN" sz="2400"/>
              <a:t>u, v</a:t>
            </a:r>
            <a:r>
              <a:rPr lang="zh-CN" altLang="en-US" sz="2400"/>
              <a:t>用一个新的结点</a:t>
            </a:r>
            <a:r>
              <a:rPr lang="en-US" altLang="zh-CN" sz="2400"/>
              <a:t>w</a:t>
            </a:r>
            <a:r>
              <a:rPr lang="zh-CN" altLang="en-US" sz="2400"/>
              <a:t>代替，使</a:t>
            </a:r>
            <a:r>
              <a:rPr lang="en-US" altLang="zh-CN" sz="2400"/>
              <a:t>w</a:t>
            </a:r>
            <a:r>
              <a:rPr lang="zh-CN" altLang="en-US" sz="2400"/>
              <a:t>关联除</a:t>
            </a:r>
            <a:r>
              <a:rPr lang="en-US" altLang="zh-CN" sz="2400"/>
              <a:t>e</a:t>
            </a:r>
            <a:r>
              <a:rPr lang="zh-CN" altLang="en-US" sz="2400"/>
              <a:t>外的</a:t>
            </a:r>
            <a:r>
              <a:rPr lang="en-US" altLang="zh-CN" sz="2400"/>
              <a:t>u</a:t>
            </a:r>
            <a:r>
              <a:rPr lang="zh-CN" altLang="en-US" sz="2400"/>
              <a:t>和</a:t>
            </a:r>
            <a:r>
              <a:rPr lang="en-US" altLang="zh-CN" sz="2400"/>
              <a:t>v</a:t>
            </a:r>
            <a:r>
              <a:rPr lang="zh-CN" altLang="en-US" sz="2400"/>
              <a:t>关联的一切边，称为</a:t>
            </a:r>
            <a:r>
              <a:rPr lang="zh-CN" altLang="en-US" sz="2400">
                <a:solidFill>
                  <a:schemeClr val="accent1"/>
                </a:solidFill>
              </a:rPr>
              <a:t>边</a:t>
            </a:r>
            <a:r>
              <a:rPr lang="en-US" altLang="zh-CN" sz="2400">
                <a:solidFill>
                  <a:schemeClr val="accent1"/>
                </a:solidFill>
              </a:rPr>
              <a:t>e</a:t>
            </a:r>
            <a:r>
              <a:rPr lang="zh-CN" altLang="en-US" sz="2400">
                <a:solidFill>
                  <a:schemeClr val="accent1"/>
                </a:solidFill>
              </a:rPr>
              <a:t>的收缩</a:t>
            </a:r>
            <a:r>
              <a:rPr lang="zh-CN" altLang="en-US" sz="2400"/>
              <a:t>。一个图</a:t>
            </a:r>
            <a:r>
              <a:rPr lang="en-US" altLang="zh-CN" sz="2400"/>
              <a:t>G</a:t>
            </a:r>
            <a:r>
              <a:rPr lang="zh-CN" altLang="en-US" sz="2400"/>
              <a:t>可以收缩为图</a:t>
            </a:r>
            <a:r>
              <a:rPr lang="en-US" altLang="zh-CN" sz="2400"/>
              <a:t>H</a:t>
            </a:r>
            <a:r>
              <a:rPr lang="zh-CN" altLang="en-US" sz="2400"/>
              <a:t>，是指</a:t>
            </a:r>
            <a:r>
              <a:rPr lang="en-US" altLang="zh-CN" sz="2400"/>
              <a:t>H</a:t>
            </a:r>
            <a:r>
              <a:rPr lang="zh-CN" altLang="en-US" sz="2400"/>
              <a:t>可以从</a:t>
            </a:r>
            <a:r>
              <a:rPr lang="en-US" altLang="zh-CN" sz="2400"/>
              <a:t>G</a:t>
            </a:r>
            <a:r>
              <a:rPr lang="zh-CN" altLang="en-US" sz="2400"/>
              <a:t>经过若干次边的收缩而得到。</a:t>
            </a:r>
          </a:p>
          <a:p>
            <a:pPr marL="457200" indent="-457200" eaLnBrk="1" hangingPunct="1">
              <a:lnSpc>
                <a:spcPct val="105000"/>
              </a:lnSpc>
              <a:spcBef>
                <a:spcPct val="15000"/>
              </a:spcBef>
              <a:buClr>
                <a:srgbClr val="800080"/>
              </a:buClr>
              <a:buFont typeface="Wingdings" panose="05000000000000000000" pitchFamily="2" charset="2"/>
              <a:buAutoNum type="arabicPeriod"/>
            </a:pPr>
            <a:r>
              <a:rPr lang="zh-CN" altLang="en-US" sz="2400"/>
              <a:t>设</a:t>
            </a:r>
            <a:r>
              <a:rPr lang="en-US" altLang="zh-CN" sz="2400"/>
              <a:t>u, v∈V(u, v</a:t>
            </a:r>
            <a:r>
              <a:rPr lang="zh-CN" altLang="en-US" sz="2400"/>
              <a:t>可能相邻，也可能不相邻</a:t>
            </a:r>
            <a:r>
              <a:rPr lang="en-US" altLang="zh-CN" sz="2400"/>
              <a:t>)</a:t>
            </a:r>
            <a:r>
              <a:rPr lang="zh-CN" altLang="en-US" sz="2400"/>
              <a:t>，用</a:t>
            </a:r>
            <a:r>
              <a:rPr lang="en-US" altLang="zh-CN" sz="2400">
                <a:solidFill>
                  <a:srgbClr val="800080"/>
                </a:solidFill>
              </a:rPr>
              <a:t>G∪(u, v)</a:t>
            </a:r>
            <a:r>
              <a:rPr lang="zh-CN" altLang="en-US" sz="2400"/>
              <a:t>表示在</a:t>
            </a:r>
            <a:r>
              <a:rPr lang="en-US" altLang="zh-CN" sz="2400"/>
              <a:t>u, v</a:t>
            </a:r>
            <a:r>
              <a:rPr lang="zh-CN" altLang="en-US" sz="2400"/>
              <a:t>之间加一条边</a:t>
            </a:r>
            <a:r>
              <a:rPr lang="en-US" altLang="zh-CN" sz="2400"/>
              <a:t>(u, v)</a:t>
            </a:r>
            <a:r>
              <a:rPr lang="zh-CN" altLang="en-US" sz="2400"/>
              <a:t>，称为</a:t>
            </a:r>
            <a:r>
              <a:rPr lang="zh-CN" altLang="en-US" sz="2400">
                <a:solidFill>
                  <a:schemeClr val="accent1"/>
                </a:solidFill>
              </a:rPr>
              <a:t>加新边</a:t>
            </a:r>
            <a:r>
              <a:rPr lang="zh-CN" altLang="en-US" sz="240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8867">
                                            <p:txEl>
                                              <p:pRg st="0" end="0"/>
                                            </p:txEl>
                                          </p:spTgt>
                                        </p:tgtEl>
                                        <p:attrNameLst>
                                          <p:attrName>style.visibility</p:attrName>
                                        </p:attrNameLst>
                                      </p:cBhvr>
                                      <p:to>
                                        <p:strVal val="visible"/>
                                      </p:to>
                                    </p:set>
                                    <p:anim calcmode="lin" valueType="num">
                                      <p:cBhvr additive="base">
                                        <p:cTn id="7" dur="500" fill="hold"/>
                                        <p:tgtEl>
                                          <p:spTgt spid="1188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8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8867">
                                            <p:txEl>
                                              <p:pRg st="1" end="1"/>
                                            </p:txEl>
                                          </p:spTgt>
                                        </p:tgtEl>
                                        <p:attrNameLst>
                                          <p:attrName>style.visibility</p:attrName>
                                        </p:attrNameLst>
                                      </p:cBhvr>
                                      <p:to>
                                        <p:strVal val="visible"/>
                                      </p:to>
                                    </p:set>
                                    <p:anim calcmode="lin" valueType="num">
                                      <p:cBhvr additive="base">
                                        <p:cTn id="13" dur="500" fill="hold"/>
                                        <p:tgtEl>
                                          <p:spTgt spid="1188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8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8867">
                                            <p:txEl>
                                              <p:pRg st="2" end="2"/>
                                            </p:txEl>
                                          </p:spTgt>
                                        </p:tgtEl>
                                        <p:attrNameLst>
                                          <p:attrName>style.visibility</p:attrName>
                                        </p:attrNameLst>
                                      </p:cBhvr>
                                      <p:to>
                                        <p:strVal val="visible"/>
                                      </p:to>
                                    </p:set>
                                    <p:anim calcmode="lin" valueType="num">
                                      <p:cBhvr additive="base">
                                        <p:cTn id="19" dur="500" fill="hold"/>
                                        <p:tgtEl>
                                          <p:spTgt spid="1188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8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88867">
                                            <p:txEl>
                                              <p:pRg st="3" end="3"/>
                                            </p:txEl>
                                          </p:spTgt>
                                        </p:tgtEl>
                                        <p:attrNameLst>
                                          <p:attrName>style.visibility</p:attrName>
                                        </p:attrNameLst>
                                      </p:cBhvr>
                                      <p:to>
                                        <p:strVal val="visible"/>
                                      </p:to>
                                    </p:set>
                                    <p:anim calcmode="lin" valueType="num">
                                      <p:cBhvr additive="base">
                                        <p:cTn id="25" dur="500" fill="hold"/>
                                        <p:tgtEl>
                                          <p:spTgt spid="1188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8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88867">
                                            <p:txEl>
                                              <p:pRg st="4" end="4"/>
                                            </p:txEl>
                                          </p:spTgt>
                                        </p:tgtEl>
                                        <p:attrNameLst>
                                          <p:attrName>style.visibility</p:attrName>
                                        </p:attrNameLst>
                                      </p:cBhvr>
                                      <p:to>
                                        <p:strVal val="visible"/>
                                      </p:to>
                                    </p:set>
                                    <p:anim calcmode="lin" valueType="num">
                                      <p:cBhvr additive="base">
                                        <p:cTn id="31" dur="500" fill="hold"/>
                                        <p:tgtEl>
                                          <p:spTgt spid="1188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8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2963909B-2DB2-4AE2-814D-905C73B71A5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ACEED61-A8D6-4331-B370-BC033763DE46}"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29699" name="Rectangle 2">
            <a:extLst>
              <a:ext uri="{FF2B5EF4-FFF2-40B4-BE49-F238E27FC236}">
                <a16:creationId xmlns:a16="http://schemas.microsoft.com/office/drawing/2014/main" id="{5981ABDA-2EF7-4A63-AFF0-F0349AAA3040}"/>
              </a:ext>
            </a:extLst>
          </p:cNvPr>
          <p:cNvSpPr>
            <a:spLocks noGrp="1" noChangeArrowheads="1"/>
          </p:cNvSpPr>
          <p:nvPr>
            <p:ph type="title"/>
          </p:nvPr>
        </p:nvSpPr>
        <p:spPr/>
        <p:txBody>
          <a:bodyPr/>
          <a:lstStyle/>
          <a:p>
            <a:pPr eaLnBrk="1" hangingPunct="1"/>
            <a:r>
              <a:rPr lang="en-US" altLang="zh-CN"/>
              <a:t>8.2.4 </a:t>
            </a:r>
            <a:r>
              <a:rPr lang="zh-CN" altLang="en-US"/>
              <a:t>邻接点与邻接边 </a:t>
            </a:r>
          </a:p>
        </p:txBody>
      </p:sp>
      <p:sp>
        <p:nvSpPr>
          <p:cNvPr id="1189891" name="Rectangle 3">
            <a:extLst>
              <a:ext uri="{FF2B5EF4-FFF2-40B4-BE49-F238E27FC236}">
                <a16:creationId xmlns:a16="http://schemas.microsoft.com/office/drawing/2014/main" id="{19112054-4E91-44A7-80E9-17310373A2EC}"/>
              </a:ext>
            </a:extLst>
          </p:cNvPr>
          <p:cNvSpPr>
            <a:spLocks noGrp="1" noChangeArrowheads="1"/>
          </p:cNvSpPr>
          <p:nvPr>
            <p:ph type="body" idx="1"/>
          </p:nvPr>
        </p:nvSpPr>
        <p:spPr>
          <a:xfrm>
            <a:off x="2135188" y="1341438"/>
            <a:ext cx="8064500" cy="1630362"/>
          </a:xfrm>
        </p:spPr>
        <p:txBody>
          <a:bodyPr/>
          <a:lstStyle/>
          <a:p>
            <a:pPr marL="0" indent="0" eaLnBrk="1" hangingPunct="1">
              <a:buNone/>
            </a:pPr>
            <a:r>
              <a:rPr lang="zh-CN" altLang="en-US">
                <a:solidFill>
                  <a:schemeClr val="accent1"/>
                </a:solidFill>
              </a:rPr>
              <a:t>定义</a:t>
            </a:r>
            <a:r>
              <a:rPr lang="en-US" altLang="zh-CN">
                <a:solidFill>
                  <a:schemeClr val="accent1"/>
                </a:solidFill>
              </a:rPr>
              <a:t>8.2.4</a:t>
            </a:r>
            <a:r>
              <a:rPr lang="en-US" altLang="zh-CN"/>
              <a:t>  </a:t>
            </a:r>
            <a:r>
              <a:rPr lang="zh-CN" altLang="en-US"/>
              <a:t>在图</a:t>
            </a:r>
            <a:r>
              <a:rPr lang="en-US" altLang="zh-CN"/>
              <a:t>G = &lt;V, E&gt;</a:t>
            </a:r>
            <a:r>
              <a:rPr lang="zh-CN" altLang="en-US"/>
              <a:t>中，若两个结点</a:t>
            </a:r>
            <a:r>
              <a:rPr lang="en-US" altLang="zh-CN"/>
              <a:t>v</a:t>
            </a:r>
            <a:r>
              <a:rPr lang="en-US" altLang="zh-CN" baseline="-25000"/>
              <a:t>i</a:t>
            </a:r>
            <a:r>
              <a:rPr lang="zh-CN" altLang="en-US"/>
              <a:t>和</a:t>
            </a:r>
            <a:r>
              <a:rPr lang="en-US" altLang="zh-CN"/>
              <a:t>v</a:t>
            </a:r>
            <a:r>
              <a:rPr lang="en-US" altLang="zh-CN" baseline="-25000"/>
              <a:t>j</a:t>
            </a:r>
            <a:r>
              <a:rPr lang="zh-CN" altLang="en-US"/>
              <a:t>是边</a:t>
            </a:r>
            <a:r>
              <a:rPr lang="en-US" altLang="zh-CN"/>
              <a:t>e</a:t>
            </a:r>
            <a:r>
              <a:rPr lang="zh-CN" altLang="en-US"/>
              <a:t>的</a:t>
            </a:r>
            <a:r>
              <a:rPr lang="zh-CN" altLang="en-US">
                <a:solidFill>
                  <a:srgbClr val="0000FF"/>
                </a:solidFill>
              </a:rPr>
              <a:t>端点</a:t>
            </a:r>
            <a:r>
              <a:rPr lang="zh-CN" altLang="en-US"/>
              <a:t>，则称</a:t>
            </a:r>
            <a:r>
              <a:rPr lang="en-US" altLang="zh-CN"/>
              <a:t>v</a:t>
            </a:r>
            <a:r>
              <a:rPr lang="en-US" altLang="zh-CN" baseline="-25000"/>
              <a:t>i</a:t>
            </a:r>
            <a:r>
              <a:rPr lang="zh-CN" altLang="en-US"/>
              <a:t>与</a:t>
            </a:r>
            <a:r>
              <a:rPr lang="en-US" altLang="zh-CN"/>
              <a:t>v</a:t>
            </a:r>
            <a:r>
              <a:rPr lang="en-US" altLang="zh-CN" baseline="-25000"/>
              <a:t>j</a:t>
            </a:r>
            <a:r>
              <a:rPr lang="zh-CN" altLang="en-US"/>
              <a:t>互为</a:t>
            </a:r>
            <a:r>
              <a:rPr lang="zh-CN" altLang="en-US">
                <a:solidFill>
                  <a:schemeClr val="accent1"/>
                </a:solidFill>
              </a:rPr>
              <a:t>邻接点</a:t>
            </a:r>
            <a:r>
              <a:rPr lang="en-US" altLang="zh-CN"/>
              <a:t>(Adjacent Point)</a:t>
            </a:r>
            <a:r>
              <a:rPr lang="zh-CN" altLang="en-US"/>
              <a:t>，否则</a:t>
            </a:r>
            <a:r>
              <a:rPr lang="en-US" altLang="zh-CN"/>
              <a:t>v</a:t>
            </a:r>
            <a:r>
              <a:rPr lang="en-US" altLang="zh-CN" baseline="-25000"/>
              <a:t>i</a:t>
            </a:r>
            <a:r>
              <a:rPr lang="zh-CN" altLang="en-US"/>
              <a:t>与</a:t>
            </a:r>
            <a:r>
              <a:rPr lang="en-US" altLang="zh-CN"/>
              <a:t>v</a:t>
            </a:r>
            <a:r>
              <a:rPr lang="en-US" altLang="zh-CN" baseline="-25000"/>
              <a:t>j</a:t>
            </a:r>
            <a:r>
              <a:rPr lang="zh-CN" altLang="en-US"/>
              <a:t>称为</a:t>
            </a:r>
            <a:r>
              <a:rPr lang="zh-CN" altLang="en-US">
                <a:solidFill>
                  <a:srgbClr val="0000FF"/>
                </a:solidFill>
              </a:rPr>
              <a:t>不邻接的</a:t>
            </a:r>
            <a:r>
              <a:rPr lang="zh-CN" altLang="en-US"/>
              <a:t>；</a:t>
            </a:r>
          </a:p>
        </p:txBody>
      </p:sp>
      <p:sp>
        <p:nvSpPr>
          <p:cNvPr id="1189892" name="Rectangle 4">
            <a:extLst>
              <a:ext uri="{FF2B5EF4-FFF2-40B4-BE49-F238E27FC236}">
                <a16:creationId xmlns:a16="http://schemas.microsoft.com/office/drawing/2014/main" id="{BBB6A041-14A0-4CAE-B5A8-E612B3001636}"/>
              </a:ext>
            </a:extLst>
          </p:cNvPr>
          <p:cNvSpPr>
            <a:spLocks noChangeArrowheads="1"/>
          </p:cNvSpPr>
          <p:nvPr/>
        </p:nvSpPr>
        <p:spPr bwMode="auto">
          <a:xfrm>
            <a:off x="2135188" y="2352675"/>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                                </a:t>
            </a:r>
            <a:r>
              <a:rPr lang="zh-CN" altLang="en-US"/>
              <a:t>具有</a:t>
            </a:r>
            <a:r>
              <a:rPr lang="zh-CN" altLang="en-US">
                <a:solidFill>
                  <a:srgbClr val="0000FF"/>
                </a:solidFill>
              </a:rPr>
              <a:t>公共结点</a:t>
            </a:r>
            <a:r>
              <a:rPr lang="zh-CN" altLang="en-US"/>
              <a:t>的两条边称为</a:t>
            </a:r>
            <a:r>
              <a:rPr lang="zh-CN" altLang="en-US">
                <a:solidFill>
                  <a:schemeClr val="accent1"/>
                </a:solidFill>
              </a:rPr>
              <a:t>邻接边</a:t>
            </a:r>
            <a:r>
              <a:rPr lang="en-US" altLang="zh-CN"/>
              <a:t>(Adjacent Edge)</a:t>
            </a:r>
            <a:r>
              <a:rPr lang="zh-CN" altLang="en-US"/>
              <a:t>；</a:t>
            </a:r>
          </a:p>
        </p:txBody>
      </p:sp>
      <p:sp>
        <p:nvSpPr>
          <p:cNvPr id="1189893" name="Rectangle 5">
            <a:extLst>
              <a:ext uri="{FF2B5EF4-FFF2-40B4-BE49-F238E27FC236}">
                <a16:creationId xmlns:a16="http://schemas.microsoft.com/office/drawing/2014/main" id="{19309688-B28A-4FAE-9265-2391740D6137}"/>
              </a:ext>
            </a:extLst>
          </p:cNvPr>
          <p:cNvSpPr>
            <a:spLocks noChangeArrowheads="1"/>
          </p:cNvSpPr>
          <p:nvPr/>
        </p:nvSpPr>
        <p:spPr bwMode="auto">
          <a:xfrm>
            <a:off x="2135188" y="2865438"/>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                                    </a:t>
            </a:r>
            <a:r>
              <a:rPr lang="zh-CN" altLang="en-US"/>
              <a:t>两个</a:t>
            </a:r>
            <a:r>
              <a:rPr lang="zh-CN" altLang="en-US">
                <a:solidFill>
                  <a:srgbClr val="0000FF"/>
                </a:solidFill>
              </a:rPr>
              <a:t>端点相同</a:t>
            </a:r>
            <a:r>
              <a:rPr lang="zh-CN" altLang="en-US"/>
              <a:t>的边称为</a:t>
            </a:r>
            <a:r>
              <a:rPr lang="zh-CN" altLang="en-US">
                <a:solidFill>
                  <a:schemeClr val="accent1"/>
                </a:solidFill>
              </a:rPr>
              <a:t>环</a:t>
            </a:r>
            <a:r>
              <a:rPr lang="en-US" altLang="zh-CN"/>
              <a:t>(Ring)</a:t>
            </a:r>
            <a:r>
              <a:rPr lang="zh-CN" altLang="en-US"/>
              <a:t>或</a:t>
            </a:r>
            <a:r>
              <a:rPr lang="zh-CN" altLang="en-US">
                <a:solidFill>
                  <a:schemeClr val="accent1"/>
                </a:solidFill>
              </a:rPr>
              <a:t>自回路</a:t>
            </a:r>
            <a:r>
              <a:rPr lang="en-US" altLang="zh-CN"/>
              <a:t>(Self-Loop)</a:t>
            </a:r>
            <a:r>
              <a:rPr lang="zh-CN" altLang="en-US"/>
              <a:t>；</a:t>
            </a:r>
          </a:p>
        </p:txBody>
      </p:sp>
      <p:sp>
        <p:nvSpPr>
          <p:cNvPr id="1189894" name="Rectangle 6">
            <a:extLst>
              <a:ext uri="{FF2B5EF4-FFF2-40B4-BE49-F238E27FC236}">
                <a16:creationId xmlns:a16="http://schemas.microsoft.com/office/drawing/2014/main" id="{7EC16125-7613-4BAE-B984-C73983EF6F61}"/>
              </a:ext>
            </a:extLst>
          </p:cNvPr>
          <p:cNvSpPr>
            <a:spLocks noChangeArrowheads="1"/>
          </p:cNvSpPr>
          <p:nvPr/>
        </p:nvSpPr>
        <p:spPr bwMode="auto">
          <a:xfrm>
            <a:off x="2135188" y="3395663"/>
            <a:ext cx="80645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                                    </a:t>
            </a:r>
            <a:r>
              <a:rPr lang="zh-CN" altLang="en-US"/>
              <a:t>      图中</a:t>
            </a:r>
            <a:r>
              <a:rPr lang="zh-CN" altLang="en-US">
                <a:solidFill>
                  <a:srgbClr val="0000FF"/>
                </a:solidFill>
              </a:rPr>
              <a:t>不与任何结点相邻接</a:t>
            </a:r>
            <a:r>
              <a:rPr lang="zh-CN" altLang="en-US"/>
              <a:t>的结点称为</a:t>
            </a:r>
            <a:r>
              <a:rPr lang="zh-CN" altLang="en-US">
                <a:solidFill>
                  <a:schemeClr val="accent1"/>
                </a:solidFill>
              </a:rPr>
              <a:t>孤立结点</a:t>
            </a:r>
            <a:r>
              <a:rPr lang="en-US" altLang="zh-CN"/>
              <a:t>(Isolated Point)</a:t>
            </a:r>
            <a:r>
              <a:rPr lang="zh-CN" altLang="en-US"/>
              <a:t>；</a:t>
            </a:r>
          </a:p>
        </p:txBody>
      </p:sp>
      <p:sp>
        <p:nvSpPr>
          <p:cNvPr id="1189895" name="Rectangle 7">
            <a:extLst>
              <a:ext uri="{FF2B5EF4-FFF2-40B4-BE49-F238E27FC236}">
                <a16:creationId xmlns:a16="http://schemas.microsoft.com/office/drawing/2014/main" id="{827B21AC-C0A5-43EC-9A3B-725892D732F5}"/>
              </a:ext>
            </a:extLst>
          </p:cNvPr>
          <p:cNvSpPr>
            <a:spLocks noChangeArrowheads="1"/>
          </p:cNvSpPr>
          <p:nvPr/>
        </p:nvSpPr>
        <p:spPr bwMode="auto">
          <a:xfrm>
            <a:off x="2135188" y="4403725"/>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仅由孤立结点组成的图称为</a:t>
            </a:r>
            <a:r>
              <a:rPr lang="zh-CN" altLang="en-US">
                <a:solidFill>
                  <a:schemeClr val="accent1"/>
                </a:solidFill>
              </a:rPr>
              <a:t>零图</a:t>
            </a:r>
            <a:r>
              <a:rPr lang="en-US" altLang="zh-CN"/>
              <a:t>(Null Graph)</a:t>
            </a:r>
            <a:r>
              <a:rPr lang="zh-CN" altLang="en-US"/>
              <a:t>；</a:t>
            </a:r>
          </a:p>
        </p:txBody>
      </p:sp>
      <p:sp>
        <p:nvSpPr>
          <p:cNvPr id="1189896" name="Rectangle 8">
            <a:extLst>
              <a:ext uri="{FF2B5EF4-FFF2-40B4-BE49-F238E27FC236}">
                <a16:creationId xmlns:a16="http://schemas.microsoft.com/office/drawing/2014/main" id="{7C9CC11A-AC7E-4775-99B8-2ABCE9E4B397}"/>
              </a:ext>
            </a:extLst>
          </p:cNvPr>
          <p:cNvSpPr>
            <a:spLocks noChangeArrowheads="1"/>
          </p:cNvSpPr>
          <p:nvPr/>
        </p:nvSpPr>
        <p:spPr bwMode="auto">
          <a:xfrm>
            <a:off x="2135188" y="4906963"/>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仅含一个结点的零图称为</a:t>
            </a:r>
            <a:r>
              <a:rPr lang="zh-CN" altLang="en-US">
                <a:solidFill>
                  <a:schemeClr val="accent1"/>
                </a:solidFill>
              </a:rPr>
              <a:t>平凡图</a:t>
            </a:r>
            <a:r>
              <a:rPr lang="en-US" altLang="zh-CN"/>
              <a:t>(Trivial Graph)</a:t>
            </a:r>
            <a:r>
              <a:rPr lang="zh-CN" altLang="en-US"/>
              <a:t>；</a:t>
            </a:r>
          </a:p>
        </p:txBody>
      </p:sp>
      <p:sp>
        <p:nvSpPr>
          <p:cNvPr id="1189897" name="Rectangle 9">
            <a:extLst>
              <a:ext uri="{FF2B5EF4-FFF2-40B4-BE49-F238E27FC236}">
                <a16:creationId xmlns:a16="http://schemas.microsoft.com/office/drawing/2014/main" id="{17FF28D3-8AA2-4F49-AE4E-2549EDD8C4E0}"/>
              </a:ext>
            </a:extLst>
          </p:cNvPr>
          <p:cNvSpPr>
            <a:spLocks noChangeArrowheads="1"/>
          </p:cNvSpPr>
          <p:nvPr/>
        </p:nvSpPr>
        <p:spPr bwMode="auto">
          <a:xfrm>
            <a:off x="2135188" y="5419725"/>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含有</a:t>
            </a:r>
            <a:r>
              <a:rPr lang="en-US" altLang="zh-CN"/>
              <a:t>n</a:t>
            </a:r>
            <a:r>
              <a:rPr lang="zh-CN" altLang="en-US"/>
              <a:t>个结点，</a:t>
            </a:r>
            <a:r>
              <a:rPr lang="en-US" altLang="zh-CN"/>
              <a:t>m</a:t>
            </a:r>
            <a:r>
              <a:rPr lang="zh-CN" altLang="en-US"/>
              <a:t>条边的图，称为</a:t>
            </a:r>
            <a:r>
              <a:rPr lang="en-US" altLang="zh-CN">
                <a:solidFill>
                  <a:schemeClr val="accent1"/>
                </a:solidFill>
              </a:rPr>
              <a:t>(n, m)</a:t>
            </a:r>
            <a:r>
              <a:rPr lang="zh-CN" altLang="en-US">
                <a:solidFill>
                  <a:schemeClr val="accent1"/>
                </a:solidFill>
              </a:rPr>
              <a:t>图</a:t>
            </a:r>
            <a:r>
              <a:rPr lang="zh-CN" altLang="en-US"/>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9891">
                                            <p:txEl>
                                              <p:pRg st="0" end="0"/>
                                            </p:txEl>
                                          </p:spTgt>
                                        </p:tgtEl>
                                        <p:attrNameLst>
                                          <p:attrName>style.visibility</p:attrName>
                                        </p:attrNameLst>
                                      </p:cBhvr>
                                      <p:to>
                                        <p:strVal val="visible"/>
                                      </p:to>
                                    </p:set>
                                    <p:anim calcmode="lin" valueType="num">
                                      <p:cBhvr additive="base">
                                        <p:cTn id="7" dur="500" fill="hold"/>
                                        <p:tgtEl>
                                          <p:spTgt spid="1189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9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9892"/>
                                        </p:tgtEl>
                                        <p:attrNameLst>
                                          <p:attrName>style.visibility</p:attrName>
                                        </p:attrNameLst>
                                      </p:cBhvr>
                                      <p:to>
                                        <p:strVal val="visible"/>
                                      </p:to>
                                    </p:set>
                                    <p:anim calcmode="lin" valueType="num">
                                      <p:cBhvr additive="base">
                                        <p:cTn id="13" dur="500" fill="hold"/>
                                        <p:tgtEl>
                                          <p:spTgt spid="1189892"/>
                                        </p:tgtEl>
                                        <p:attrNameLst>
                                          <p:attrName>ppt_x</p:attrName>
                                        </p:attrNameLst>
                                      </p:cBhvr>
                                      <p:tavLst>
                                        <p:tav tm="0">
                                          <p:val>
                                            <p:strVal val="#ppt_x"/>
                                          </p:val>
                                        </p:tav>
                                        <p:tav tm="100000">
                                          <p:val>
                                            <p:strVal val="#ppt_x"/>
                                          </p:val>
                                        </p:tav>
                                      </p:tavLst>
                                    </p:anim>
                                    <p:anim calcmode="lin" valueType="num">
                                      <p:cBhvr additive="base">
                                        <p:cTn id="14" dur="500" fill="hold"/>
                                        <p:tgtEl>
                                          <p:spTgt spid="11898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89893"/>
                                        </p:tgtEl>
                                        <p:attrNameLst>
                                          <p:attrName>style.visibility</p:attrName>
                                        </p:attrNameLst>
                                      </p:cBhvr>
                                      <p:to>
                                        <p:strVal val="visible"/>
                                      </p:to>
                                    </p:set>
                                    <p:anim calcmode="lin" valueType="num">
                                      <p:cBhvr additive="base">
                                        <p:cTn id="19" dur="500" fill="hold"/>
                                        <p:tgtEl>
                                          <p:spTgt spid="1189893"/>
                                        </p:tgtEl>
                                        <p:attrNameLst>
                                          <p:attrName>ppt_x</p:attrName>
                                        </p:attrNameLst>
                                      </p:cBhvr>
                                      <p:tavLst>
                                        <p:tav tm="0">
                                          <p:val>
                                            <p:strVal val="#ppt_x"/>
                                          </p:val>
                                        </p:tav>
                                        <p:tav tm="100000">
                                          <p:val>
                                            <p:strVal val="#ppt_x"/>
                                          </p:val>
                                        </p:tav>
                                      </p:tavLst>
                                    </p:anim>
                                    <p:anim calcmode="lin" valueType="num">
                                      <p:cBhvr additive="base">
                                        <p:cTn id="20" dur="500" fill="hold"/>
                                        <p:tgtEl>
                                          <p:spTgt spid="118989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89894"/>
                                        </p:tgtEl>
                                        <p:attrNameLst>
                                          <p:attrName>style.visibility</p:attrName>
                                        </p:attrNameLst>
                                      </p:cBhvr>
                                      <p:to>
                                        <p:strVal val="visible"/>
                                      </p:to>
                                    </p:set>
                                    <p:anim calcmode="lin" valueType="num">
                                      <p:cBhvr additive="base">
                                        <p:cTn id="25" dur="500" fill="hold"/>
                                        <p:tgtEl>
                                          <p:spTgt spid="1189894"/>
                                        </p:tgtEl>
                                        <p:attrNameLst>
                                          <p:attrName>ppt_x</p:attrName>
                                        </p:attrNameLst>
                                      </p:cBhvr>
                                      <p:tavLst>
                                        <p:tav tm="0">
                                          <p:val>
                                            <p:strVal val="#ppt_x"/>
                                          </p:val>
                                        </p:tav>
                                        <p:tav tm="100000">
                                          <p:val>
                                            <p:strVal val="#ppt_x"/>
                                          </p:val>
                                        </p:tav>
                                      </p:tavLst>
                                    </p:anim>
                                    <p:anim calcmode="lin" valueType="num">
                                      <p:cBhvr additive="base">
                                        <p:cTn id="26" dur="500" fill="hold"/>
                                        <p:tgtEl>
                                          <p:spTgt spid="118989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89895"/>
                                        </p:tgtEl>
                                        <p:attrNameLst>
                                          <p:attrName>style.visibility</p:attrName>
                                        </p:attrNameLst>
                                      </p:cBhvr>
                                      <p:to>
                                        <p:strVal val="visible"/>
                                      </p:to>
                                    </p:set>
                                    <p:anim calcmode="lin" valueType="num">
                                      <p:cBhvr additive="base">
                                        <p:cTn id="31" dur="500" fill="hold"/>
                                        <p:tgtEl>
                                          <p:spTgt spid="1189895"/>
                                        </p:tgtEl>
                                        <p:attrNameLst>
                                          <p:attrName>ppt_x</p:attrName>
                                        </p:attrNameLst>
                                      </p:cBhvr>
                                      <p:tavLst>
                                        <p:tav tm="0">
                                          <p:val>
                                            <p:strVal val="#ppt_x"/>
                                          </p:val>
                                        </p:tav>
                                        <p:tav tm="100000">
                                          <p:val>
                                            <p:strVal val="#ppt_x"/>
                                          </p:val>
                                        </p:tav>
                                      </p:tavLst>
                                    </p:anim>
                                    <p:anim calcmode="lin" valueType="num">
                                      <p:cBhvr additive="base">
                                        <p:cTn id="32" dur="500" fill="hold"/>
                                        <p:tgtEl>
                                          <p:spTgt spid="118989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89896"/>
                                        </p:tgtEl>
                                        <p:attrNameLst>
                                          <p:attrName>style.visibility</p:attrName>
                                        </p:attrNameLst>
                                      </p:cBhvr>
                                      <p:to>
                                        <p:strVal val="visible"/>
                                      </p:to>
                                    </p:set>
                                    <p:anim calcmode="lin" valueType="num">
                                      <p:cBhvr additive="base">
                                        <p:cTn id="37" dur="500" fill="hold"/>
                                        <p:tgtEl>
                                          <p:spTgt spid="1189896"/>
                                        </p:tgtEl>
                                        <p:attrNameLst>
                                          <p:attrName>ppt_x</p:attrName>
                                        </p:attrNameLst>
                                      </p:cBhvr>
                                      <p:tavLst>
                                        <p:tav tm="0">
                                          <p:val>
                                            <p:strVal val="#ppt_x"/>
                                          </p:val>
                                        </p:tav>
                                        <p:tav tm="100000">
                                          <p:val>
                                            <p:strVal val="#ppt_x"/>
                                          </p:val>
                                        </p:tav>
                                      </p:tavLst>
                                    </p:anim>
                                    <p:anim calcmode="lin" valueType="num">
                                      <p:cBhvr additive="base">
                                        <p:cTn id="38" dur="500" fill="hold"/>
                                        <p:tgtEl>
                                          <p:spTgt spid="118989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89897"/>
                                        </p:tgtEl>
                                        <p:attrNameLst>
                                          <p:attrName>style.visibility</p:attrName>
                                        </p:attrNameLst>
                                      </p:cBhvr>
                                      <p:to>
                                        <p:strVal val="visible"/>
                                      </p:to>
                                    </p:set>
                                    <p:anim calcmode="lin" valueType="num">
                                      <p:cBhvr additive="base">
                                        <p:cTn id="43" dur="500" fill="hold"/>
                                        <p:tgtEl>
                                          <p:spTgt spid="1189897"/>
                                        </p:tgtEl>
                                        <p:attrNameLst>
                                          <p:attrName>ppt_x</p:attrName>
                                        </p:attrNameLst>
                                      </p:cBhvr>
                                      <p:tavLst>
                                        <p:tav tm="0">
                                          <p:val>
                                            <p:strVal val="#ppt_x"/>
                                          </p:val>
                                        </p:tav>
                                        <p:tav tm="100000">
                                          <p:val>
                                            <p:strVal val="#ppt_x"/>
                                          </p:val>
                                        </p:tav>
                                      </p:tavLst>
                                    </p:anim>
                                    <p:anim calcmode="lin" valueType="num">
                                      <p:cBhvr additive="base">
                                        <p:cTn id="44" dur="500" fill="hold"/>
                                        <p:tgtEl>
                                          <p:spTgt spid="1189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1" grpId="0" build="p"/>
      <p:bldP spid="1189892" grpId="0"/>
      <p:bldP spid="1189893" grpId="0"/>
      <p:bldP spid="1189894" grpId="0"/>
      <p:bldP spid="1189895" grpId="0"/>
      <p:bldP spid="1189896" grpId="0"/>
      <p:bldP spid="118989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D90F81CA-A0DC-48B8-8BD2-836E02AA1A4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C3810FD-9859-410E-BBE8-4E71EA0EB9AE}"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0723" name="Rectangle 2">
            <a:extLst>
              <a:ext uri="{FF2B5EF4-FFF2-40B4-BE49-F238E27FC236}">
                <a16:creationId xmlns:a16="http://schemas.microsoft.com/office/drawing/2014/main" id="{CC428463-076E-49C9-B2D1-C43B8A2025F9}"/>
              </a:ext>
            </a:extLst>
          </p:cNvPr>
          <p:cNvSpPr>
            <a:spLocks noGrp="1" noChangeArrowheads="1"/>
          </p:cNvSpPr>
          <p:nvPr>
            <p:ph type="title"/>
          </p:nvPr>
        </p:nvSpPr>
        <p:spPr/>
        <p:txBody>
          <a:bodyPr/>
          <a:lstStyle/>
          <a:p>
            <a:pPr eaLnBrk="1" hangingPunct="1"/>
            <a:r>
              <a:rPr lang="zh-CN" altLang="en-US"/>
              <a:t>例</a:t>
            </a:r>
            <a:r>
              <a:rPr lang="en-US" altLang="zh-CN"/>
              <a:t>8.2.5</a:t>
            </a:r>
            <a:endParaRPr lang="zh-CN" altLang="en-US"/>
          </a:p>
        </p:txBody>
      </p:sp>
      <p:sp>
        <p:nvSpPr>
          <p:cNvPr id="1193987" name="Rectangle 3">
            <a:extLst>
              <a:ext uri="{FF2B5EF4-FFF2-40B4-BE49-F238E27FC236}">
                <a16:creationId xmlns:a16="http://schemas.microsoft.com/office/drawing/2014/main" id="{AA5ACA8A-C2F4-4BA3-AA48-2E08FAEC0806}"/>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试写出下图所示图</a:t>
            </a:r>
            <a:r>
              <a:rPr lang="en-US" altLang="zh-CN"/>
              <a:t>G</a:t>
            </a:r>
            <a:r>
              <a:rPr lang="zh-CN" altLang="en-US"/>
              <a:t>的所有结点的邻接点、所有边的邻接边，并指出所有的孤立结点和环。 </a:t>
            </a:r>
          </a:p>
        </p:txBody>
      </p:sp>
      <p:pic>
        <p:nvPicPr>
          <p:cNvPr id="4" name="图片 3">
            <a:extLst>
              <a:ext uri="{FF2B5EF4-FFF2-40B4-BE49-F238E27FC236}">
                <a16:creationId xmlns:a16="http://schemas.microsoft.com/office/drawing/2014/main" id="{2E1326D5-D3FB-4431-9110-B309B7F76070}"/>
              </a:ext>
            </a:extLst>
          </p:cNvPr>
          <p:cNvPicPr>
            <a:picLocks noChangeAspect="1"/>
          </p:cNvPicPr>
          <p:nvPr/>
        </p:nvPicPr>
        <p:blipFill>
          <a:blip r:embed="rId2"/>
          <a:stretch>
            <a:fillRect/>
          </a:stretch>
        </p:blipFill>
        <p:spPr>
          <a:xfrm>
            <a:off x="3719736" y="2942196"/>
            <a:ext cx="4651651" cy="2719052"/>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93987">
                                            <p:txEl>
                                              <p:pRg st="0" end="0"/>
                                            </p:txEl>
                                          </p:spTgt>
                                        </p:tgtEl>
                                        <p:attrNameLst>
                                          <p:attrName>style.visibility</p:attrName>
                                        </p:attrNameLst>
                                      </p:cBhvr>
                                      <p:to>
                                        <p:strVal val="visible"/>
                                      </p:to>
                                    </p:set>
                                    <p:anim calcmode="lin" valueType="num">
                                      <p:cBhvr additive="base">
                                        <p:cTn id="7" dur="500" fill="hold"/>
                                        <p:tgtEl>
                                          <p:spTgt spid="1193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39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3A0E437C-EE37-40A2-80C6-32D75211088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B0FC9F9-B12E-4721-97D2-6E770BB08A5B}"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1747" name="Rectangle 2">
            <a:extLst>
              <a:ext uri="{FF2B5EF4-FFF2-40B4-BE49-F238E27FC236}">
                <a16:creationId xmlns:a16="http://schemas.microsoft.com/office/drawing/2014/main" id="{86FF0966-27AD-4440-ADBE-F40A494E98AC}"/>
              </a:ext>
            </a:extLst>
          </p:cNvPr>
          <p:cNvSpPr>
            <a:spLocks noGrp="1" noChangeArrowheads="1"/>
          </p:cNvSpPr>
          <p:nvPr>
            <p:ph type="title"/>
          </p:nvPr>
        </p:nvSpPr>
        <p:spPr/>
        <p:txBody>
          <a:bodyPr/>
          <a:lstStyle/>
          <a:p>
            <a:pPr eaLnBrk="1" hangingPunct="1"/>
            <a:r>
              <a:rPr lang="zh-CN" altLang="en-US"/>
              <a:t>分析</a:t>
            </a:r>
          </a:p>
        </p:txBody>
      </p:sp>
      <p:sp>
        <p:nvSpPr>
          <p:cNvPr id="1192963" name="Rectangle 3">
            <a:extLst>
              <a:ext uri="{FF2B5EF4-FFF2-40B4-BE49-F238E27FC236}">
                <a16:creationId xmlns:a16="http://schemas.microsoft.com/office/drawing/2014/main" id="{6B409E73-486B-4EF4-990A-816F78455B5C}"/>
              </a:ext>
            </a:extLst>
          </p:cNvPr>
          <p:cNvSpPr>
            <a:spLocks noGrp="1" noChangeArrowheads="1"/>
          </p:cNvSpPr>
          <p:nvPr>
            <p:ph type="body" idx="1"/>
          </p:nvPr>
        </p:nvSpPr>
        <p:spPr>
          <a:xfrm>
            <a:off x="2135188" y="1341439"/>
            <a:ext cx="8064500" cy="3767137"/>
          </a:xfrm>
        </p:spPr>
        <p:txBody>
          <a:bodyPr/>
          <a:lstStyle/>
          <a:p>
            <a:pPr marL="0" indent="0" eaLnBrk="1" hangingPunct="1">
              <a:buNone/>
            </a:pPr>
            <a:r>
              <a:rPr lang="zh-CN" altLang="en-US" dirty="0"/>
              <a:t>    根据定义</a:t>
            </a:r>
            <a:r>
              <a:rPr lang="en-US" altLang="zh-CN" dirty="0"/>
              <a:t>8.2.4</a:t>
            </a:r>
            <a:r>
              <a:rPr lang="zh-CN" altLang="en-US" dirty="0"/>
              <a:t>，如果两个结点间有边相连，那么它们互为邻接点；如果两条边有公共结点，那么它们互为邻接边。</a:t>
            </a:r>
          </a:p>
          <a:p>
            <a:pPr marL="0" indent="0" eaLnBrk="1" hangingPunct="1">
              <a:buNone/>
            </a:pPr>
            <a:r>
              <a:rPr lang="zh-CN" altLang="en-US" dirty="0"/>
              <a:t>    需要注意的是，</a:t>
            </a:r>
            <a:r>
              <a:rPr lang="zh-CN" altLang="en-US" dirty="0">
                <a:solidFill>
                  <a:schemeClr val="accent1"/>
                </a:solidFill>
              </a:rPr>
              <a:t>只要当一个结点处有环时，它才是自己的邻接点</a:t>
            </a:r>
            <a:r>
              <a:rPr lang="zh-CN" altLang="en-US" dirty="0"/>
              <a:t>；由于一条边有两个端点，</a:t>
            </a:r>
            <a:r>
              <a:rPr lang="zh-CN" altLang="en-US" dirty="0">
                <a:solidFill>
                  <a:schemeClr val="accent1"/>
                </a:solidFill>
              </a:rPr>
              <a:t>在计算邻接边时要把这两个端点都算上</a:t>
            </a:r>
            <a:r>
              <a:rPr lang="zh-CN" altLang="en-US" dirty="0"/>
              <a:t>，例如</a:t>
            </a:r>
            <a:r>
              <a:rPr lang="en-US" altLang="zh-CN" dirty="0"/>
              <a:t>e</a:t>
            </a:r>
            <a:r>
              <a:rPr lang="en-US" altLang="zh-CN" baseline="-25000" dirty="0"/>
              <a:t>2</a:t>
            </a:r>
            <a:r>
              <a:rPr lang="zh-CN" altLang="en-US" dirty="0"/>
              <a:t>和</a:t>
            </a:r>
            <a:r>
              <a:rPr lang="en-US" altLang="zh-CN" dirty="0"/>
              <a:t>e</a:t>
            </a:r>
            <a:r>
              <a:rPr lang="en-US" altLang="zh-CN" baseline="-25000" dirty="0"/>
              <a:t>4</a:t>
            </a:r>
            <a:r>
              <a:rPr lang="zh-CN" altLang="en-US" dirty="0"/>
              <a:t>都是</a:t>
            </a:r>
            <a:r>
              <a:rPr lang="en-US" altLang="zh-CN" dirty="0"/>
              <a:t>e</a:t>
            </a:r>
            <a:r>
              <a:rPr lang="en-US" altLang="zh-CN" baseline="-25000" dirty="0"/>
              <a:t>1</a:t>
            </a:r>
            <a:r>
              <a:rPr lang="zh-CN" altLang="en-US" dirty="0"/>
              <a:t>的邻接边。所有边都是自己的邻接边。</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2963">
                                            <p:txEl>
                                              <p:pRg st="0" end="0"/>
                                            </p:txEl>
                                          </p:spTgt>
                                        </p:tgtEl>
                                        <p:attrNameLst>
                                          <p:attrName>style.visibility</p:attrName>
                                        </p:attrNameLst>
                                      </p:cBhvr>
                                      <p:to>
                                        <p:strVal val="visible"/>
                                      </p:to>
                                    </p:set>
                                    <p:anim calcmode="lin" valueType="num">
                                      <p:cBhvr additive="base">
                                        <p:cTn id="7" dur="500" fill="hold"/>
                                        <p:tgtEl>
                                          <p:spTgt spid="1192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2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2963">
                                            <p:txEl>
                                              <p:pRg st="1" end="1"/>
                                            </p:txEl>
                                          </p:spTgt>
                                        </p:tgtEl>
                                        <p:attrNameLst>
                                          <p:attrName>style.visibility</p:attrName>
                                        </p:attrNameLst>
                                      </p:cBhvr>
                                      <p:to>
                                        <p:strVal val="visible"/>
                                      </p:to>
                                    </p:set>
                                    <p:anim calcmode="lin" valueType="num">
                                      <p:cBhvr additive="base">
                                        <p:cTn id="13" dur="500" fill="hold"/>
                                        <p:tgtEl>
                                          <p:spTgt spid="1192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29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4">
            <a:extLst>
              <a:ext uri="{FF2B5EF4-FFF2-40B4-BE49-F238E27FC236}">
                <a16:creationId xmlns:a16="http://schemas.microsoft.com/office/drawing/2014/main" id="{3732E34F-98E4-488E-8C39-EA63E77EC47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1622EE2-F263-4EE7-8379-9254059F475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2771" name="Rectangle 2">
            <a:extLst>
              <a:ext uri="{FF2B5EF4-FFF2-40B4-BE49-F238E27FC236}">
                <a16:creationId xmlns:a16="http://schemas.microsoft.com/office/drawing/2014/main" id="{5480C629-ECEA-42B9-ABFA-8F86E0B3FA0C}"/>
              </a:ext>
            </a:extLst>
          </p:cNvPr>
          <p:cNvSpPr>
            <a:spLocks noGrp="1" noChangeArrowheads="1"/>
          </p:cNvSpPr>
          <p:nvPr>
            <p:ph type="title"/>
          </p:nvPr>
        </p:nvSpPr>
        <p:spPr/>
        <p:txBody>
          <a:bodyPr/>
          <a:lstStyle/>
          <a:p>
            <a:pPr eaLnBrk="1" hangingPunct="1"/>
            <a:r>
              <a:rPr lang="zh-CN" altLang="en-US"/>
              <a:t>解</a:t>
            </a:r>
          </a:p>
        </p:txBody>
      </p:sp>
      <p:sp>
        <p:nvSpPr>
          <p:cNvPr id="1195011" name="Rectangle 3">
            <a:extLst>
              <a:ext uri="{FF2B5EF4-FFF2-40B4-BE49-F238E27FC236}">
                <a16:creationId xmlns:a16="http://schemas.microsoft.com/office/drawing/2014/main" id="{F19B64CF-8F1B-4BB0-8893-D0E9A22A618B}"/>
              </a:ext>
            </a:extLst>
          </p:cNvPr>
          <p:cNvSpPr>
            <a:spLocks noGrp="1" noChangeArrowheads="1"/>
          </p:cNvSpPr>
          <p:nvPr>
            <p:ph type="body" sz="half" idx="1"/>
          </p:nvPr>
        </p:nvSpPr>
        <p:spPr>
          <a:xfrm>
            <a:off x="1919288" y="1306514"/>
            <a:ext cx="8424862" cy="919867"/>
          </a:xfrm>
        </p:spPr>
        <p:txBody>
          <a:bodyPr/>
          <a:lstStyle/>
          <a:p>
            <a:pPr marL="0" indent="0" eaLnBrk="1" hangingPunct="1">
              <a:buNone/>
            </a:pPr>
            <a:r>
              <a:rPr lang="zh-CN" altLang="en-US" sz="2400"/>
              <a:t>图</a:t>
            </a:r>
            <a:r>
              <a:rPr lang="en-US" altLang="zh-CN" sz="2400"/>
              <a:t>G</a:t>
            </a:r>
            <a:r>
              <a:rPr lang="zh-CN" altLang="en-US" sz="2400"/>
              <a:t>所有结点的邻接点和孤立结点，所有边的邻接边和环如下表所示。 </a:t>
            </a:r>
          </a:p>
        </p:txBody>
      </p:sp>
      <p:sp>
        <p:nvSpPr>
          <p:cNvPr id="32773" name="Rectangle 4">
            <a:extLst>
              <a:ext uri="{FF2B5EF4-FFF2-40B4-BE49-F238E27FC236}">
                <a16:creationId xmlns:a16="http://schemas.microsoft.com/office/drawing/2014/main" id="{FB8DAA60-BC35-4373-AEC2-87761A9BE167}"/>
              </a:ext>
            </a:extLst>
          </p:cNvPr>
          <p:cNvSpPr>
            <a:spLocks noChangeArrowheads="1"/>
          </p:cNvSpPr>
          <p:nvPr/>
        </p:nvSpPr>
        <p:spPr bwMode="auto">
          <a:xfrm>
            <a:off x="1524001" y="8200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kumimoji="1" lang="zh-CN" altLang="en-US" sz="2400" b="0">
              <a:solidFill>
                <a:schemeClr val="tx1"/>
              </a:solidFill>
              <a:latin typeface="Times New Roman" panose="02020603050405020304" pitchFamily="18" charset="0"/>
              <a:ea typeface="宋体" panose="02010600030101010101" pitchFamily="2" charset="-122"/>
            </a:endParaRPr>
          </a:p>
        </p:txBody>
      </p:sp>
      <p:graphicFrame>
        <p:nvGraphicFramePr>
          <p:cNvPr id="1195552" name="Group 544">
            <a:extLst>
              <a:ext uri="{FF2B5EF4-FFF2-40B4-BE49-F238E27FC236}">
                <a16:creationId xmlns:a16="http://schemas.microsoft.com/office/drawing/2014/main" id="{C1EC0A90-59C9-486D-880C-6674A2815891}"/>
              </a:ext>
            </a:extLst>
          </p:cNvPr>
          <p:cNvGraphicFramePr>
            <a:graphicFrameLocks noGrp="1"/>
          </p:cNvGraphicFramePr>
          <p:nvPr/>
        </p:nvGraphicFramePr>
        <p:xfrm>
          <a:off x="1846264" y="2381250"/>
          <a:ext cx="8713787" cy="4000504"/>
        </p:xfrm>
        <a:graphic>
          <a:graphicData uri="http://schemas.openxmlformats.org/drawingml/2006/table">
            <a:tbl>
              <a:tblPr/>
              <a:tblGrid>
                <a:gridCol w="563562">
                  <a:extLst>
                    <a:ext uri="{9D8B030D-6E8A-4147-A177-3AD203B41FA5}">
                      <a16:colId xmlns:a16="http://schemas.microsoft.com/office/drawing/2014/main" val="20000"/>
                    </a:ext>
                  </a:extLst>
                </a:gridCol>
                <a:gridCol w="1946275">
                  <a:extLst>
                    <a:ext uri="{9D8B030D-6E8A-4147-A177-3AD203B41FA5}">
                      <a16:colId xmlns:a16="http://schemas.microsoft.com/office/drawing/2014/main" val="20001"/>
                    </a:ext>
                  </a:extLst>
                </a:gridCol>
                <a:gridCol w="1220788">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468312">
                  <a:extLst>
                    <a:ext uri="{9D8B030D-6E8A-4147-A177-3AD203B41FA5}">
                      <a16:colId xmlns:a16="http://schemas.microsoft.com/office/drawing/2014/main" val="20004"/>
                    </a:ext>
                  </a:extLst>
                </a:gridCol>
                <a:gridCol w="2971800">
                  <a:extLst>
                    <a:ext uri="{9D8B030D-6E8A-4147-A177-3AD203B41FA5}">
                      <a16:colId xmlns:a16="http://schemas.microsoft.com/office/drawing/2014/main" val="20005"/>
                    </a:ext>
                  </a:extLst>
                </a:gridCol>
                <a:gridCol w="1146175">
                  <a:extLst>
                    <a:ext uri="{9D8B030D-6E8A-4147-A177-3AD203B41FA5}">
                      <a16:colId xmlns:a16="http://schemas.microsoft.com/office/drawing/2014/main" val="20006"/>
                    </a:ext>
                  </a:extLst>
                </a:gridCol>
              </a:tblGrid>
              <a:tr h="50006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结点</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alpha val="89999"/>
                      </a:srgb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邻接点</a:t>
                      </a:r>
                      <a:endParaRPr kumimoji="1" lang="zh-CN" altLang="en-US" sz="2400" b="0" i="0" u="none" strike="noStrike" cap="none" normalizeH="0" baseline="0">
                        <a:ln>
                          <a:noFill/>
                        </a:ln>
                        <a:solidFill>
                          <a:schemeClr val="accent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89999"/>
                      </a:srgb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是否孤立结点</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89999"/>
                      </a:schemeClr>
                    </a:solid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边</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邻接边</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是否环</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89999"/>
                      </a:schemeClr>
                    </a:solidFill>
                  </a:tcPr>
                </a:tc>
                <a:extLst>
                  <a:ext uri="{0D108BD9-81ED-4DB2-BD59-A6C34878D82A}">
                    <a16:rowId xmlns:a16="http://schemas.microsoft.com/office/drawing/2014/main" val="10000"/>
                  </a:ext>
                </a:extLst>
              </a:tr>
              <a:tr h="5000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4</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5</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s-ES_tradnl"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4</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是</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4</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4</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5</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4</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5</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4</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5</a:t>
                      </a: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5</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是</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1</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2</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3</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4</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5</a:t>
                      </a:r>
                      <a:r>
                        <a:rPr kumimoji="1" lang="es-ES_tradnl"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s-ES_tradnl"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s-ES_tradnl"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v</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6</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否</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rgbClr val="FF3300"/>
                        </a:buClr>
                        <a:buSzTx/>
                        <a:buFont typeface="Wingdings" pitchFamily="2" charset="2"/>
                        <a:buNone/>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800080">
                        <a:alpha val="89999"/>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7</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e</a:t>
                      </a:r>
                      <a:r>
                        <a:rPr kumimoji="1" lang="en-US" altLang="zh-CN" sz="2400" b="1" i="0" u="none" strike="noStrike" cap="none" normalizeH="0" baseline="-30000">
                          <a:ln>
                            <a:noFill/>
                          </a:ln>
                          <a:solidFill>
                            <a:schemeClr val="tx1"/>
                          </a:solidFill>
                          <a:effectLst/>
                          <a:latin typeface="黑体" pitchFamily="2" charset="-122"/>
                          <a:ea typeface="黑体" pitchFamily="2" charset="-122"/>
                          <a:cs typeface="Times New Roman" pitchFamily="18" charset="0"/>
                        </a:rPr>
                        <a:t>7</a:t>
                      </a:r>
                      <a:endParaRPr kumimoji="1" lang="en-US" altLang="zh-CN"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Times New Roman" pitchFamily="18" charset="0"/>
                        </a:rPr>
                        <a:t>是</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95553" name="Rectangle 545">
            <a:extLst>
              <a:ext uri="{FF2B5EF4-FFF2-40B4-BE49-F238E27FC236}">
                <a16:creationId xmlns:a16="http://schemas.microsoft.com/office/drawing/2014/main" id="{A26497C1-3AD5-411D-B4EB-4614F3F5DB0A}"/>
              </a:ext>
            </a:extLst>
          </p:cNvPr>
          <p:cNvSpPr>
            <a:spLocks noChangeArrowheads="1"/>
          </p:cNvSpPr>
          <p:nvPr/>
        </p:nvSpPr>
        <p:spPr bwMode="auto">
          <a:xfrm>
            <a:off x="3073401" y="1744664"/>
            <a:ext cx="7415213"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a:t>图</a:t>
            </a:r>
            <a:r>
              <a:rPr lang="en-US" altLang="zh-CN" sz="2400"/>
              <a:t>G</a:t>
            </a:r>
            <a:r>
              <a:rPr lang="zh-CN" altLang="en-US" sz="2400"/>
              <a:t>既不是平凡图，也不是零图，而是一个</a:t>
            </a:r>
            <a:r>
              <a:rPr lang="en-US" altLang="zh-CN" sz="2400"/>
              <a:t>(6, 7)</a:t>
            </a:r>
            <a:r>
              <a:rPr lang="zh-CN" altLang="en-US" sz="2400"/>
              <a:t>图。</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95011">
                                            <p:txEl>
                                              <p:pRg st="0" end="0"/>
                                            </p:txEl>
                                          </p:spTgt>
                                        </p:tgtEl>
                                        <p:attrNameLst>
                                          <p:attrName>style.visibility</p:attrName>
                                        </p:attrNameLst>
                                      </p:cBhvr>
                                      <p:to>
                                        <p:strVal val="visible"/>
                                      </p:to>
                                    </p:set>
                                    <p:anim calcmode="lin" valueType="num">
                                      <p:cBhvr additive="base">
                                        <p:cTn id="7" dur="500" fill="hold"/>
                                        <p:tgtEl>
                                          <p:spTgt spid="1195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50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30" presetClass="entr" presetSubtype="0" fill="hold" nodeType="afterEffect">
                                  <p:stCondLst>
                                    <p:cond delay="0"/>
                                  </p:stCondLst>
                                  <p:childTnLst>
                                    <p:set>
                                      <p:cBhvr>
                                        <p:cTn id="11" dur="1" fill="hold">
                                          <p:stCondLst>
                                            <p:cond delay="0"/>
                                          </p:stCondLst>
                                        </p:cTn>
                                        <p:tgtEl>
                                          <p:spTgt spid="1195552"/>
                                        </p:tgtEl>
                                        <p:attrNameLst>
                                          <p:attrName>style.visibility</p:attrName>
                                        </p:attrNameLst>
                                      </p:cBhvr>
                                      <p:to>
                                        <p:strVal val="visible"/>
                                      </p:to>
                                    </p:set>
                                    <p:animEffect transition="in" filter="fade">
                                      <p:cBhvr>
                                        <p:cTn id="12" dur="800" decel="100000"/>
                                        <p:tgtEl>
                                          <p:spTgt spid="1195552"/>
                                        </p:tgtEl>
                                      </p:cBhvr>
                                    </p:animEffect>
                                    <p:anim calcmode="lin" valueType="num">
                                      <p:cBhvr>
                                        <p:cTn id="13" dur="800" decel="100000" fill="hold"/>
                                        <p:tgtEl>
                                          <p:spTgt spid="1195552"/>
                                        </p:tgtEl>
                                        <p:attrNameLst>
                                          <p:attrName>style.rotation</p:attrName>
                                        </p:attrNameLst>
                                      </p:cBhvr>
                                      <p:tavLst>
                                        <p:tav tm="0">
                                          <p:val>
                                            <p:fltVal val="-90"/>
                                          </p:val>
                                        </p:tav>
                                        <p:tav tm="100000">
                                          <p:val>
                                            <p:fltVal val="0"/>
                                          </p:val>
                                        </p:tav>
                                      </p:tavLst>
                                    </p:anim>
                                    <p:anim calcmode="lin" valueType="num">
                                      <p:cBhvr>
                                        <p:cTn id="14" dur="800" decel="100000" fill="hold"/>
                                        <p:tgtEl>
                                          <p:spTgt spid="1195552"/>
                                        </p:tgtEl>
                                        <p:attrNameLst>
                                          <p:attrName>ppt_x</p:attrName>
                                        </p:attrNameLst>
                                      </p:cBhvr>
                                      <p:tavLst>
                                        <p:tav tm="0">
                                          <p:val>
                                            <p:strVal val="#ppt_x+0.4"/>
                                          </p:val>
                                        </p:tav>
                                        <p:tav tm="100000">
                                          <p:val>
                                            <p:strVal val="#ppt_x-0.05"/>
                                          </p:val>
                                        </p:tav>
                                      </p:tavLst>
                                    </p:anim>
                                    <p:anim calcmode="lin" valueType="num">
                                      <p:cBhvr>
                                        <p:cTn id="15" dur="800" decel="100000" fill="hold"/>
                                        <p:tgtEl>
                                          <p:spTgt spid="1195552"/>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195552"/>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195552"/>
                                        </p:tgtEl>
                                        <p:attrNameLst>
                                          <p:attrName>ppt_y</p:attrName>
                                        </p:attrNameLst>
                                      </p:cBhvr>
                                      <p:tavLst>
                                        <p:tav tm="0">
                                          <p:val>
                                            <p:strVal val="#ppt_y+0.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5553"/>
                                        </p:tgtEl>
                                        <p:attrNameLst>
                                          <p:attrName>style.visibility</p:attrName>
                                        </p:attrNameLst>
                                      </p:cBhvr>
                                      <p:to>
                                        <p:strVal val="visible"/>
                                      </p:to>
                                    </p:set>
                                    <p:animEffect transition="in" filter="wipe(left)">
                                      <p:cBhvr>
                                        <p:cTn id="22" dur="500"/>
                                        <p:tgtEl>
                                          <p:spTgt spid="1195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1" grpId="0" build="p"/>
      <p:bldP spid="11955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a:extLst>
              <a:ext uri="{FF2B5EF4-FFF2-40B4-BE49-F238E27FC236}">
                <a16:creationId xmlns:a16="http://schemas.microsoft.com/office/drawing/2014/main" id="{D0941518-1CA4-4B78-91F3-003EA782D48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8F21D5C-3FCE-4C77-8884-F9885AE02B8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3795" name="Rectangle 2">
            <a:extLst>
              <a:ext uri="{FF2B5EF4-FFF2-40B4-BE49-F238E27FC236}">
                <a16:creationId xmlns:a16="http://schemas.microsoft.com/office/drawing/2014/main" id="{77F6B34B-E110-4623-98B0-7CAF353525CE}"/>
              </a:ext>
            </a:extLst>
          </p:cNvPr>
          <p:cNvSpPr>
            <a:spLocks noGrp="1" noChangeArrowheads="1"/>
          </p:cNvSpPr>
          <p:nvPr>
            <p:ph type="title"/>
          </p:nvPr>
        </p:nvSpPr>
        <p:spPr/>
        <p:txBody>
          <a:bodyPr/>
          <a:lstStyle/>
          <a:p>
            <a:pPr eaLnBrk="1" hangingPunct="1"/>
            <a:r>
              <a:rPr lang="en-US" altLang="zh-CN"/>
              <a:t>8.2.5 </a:t>
            </a:r>
            <a:r>
              <a:rPr lang="zh-CN" altLang="en-US"/>
              <a:t>图的分类 </a:t>
            </a:r>
          </a:p>
        </p:txBody>
      </p:sp>
      <p:sp>
        <p:nvSpPr>
          <p:cNvPr id="1196035" name="Rectangle 3">
            <a:extLst>
              <a:ext uri="{FF2B5EF4-FFF2-40B4-BE49-F238E27FC236}">
                <a16:creationId xmlns:a16="http://schemas.microsoft.com/office/drawing/2014/main" id="{E2D70572-3C9C-47B9-9D68-357E6B4DD796}"/>
              </a:ext>
            </a:extLst>
          </p:cNvPr>
          <p:cNvSpPr>
            <a:spLocks noGrp="1" noChangeArrowheads="1"/>
          </p:cNvSpPr>
          <p:nvPr>
            <p:ph type="body" idx="1"/>
          </p:nvPr>
        </p:nvSpPr>
        <p:spPr>
          <a:xfrm>
            <a:off x="3503613" y="2636839"/>
            <a:ext cx="1295400" cy="540725"/>
          </a:xfrm>
        </p:spPr>
        <p:txBody>
          <a:bodyPr/>
          <a:lstStyle/>
          <a:p>
            <a:pPr marL="0" indent="0" algn="ctr" eaLnBrk="1" hangingPunct="1">
              <a:buNone/>
            </a:pPr>
            <a:r>
              <a:rPr lang="zh-CN" altLang="en-US"/>
              <a:t>边方向</a:t>
            </a:r>
          </a:p>
        </p:txBody>
      </p:sp>
      <p:grpSp>
        <p:nvGrpSpPr>
          <p:cNvPr id="2" name="Group 4">
            <a:extLst>
              <a:ext uri="{FF2B5EF4-FFF2-40B4-BE49-F238E27FC236}">
                <a16:creationId xmlns:a16="http://schemas.microsoft.com/office/drawing/2014/main" id="{9E766808-4B6A-47C2-9A82-F3B6032A81FD}"/>
              </a:ext>
            </a:extLst>
          </p:cNvPr>
          <p:cNvGrpSpPr>
            <a:grpSpLocks/>
          </p:cNvGrpSpPr>
          <p:nvPr/>
        </p:nvGrpSpPr>
        <p:grpSpPr bwMode="auto">
          <a:xfrm>
            <a:off x="2233614" y="3429001"/>
            <a:ext cx="1582737" cy="1871663"/>
            <a:chOff x="720" y="1998"/>
            <a:chExt cx="1440" cy="1680"/>
          </a:xfrm>
        </p:grpSpPr>
        <p:sp>
          <p:nvSpPr>
            <p:cNvPr id="33824" name="AutoShape 5">
              <a:extLst>
                <a:ext uri="{FF2B5EF4-FFF2-40B4-BE49-F238E27FC236}">
                  <a16:creationId xmlns:a16="http://schemas.microsoft.com/office/drawing/2014/main" id="{43554B4E-E946-4100-8262-06B29B43148E}"/>
                </a:ext>
              </a:extLst>
            </p:cNvPr>
            <p:cNvSpPr>
              <a:spLocks noChangeArrowheads="1"/>
            </p:cNvSpPr>
            <p:nvPr/>
          </p:nvSpPr>
          <p:spPr bwMode="auto">
            <a:xfrm>
              <a:off x="720" y="199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en-US" sz="1800" b="0">
                <a:solidFill>
                  <a:schemeClr val="tx1"/>
                </a:solidFill>
                <a:latin typeface="Verdana" panose="020B0604030504040204" pitchFamily="34" charset="0"/>
                <a:ea typeface="宋体" panose="02010600030101010101" pitchFamily="2" charset="-122"/>
              </a:endParaRPr>
            </a:p>
          </p:txBody>
        </p:sp>
        <p:sp>
          <p:nvSpPr>
            <p:cNvPr id="33825" name="Text Box 6">
              <a:extLst>
                <a:ext uri="{FF2B5EF4-FFF2-40B4-BE49-F238E27FC236}">
                  <a16:creationId xmlns:a16="http://schemas.microsoft.com/office/drawing/2014/main" id="{2CA737B8-5405-404B-A8A3-AD61F9E33A9E}"/>
                </a:ext>
              </a:extLst>
            </p:cNvPr>
            <p:cNvSpPr txBox="1">
              <a:spLocks noChangeArrowheads="1"/>
            </p:cNvSpPr>
            <p:nvPr/>
          </p:nvSpPr>
          <p:spPr bwMode="auto">
            <a:xfrm>
              <a:off x="781" y="2123"/>
              <a:ext cx="1284" cy="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3200">
                  <a:solidFill>
                    <a:srgbClr val="0000FF"/>
                  </a:solidFill>
                </a:rPr>
                <a:t>无向图</a:t>
              </a:r>
            </a:p>
            <a:p>
              <a:pPr algn="l">
                <a:lnSpc>
                  <a:spcPct val="100000"/>
                </a:lnSpc>
                <a:spcBef>
                  <a:spcPct val="0"/>
                </a:spcBef>
                <a:buClrTx/>
                <a:buFontTx/>
                <a:buNone/>
              </a:pPr>
              <a:r>
                <a:rPr lang="zh-CN" altLang="en-US" sz="3200">
                  <a:solidFill>
                    <a:srgbClr val="0000FF"/>
                  </a:solidFill>
                </a:rPr>
                <a:t>有向图</a:t>
              </a:r>
            </a:p>
            <a:p>
              <a:pPr algn="l">
                <a:lnSpc>
                  <a:spcPct val="100000"/>
                </a:lnSpc>
                <a:spcBef>
                  <a:spcPct val="0"/>
                </a:spcBef>
                <a:buClrTx/>
                <a:buFontTx/>
                <a:buNone/>
              </a:pPr>
              <a:r>
                <a:rPr lang="zh-CN" altLang="en-US" sz="3200">
                  <a:solidFill>
                    <a:srgbClr val="0000FF"/>
                  </a:solidFill>
                </a:rPr>
                <a:t>混合图</a:t>
              </a:r>
              <a:endParaRPr lang="en-US" altLang="zh-CN" sz="3200">
                <a:solidFill>
                  <a:srgbClr val="0000FF"/>
                </a:solidFill>
              </a:endParaRPr>
            </a:p>
          </p:txBody>
        </p:sp>
      </p:grpSp>
      <p:sp>
        <p:nvSpPr>
          <p:cNvPr id="1196039" name="Freeform 7">
            <a:extLst>
              <a:ext uri="{FF2B5EF4-FFF2-40B4-BE49-F238E27FC236}">
                <a16:creationId xmlns:a16="http://schemas.microsoft.com/office/drawing/2014/main" id="{8D5E020A-807F-49E3-8F18-286BD32E5B2B}"/>
              </a:ext>
            </a:extLst>
          </p:cNvPr>
          <p:cNvSpPr>
            <a:spLocks/>
          </p:cNvSpPr>
          <p:nvPr/>
        </p:nvSpPr>
        <p:spPr bwMode="gray">
          <a:xfrm>
            <a:off x="3830639" y="2708275"/>
            <a:ext cx="1152525" cy="144145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eaLnBrk="1" hangingPunct="1">
              <a:defRPr/>
            </a:pPr>
            <a:endParaRPr lang="zh-CN" altLang="en-US">
              <a:latin typeface="黑体" pitchFamily="2" charset="-122"/>
              <a:ea typeface="黑体" pitchFamily="2" charset="-122"/>
            </a:endParaRPr>
          </a:p>
        </p:txBody>
      </p:sp>
      <p:sp>
        <p:nvSpPr>
          <p:cNvPr id="33799" name="AutoShape 8">
            <a:extLst>
              <a:ext uri="{FF2B5EF4-FFF2-40B4-BE49-F238E27FC236}">
                <a16:creationId xmlns:a16="http://schemas.microsoft.com/office/drawing/2014/main" id="{243FAD42-8A5C-466B-8D56-015F514344CD}"/>
              </a:ext>
            </a:extLst>
          </p:cNvPr>
          <p:cNvSpPr>
            <a:spLocks noChangeAspect="1" noChangeArrowheads="1" noTextEdit="1"/>
          </p:cNvSpPr>
          <p:nvPr/>
        </p:nvSpPr>
        <p:spPr bwMode="gray">
          <a:xfrm flipH="1">
            <a:off x="6608764" y="2905125"/>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 name="Group 35">
            <a:extLst>
              <a:ext uri="{FF2B5EF4-FFF2-40B4-BE49-F238E27FC236}">
                <a16:creationId xmlns:a16="http://schemas.microsoft.com/office/drawing/2014/main" id="{A72D8FFF-4AF7-4879-BBE3-EA8EC1B3A43E}"/>
              </a:ext>
            </a:extLst>
          </p:cNvPr>
          <p:cNvGrpSpPr>
            <a:grpSpLocks/>
          </p:cNvGrpSpPr>
          <p:nvPr/>
        </p:nvGrpSpPr>
        <p:grpSpPr bwMode="auto">
          <a:xfrm>
            <a:off x="4787900" y="1281114"/>
            <a:ext cx="2998788" cy="1601787"/>
            <a:chOff x="2056" y="807"/>
            <a:chExt cx="1889" cy="1009"/>
          </a:xfrm>
        </p:grpSpPr>
        <p:grpSp>
          <p:nvGrpSpPr>
            <p:cNvPr id="33815" name="Group 10">
              <a:extLst>
                <a:ext uri="{FF2B5EF4-FFF2-40B4-BE49-F238E27FC236}">
                  <a16:creationId xmlns:a16="http://schemas.microsoft.com/office/drawing/2014/main" id="{7B06C04C-F8DE-4DDE-8754-94D737696DA2}"/>
                </a:ext>
              </a:extLst>
            </p:cNvPr>
            <p:cNvGrpSpPr>
              <a:grpSpLocks/>
            </p:cNvGrpSpPr>
            <p:nvPr/>
          </p:nvGrpSpPr>
          <p:grpSpPr bwMode="auto">
            <a:xfrm>
              <a:off x="2056" y="807"/>
              <a:ext cx="1889" cy="1009"/>
              <a:chOff x="1997" y="1314"/>
              <a:chExt cx="1889" cy="1009"/>
            </a:xfrm>
          </p:grpSpPr>
          <p:grpSp>
            <p:nvGrpSpPr>
              <p:cNvPr id="33817" name="Group 11">
                <a:extLst>
                  <a:ext uri="{FF2B5EF4-FFF2-40B4-BE49-F238E27FC236}">
                    <a16:creationId xmlns:a16="http://schemas.microsoft.com/office/drawing/2014/main" id="{9F652341-119B-48F1-B415-0DA0B2F8A3C7}"/>
                  </a:ext>
                </a:extLst>
              </p:cNvPr>
              <p:cNvGrpSpPr>
                <a:grpSpLocks/>
              </p:cNvGrpSpPr>
              <p:nvPr/>
            </p:nvGrpSpPr>
            <p:grpSpPr bwMode="auto">
              <a:xfrm>
                <a:off x="1997" y="1404"/>
                <a:ext cx="1889" cy="919"/>
                <a:chOff x="1973" y="1027"/>
                <a:chExt cx="1926" cy="937"/>
              </a:xfrm>
            </p:grpSpPr>
            <p:sp>
              <p:nvSpPr>
                <p:cNvPr id="1196044" name="Oval 12">
                  <a:extLst>
                    <a:ext uri="{FF2B5EF4-FFF2-40B4-BE49-F238E27FC236}">
                      <a16:creationId xmlns:a16="http://schemas.microsoft.com/office/drawing/2014/main" id="{8ADF47B1-DEEB-4403-B505-10F592B7E742}"/>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1196045" name="Oval 13">
                  <a:extLst>
                    <a:ext uri="{FF2B5EF4-FFF2-40B4-BE49-F238E27FC236}">
                      <a16:creationId xmlns:a16="http://schemas.microsoft.com/office/drawing/2014/main" id="{E2FFEE01-2370-4609-8A42-A7642C5529ED}"/>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grpSp>
          <p:sp>
            <p:nvSpPr>
              <p:cNvPr id="1196046" name="Oval 14">
                <a:extLst>
                  <a:ext uri="{FF2B5EF4-FFF2-40B4-BE49-F238E27FC236}">
                    <a16:creationId xmlns:a16="http://schemas.microsoft.com/office/drawing/2014/main" id="{C02D9ACB-F913-483B-864A-F59580839C72}"/>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eaLnBrk="1" hangingPunct="1">
                  <a:defRPr/>
                </a:pPr>
                <a:endParaRPr lang="zh-CN" altLang="en-US">
                  <a:latin typeface="黑体" pitchFamily="2" charset="-122"/>
                  <a:ea typeface="黑体" pitchFamily="2" charset="-122"/>
                </a:endParaRPr>
              </a:p>
            </p:txBody>
          </p:sp>
          <p:sp>
            <p:nvSpPr>
              <p:cNvPr id="1196047" name="Oval 15">
                <a:extLst>
                  <a:ext uri="{FF2B5EF4-FFF2-40B4-BE49-F238E27FC236}">
                    <a16:creationId xmlns:a16="http://schemas.microsoft.com/office/drawing/2014/main" id="{4DD4AE23-9FA6-4C2C-A5C6-E266EE24042D}"/>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eaLnBrk="1" hangingPunct="1">
                  <a:defRPr/>
                </a:pPr>
                <a:endParaRPr lang="zh-CN" altLang="en-US">
                  <a:latin typeface="黑体" pitchFamily="2" charset="-122"/>
                  <a:ea typeface="黑体" pitchFamily="2" charset="-122"/>
                </a:endParaRPr>
              </a:p>
            </p:txBody>
          </p:sp>
          <p:sp>
            <p:nvSpPr>
              <p:cNvPr id="1196048" name="Oval 16">
                <a:extLst>
                  <a:ext uri="{FF2B5EF4-FFF2-40B4-BE49-F238E27FC236}">
                    <a16:creationId xmlns:a16="http://schemas.microsoft.com/office/drawing/2014/main" id="{FEE64FDB-F656-4281-A659-09372B01AAB1}"/>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eaLnBrk="1" hangingPunct="1">
                  <a:defRPr/>
                </a:pPr>
                <a:endParaRPr lang="zh-CN" altLang="en-US">
                  <a:latin typeface="黑体" pitchFamily="2" charset="-122"/>
                  <a:ea typeface="黑体" pitchFamily="2" charset="-122"/>
                </a:endParaRPr>
              </a:p>
            </p:txBody>
          </p:sp>
          <p:sp>
            <p:nvSpPr>
              <p:cNvPr id="1196049" name="Oval 17">
                <a:extLst>
                  <a:ext uri="{FF2B5EF4-FFF2-40B4-BE49-F238E27FC236}">
                    <a16:creationId xmlns:a16="http://schemas.microsoft.com/office/drawing/2014/main" id="{5AD2A9AE-2D55-49A3-A67D-074CCEC3633B}"/>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eaLnBrk="1" hangingPunct="1">
                  <a:defRPr/>
                </a:pPr>
                <a:endParaRPr lang="zh-CN" altLang="en-US">
                  <a:latin typeface="黑体" pitchFamily="2" charset="-122"/>
                  <a:ea typeface="黑体" pitchFamily="2" charset="-122"/>
                </a:endParaRPr>
              </a:p>
            </p:txBody>
          </p:sp>
        </p:grpSp>
        <p:sp>
          <p:nvSpPr>
            <p:cNvPr id="1196050" name="Text Box 18">
              <a:extLst>
                <a:ext uri="{FF2B5EF4-FFF2-40B4-BE49-F238E27FC236}">
                  <a16:creationId xmlns:a16="http://schemas.microsoft.com/office/drawing/2014/main" id="{4B274F4F-A862-4A25-AF30-72CB56728507}"/>
                </a:ext>
              </a:extLst>
            </p:cNvPr>
            <p:cNvSpPr txBox="1">
              <a:spLocks noChangeArrowheads="1"/>
            </p:cNvSpPr>
            <p:nvPr/>
          </p:nvSpPr>
          <p:spPr bwMode="auto">
            <a:xfrm>
              <a:off x="2747" y="875"/>
              <a:ext cx="506" cy="523"/>
            </a:xfrm>
            <a:prstGeom prst="rect">
              <a:avLst/>
            </a:prstGeom>
            <a:noFill/>
            <a:ln w="9525" algn="ctr">
              <a:noFill/>
              <a:miter lim="800000"/>
              <a:headEnd/>
              <a:tailEnd/>
            </a:ln>
            <a:effectLst/>
          </p:spPr>
          <p:txBody>
            <a:bodyPr wrap="none">
              <a:spAutoFit/>
            </a:bodyPr>
            <a:lstStyle/>
            <a:p>
              <a:pPr algn="ctr">
                <a:defRPr/>
              </a:pPr>
              <a:r>
                <a:rPr lang="zh-CN" altLang="en-US" sz="4800" b="1">
                  <a:solidFill>
                    <a:schemeClr val="tx2"/>
                  </a:solidFill>
                  <a:effectLst>
                    <a:outerShdw blurRad="38100" dist="38100" dir="2700000" algn="tl">
                      <a:srgbClr val="000000"/>
                    </a:outerShdw>
                  </a:effectLst>
                  <a:latin typeface="Arial" charset="0"/>
                  <a:ea typeface="宋体" pitchFamily="2" charset="-122"/>
                </a:rPr>
                <a:t>图</a:t>
              </a:r>
            </a:p>
          </p:txBody>
        </p:sp>
      </p:grpSp>
      <p:grpSp>
        <p:nvGrpSpPr>
          <p:cNvPr id="6" name="Group 19">
            <a:extLst>
              <a:ext uri="{FF2B5EF4-FFF2-40B4-BE49-F238E27FC236}">
                <a16:creationId xmlns:a16="http://schemas.microsoft.com/office/drawing/2014/main" id="{F6E281D0-3217-478A-AE4A-F7CF458FF1F4}"/>
              </a:ext>
            </a:extLst>
          </p:cNvPr>
          <p:cNvGrpSpPr>
            <a:grpSpLocks/>
          </p:cNvGrpSpPr>
          <p:nvPr/>
        </p:nvGrpSpPr>
        <p:grpSpPr bwMode="auto">
          <a:xfrm>
            <a:off x="8328025" y="3429001"/>
            <a:ext cx="1582738" cy="1368425"/>
            <a:chOff x="3504" y="1998"/>
            <a:chExt cx="1440" cy="1680"/>
          </a:xfrm>
        </p:grpSpPr>
        <p:sp>
          <p:nvSpPr>
            <p:cNvPr id="33813" name="AutoShape 20">
              <a:extLst>
                <a:ext uri="{FF2B5EF4-FFF2-40B4-BE49-F238E27FC236}">
                  <a16:creationId xmlns:a16="http://schemas.microsoft.com/office/drawing/2014/main" id="{183CC832-2579-4B64-94F4-E1E790F39614}"/>
                </a:ext>
              </a:extLst>
            </p:cNvPr>
            <p:cNvSpPr>
              <a:spLocks noChangeArrowheads="1"/>
            </p:cNvSpPr>
            <p:nvPr/>
          </p:nvSpPr>
          <p:spPr bwMode="auto">
            <a:xfrm>
              <a:off x="3504" y="199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en-US" sz="1800" b="0">
                <a:solidFill>
                  <a:schemeClr val="tx1"/>
                </a:solidFill>
                <a:latin typeface="Verdana" panose="020B0604030504040204" pitchFamily="34" charset="0"/>
                <a:ea typeface="宋体" panose="02010600030101010101" pitchFamily="2" charset="-122"/>
              </a:endParaRPr>
            </a:p>
          </p:txBody>
        </p:sp>
        <p:sp>
          <p:nvSpPr>
            <p:cNvPr id="33814" name="Text Box 21">
              <a:extLst>
                <a:ext uri="{FF2B5EF4-FFF2-40B4-BE49-F238E27FC236}">
                  <a16:creationId xmlns:a16="http://schemas.microsoft.com/office/drawing/2014/main" id="{D99B3929-A4C8-4E11-8BB0-F58A7A316F6A}"/>
                </a:ext>
              </a:extLst>
            </p:cNvPr>
            <p:cNvSpPr txBox="1">
              <a:spLocks noChangeArrowheads="1"/>
            </p:cNvSpPr>
            <p:nvPr/>
          </p:nvSpPr>
          <p:spPr bwMode="auto">
            <a:xfrm>
              <a:off x="3599" y="2125"/>
              <a:ext cx="1284"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3200">
                  <a:solidFill>
                    <a:srgbClr val="0000FF"/>
                  </a:solidFill>
                </a:rPr>
                <a:t>赋权图无权图</a:t>
              </a:r>
              <a:endParaRPr lang="en-US" altLang="zh-CN" sz="3200">
                <a:solidFill>
                  <a:srgbClr val="0000FF"/>
                </a:solidFill>
              </a:endParaRPr>
            </a:p>
          </p:txBody>
        </p:sp>
      </p:grpSp>
      <p:sp>
        <p:nvSpPr>
          <p:cNvPr id="1196054" name="Freeform 22">
            <a:extLst>
              <a:ext uri="{FF2B5EF4-FFF2-40B4-BE49-F238E27FC236}">
                <a16:creationId xmlns:a16="http://schemas.microsoft.com/office/drawing/2014/main" id="{930DE29F-5436-4DD5-93CC-457456B8EA82}"/>
              </a:ext>
            </a:extLst>
          </p:cNvPr>
          <p:cNvSpPr>
            <a:spLocks/>
          </p:cNvSpPr>
          <p:nvPr/>
        </p:nvSpPr>
        <p:spPr bwMode="gray">
          <a:xfrm flipH="1">
            <a:off x="7175501" y="2708275"/>
            <a:ext cx="1152525" cy="144145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eaLnBrk="1" hangingPunct="1">
              <a:defRPr/>
            </a:pPr>
            <a:endParaRPr lang="zh-CN" altLang="en-US">
              <a:latin typeface="黑体" pitchFamily="2" charset="-122"/>
              <a:ea typeface="黑体" pitchFamily="2" charset="-122"/>
            </a:endParaRPr>
          </a:p>
        </p:txBody>
      </p:sp>
      <p:sp>
        <p:nvSpPr>
          <p:cNvPr id="1196056" name="Rectangle 24">
            <a:extLst>
              <a:ext uri="{FF2B5EF4-FFF2-40B4-BE49-F238E27FC236}">
                <a16:creationId xmlns:a16="http://schemas.microsoft.com/office/drawing/2014/main" id="{EA18A67F-43F6-4411-84CE-48ED1AD62D6A}"/>
              </a:ext>
            </a:extLst>
          </p:cNvPr>
          <p:cNvSpPr>
            <a:spLocks noChangeArrowheads="1"/>
          </p:cNvSpPr>
          <p:nvPr/>
        </p:nvSpPr>
        <p:spPr bwMode="auto">
          <a:xfrm>
            <a:off x="7116763" y="2708276"/>
            <a:ext cx="12954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a:t>权</a:t>
            </a:r>
          </a:p>
        </p:txBody>
      </p:sp>
      <p:grpSp>
        <p:nvGrpSpPr>
          <p:cNvPr id="7" name="Group 25">
            <a:extLst>
              <a:ext uri="{FF2B5EF4-FFF2-40B4-BE49-F238E27FC236}">
                <a16:creationId xmlns:a16="http://schemas.microsoft.com/office/drawing/2014/main" id="{E2089AA5-EF0C-4763-BA89-90D922D15D62}"/>
              </a:ext>
            </a:extLst>
          </p:cNvPr>
          <p:cNvGrpSpPr>
            <a:grpSpLocks/>
          </p:cNvGrpSpPr>
          <p:nvPr/>
        </p:nvGrpSpPr>
        <p:grpSpPr bwMode="auto">
          <a:xfrm>
            <a:off x="5303839" y="3789364"/>
            <a:ext cx="1582737" cy="1368425"/>
            <a:chOff x="3504" y="1998"/>
            <a:chExt cx="1440" cy="1680"/>
          </a:xfrm>
        </p:grpSpPr>
        <p:sp>
          <p:nvSpPr>
            <p:cNvPr id="33811" name="AutoShape 26">
              <a:extLst>
                <a:ext uri="{FF2B5EF4-FFF2-40B4-BE49-F238E27FC236}">
                  <a16:creationId xmlns:a16="http://schemas.microsoft.com/office/drawing/2014/main" id="{E61EA021-CB89-48EF-AB09-97C79E6CE22C}"/>
                </a:ext>
              </a:extLst>
            </p:cNvPr>
            <p:cNvSpPr>
              <a:spLocks noChangeArrowheads="1"/>
            </p:cNvSpPr>
            <p:nvPr/>
          </p:nvSpPr>
          <p:spPr bwMode="auto">
            <a:xfrm>
              <a:off x="3504" y="1998"/>
              <a:ext cx="1440" cy="168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en-US" sz="1800" b="0">
                <a:solidFill>
                  <a:schemeClr val="tx1"/>
                </a:solidFill>
                <a:latin typeface="Verdana" panose="020B0604030504040204" pitchFamily="34" charset="0"/>
                <a:ea typeface="宋体" panose="02010600030101010101" pitchFamily="2" charset="-122"/>
              </a:endParaRPr>
            </a:p>
          </p:txBody>
        </p:sp>
        <p:sp>
          <p:nvSpPr>
            <p:cNvPr id="33812" name="Text Box 27">
              <a:extLst>
                <a:ext uri="{FF2B5EF4-FFF2-40B4-BE49-F238E27FC236}">
                  <a16:creationId xmlns:a16="http://schemas.microsoft.com/office/drawing/2014/main" id="{53150685-8B5D-494A-8D62-EC8866EC4772}"/>
                </a:ext>
              </a:extLst>
            </p:cNvPr>
            <p:cNvSpPr txBox="1">
              <a:spLocks noChangeArrowheads="1"/>
            </p:cNvSpPr>
            <p:nvPr/>
          </p:nvSpPr>
          <p:spPr bwMode="auto">
            <a:xfrm>
              <a:off x="3599" y="2125"/>
              <a:ext cx="1284"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3200">
                  <a:solidFill>
                    <a:srgbClr val="0000FF"/>
                  </a:solidFill>
                </a:rPr>
                <a:t>多重图</a:t>
              </a:r>
            </a:p>
            <a:p>
              <a:pPr algn="l">
                <a:lnSpc>
                  <a:spcPct val="100000"/>
                </a:lnSpc>
                <a:spcBef>
                  <a:spcPct val="0"/>
                </a:spcBef>
                <a:buClrTx/>
                <a:buFontTx/>
                <a:buNone/>
              </a:pPr>
              <a:r>
                <a:rPr lang="zh-CN" altLang="en-US" sz="3200">
                  <a:solidFill>
                    <a:srgbClr val="0000FF"/>
                  </a:solidFill>
                </a:rPr>
                <a:t>线图</a:t>
              </a:r>
              <a:endParaRPr lang="en-US" altLang="zh-CN" sz="3200">
                <a:solidFill>
                  <a:srgbClr val="0000FF"/>
                </a:solidFill>
              </a:endParaRPr>
            </a:p>
          </p:txBody>
        </p:sp>
      </p:grpSp>
      <p:sp>
        <p:nvSpPr>
          <p:cNvPr id="1196062" name="AutoShape 30">
            <a:extLst>
              <a:ext uri="{FF2B5EF4-FFF2-40B4-BE49-F238E27FC236}">
                <a16:creationId xmlns:a16="http://schemas.microsoft.com/office/drawing/2014/main" id="{E98D7524-4B21-4C30-A526-72964DD745F6}"/>
              </a:ext>
            </a:extLst>
          </p:cNvPr>
          <p:cNvSpPr>
            <a:spLocks noChangeArrowheads="1"/>
          </p:cNvSpPr>
          <p:nvPr/>
        </p:nvSpPr>
        <p:spPr bwMode="auto">
          <a:xfrm flipV="1">
            <a:off x="5719764" y="2997200"/>
            <a:ext cx="719137" cy="719138"/>
          </a:xfrm>
          <a:prstGeom prst="upArrow">
            <a:avLst>
              <a:gd name="adj1" fmla="val 50000"/>
              <a:gd name="adj2" fmla="val 25000"/>
            </a:avLst>
          </a:prstGeom>
          <a:gradFill rotWithShape="1">
            <a:gsLst>
              <a:gs pos="0">
                <a:srgbClr val="800000"/>
              </a:gs>
              <a:gs pos="100000">
                <a:srgbClr val="E3C6C6"/>
              </a:gs>
            </a:gsLst>
            <a:lin ang="5400000" scaled="1"/>
          </a:gradFill>
          <a:ln w="12700" algn="ctr">
            <a:solidFill>
              <a:srgbClr val="003300"/>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8" name="Group 31">
            <a:extLst>
              <a:ext uri="{FF2B5EF4-FFF2-40B4-BE49-F238E27FC236}">
                <a16:creationId xmlns:a16="http://schemas.microsoft.com/office/drawing/2014/main" id="{948C951B-659E-4D30-81BB-83603E7592DD}"/>
              </a:ext>
            </a:extLst>
          </p:cNvPr>
          <p:cNvGrpSpPr>
            <a:grpSpLocks/>
          </p:cNvGrpSpPr>
          <p:nvPr/>
        </p:nvGrpSpPr>
        <p:grpSpPr bwMode="auto">
          <a:xfrm>
            <a:off x="5303839" y="5659438"/>
            <a:ext cx="1582737" cy="722312"/>
            <a:chOff x="3504" y="1998"/>
            <a:chExt cx="1440" cy="1680"/>
          </a:xfrm>
        </p:grpSpPr>
        <p:sp>
          <p:nvSpPr>
            <p:cNvPr id="33809" name="AutoShape 32">
              <a:extLst>
                <a:ext uri="{FF2B5EF4-FFF2-40B4-BE49-F238E27FC236}">
                  <a16:creationId xmlns:a16="http://schemas.microsoft.com/office/drawing/2014/main" id="{49E8ACAC-5208-4437-A5DA-552F5F9BAA81}"/>
                </a:ext>
              </a:extLst>
            </p:cNvPr>
            <p:cNvSpPr>
              <a:spLocks noChangeArrowheads="1"/>
            </p:cNvSpPr>
            <p:nvPr/>
          </p:nvSpPr>
          <p:spPr bwMode="auto">
            <a:xfrm>
              <a:off x="3504" y="1998"/>
              <a:ext cx="1440" cy="1680"/>
            </a:xfrm>
            <a:prstGeom prst="roundRect">
              <a:avLst>
                <a:gd name="adj" fmla="val 16667"/>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en-US" sz="1800" b="0">
                <a:solidFill>
                  <a:schemeClr val="tx1"/>
                </a:solidFill>
                <a:latin typeface="Verdana" panose="020B0604030504040204" pitchFamily="34" charset="0"/>
                <a:ea typeface="宋体" panose="02010600030101010101" pitchFamily="2" charset="-122"/>
              </a:endParaRPr>
            </a:p>
          </p:txBody>
        </p:sp>
        <p:sp>
          <p:nvSpPr>
            <p:cNvPr id="33810" name="Text Box 33">
              <a:extLst>
                <a:ext uri="{FF2B5EF4-FFF2-40B4-BE49-F238E27FC236}">
                  <a16:creationId xmlns:a16="http://schemas.microsoft.com/office/drawing/2014/main" id="{BB66ABB4-332E-4627-A57E-13983837081D}"/>
                </a:ext>
              </a:extLst>
            </p:cNvPr>
            <p:cNvSpPr txBox="1">
              <a:spLocks noChangeArrowheads="1"/>
            </p:cNvSpPr>
            <p:nvPr/>
          </p:nvSpPr>
          <p:spPr bwMode="auto">
            <a:xfrm>
              <a:off x="3599" y="2124"/>
              <a:ext cx="1284" cy="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3200">
                  <a:solidFill>
                    <a:srgbClr val="FF0000"/>
                  </a:solidFill>
                </a:rPr>
                <a:t>简单图</a:t>
              </a:r>
              <a:endParaRPr lang="en-US" altLang="zh-CN" sz="3200"/>
            </a:p>
          </p:txBody>
        </p:sp>
      </p:grpSp>
      <p:sp>
        <p:nvSpPr>
          <p:cNvPr id="1196066" name="AutoShape 34">
            <a:extLst>
              <a:ext uri="{FF2B5EF4-FFF2-40B4-BE49-F238E27FC236}">
                <a16:creationId xmlns:a16="http://schemas.microsoft.com/office/drawing/2014/main" id="{B33574C9-C1D6-4D3C-8E8F-5D7AB4846BDB}"/>
              </a:ext>
            </a:extLst>
          </p:cNvPr>
          <p:cNvSpPr>
            <a:spLocks noChangeArrowheads="1"/>
          </p:cNvSpPr>
          <p:nvPr/>
        </p:nvSpPr>
        <p:spPr bwMode="auto">
          <a:xfrm flipV="1">
            <a:off x="5719764" y="4941888"/>
            <a:ext cx="719137" cy="646112"/>
          </a:xfrm>
          <a:prstGeom prst="upArrow">
            <a:avLst>
              <a:gd name="adj1" fmla="val 50000"/>
              <a:gd name="adj2" fmla="val 25000"/>
            </a:avLst>
          </a:prstGeom>
          <a:gradFill rotWithShape="1">
            <a:gsLst>
              <a:gs pos="0">
                <a:srgbClr val="FF6600"/>
              </a:gs>
              <a:gs pos="100000">
                <a:srgbClr val="FFDDC6"/>
              </a:gs>
            </a:gsLst>
            <a:lin ang="5400000" scaled="1"/>
          </a:gradFill>
          <a:ln w="12700" algn="ctr">
            <a:solidFill>
              <a:srgbClr val="003300"/>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96055" name="Rectangle 23">
            <a:extLst>
              <a:ext uri="{FF2B5EF4-FFF2-40B4-BE49-F238E27FC236}">
                <a16:creationId xmlns:a16="http://schemas.microsoft.com/office/drawing/2014/main" id="{2D08D073-503F-4181-B99D-A9390AD3F5A7}"/>
              </a:ext>
            </a:extLst>
          </p:cNvPr>
          <p:cNvSpPr>
            <a:spLocks noChangeArrowheads="1"/>
          </p:cNvSpPr>
          <p:nvPr/>
        </p:nvSpPr>
        <p:spPr bwMode="auto">
          <a:xfrm>
            <a:off x="5448300" y="2924176"/>
            <a:ext cx="12954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buFont typeface="Wingdings" panose="05000000000000000000" pitchFamily="2" charset="2"/>
              <a:buNone/>
            </a:pPr>
            <a:r>
              <a:rPr lang="zh-CN" altLang="en-US"/>
              <a:t>平行边</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96035">
                                            <p:txEl>
                                              <p:pRg st="0" end="0"/>
                                            </p:txEl>
                                          </p:spTgt>
                                        </p:tgtEl>
                                        <p:attrNameLst>
                                          <p:attrName>style.visibility</p:attrName>
                                        </p:attrNameLst>
                                      </p:cBhvr>
                                      <p:to>
                                        <p:strVal val="visible"/>
                                      </p:to>
                                    </p:set>
                                    <p:animEffect transition="in" filter="wipe(right)">
                                      <p:cBhvr>
                                        <p:cTn id="12" dur="500"/>
                                        <p:tgtEl>
                                          <p:spTgt spid="1196035">
                                            <p:txEl>
                                              <p:pRg st="0" end="0"/>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196039"/>
                                        </p:tgtEl>
                                        <p:attrNameLst>
                                          <p:attrName>style.visibility</p:attrName>
                                        </p:attrNameLst>
                                      </p:cBhvr>
                                      <p:to>
                                        <p:strVal val="visible"/>
                                      </p:to>
                                    </p:set>
                                    <p:animEffect transition="in" filter="wipe(right)">
                                      <p:cBhvr>
                                        <p:cTn id="15" dur="500"/>
                                        <p:tgtEl>
                                          <p:spTgt spid="11960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196055">
                                            <p:txEl>
                                              <p:pRg st="0" end="0"/>
                                            </p:txEl>
                                          </p:spTgt>
                                        </p:tgtEl>
                                        <p:attrNameLst>
                                          <p:attrName>style.visibility</p:attrName>
                                        </p:attrNameLst>
                                      </p:cBhvr>
                                      <p:to>
                                        <p:strVal val="visible"/>
                                      </p:to>
                                    </p:set>
                                    <p:animEffect transition="in" filter="wipe(up)">
                                      <p:cBhvr>
                                        <p:cTn id="25" dur="500"/>
                                        <p:tgtEl>
                                          <p:spTgt spid="1196055">
                                            <p:txEl>
                                              <p:pRg st="0" end="0"/>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96062"/>
                                        </p:tgtEl>
                                        <p:attrNameLst>
                                          <p:attrName>style.visibility</p:attrName>
                                        </p:attrNameLst>
                                      </p:cBhvr>
                                      <p:to>
                                        <p:strVal val="visible"/>
                                      </p:to>
                                    </p:set>
                                    <p:animEffect transition="in" filter="wipe(up)">
                                      <p:cBhvr>
                                        <p:cTn id="28" dur="500"/>
                                        <p:tgtEl>
                                          <p:spTgt spid="11960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96066"/>
                                        </p:tgtEl>
                                        <p:attrNameLst>
                                          <p:attrName>style.visibility</p:attrName>
                                        </p:attrNameLst>
                                      </p:cBhvr>
                                      <p:to>
                                        <p:strVal val="visible"/>
                                      </p:to>
                                    </p:set>
                                    <p:animEffect transition="in" filter="wipe(up)">
                                      <p:cBhvr>
                                        <p:cTn id="38" dur="500"/>
                                        <p:tgtEl>
                                          <p:spTgt spid="1196066"/>
                                        </p:tgtEl>
                                      </p:cBhvr>
                                    </p:animEffect>
                                  </p:childTnLst>
                                </p:cTn>
                              </p:par>
                            </p:childTnLst>
                          </p:cTn>
                        </p:par>
                        <p:par>
                          <p:cTn id="39" fill="hold" nodeType="afterGroup">
                            <p:stCondLst>
                              <p:cond delay="500"/>
                            </p:stCondLst>
                            <p:childTnLst>
                              <p:par>
                                <p:cTn id="40" presetID="5" presetClass="entr" presetSubtype="1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196056">
                                            <p:txEl>
                                              <p:pRg st="0" end="0"/>
                                            </p:txEl>
                                          </p:spTgt>
                                        </p:tgtEl>
                                        <p:attrNameLst>
                                          <p:attrName>style.visibility</p:attrName>
                                        </p:attrNameLst>
                                      </p:cBhvr>
                                      <p:to>
                                        <p:strVal val="visible"/>
                                      </p:to>
                                    </p:set>
                                    <p:animEffect transition="in" filter="wipe(left)">
                                      <p:cBhvr>
                                        <p:cTn id="46" dur="500"/>
                                        <p:tgtEl>
                                          <p:spTgt spid="1196056">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196054"/>
                                        </p:tgtEl>
                                        <p:attrNameLst>
                                          <p:attrName>style.visibility</p:attrName>
                                        </p:attrNameLst>
                                      </p:cBhvr>
                                      <p:to>
                                        <p:strVal val="visible"/>
                                      </p:to>
                                    </p:set>
                                    <p:animEffect transition="in" filter="wipe(left)">
                                      <p:cBhvr>
                                        <p:cTn id="51" dur="500"/>
                                        <p:tgtEl>
                                          <p:spTgt spid="11960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checkerboard(across)">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5" grpId="0" build="p"/>
      <p:bldP spid="1196056" grpId="0" build="p"/>
      <p:bldP spid="1196062" grpId="0" animBg="1"/>
      <p:bldP spid="1196066" grpId="0" animBg="1"/>
      <p:bldP spid="1196055"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6E51C2B9-8442-45CC-ADFA-457A0E9F544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8B5E073-A65A-4213-BF97-25438813D88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4819" name="Rectangle 2">
            <a:extLst>
              <a:ext uri="{FF2B5EF4-FFF2-40B4-BE49-F238E27FC236}">
                <a16:creationId xmlns:a16="http://schemas.microsoft.com/office/drawing/2014/main" id="{70AA47B1-D626-4D84-B7E6-47A8AC9D1FCC}"/>
              </a:ext>
            </a:extLst>
          </p:cNvPr>
          <p:cNvSpPr>
            <a:spLocks noGrp="1" noChangeArrowheads="1"/>
          </p:cNvSpPr>
          <p:nvPr>
            <p:ph type="title"/>
          </p:nvPr>
        </p:nvSpPr>
        <p:spPr/>
        <p:txBody>
          <a:bodyPr/>
          <a:lstStyle/>
          <a:p>
            <a:pPr eaLnBrk="1" hangingPunct="1"/>
            <a:r>
              <a:rPr lang="zh-CN" altLang="en-US"/>
              <a:t>注</a:t>
            </a:r>
          </a:p>
        </p:txBody>
      </p:sp>
      <p:sp>
        <p:nvSpPr>
          <p:cNvPr id="1203203" name="Rectangle 3">
            <a:extLst>
              <a:ext uri="{FF2B5EF4-FFF2-40B4-BE49-F238E27FC236}">
                <a16:creationId xmlns:a16="http://schemas.microsoft.com/office/drawing/2014/main" id="{85A71DB8-D4EF-45DF-B791-A3DB5C735DB0}"/>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我们还可以将上述三种分类方法综合起来对图进行划分。</a:t>
            </a:r>
          </a:p>
        </p:txBody>
      </p:sp>
      <p:sp>
        <p:nvSpPr>
          <p:cNvPr id="1203246" name="Rectangle 46">
            <a:extLst>
              <a:ext uri="{FF2B5EF4-FFF2-40B4-BE49-F238E27FC236}">
                <a16:creationId xmlns:a16="http://schemas.microsoft.com/office/drawing/2014/main" id="{B0C9152A-6A5A-47A8-A64F-739B0C0E74A4}"/>
              </a:ext>
            </a:extLst>
          </p:cNvPr>
          <p:cNvSpPr>
            <a:spLocks noChangeArrowheads="1"/>
          </p:cNvSpPr>
          <p:nvPr/>
        </p:nvSpPr>
        <p:spPr bwMode="auto">
          <a:xfrm>
            <a:off x="2711450" y="5229226"/>
            <a:ext cx="273685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有向无权多重图</a:t>
            </a:r>
          </a:p>
        </p:txBody>
      </p:sp>
      <p:sp>
        <p:nvSpPr>
          <p:cNvPr id="1203247" name="Rectangle 47">
            <a:extLst>
              <a:ext uri="{FF2B5EF4-FFF2-40B4-BE49-F238E27FC236}">
                <a16:creationId xmlns:a16="http://schemas.microsoft.com/office/drawing/2014/main" id="{E8C838CF-5165-41EB-864F-6B70DD480ED6}"/>
              </a:ext>
            </a:extLst>
          </p:cNvPr>
          <p:cNvSpPr>
            <a:spLocks noChangeArrowheads="1"/>
          </p:cNvSpPr>
          <p:nvPr/>
        </p:nvSpPr>
        <p:spPr bwMode="auto">
          <a:xfrm>
            <a:off x="6672264" y="5229226"/>
            <a:ext cx="2808287"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无向赋权简单图 </a:t>
            </a:r>
          </a:p>
        </p:txBody>
      </p:sp>
      <p:pic>
        <p:nvPicPr>
          <p:cNvPr id="7" name="图片 6">
            <a:extLst>
              <a:ext uri="{FF2B5EF4-FFF2-40B4-BE49-F238E27FC236}">
                <a16:creationId xmlns:a16="http://schemas.microsoft.com/office/drawing/2014/main" id="{F1A70A54-376C-4BDC-9F52-1E20621E3CE8}"/>
              </a:ext>
            </a:extLst>
          </p:cNvPr>
          <p:cNvPicPr>
            <a:picLocks noChangeAspect="1"/>
          </p:cNvPicPr>
          <p:nvPr/>
        </p:nvPicPr>
        <p:blipFill>
          <a:blip r:embed="rId2"/>
          <a:stretch>
            <a:fillRect/>
          </a:stretch>
        </p:blipFill>
        <p:spPr>
          <a:xfrm>
            <a:off x="3143672" y="2774571"/>
            <a:ext cx="1822862" cy="2158171"/>
          </a:xfrm>
          <a:prstGeom prst="rect">
            <a:avLst/>
          </a:prstGeom>
        </p:spPr>
      </p:pic>
      <p:sp>
        <p:nvSpPr>
          <p:cNvPr id="2" name="矩形 1">
            <a:extLst>
              <a:ext uri="{FF2B5EF4-FFF2-40B4-BE49-F238E27FC236}">
                <a16:creationId xmlns:a16="http://schemas.microsoft.com/office/drawing/2014/main" id="{505503B6-5EBD-43B8-B32D-65EF8455B81A}"/>
              </a:ext>
            </a:extLst>
          </p:cNvPr>
          <p:cNvSpPr/>
          <p:nvPr/>
        </p:nvSpPr>
        <p:spPr bwMode="auto">
          <a:xfrm>
            <a:off x="7392144" y="3403104"/>
            <a:ext cx="288032" cy="237684"/>
          </a:xfrm>
          <a:prstGeom prst="rect">
            <a:avLst/>
          </a:prstGeom>
          <a:solidFill>
            <a:schemeClr val="tx2">
              <a:alpha val="89999"/>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rgbClr val="FF0000"/>
              </a:solidFill>
              <a:effectLst/>
              <a:latin typeface="黑体" pitchFamily="2" charset="-122"/>
              <a:ea typeface="黑体" pitchFamily="2" charset="-122"/>
            </a:endParaRPr>
          </a:p>
        </p:txBody>
      </p:sp>
      <p:sp>
        <p:nvSpPr>
          <p:cNvPr id="10" name="矩形 9">
            <a:extLst>
              <a:ext uri="{FF2B5EF4-FFF2-40B4-BE49-F238E27FC236}">
                <a16:creationId xmlns:a16="http://schemas.microsoft.com/office/drawing/2014/main" id="{9B263CA9-1945-43F9-BC8D-86C03BE7A4A4}"/>
              </a:ext>
            </a:extLst>
          </p:cNvPr>
          <p:cNvSpPr/>
          <p:nvPr/>
        </p:nvSpPr>
        <p:spPr bwMode="auto">
          <a:xfrm>
            <a:off x="8472264" y="3429000"/>
            <a:ext cx="288032" cy="237684"/>
          </a:xfrm>
          <a:prstGeom prst="rect">
            <a:avLst/>
          </a:prstGeom>
          <a:solidFill>
            <a:schemeClr val="tx2">
              <a:alpha val="89999"/>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rgbClr val="FF0000"/>
              </a:solidFill>
              <a:effectLst/>
              <a:latin typeface="黑体" pitchFamily="2" charset="-122"/>
              <a:ea typeface="黑体" pitchFamily="2" charset="-122"/>
            </a:endParaRPr>
          </a:p>
        </p:txBody>
      </p:sp>
      <p:sp>
        <p:nvSpPr>
          <p:cNvPr id="11" name="矩形 10">
            <a:extLst>
              <a:ext uri="{FF2B5EF4-FFF2-40B4-BE49-F238E27FC236}">
                <a16:creationId xmlns:a16="http://schemas.microsoft.com/office/drawing/2014/main" id="{BCE9080C-84BA-4FA6-B349-D83114479826}"/>
              </a:ext>
            </a:extLst>
          </p:cNvPr>
          <p:cNvSpPr/>
          <p:nvPr/>
        </p:nvSpPr>
        <p:spPr bwMode="auto">
          <a:xfrm>
            <a:off x="7375522" y="4305778"/>
            <a:ext cx="288032" cy="237684"/>
          </a:xfrm>
          <a:prstGeom prst="rect">
            <a:avLst/>
          </a:prstGeom>
          <a:solidFill>
            <a:schemeClr val="tx2">
              <a:alpha val="89999"/>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rgbClr val="FF0000"/>
              </a:solidFill>
              <a:effectLst/>
              <a:latin typeface="黑体" pitchFamily="2" charset="-122"/>
              <a:ea typeface="黑体" pitchFamily="2" charset="-122"/>
            </a:endParaRPr>
          </a:p>
        </p:txBody>
      </p:sp>
      <p:sp>
        <p:nvSpPr>
          <p:cNvPr id="12" name="矩形 11">
            <a:extLst>
              <a:ext uri="{FF2B5EF4-FFF2-40B4-BE49-F238E27FC236}">
                <a16:creationId xmlns:a16="http://schemas.microsoft.com/office/drawing/2014/main" id="{2B25D804-F1D7-4476-BB8D-1613EEB9FD20}"/>
              </a:ext>
            </a:extLst>
          </p:cNvPr>
          <p:cNvSpPr/>
          <p:nvPr/>
        </p:nvSpPr>
        <p:spPr bwMode="auto">
          <a:xfrm>
            <a:off x="8472264" y="4326043"/>
            <a:ext cx="288032" cy="237684"/>
          </a:xfrm>
          <a:prstGeom prst="rect">
            <a:avLst/>
          </a:prstGeom>
          <a:solidFill>
            <a:schemeClr val="tx2">
              <a:alpha val="89999"/>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rgbClr val="FF0000"/>
              </a:solidFill>
              <a:effectLst/>
              <a:latin typeface="黑体" pitchFamily="2" charset="-122"/>
              <a:ea typeface="黑体" pitchFamily="2" charset="-122"/>
            </a:endParaRPr>
          </a:p>
        </p:txBody>
      </p:sp>
      <p:graphicFrame>
        <p:nvGraphicFramePr>
          <p:cNvPr id="3" name="对象 2">
            <a:extLst>
              <a:ext uri="{FF2B5EF4-FFF2-40B4-BE49-F238E27FC236}">
                <a16:creationId xmlns:a16="http://schemas.microsoft.com/office/drawing/2014/main" id="{5C9C48F8-446E-471B-83FA-808A5ACB513D}"/>
              </a:ext>
            </a:extLst>
          </p:cNvPr>
          <p:cNvGraphicFramePr>
            <a:graphicFrameLocks noChangeAspect="1"/>
          </p:cNvGraphicFramePr>
          <p:nvPr>
            <p:extLst>
              <p:ext uri="{D42A27DB-BD31-4B8C-83A1-F6EECF244321}">
                <p14:modId xmlns:p14="http://schemas.microsoft.com/office/powerpoint/2010/main" val="3836804061"/>
              </p:ext>
            </p:extLst>
          </p:nvPr>
        </p:nvGraphicFramePr>
        <p:xfrm>
          <a:off x="6870490" y="2926258"/>
          <a:ext cx="2411834" cy="2006484"/>
        </p:xfrm>
        <a:graphic>
          <a:graphicData uri="http://schemas.openxmlformats.org/presentationml/2006/ole">
            <mc:AlternateContent xmlns:mc="http://schemas.openxmlformats.org/markup-compatibility/2006">
              <mc:Choice xmlns:v="urn:schemas-microsoft-com:vml" Requires="v">
                <p:oleObj name="BMP 图像" r:id="rId3" imgW="1511280" imgH="1257480" progId="Paint.Picture">
                  <p:embed/>
                </p:oleObj>
              </mc:Choice>
              <mc:Fallback>
                <p:oleObj name="BMP 图像" r:id="rId3" imgW="1511280" imgH="1257480" progId="Paint.Picture">
                  <p:embed/>
                  <p:pic>
                    <p:nvPicPr>
                      <p:cNvPr id="0" name=""/>
                      <p:cNvPicPr/>
                      <p:nvPr/>
                    </p:nvPicPr>
                    <p:blipFill>
                      <a:blip r:embed="rId4"/>
                      <a:stretch>
                        <a:fillRect/>
                      </a:stretch>
                    </p:blipFill>
                    <p:spPr>
                      <a:xfrm>
                        <a:off x="6870490" y="2926258"/>
                        <a:ext cx="2411834" cy="2006484"/>
                      </a:xfrm>
                      <a:prstGeom prst="rect">
                        <a:avLst/>
                      </a:prstGeom>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3203">
                                            <p:txEl>
                                              <p:pRg st="0" end="0"/>
                                            </p:txEl>
                                          </p:spTgt>
                                        </p:tgtEl>
                                        <p:attrNameLst>
                                          <p:attrName>style.visibility</p:attrName>
                                        </p:attrNameLst>
                                      </p:cBhvr>
                                      <p:to>
                                        <p:strVal val="visible"/>
                                      </p:to>
                                    </p:set>
                                    <p:anim calcmode="lin" valueType="num">
                                      <p:cBhvr additive="base">
                                        <p:cTn id="7" dur="500" fill="hold"/>
                                        <p:tgtEl>
                                          <p:spTgt spid="1203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3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03246">
                                            <p:txEl>
                                              <p:pRg st="0" end="0"/>
                                            </p:txEl>
                                          </p:spTgt>
                                        </p:tgtEl>
                                        <p:attrNameLst>
                                          <p:attrName>style.visibility</p:attrName>
                                        </p:attrNameLst>
                                      </p:cBhvr>
                                      <p:to>
                                        <p:strVal val="visible"/>
                                      </p:to>
                                    </p:set>
                                    <p:anim calcmode="lin" valueType="num">
                                      <p:cBhvr additive="base">
                                        <p:cTn id="17" dur="500" fill="hold"/>
                                        <p:tgtEl>
                                          <p:spTgt spid="120324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032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03247">
                                            <p:txEl>
                                              <p:pRg st="0" end="0"/>
                                            </p:txEl>
                                          </p:spTgt>
                                        </p:tgtEl>
                                        <p:attrNameLst>
                                          <p:attrName>style.visibility</p:attrName>
                                        </p:attrNameLst>
                                      </p:cBhvr>
                                      <p:to>
                                        <p:strVal val="visible"/>
                                      </p:to>
                                    </p:set>
                                    <p:anim calcmode="lin" valueType="num">
                                      <p:cBhvr additive="base">
                                        <p:cTn id="23" dur="500" fill="hold"/>
                                        <p:tgtEl>
                                          <p:spTgt spid="120324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32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3" grpId="0" build="p"/>
      <p:bldP spid="1203246" grpId="0" build="p"/>
      <p:bldP spid="12032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a:extLst>
              <a:ext uri="{FF2B5EF4-FFF2-40B4-BE49-F238E27FC236}">
                <a16:creationId xmlns:a16="http://schemas.microsoft.com/office/drawing/2014/main" id="{F15F9930-609F-46E5-8271-A8E3DA23A53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2AEEE41-F924-4A98-B201-02DEA78F0EE2}"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195" name="Rectangle 2">
            <a:extLst>
              <a:ext uri="{FF2B5EF4-FFF2-40B4-BE49-F238E27FC236}">
                <a16:creationId xmlns:a16="http://schemas.microsoft.com/office/drawing/2014/main" id="{A926F09B-FF74-49C7-8A83-1DD48EE74BC8}"/>
              </a:ext>
            </a:extLst>
          </p:cNvPr>
          <p:cNvSpPr>
            <a:spLocks noGrp="1" noChangeArrowheads="1"/>
          </p:cNvSpPr>
          <p:nvPr>
            <p:ph type="title"/>
          </p:nvPr>
        </p:nvSpPr>
        <p:spPr/>
        <p:txBody>
          <a:bodyPr/>
          <a:lstStyle/>
          <a:p>
            <a:pPr eaLnBrk="1" hangingPunct="1"/>
            <a:r>
              <a:rPr lang="en-US" altLang="zh-CN"/>
              <a:t>About Graph Theory</a:t>
            </a:r>
            <a:endParaRPr lang="zh-CN" altLang="en-US"/>
          </a:p>
        </p:txBody>
      </p:sp>
      <p:sp>
        <p:nvSpPr>
          <p:cNvPr id="1166339" name="Rectangle 3">
            <a:extLst>
              <a:ext uri="{FF2B5EF4-FFF2-40B4-BE49-F238E27FC236}">
                <a16:creationId xmlns:a16="http://schemas.microsoft.com/office/drawing/2014/main" id="{DBC13305-1583-4DCA-ADFB-CBD8C9B68AC9}"/>
              </a:ext>
            </a:extLst>
          </p:cNvPr>
          <p:cNvSpPr>
            <a:spLocks noGrp="1" noChangeArrowheads="1"/>
          </p:cNvSpPr>
          <p:nvPr>
            <p:ph type="body" idx="1"/>
          </p:nvPr>
        </p:nvSpPr>
        <p:spPr>
          <a:xfrm>
            <a:off x="1981200" y="1268414"/>
            <a:ext cx="8229600" cy="4194175"/>
          </a:xfrm>
        </p:spPr>
        <p:txBody>
          <a:bodyPr/>
          <a:lstStyle/>
          <a:p>
            <a:pPr marL="0" indent="0" eaLnBrk="1" hangingPunct="1">
              <a:buNone/>
            </a:pPr>
            <a:r>
              <a:rPr lang="zh-CN" altLang="en-US"/>
              <a:t>    图论是一门很有实用价值的学科，它在</a:t>
            </a:r>
            <a:r>
              <a:rPr lang="zh-CN" altLang="en-US">
                <a:solidFill>
                  <a:srgbClr val="0000FF"/>
                </a:solidFill>
              </a:rPr>
              <a:t>自然科学、社会科学</a:t>
            </a:r>
            <a:r>
              <a:rPr lang="zh-CN" altLang="en-US"/>
              <a:t>等各领域均有很多</a:t>
            </a:r>
            <a:r>
              <a:rPr lang="zh-CN" altLang="en-US">
                <a:solidFill>
                  <a:srgbClr val="FF0000"/>
                </a:solidFill>
              </a:rPr>
              <a:t>应用</a:t>
            </a:r>
            <a:r>
              <a:rPr lang="zh-CN" altLang="en-US"/>
              <a:t>。自上世纪中叶以来，它受计算机科学蓬勃发展的刺激，发展极其迅速，应用范围不断拓广，已渗透到诸如</a:t>
            </a:r>
            <a:r>
              <a:rPr lang="zh-CN" altLang="en-US">
                <a:solidFill>
                  <a:srgbClr val="FF0000"/>
                </a:solidFill>
              </a:rPr>
              <a:t>语言学</a:t>
            </a:r>
            <a:r>
              <a:rPr lang="zh-CN" altLang="en-US"/>
              <a:t>、</a:t>
            </a:r>
            <a:r>
              <a:rPr lang="zh-CN" altLang="en-US">
                <a:solidFill>
                  <a:srgbClr val="FF0000"/>
                </a:solidFill>
              </a:rPr>
              <a:t>逻辑学</a:t>
            </a:r>
            <a:r>
              <a:rPr lang="zh-CN" altLang="en-US"/>
              <a:t>、</a:t>
            </a:r>
            <a:r>
              <a:rPr lang="zh-CN" altLang="en-US">
                <a:solidFill>
                  <a:srgbClr val="FF0000"/>
                </a:solidFill>
              </a:rPr>
              <a:t>物理学</a:t>
            </a:r>
            <a:r>
              <a:rPr lang="zh-CN" altLang="en-US"/>
              <a:t>、</a:t>
            </a:r>
            <a:r>
              <a:rPr lang="zh-CN" altLang="en-US">
                <a:solidFill>
                  <a:srgbClr val="FF0000"/>
                </a:solidFill>
              </a:rPr>
              <a:t>化学</a:t>
            </a:r>
            <a:r>
              <a:rPr lang="zh-CN" altLang="en-US"/>
              <a:t>、</a:t>
            </a:r>
            <a:r>
              <a:rPr lang="zh-CN" altLang="en-US">
                <a:solidFill>
                  <a:srgbClr val="FF0000"/>
                </a:solidFill>
              </a:rPr>
              <a:t>电讯工程</a:t>
            </a:r>
            <a:r>
              <a:rPr lang="zh-CN" altLang="en-US"/>
              <a:t>、</a:t>
            </a:r>
            <a:r>
              <a:rPr lang="zh-CN" altLang="en-US">
                <a:solidFill>
                  <a:srgbClr val="FF0000"/>
                </a:solidFill>
              </a:rPr>
              <a:t>计算机科学</a:t>
            </a:r>
            <a:r>
              <a:rPr lang="zh-CN" altLang="en-US"/>
              <a:t>以及</a:t>
            </a:r>
            <a:r>
              <a:rPr lang="zh-CN" altLang="en-US">
                <a:solidFill>
                  <a:srgbClr val="FF0000"/>
                </a:solidFill>
              </a:rPr>
              <a:t>数学的其它分支</a:t>
            </a:r>
            <a:r>
              <a:rPr lang="zh-CN" altLang="en-US"/>
              <a:t>中。特别在计算机科学中，如</a:t>
            </a:r>
            <a:r>
              <a:rPr lang="zh-CN" altLang="en-US">
                <a:solidFill>
                  <a:srgbClr val="FF0000"/>
                </a:solidFill>
              </a:rPr>
              <a:t>形式语言</a:t>
            </a:r>
            <a:r>
              <a:rPr lang="zh-CN" altLang="en-US"/>
              <a:t>、</a:t>
            </a:r>
            <a:r>
              <a:rPr lang="zh-CN" altLang="en-US">
                <a:solidFill>
                  <a:srgbClr val="FF0000"/>
                </a:solidFill>
              </a:rPr>
              <a:t>数据结构</a:t>
            </a:r>
            <a:r>
              <a:rPr lang="zh-CN" altLang="en-US"/>
              <a:t>、</a:t>
            </a:r>
            <a:r>
              <a:rPr lang="zh-CN" altLang="en-US">
                <a:solidFill>
                  <a:srgbClr val="FF0000"/>
                </a:solidFill>
              </a:rPr>
              <a:t>分布式系统</a:t>
            </a:r>
            <a:r>
              <a:rPr lang="zh-CN" altLang="en-US"/>
              <a:t>、</a:t>
            </a:r>
            <a:r>
              <a:rPr lang="zh-CN" altLang="en-US">
                <a:solidFill>
                  <a:srgbClr val="FF0000"/>
                </a:solidFill>
              </a:rPr>
              <a:t>操作系统</a:t>
            </a:r>
            <a:r>
              <a:rPr lang="zh-CN" altLang="en-US"/>
              <a:t>等方面均扮演着重要的角色。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
                                  </p:iterate>
                                  <p:childTnLst>
                                    <p:set>
                                      <p:cBhvr>
                                        <p:cTn id="6" dur="1" fill="hold">
                                          <p:stCondLst>
                                            <p:cond delay="0"/>
                                          </p:stCondLst>
                                        </p:cTn>
                                        <p:tgtEl>
                                          <p:spTgt spid="1166339">
                                            <p:txEl>
                                              <p:pRg st="0" end="0"/>
                                            </p:txEl>
                                          </p:spTgt>
                                        </p:tgtEl>
                                        <p:attrNameLst>
                                          <p:attrName>style.visibility</p:attrName>
                                        </p:attrNameLst>
                                      </p:cBhvr>
                                      <p:to>
                                        <p:strVal val="visible"/>
                                      </p:to>
                                    </p:set>
                                    <p:animEffect transition="in" filter="wipe(left)">
                                      <p:cBhvr>
                                        <p:cTn id="7" dur="500"/>
                                        <p:tgtEl>
                                          <p:spTgt spid="1166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3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5">
            <a:extLst>
              <a:ext uri="{FF2B5EF4-FFF2-40B4-BE49-F238E27FC236}">
                <a16:creationId xmlns:a16="http://schemas.microsoft.com/office/drawing/2014/main" id="{231A1F55-815E-453A-9D03-F6AFA02757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BB61C4B-2C71-4785-B174-3731BF74A56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5843" name="Rectangle 2">
            <a:extLst>
              <a:ext uri="{FF2B5EF4-FFF2-40B4-BE49-F238E27FC236}">
                <a16:creationId xmlns:a16="http://schemas.microsoft.com/office/drawing/2014/main" id="{3039F5C9-38D5-4DB7-998C-6C1F843F27C8}"/>
              </a:ext>
            </a:extLst>
          </p:cNvPr>
          <p:cNvSpPr>
            <a:spLocks noGrp="1" noChangeArrowheads="1"/>
          </p:cNvSpPr>
          <p:nvPr>
            <p:ph type="title"/>
          </p:nvPr>
        </p:nvSpPr>
        <p:spPr/>
        <p:txBody>
          <a:bodyPr/>
          <a:lstStyle/>
          <a:p>
            <a:pPr eaLnBrk="1" hangingPunct="1"/>
            <a:r>
              <a:rPr lang="en-US" altLang="zh-CN"/>
              <a:t>8.2.6 </a:t>
            </a:r>
            <a:r>
              <a:rPr lang="zh-CN" altLang="en-US"/>
              <a:t>子图与补图 </a:t>
            </a:r>
          </a:p>
        </p:txBody>
      </p:sp>
      <p:sp>
        <p:nvSpPr>
          <p:cNvPr id="1204227" name="Rectangle 3">
            <a:extLst>
              <a:ext uri="{FF2B5EF4-FFF2-40B4-BE49-F238E27FC236}">
                <a16:creationId xmlns:a16="http://schemas.microsoft.com/office/drawing/2014/main" id="{854762F2-7735-4C6D-90F0-0017E763E869}"/>
              </a:ext>
            </a:extLst>
          </p:cNvPr>
          <p:cNvSpPr>
            <a:spLocks noGrp="1" noChangeArrowheads="1"/>
          </p:cNvSpPr>
          <p:nvPr>
            <p:ph type="body" sz="half" idx="1"/>
          </p:nvPr>
        </p:nvSpPr>
        <p:spPr>
          <a:xfrm>
            <a:off x="2135189" y="1341438"/>
            <a:ext cx="8137525" cy="4819650"/>
          </a:xfrm>
        </p:spPr>
        <p:txBody>
          <a:bodyPr/>
          <a:lstStyle/>
          <a:p>
            <a:pPr marL="457200" indent="-457200" eaLnBrk="1" hangingPunct="1">
              <a:buNone/>
            </a:pPr>
            <a:r>
              <a:rPr lang="zh-CN" altLang="en-US" sz="2400"/>
              <a:t>定义</a:t>
            </a:r>
            <a:r>
              <a:rPr lang="en-US" altLang="zh-CN" sz="2400"/>
              <a:t>8.2.8  </a:t>
            </a:r>
            <a:r>
              <a:rPr lang="zh-CN" altLang="en-US" sz="2400"/>
              <a:t>设有图</a:t>
            </a:r>
            <a:r>
              <a:rPr lang="en-US" altLang="zh-CN" sz="2400"/>
              <a:t>G = &lt;V, E&gt;</a:t>
            </a:r>
            <a:r>
              <a:rPr lang="zh-CN" altLang="en-US" sz="2400"/>
              <a:t>和图</a:t>
            </a:r>
            <a:r>
              <a:rPr lang="en-US" altLang="zh-CN" sz="2400"/>
              <a:t>G</a:t>
            </a:r>
            <a:r>
              <a:rPr lang="en-US" altLang="zh-CN" sz="2400" baseline="-25000"/>
              <a:t>1</a:t>
            </a:r>
            <a:r>
              <a:rPr lang="en-US" altLang="zh-CN" sz="2400"/>
              <a:t> = &lt;V</a:t>
            </a:r>
            <a:r>
              <a:rPr lang="en-US" altLang="zh-CN" sz="2400" baseline="-25000"/>
              <a:t>1</a:t>
            </a:r>
            <a:r>
              <a:rPr lang="en-US" altLang="zh-CN" sz="2400"/>
              <a:t>, E</a:t>
            </a:r>
            <a:r>
              <a:rPr lang="en-US" altLang="zh-CN" sz="2400" baseline="-25000"/>
              <a:t>1</a:t>
            </a:r>
            <a:r>
              <a:rPr lang="en-US" altLang="zh-CN" sz="2400"/>
              <a:t>&gt;</a:t>
            </a:r>
            <a:r>
              <a:rPr lang="zh-CN" altLang="en-US" sz="2400"/>
              <a:t>。</a:t>
            </a:r>
          </a:p>
          <a:p>
            <a:pPr marL="457200" indent="-457200" eaLnBrk="1" hangingPunct="1">
              <a:buClr>
                <a:srgbClr val="800080"/>
              </a:buClr>
              <a:buFont typeface="Wingdings" panose="05000000000000000000" pitchFamily="2" charset="2"/>
              <a:buAutoNum type="arabicPeriod"/>
            </a:pPr>
            <a:r>
              <a:rPr lang="zh-CN" altLang="en-US" sz="2400"/>
              <a:t>若</a:t>
            </a:r>
            <a:r>
              <a:rPr lang="en-US" altLang="zh-CN" sz="2400"/>
              <a:t>V</a:t>
            </a:r>
            <a:r>
              <a:rPr lang="en-US" altLang="zh-CN" sz="2400" baseline="-25000"/>
              <a:t>1</a:t>
            </a:r>
            <a:r>
              <a:rPr lang="en-US" altLang="zh-CN" sz="2400"/>
              <a:t>  V</a:t>
            </a:r>
            <a:r>
              <a:rPr lang="zh-CN" altLang="en-US" sz="2400"/>
              <a:t>，</a:t>
            </a:r>
            <a:r>
              <a:rPr lang="en-US" altLang="zh-CN" sz="2400"/>
              <a:t>E</a:t>
            </a:r>
            <a:r>
              <a:rPr lang="en-US" altLang="zh-CN" sz="2400" baseline="-25000"/>
              <a:t>1</a:t>
            </a:r>
            <a:r>
              <a:rPr lang="en-US" altLang="zh-CN" sz="2400"/>
              <a:t>  E</a:t>
            </a:r>
            <a:r>
              <a:rPr lang="zh-CN" altLang="en-US" sz="2400"/>
              <a:t>，则称</a:t>
            </a:r>
            <a:r>
              <a:rPr lang="en-US" altLang="zh-CN" sz="2400"/>
              <a:t>G</a:t>
            </a:r>
            <a:r>
              <a:rPr lang="en-US" altLang="zh-CN" sz="2400" baseline="-25000"/>
              <a:t>1</a:t>
            </a:r>
            <a:r>
              <a:rPr lang="zh-CN" altLang="en-US" sz="2400"/>
              <a:t>是</a:t>
            </a:r>
            <a:r>
              <a:rPr lang="en-US" altLang="zh-CN" sz="2400"/>
              <a:t>G</a:t>
            </a:r>
            <a:r>
              <a:rPr lang="zh-CN" altLang="en-US" sz="2400"/>
              <a:t>的</a:t>
            </a:r>
            <a:r>
              <a:rPr lang="zh-CN" altLang="en-US" sz="2400">
                <a:solidFill>
                  <a:schemeClr val="accent1"/>
                </a:solidFill>
              </a:rPr>
              <a:t>子图</a:t>
            </a:r>
            <a:r>
              <a:rPr lang="en-US" altLang="zh-CN" sz="2400"/>
              <a:t>(Subgraph)</a:t>
            </a:r>
            <a:r>
              <a:rPr lang="zh-CN" altLang="en-US" sz="2400"/>
              <a:t>，记为</a:t>
            </a:r>
            <a:r>
              <a:rPr lang="en-US" altLang="zh-CN" sz="2400"/>
              <a:t>G</a:t>
            </a:r>
            <a:r>
              <a:rPr lang="en-US" altLang="zh-CN" sz="2400" baseline="-25000"/>
              <a:t>1</a:t>
            </a:r>
            <a:r>
              <a:rPr lang="en-US" altLang="zh-CN" sz="2400"/>
              <a:t>  G</a:t>
            </a:r>
            <a:r>
              <a:rPr lang="zh-CN" altLang="en-US" sz="2400"/>
              <a:t>。</a:t>
            </a:r>
          </a:p>
          <a:p>
            <a:pPr marL="457200" indent="-457200" eaLnBrk="1" hangingPunct="1">
              <a:buClr>
                <a:srgbClr val="800080"/>
              </a:buClr>
              <a:buFont typeface="Wingdings" panose="05000000000000000000" pitchFamily="2" charset="2"/>
              <a:buAutoNum type="arabicPeriod"/>
            </a:pPr>
            <a:r>
              <a:rPr lang="zh-CN" altLang="en-US" sz="2400"/>
              <a:t>若</a:t>
            </a:r>
            <a:r>
              <a:rPr lang="en-US" altLang="zh-CN" sz="2400"/>
              <a:t>G</a:t>
            </a:r>
            <a:r>
              <a:rPr lang="en-US" altLang="zh-CN" sz="2400" baseline="-25000"/>
              <a:t>1</a:t>
            </a:r>
            <a:r>
              <a:rPr lang="en-US" altLang="zh-CN" sz="2400"/>
              <a:t>  G</a:t>
            </a:r>
            <a:r>
              <a:rPr lang="zh-CN" altLang="en-US" sz="2400"/>
              <a:t>，且</a:t>
            </a:r>
            <a:r>
              <a:rPr lang="en-US" altLang="zh-CN" sz="2400"/>
              <a:t>G</a:t>
            </a:r>
            <a:r>
              <a:rPr lang="en-US" altLang="zh-CN" sz="2400" baseline="-25000"/>
              <a:t>1</a:t>
            </a:r>
            <a:r>
              <a:rPr lang="en-US" altLang="zh-CN" sz="2400"/>
              <a:t>≠G(</a:t>
            </a:r>
            <a:r>
              <a:rPr lang="zh-CN" altLang="en-US" sz="2400"/>
              <a:t>即</a:t>
            </a:r>
            <a:r>
              <a:rPr lang="en-US" altLang="zh-CN" sz="2400"/>
              <a:t>V</a:t>
            </a:r>
            <a:r>
              <a:rPr lang="en-US" altLang="zh-CN" sz="2400" baseline="-25000"/>
              <a:t>1</a:t>
            </a:r>
            <a:r>
              <a:rPr lang="en-US" altLang="zh-CN" sz="2400"/>
              <a:t>  V</a:t>
            </a:r>
            <a:r>
              <a:rPr lang="zh-CN" altLang="en-US" sz="2400"/>
              <a:t>或</a:t>
            </a:r>
            <a:r>
              <a:rPr lang="en-US" altLang="zh-CN" sz="2400"/>
              <a:t>E</a:t>
            </a:r>
            <a:r>
              <a:rPr lang="en-US" altLang="zh-CN" sz="2400" baseline="-25000"/>
              <a:t>1</a:t>
            </a:r>
            <a:r>
              <a:rPr lang="en-US" altLang="zh-CN" sz="2400"/>
              <a:t>  E)</a:t>
            </a:r>
            <a:r>
              <a:rPr lang="zh-CN" altLang="en-US" sz="2400"/>
              <a:t>，则称</a:t>
            </a:r>
            <a:r>
              <a:rPr lang="en-US" altLang="zh-CN" sz="2400"/>
              <a:t>G</a:t>
            </a:r>
            <a:r>
              <a:rPr lang="en-US" altLang="zh-CN" sz="2400" baseline="-25000"/>
              <a:t>1</a:t>
            </a:r>
            <a:r>
              <a:rPr lang="zh-CN" altLang="en-US" sz="2400"/>
              <a:t>是</a:t>
            </a:r>
            <a:r>
              <a:rPr lang="en-US" altLang="zh-CN" sz="2400"/>
              <a:t>G</a:t>
            </a:r>
            <a:r>
              <a:rPr lang="zh-CN" altLang="en-US" sz="2400"/>
              <a:t>的</a:t>
            </a:r>
            <a:r>
              <a:rPr lang="zh-CN" altLang="en-US" sz="2400">
                <a:solidFill>
                  <a:schemeClr val="accent1"/>
                </a:solidFill>
              </a:rPr>
              <a:t>真子图</a:t>
            </a:r>
            <a:r>
              <a:rPr lang="en-US" altLang="zh-CN" sz="2400"/>
              <a:t>(Proper Subgraph)</a:t>
            </a:r>
            <a:r>
              <a:rPr lang="zh-CN" altLang="en-US" sz="2400"/>
              <a:t>，记为</a:t>
            </a:r>
            <a:r>
              <a:rPr lang="en-US" altLang="zh-CN" sz="2400"/>
              <a:t>G</a:t>
            </a:r>
            <a:r>
              <a:rPr lang="en-US" altLang="zh-CN" sz="2400" baseline="-25000"/>
              <a:t>1</a:t>
            </a:r>
            <a:r>
              <a:rPr lang="en-US" altLang="zh-CN" sz="2400"/>
              <a:t>  G</a:t>
            </a:r>
            <a:r>
              <a:rPr lang="zh-CN" altLang="en-US" sz="2400"/>
              <a:t>。</a:t>
            </a:r>
          </a:p>
          <a:p>
            <a:pPr marL="457200" indent="-457200" eaLnBrk="1" hangingPunct="1">
              <a:buClr>
                <a:srgbClr val="800080"/>
              </a:buClr>
              <a:buFont typeface="Wingdings" panose="05000000000000000000" pitchFamily="2" charset="2"/>
              <a:buAutoNum type="arabicPeriod"/>
            </a:pPr>
            <a:r>
              <a:rPr lang="zh-CN" altLang="en-US" sz="2400"/>
              <a:t>若</a:t>
            </a:r>
            <a:r>
              <a:rPr lang="en-US" altLang="zh-CN" sz="2400"/>
              <a:t>V</a:t>
            </a:r>
            <a:r>
              <a:rPr lang="en-US" altLang="zh-CN" sz="2400" baseline="-25000"/>
              <a:t>1</a:t>
            </a:r>
            <a:r>
              <a:rPr lang="en-US" altLang="zh-CN" sz="2400"/>
              <a:t> = V</a:t>
            </a:r>
            <a:r>
              <a:rPr lang="zh-CN" altLang="en-US" sz="2400"/>
              <a:t>，</a:t>
            </a:r>
            <a:r>
              <a:rPr lang="en-US" altLang="zh-CN" sz="2400"/>
              <a:t>E</a:t>
            </a:r>
            <a:r>
              <a:rPr lang="en-US" altLang="zh-CN" sz="2400" baseline="-25000"/>
              <a:t>1</a:t>
            </a:r>
            <a:r>
              <a:rPr lang="en-US" altLang="zh-CN" sz="2400"/>
              <a:t>  E</a:t>
            </a:r>
            <a:r>
              <a:rPr lang="zh-CN" altLang="en-US" sz="2400"/>
              <a:t>，则称</a:t>
            </a:r>
            <a:r>
              <a:rPr lang="en-US" altLang="zh-CN" sz="2400"/>
              <a:t>G</a:t>
            </a:r>
            <a:r>
              <a:rPr lang="en-US" altLang="zh-CN" sz="2400" baseline="-25000"/>
              <a:t>1</a:t>
            </a:r>
            <a:r>
              <a:rPr lang="zh-CN" altLang="en-US" sz="2400"/>
              <a:t>是</a:t>
            </a:r>
            <a:r>
              <a:rPr lang="en-US" altLang="zh-CN" sz="2400"/>
              <a:t>G</a:t>
            </a:r>
            <a:r>
              <a:rPr lang="zh-CN" altLang="en-US" sz="2400"/>
              <a:t>的</a:t>
            </a:r>
            <a:r>
              <a:rPr lang="zh-CN" altLang="en-US" sz="2400">
                <a:solidFill>
                  <a:schemeClr val="accent1"/>
                </a:solidFill>
              </a:rPr>
              <a:t>生成子图</a:t>
            </a:r>
            <a:r>
              <a:rPr lang="en-US" altLang="zh-CN" sz="2400"/>
              <a:t>(Spanning Subgraph)</a:t>
            </a:r>
            <a:r>
              <a:rPr lang="zh-CN" altLang="en-US" sz="2400"/>
              <a:t>。</a:t>
            </a:r>
          </a:p>
          <a:p>
            <a:pPr marL="457200" indent="-457200" eaLnBrk="1" hangingPunct="1">
              <a:buClr>
                <a:srgbClr val="800080"/>
              </a:buClr>
              <a:buFont typeface="Wingdings" panose="05000000000000000000" pitchFamily="2" charset="2"/>
              <a:buAutoNum type="arabicPeriod"/>
            </a:pPr>
            <a:r>
              <a:rPr lang="zh-CN" altLang="en-US" sz="2400"/>
              <a:t>设</a:t>
            </a:r>
            <a:r>
              <a:rPr lang="en-US" altLang="zh-CN" sz="2400"/>
              <a:t>V</a:t>
            </a:r>
            <a:r>
              <a:rPr lang="en-US" altLang="zh-CN" sz="2400" baseline="-25000"/>
              <a:t>2   </a:t>
            </a:r>
            <a:r>
              <a:rPr lang="en-US" altLang="zh-CN" sz="2400"/>
              <a:t>V</a:t>
            </a:r>
            <a:r>
              <a:rPr lang="zh-CN" altLang="en-US" sz="2400"/>
              <a:t>且</a:t>
            </a:r>
            <a:r>
              <a:rPr lang="en-US" altLang="zh-CN" sz="2400"/>
              <a:t>V</a:t>
            </a:r>
            <a:r>
              <a:rPr lang="en-US" altLang="zh-CN" sz="2400" baseline="-25000"/>
              <a:t>2</a:t>
            </a:r>
            <a:r>
              <a:rPr lang="en-US" altLang="zh-CN" sz="2400"/>
              <a:t>≠</a:t>
            </a:r>
            <a:r>
              <a:rPr lang="en-US" altLang="zh-CN" sz="2400">
                <a:sym typeface="Symbol" panose="05050102010706020507" pitchFamily="18" charset="2"/>
              </a:rPr>
              <a:t></a:t>
            </a:r>
            <a:r>
              <a:rPr lang="zh-CN" altLang="en-US" sz="2400"/>
              <a:t>，以</a:t>
            </a:r>
            <a:r>
              <a:rPr lang="en-US" altLang="zh-CN" sz="2400"/>
              <a:t>V</a:t>
            </a:r>
            <a:r>
              <a:rPr lang="en-US" altLang="zh-CN" sz="2400" baseline="-25000"/>
              <a:t>2</a:t>
            </a:r>
            <a:r>
              <a:rPr lang="zh-CN" altLang="en-US" sz="2400"/>
              <a:t>为结点集，以两个端点均在</a:t>
            </a:r>
            <a:r>
              <a:rPr lang="en-US" altLang="zh-CN" sz="2400"/>
              <a:t>V</a:t>
            </a:r>
            <a:r>
              <a:rPr lang="en-US" altLang="zh-CN" sz="2400" baseline="-25000"/>
              <a:t>2</a:t>
            </a:r>
            <a:r>
              <a:rPr lang="zh-CN" altLang="en-US" sz="2400"/>
              <a:t>中的边的全体为边集的</a:t>
            </a:r>
            <a:r>
              <a:rPr lang="en-US" altLang="zh-CN" sz="2400"/>
              <a:t>G</a:t>
            </a:r>
            <a:r>
              <a:rPr lang="zh-CN" altLang="en-US" sz="2400"/>
              <a:t>的子图，称为</a:t>
            </a:r>
            <a:r>
              <a:rPr lang="en-US" altLang="zh-CN" sz="2400"/>
              <a:t>V</a:t>
            </a:r>
            <a:r>
              <a:rPr lang="en-US" altLang="zh-CN" sz="2400" baseline="-25000"/>
              <a:t>2</a:t>
            </a:r>
            <a:r>
              <a:rPr lang="zh-CN" altLang="en-US" sz="2400"/>
              <a:t>导出的</a:t>
            </a:r>
            <a:r>
              <a:rPr lang="en-US" altLang="zh-CN" sz="2400"/>
              <a:t>G</a:t>
            </a:r>
            <a:r>
              <a:rPr lang="zh-CN" altLang="en-US" sz="2400"/>
              <a:t>的子图，简称</a:t>
            </a:r>
            <a:r>
              <a:rPr lang="en-US" altLang="zh-CN" sz="2400"/>
              <a:t>V</a:t>
            </a:r>
            <a:r>
              <a:rPr lang="en-US" altLang="zh-CN" sz="2400" baseline="-25000"/>
              <a:t>2</a:t>
            </a:r>
            <a:r>
              <a:rPr lang="zh-CN" altLang="en-US" sz="2400"/>
              <a:t>的</a:t>
            </a:r>
            <a:r>
              <a:rPr lang="zh-CN" altLang="en-US" sz="2400">
                <a:solidFill>
                  <a:schemeClr val="accent1"/>
                </a:solidFill>
              </a:rPr>
              <a:t>导出子图</a:t>
            </a:r>
            <a:r>
              <a:rPr lang="en-US" altLang="zh-CN" sz="2400"/>
              <a:t>(Induced Subgraph)</a:t>
            </a:r>
            <a:r>
              <a:rPr lang="zh-CN" altLang="en-US" sz="2400"/>
              <a:t>。</a:t>
            </a:r>
          </a:p>
        </p:txBody>
      </p:sp>
      <p:graphicFrame>
        <p:nvGraphicFramePr>
          <p:cNvPr id="1204228" name="Object 4">
            <a:extLst>
              <a:ext uri="{FF2B5EF4-FFF2-40B4-BE49-F238E27FC236}">
                <a16:creationId xmlns:a16="http://schemas.microsoft.com/office/drawing/2014/main" id="{14D0E8B8-135F-4F9E-B329-9C07EF3322CC}"/>
              </a:ext>
            </a:extLst>
          </p:cNvPr>
          <p:cNvGraphicFramePr>
            <a:graphicFrameLocks noGrp="1" noChangeAspect="1"/>
          </p:cNvGraphicFramePr>
          <p:nvPr>
            <p:ph sz="quarter" idx="2"/>
          </p:nvPr>
        </p:nvGraphicFramePr>
        <p:xfrm>
          <a:off x="3230564" y="2032000"/>
          <a:ext cx="331787" cy="306388"/>
        </p:xfrm>
        <a:graphic>
          <a:graphicData uri="http://schemas.openxmlformats.org/presentationml/2006/ole">
            <mc:AlternateContent xmlns:mc="http://schemas.openxmlformats.org/markup-compatibility/2006">
              <mc:Choice xmlns:v="urn:schemas-microsoft-com:vml" Requires="v">
                <p:oleObj name="公式" r:id="rId2" imgW="164957" imgH="152268" progId="Equation.3">
                  <p:embed/>
                </p:oleObj>
              </mc:Choice>
              <mc:Fallback>
                <p:oleObj name="公式" r:id="rId2" imgW="164957" imgH="152268"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564" y="2032000"/>
                        <a:ext cx="331787"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0" name="Object 6">
            <a:extLst>
              <a:ext uri="{FF2B5EF4-FFF2-40B4-BE49-F238E27FC236}">
                <a16:creationId xmlns:a16="http://schemas.microsoft.com/office/drawing/2014/main" id="{C5267466-BFA2-497E-A4BE-4FA597491838}"/>
              </a:ext>
            </a:extLst>
          </p:cNvPr>
          <p:cNvGraphicFramePr>
            <a:graphicFrameLocks noChangeAspect="1"/>
          </p:cNvGraphicFramePr>
          <p:nvPr/>
        </p:nvGraphicFramePr>
        <p:xfrm>
          <a:off x="4283075" y="2003425"/>
          <a:ext cx="331788" cy="306388"/>
        </p:xfrm>
        <a:graphic>
          <a:graphicData uri="http://schemas.openxmlformats.org/presentationml/2006/ole">
            <mc:AlternateContent xmlns:mc="http://schemas.openxmlformats.org/markup-compatibility/2006">
              <mc:Choice xmlns:v="urn:schemas-microsoft-com:vml" Requires="v">
                <p:oleObj name="公式" r:id="rId4" imgW="164957" imgH="152268" progId="Equation.3">
                  <p:embed/>
                </p:oleObj>
              </mc:Choice>
              <mc:Fallback>
                <p:oleObj name="公式" r:id="rId4" imgW="164957" imgH="152268"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075" y="2003425"/>
                        <a:ext cx="3317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1" name="Object 7">
            <a:extLst>
              <a:ext uri="{FF2B5EF4-FFF2-40B4-BE49-F238E27FC236}">
                <a16:creationId xmlns:a16="http://schemas.microsoft.com/office/drawing/2014/main" id="{E20EBD59-58CE-4181-86DB-EB896DB79800}"/>
              </a:ext>
            </a:extLst>
          </p:cNvPr>
          <p:cNvGraphicFramePr>
            <a:graphicFrameLocks noChangeAspect="1"/>
          </p:cNvGraphicFramePr>
          <p:nvPr/>
        </p:nvGraphicFramePr>
        <p:xfrm>
          <a:off x="3287714" y="2982914"/>
          <a:ext cx="331787" cy="306387"/>
        </p:xfrm>
        <a:graphic>
          <a:graphicData uri="http://schemas.openxmlformats.org/presentationml/2006/ole">
            <mc:AlternateContent xmlns:mc="http://schemas.openxmlformats.org/markup-compatibility/2006">
              <mc:Choice xmlns:v="urn:schemas-microsoft-com:vml" Requires="v">
                <p:oleObj name="公式" r:id="rId5" imgW="164957" imgH="152268" progId="Equation.3">
                  <p:embed/>
                </p:oleObj>
              </mc:Choice>
              <mc:Fallback>
                <p:oleObj name="公式" r:id="rId5" imgW="164957" imgH="152268"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4" y="2982914"/>
                        <a:ext cx="3317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2" name="Object 8">
            <a:extLst>
              <a:ext uri="{FF2B5EF4-FFF2-40B4-BE49-F238E27FC236}">
                <a16:creationId xmlns:a16="http://schemas.microsoft.com/office/drawing/2014/main" id="{B0055BAB-4386-4554-9134-E76EB36255A2}"/>
              </a:ext>
            </a:extLst>
          </p:cNvPr>
          <p:cNvGraphicFramePr>
            <a:graphicFrameLocks noChangeAspect="1"/>
          </p:cNvGraphicFramePr>
          <p:nvPr/>
        </p:nvGraphicFramePr>
        <p:xfrm>
          <a:off x="4656139" y="3933825"/>
          <a:ext cx="331787" cy="306388"/>
        </p:xfrm>
        <a:graphic>
          <a:graphicData uri="http://schemas.openxmlformats.org/presentationml/2006/ole">
            <mc:AlternateContent xmlns:mc="http://schemas.openxmlformats.org/markup-compatibility/2006">
              <mc:Choice xmlns:v="urn:schemas-microsoft-com:vml" Requires="v">
                <p:oleObj name="公式" r:id="rId6" imgW="164957" imgH="152268" progId="Equation.3">
                  <p:embed/>
                </p:oleObj>
              </mc:Choice>
              <mc:Fallback>
                <p:oleObj name="公式" r:id="rId6" imgW="164957" imgH="152268"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139" y="3933825"/>
                        <a:ext cx="331787"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3" name="Object 9">
            <a:extLst>
              <a:ext uri="{FF2B5EF4-FFF2-40B4-BE49-F238E27FC236}">
                <a16:creationId xmlns:a16="http://schemas.microsoft.com/office/drawing/2014/main" id="{8C74C333-7B8E-4573-9FD3-A1BBD7126E5C}"/>
              </a:ext>
            </a:extLst>
          </p:cNvPr>
          <p:cNvGraphicFramePr>
            <a:graphicFrameLocks noGrp="1" noChangeAspect="1"/>
          </p:cNvGraphicFramePr>
          <p:nvPr>
            <p:ph sz="quarter" idx="3"/>
          </p:nvPr>
        </p:nvGraphicFramePr>
        <p:xfrm>
          <a:off x="6777039" y="3443289"/>
          <a:ext cx="327025" cy="250825"/>
        </p:xfrm>
        <a:graphic>
          <a:graphicData uri="http://schemas.openxmlformats.org/presentationml/2006/ole">
            <mc:AlternateContent xmlns:mc="http://schemas.openxmlformats.org/markup-compatibility/2006">
              <mc:Choice xmlns:v="urn:schemas-microsoft-com:vml" Requires="v">
                <p:oleObj name="公式" r:id="rId7" imgW="164814" imgH="126780" progId="Equation.3">
                  <p:embed/>
                </p:oleObj>
              </mc:Choice>
              <mc:Fallback>
                <p:oleObj name="公式" r:id="rId7" imgW="164814" imgH="1267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7039" y="3443289"/>
                        <a:ext cx="32702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5" name="Object 11">
            <a:extLst>
              <a:ext uri="{FF2B5EF4-FFF2-40B4-BE49-F238E27FC236}">
                <a16:creationId xmlns:a16="http://schemas.microsoft.com/office/drawing/2014/main" id="{8144A6F4-D5B3-4EAB-B2CC-833F0FE0E83F}"/>
              </a:ext>
            </a:extLst>
          </p:cNvPr>
          <p:cNvGraphicFramePr>
            <a:graphicFrameLocks noChangeAspect="1"/>
          </p:cNvGraphicFramePr>
          <p:nvPr/>
        </p:nvGraphicFramePr>
        <p:xfrm>
          <a:off x="5851526" y="2997201"/>
          <a:ext cx="327025" cy="250825"/>
        </p:xfrm>
        <a:graphic>
          <a:graphicData uri="http://schemas.openxmlformats.org/presentationml/2006/ole">
            <mc:AlternateContent xmlns:mc="http://schemas.openxmlformats.org/markup-compatibility/2006">
              <mc:Choice xmlns:v="urn:schemas-microsoft-com:vml" Requires="v">
                <p:oleObj name="公式" r:id="rId9" imgW="164814" imgH="126780" progId="Equation.3">
                  <p:embed/>
                </p:oleObj>
              </mc:Choice>
              <mc:Fallback>
                <p:oleObj name="公式" r:id="rId9" imgW="164814" imgH="1267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1526" y="2997201"/>
                        <a:ext cx="32702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6" name="Object 12">
            <a:extLst>
              <a:ext uri="{FF2B5EF4-FFF2-40B4-BE49-F238E27FC236}">
                <a16:creationId xmlns:a16="http://schemas.microsoft.com/office/drawing/2014/main" id="{C2937042-C6B9-4B33-BE69-EF33A92162FC}"/>
              </a:ext>
            </a:extLst>
          </p:cNvPr>
          <p:cNvGraphicFramePr>
            <a:graphicFrameLocks noChangeAspect="1"/>
          </p:cNvGraphicFramePr>
          <p:nvPr/>
        </p:nvGraphicFramePr>
        <p:xfrm>
          <a:off x="6946901" y="2997201"/>
          <a:ext cx="327025" cy="250825"/>
        </p:xfrm>
        <a:graphic>
          <a:graphicData uri="http://schemas.openxmlformats.org/presentationml/2006/ole">
            <mc:AlternateContent xmlns:mc="http://schemas.openxmlformats.org/markup-compatibility/2006">
              <mc:Choice xmlns:v="urn:schemas-microsoft-com:vml" Requires="v">
                <p:oleObj name="公式" r:id="rId10" imgW="164814" imgH="126780" progId="Equation.3">
                  <p:embed/>
                </p:oleObj>
              </mc:Choice>
              <mc:Fallback>
                <p:oleObj name="公式" r:id="rId10" imgW="164814" imgH="1267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6901" y="2997201"/>
                        <a:ext cx="32702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7" name="Object 13">
            <a:extLst>
              <a:ext uri="{FF2B5EF4-FFF2-40B4-BE49-F238E27FC236}">
                <a16:creationId xmlns:a16="http://schemas.microsoft.com/office/drawing/2014/main" id="{629A7ACD-AC6E-40E9-8D30-1272A8EB3706}"/>
              </a:ext>
            </a:extLst>
          </p:cNvPr>
          <p:cNvGraphicFramePr>
            <a:graphicFrameLocks noChangeAspect="1"/>
          </p:cNvGraphicFramePr>
          <p:nvPr/>
        </p:nvGraphicFramePr>
        <p:xfrm>
          <a:off x="10171114" y="2017714"/>
          <a:ext cx="331787" cy="306387"/>
        </p:xfrm>
        <a:graphic>
          <a:graphicData uri="http://schemas.openxmlformats.org/presentationml/2006/ole">
            <mc:AlternateContent xmlns:mc="http://schemas.openxmlformats.org/markup-compatibility/2006">
              <mc:Choice xmlns:v="urn:schemas-microsoft-com:vml" Requires="v">
                <p:oleObj name="公式" r:id="rId11" imgW="164957" imgH="152268" progId="Equation.3">
                  <p:embed/>
                </p:oleObj>
              </mc:Choice>
              <mc:Fallback>
                <p:oleObj name="公式" r:id="rId11" imgW="164957" imgH="152268"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1114" y="2017714"/>
                        <a:ext cx="3317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4238" name="Object 14">
            <a:extLst>
              <a:ext uri="{FF2B5EF4-FFF2-40B4-BE49-F238E27FC236}">
                <a16:creationId xmlns:a16="http://schemas.microsoft.com/office/drawing/2014/main" id="{C19878C0-1BB9-4CEB-93AF-B343D625C3FF}"/>
              </a:ext>
            </a:extLst>
          </p:cNvPr>
          <p:cNvGraphicFramePr>
            <a:graphicFrameLocks noChangeAspect="1"/>
          </p:cNvGraphicFramePr>
          <p:nvPr/>
        </p:nvGraphicFramePr>
        <p:xfrm>
          <a:off x="3287714" y="4868864"/>
          <a:ext cx="331787" cy="306387"/>
        </p:xfrm>
        <a:graphic>
          <a:graphicData uri="http://schemas.openxmlformats.org/presentationml/2006/ole">
            <mc:AlternateContent xmlns:mc="http://schemas.openxmlformats.org/markup-compatibility/2006">
              <mc:Choice xmlns:v="urn:schemas-microsoft-com:vml" Requires="v">
                <p:oleObj name="公式" r:id="rId12" imgW="164957" imgH="152268" progId="Equation.3">
                  <p:embed/>
                </p:oleObj>
              </mc:Choice>
              <mc:Fallback>
                <p:oleObj name="公式" r:id="rId12" imgW="164957" imgH="152268"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4" y="4868864"/>
                        <a:ext cx="3317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 calcmode="lin" valueType="num">
                                      <p:cBhvr additive="base">
                                        <p:cTn id="7" dur="500" fill="hold"/>
                                        <p:tgtEl>
                                          <p:spTgt spid="1204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4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4227">
                                            <p:txEl>
                                              <p:pRg st="1" end="1"/>
                                            </p:txEl>
                                          </p:spTgt>
                                        </p:tgtEl>
                                        <p:attrNameLst>
                                          <p:attrName>style.visibility</p:attrName>
                                        </p:attrNameLst>
                                      </p:cBhvr>
                                      <p:to>
                                        <p:strVal val="visible"/>
                                      </p:to>
                                    </p:set>
                                    <p:anim calcmode="lin" valueType="num">
                                      <p:cBhvr additive="base">
                                        <p:cTn id="13" dur="500" fill="hold"/>
                                        <p:tgtEl>
                                          <p:spTgt spid="1204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422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04228"/>
                                        </p:tgtEl>
                                        <p:attrNameLst>
                                          <p:attrName>style.visibility</p:attrName>
                                        </p:attrNameLst>
                                      </p:cBhvr>
                                      <p:to>
                                        <p:strVal val="visible"/>
                                      </p:to>
                                    </p:set>
                                    <p:anim calcmode="lin" valueType="num">
                                      <p:cBhvr additive="base">
                                        <p:cTn id="17" dur="500" fill="hold"/>
                                        <p:tgtEl>
                                          <p:spTgt spid="1204228"/>
                                        </p:tgtEl>
                                        <p:attrNameLst>
                                          <p:attrName>ppt_x</p:attrName>
                                        </p:attrNameLst>
                                      </p:cBhvr>
                                      <p:tavLst>
                                        <p:tav tm="0">
                                          <p:val>
                                            <p:strVal val="#ppt_x"/>
                                          </p:val>
                                        </p:tav>
                                        <p:tav tm="100000">
                                          <p:val>
                                            <p:strVal val="#ppt_x"/>
                                          </p:val>
                                        </p:tav>
                                      </p:tavLst>
                                    </p:anim>
                                    <p:anim calcmode="lin" valueType="num">
                                      <p:cBhvr additive="base">
                                        <p:cTn id="18" dur="500" fill="hold"/>
                                        <p:tgtEl>
                                          <p:spTgt spid="12042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04230"/>
                                        </p:tgtEl>
                                        <p:attrNameLst>
                                          <p:attrName>style.visibility</p:attrName>
                                        </p:attrNameLst>
                                      </p:cBhvr>
                                      <p:to>
                                        <p:strVal val="visible"/>
                                      </p:to>
                                    </p:set>
                                    <p:anim calcmode="lin" valueType="num">
                                      <p:cBhvr additive="base">
                                        <p:cTn id="21" dur="500" fill="hold"/>
                                        <p:tgtEl>
                                          <p:spTgt spid="1204230"/>
                                        </p:tgtEl>
                                        <p:attrNameLst>
                                          <p:attrName>ppt_x</p:attrName>
                                        </p:attrNameLst>
                                      </p:cBhvr>
                                      <p:tavLst>
                                        <p:tav tm="0">
                                          <p:val>
                                            <p:strVal val="#ppt_x"/>
                                          </p:val>
                                        </p:tav>
                                        <p:tav tm="100000">
                                          <p:val>
                                            <p:strVal val="#ppt_x"/>
                                          </p:val>
                                        </p:tav>
                                      </p:tavLst>
                                    </p:anim>
                                    <p:anim calcmode="lin" valueType="num">
                                      <p:cBhvr additive="base">
                                        <p:cTn id="22" dur="500" fill="hold"/>
                                        <p:tgtEl>
                                          <p:spTgt spid="120423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04237"/>
                                        </p:tgtEl>
                                        <p:attrNameLst>
                                          <p:attrName>style.visibility</p:attrName>
                                        </p:attrNameLst>
                                      </p:cBhvr>
                                      <p:to>
                                        <p:strVal val="visible"/>
                                      </p:to>
                                    </p:set>
                                    <p:anim calcmode="lin" valueType="num">
                                      <p:cBhvr additive="base">
                                        <p:cTn id="25" dur="500" fill="hold"/>
                                        <p:tgtEl>
                                          <p:spTgt spid="1204237"/>
                                        </p:tgtEl>
                                        <p:attrNameLst>
                                          <p:attrName>ppt_x</p:attrName>
                                        </p:attrNameLst>
                                      </p:cBhvr>
                                      <p:tavLst>
                                        <p:tav tm="0">
                                          <p:val>
                                            <p:strVal val="#ppt_x"/>
                                          </p:val>
                                        </p:tav>
                                        <p:tav tm="100000">
                                          <p:val>
                                            <p:strVal val="#ppt_x"/>
                                          </p:val>
                                        </p:tav>
                                      </p:tavLst>
                                    </p:anim>
                                    <p:anim calcmode="lin" valueType="num">
                                      <p:cBhvr additive="base">
                                        <p:cTn id="26" dur="500" fill="hold"/>
                                        <p:tgtEl>
                                          <p:spTgt spid="120423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04227">
                                            <p:txEl>
                                              <p:pRg st="2" end="2"/>
                                            </p:txEl>
                                          </p:spTgt>
                                        </p:tgtEl>
                                        <p:attrNameLst>
                                          <p:attrName>style.visibility</p:attrName>
                                        </p:attrNameLst>
                                      </p:cBhvr>
                                      <p:to>
                                        <p:strVal val="visible"/>
                                      </p:to>
                                    </p:set>
                                    <p:anim calcmode="lin" valueType="num">
                                      <p:cBhvr additive="base">
                                        <p:cTn id="31" dur="500" fill="hold"/>
                                        <p:tgtEl>
                                          <p:spTgt spid="120422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4227">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04231"/>
                                        </p:tgtEl>
                                        <p:attrNameLst>
                                          <p:attrName>style.visibility</p:attrName>
                                        </p:attrNameLst>
                                      </p:cBhvr>
                                      <p:to>
                                        <p:strVal val="visible"/>
                                      </p:to>
                                    </p:set>
                                    <p:anim calcmode="lin" valueType="num">
                                      <p:cBhvr additive="base">
                                        <p:cTn id="35" dur="500" fill="hold"/>
                                        <p:tgtEl>
                                          <p:spTgt spid="1204231"/>
                                        </p:tgtEl>
                                        <p:attrNameLst>
                                          <p:attrName>ppt_x</p:attrName>
                                        </p:attrNameLst>
                                      </p:cBhvr>
                                      <p:tavLst>
                                        <p:tav tm="0">
                                          <p:val>
                                            <p:strVal val="#ppt_x"/>
                                          </p:val>
                                        </p:tav>
                                        <p:tav tm="100000">
                                          <p:val>
                                            <p:strVal val="#ppt_x"/>
                                          </p:val>
                                        </p:tav>
                                      </p:tavLst>
                                    </p:anim>
                                    <p:anim calcmode="lin" valueType="num">
                                      <p:cBhvr additive="base">
                                        <p:cTn id="36" dur="500" fill="hold"/>
                                        <p:tgtEl>
                                          <p:spTgt spid="12042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04233"/>
                                        </p:tgtEl>
                                        <p:attrNameLst>
                                          <p:attrName>style.visibility</p:attrName>
                                        </p:attrNameLst>
                                      </p:cBhvr>
                                      <p:to>
                                        <p:strVal val="visible"/>
                                      </p:to>
                                    </p:set>
                                    <p:anim calcmode="lin" valueType="num">
                                      <p:cBhvr additive="base">
                                        <p:cTn id="39" dur="500" fill="hold"/>
                                        <p:tgtEl>
                                          <p:spTgt spid="1204233"/>
                                        </p:tgtEl>
                                        <p:attrNameLst>
                                          <p:attrName>ppt_x</p:attrName>
                                        </p:attrNameLst>
                                      </p:cBhvr>
                                      <p:tavLst>
                                        <p:tav tm="0">
                                          <p:val>
                                            <p:strVal val="#ppt_x"/>
                                          </p:val>
                                        </p:tav>
                                        <p:tav tm="100000">
                                          <p:val>
                                            <p:strVal val="#ppt_x"/>
                                          </p:val>
                                        </p:tav>
                                      </p:tavLst>
                                    </p:anim>
                                    <p:anim calcmode="lin" valueType="num">
                                      <p:cBhvr additive="base">
                                        <p:cTn id="40" dur="500" fill="hold"/>
                                        <p:tgtEl>
                                          <p:spTgt spid="120423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04235"/>
                                        </p:tgtEl>
                                        <p:attrNameLst>
                                          <p:attrName>style.visibility</p:attrName>
                                        </p:attrNameLst>
                                      </p:cBhvr>
                                      <p:to>
                                        <p:strVal val="visible"/>
                                      </p:to>
                                    </p:set>
                                    <p:anim calcmode="lin" valueType="num">
                                      <p:cBhvr additive="base">
                                        <p:cTn id="43" dur="500" fill="hold"/>
                                        <p:tgtEl>
                                          <p:spTgt spid="1204235"/>
                                        </p:tgtEl>
                                        <p:attrNameLst>
                                          <p:attrName>ppt_x</p:attrName>
                                        </p:attrNameLst>
                                      </p:cBhvr>
                                      <p:tavLst>
                                        <p:tav tm="0">
                                          <p:val>
                                            <p:strVal val="#ppt_x"/>
                                          </p:val>
                                        </p:tav>
                                        <p:tav tm="100000">
                                          <p:val>
                                            <p:strVal val="#ppt_x"/>
                                          </p:val>
                                        </p:tav>
                                      </p:tavLst>
                                    </p:anim>
                                    <p:anim calcmode="lin" valueType="num">
                                      <p:cBhvr additive="base">
                                        <p:cTn id="44" dur="500" fill="hold"/>
                                        <p:tgtEl>
                                          <p:spTgt spid="120423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04236"/>
                                        </p:tgtEl>
                                        <p:attrNameLst>
                                          <p:attrName>style.visibility</p:attrName>
                                        </p:attrNameLst>
                                      </p:cBhvr>
                                      <p:to>
                                        <p:strVal val="visible"/>
                                      </p:to>
                                    </p:set>
                                    <p:anim calcmode="lin" valueType="num">
                                      <p:cBhvr additive="base">
                                        <p:cTn id="47" dur="500" fill="hold"/>
                                        <p:tgtEl>
                                          <p:spTgt spid="1204236"/>
                                        </p:tgtEl>
                                        <p:attrNameLst>
                                          <p:attrName>ppt_x</p:attrName>
                                        </p:attrNameLst>
                                      </p:cBhvr>
                                      <p:tavLst>
                                        <p:tav tm="0">
                                          <p:val>
                                            <p:strVal val="#ppt_x"/>
                                          </p:val>
                                        </p:tav>
                                        <p:tav tm="100000">
                                          <p:val>
                                            <p:strVal val="#ppt_x"/>
                                          </p:val>
                                        </p:tav>
                                      </p:tavLst>
                                    </p:anim>
                                    <p:anim calcmode="lin" valueType="num">
                                      <p:cBhvr additive="base">
                                        <p:cTn id="48" dur="500" fill="hold"/>
                                        <p:tgtEl>
                                          <p:spTgt spid="1204236"/>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04227">
                                            <p:txEl>
                                              <p:pRg st="3" end="3"/>
                                            </p:txEl>
                                          </p:spTgt>
                                        </p:tgtEl>
                                        <p:attrNameLst>
                                          <p:attrName>style.visibility</p:attrName>
                                        </p:attrNameLst>
                                      </p:cBhvr>
                                      <p:to>
                                        <p:strVal val="visible"/>
                                      </p:to>
                                    </p:set>
                                    <p:anim calcmode="lin" valueType="num">
                                      <p:cBhvr additive="base">
                                        <p:cTn id="53" dur="500" fill="hold"/>
                                        <p:tgtEl>
                                          <p:spTgt spid="1204227">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04227">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04232"/>
                                        </p:tgtEl>
                                        <p:attrNameLst>
                                          <p:attrName>style.visibility</p:attrName>
                                        </p:attrNameLst>
                                      </p:cBhvr>
                                      <p:to>
                                        <p:strVal val="visible"/>
                                      </p:to>
                                    </p:set>
                                    <p:anim calcmode="lin" valueType="num">
                                      <p:cBhvr additive="base">
                                        <p:cTn id="57" dur="500" fill="hold"/>
                                        <p:tgtEl>
                                          <p:spTgt spid="1204232"/>
                                        </p:tgtEl>
                                        <p:attrNameLst>
                                          <p:attrName>ppt_x</p:attrName>
                                        </p:attrNameLst>
                                      </p:cBhvr>
                                      <p:tavLst>
                                        <p:tav tm="0">
                                          <p:val>
                                            <p:strVal val="#ppt_x"/>
                                          </p:val>
                                        </p:tav>
                                        <p:tav tm="100000">
                                          <p:val>
                                            <p:strVal val="#ppt_x"/>
                                          </p:val>
                                        </p:tav>
                                      </p:tavLst>
                                    </p:anim>
                                    <p:anim calcmode="lin" valueType="num">
                                      <p:cBhvr additive="base">
                                        <p:cTn id="58" dur="500" fill="hold"/>
                                        <p:tgtEl>
                                          <p:spTgt spid="1204232"/>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204227">
                                            <p:txEl>
                                              <p:pRg st="4" end="4"/>
                                            </p:txEl>
                                          </p:spTgt>
                                        </p:tgtEl>
                                        <p:attrNameLst>
                                          <p:attrName>style.visibility</p:attrName>
                                        </p:attrNameLst>
                                      </p:cBhvr>
                                      <p:to>
                                        <p:strVal val="visible"/>
                                      </p:to>
                                    </p:set>
                                    <p:anim calcmode="lin" valueType="num">
                                      <p:cBhvr additive="base">
                                        <p:cTn id="63" dur="500" fill="hold"/>
                                        <p:tgtEl>
                                          <p:spTgt spid="1204227">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04227">
                                            <p:txEl>
                                              <p:pRg st="4" end="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204238"/>
                                        </p:tgtEl>
                                        <p:attrNameLst>
                                          <p:attrName>style.visibility</p:attrName>
                                        </p:attrNameLst>
                                      </p:cBhvr>
                                      <p:to>
                                        <p:strVal val="visible"/>
                                      </p:to>
                                    </p:set>
                                    <p:anim calcmode="lin" valueType="num">
                                      <p:cBhvr additive="base">
                                        <p:cTn id="67" dur="500" fill="hold"/>
                                        <p:tgtEl>
                                          <p:spTgt spid="1204238"/>
                                        </p:tgtEl>
                                        <p:attrNameLst>
                                          <p:attrName>ppt_x</p:attrName>
                                        </p:attrNameLst>
                                      </p:cBhvr>
                                      <p:tavLst>
                                        <p:tav tm="0">
                                          <p:val>
                                            <p:strVal val="#ppt_x"/>
                                          </p:val>
                                        </p:tav>
                                        <p:tav tm="100000">
                                          <p:val>
                                            <p:strVal val="#ppt_x"/>
                                          </p:val>
                                        </p:tav>
                                      </p:tavLst>
                                    </p:anim>
                                    <p:anim calcmode="lin" valueType="num">
                                      <p:cBhvr additive="base">
                                        <p:cTn id="68" dur="500" fill="hold"/>
                                        <p:tgtEl>
                                          <p:spTgt spid="1204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9DC652B2-0F03-4389-A918-0D0DCB0D31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D0C7336-0810-4164-B741-F150109B962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205251" name="Rectangle 3">
            <a:extLst>
              <a:ext uri="{FF2B5EF4-FFF2-40B4-BE49-F238E27FC236}">
                <a16:creationId xmlns:a16="http://schemas.microsoft.com/office/drawing/2014/main" id="{199ABEB7-5743-4E33-876E-0BA6A8D34717}"/>
              </a:ext>
            </a:extLst>
          </p:cNvPr>
          <p:cNvSpPr>
            <a:spLocks noGrp="1" noChangeArrowheads="1"/>
          </p:cNvSpPr>
          <p:nvPr>
            <p:ph type="body" idx="1"/>
          </p:nvPr>
        </p:nvSpPr>
        <p:spPr>
          <a:xfrm>
            <a:off x="2135188" y="3429000"/>
            <a:ext cx="8064500" cy="1057790"/>
          </a:xfrm>
        </p:spPr>
        <p:txBody>
          <a:bodyPr/>
          <a:lstStyle/>
          <a:p>
            <a:pPr marL="0" indent="0" eaLnBrk="1" hangingPunct="1">
              <a:buNone/>
            </a:pPr>
            <a:r>
              <a:rPr lang="zh-CN" altLang="en-US" dirty="0"/>
              <a:t>判断上图中，图</a:t>
            </a:r>
            <a:r>
              <a:rPr lang="en-US" altLang="zh-CN" dirty="0"/>
              <a:t>G</a:t>
            </a:r>
            <a:r>
              <a:rPr lang="en-US" altLang="zh-CN" baseline="-25000" dirty="0"/>
              <a:t>1</a:t>
            </a:r>
            <a:r>
              <a:rPr lang="zh-CN" altLang="en-US" dirty="0"/>
              <a:t>、</a:t>
            </a:r>
            <a:r>
              <a:rPr lang="en-US" altLang="zh-CN" dirty="0"/>
              <a:t>G</a:t>
            </a:r>
            <a:r>
              <a:rPr lang="en-US" altLang="zh-CN" baseline="-25000" dirty="0"/>
              <a:t>2</a:t>
            </a:r>
            <a:r>
              <a:rPr lang="zh-CN" altLang="en-US" dirty="0"/>
              <a:t>和</a:t>
            </a:r>
            <a:r>
              <a:rPr lang="en-US" altLang="zh-CN" dirty="0"/>
              <a:t>G</a:t>
            </a:r>
            <a:r>
              <a:rPr lang="en-US" altLang="zh-CN" baseline="-25000" dirty="0"/>
              <a:t>3</a:t>
            </a:r>
            <a:r>
              <a:rPr lang="zh-CN" altLang="en-US" dirty="0"/>
              <a:t>是否是图</a:t>
            </a:r>
            <a:r>
              <a:rPr lang="en-US" altLang="zh-CN" dirty="0"/>
              <a:t>G</a:t>
            </a:r>
            <a:r>
              <a:rPr lang="zh-CN" altLang="en-US" dirty="0"/>
              <a:t>的子图、真子图、生成子图、导出子图？</a:t>
            </a:r>
          </a:p>
        </p:txBody>
      </p:sp>
      <p:sp>
        <p:nvSpPr>
          <p:cNvPr id="1205322" name="Rectangle 74">
            <a:extLst>
              <a:ext uri="{FF2B5EF4-FFF2-40B4-BE49-F238E27FC236}">
                <a16:creationId xmlns:a16="http://schemas.microsoft.com/office/drawing/2014/main" id="{DDD284BB-1301-426E-B7FA-16DC693DE05B}"/>
              </a:ext>
            </a:extLst>
          </p:cNvPr>
          <p:cNvSpPr>
            <a:spLocks noChangeArrowheads="1"/>
          </p:cNvSpPr>
          <p:nvPr/>
        </p:nvSpPr>
        <p:spPr bwMode="auto">
          <a:xfrm>
            <a:off x="1901032" y="4706830"/>
            <a:ext cx="8532812"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rgbClr val="FF0000"/>
                </a:solidFill>
              </a:rPr>
              <a:t>解  </a:t>
            </a:r>
            <a:r>
              <a:rPr lang="en-US" altLang="zh-CN" dirty="0"/>
              <a:t>G</a:t>
            </a:r>
            <a:r>
              <a:rPr lang="en-US" altLang="zh-CN" baseline="-25000" dirty="0"/>
              <a:t>1</a:t>
            </a:r>
            <a:r>
              <a:rPr lang="zh-CN" altLang="en-US" dirty="0"/>
              <a:t>、</a:t>
            </a:r>
            <a:r>
              <a:rPr lang="en-US" altLang="zh-CN" dirty="0"/>
              <a:t>G</a:t>
            </a:r>
            <a:r>
              <a:rPr lang="en-US" altLang="zh-CN" baseline="-25000" dirty="0"/>
              <a:t>2</a:t>
            </a:r>
            <a:r>
              <a:rPr lang="zh-CN" altLang="en-US" dirty="0"/>
              <a:t>和</a:t>
            </a:r>
            <a:r>
              <a:rPr lang="en-US" altLang="zh-CN" dirty="0"/>
              <a:t>G</a:t>
            </a:r>
            <a:r>
              <a:rPr lang="en-US" altLang="zh-CN" baseline="-25000" dirty="0"/>
              <a:t>3</a:t>
            </a:r>
            <a:r>
              <a:rPr lang="zh-CN" altLang="en-US" dirty="0"/>
              <a:t>都是图</a:t>
            </a:r>
            <a:r>
              <a:rPr lang="en-US" altLang="zh-CN" dirty="0"/>
              <a:t>G</a:t>
            </a:r>
            <a:r>
              <a:rPr lang="zh-CN" altLang="en-US" dirty="0"/>
              <a:t>的子图、真子图；</a:t>
            </a:r>
            <a:r>
              <a:rPr lang="en-US" altLang="zh-CN" dirty="0"/>
              <a:t>G</a:t>
            </a:r>
            <a:r>
              <a:rPr lang="en-US" altLang="zh-CN" baseline="-25000" dirty="0"/>
              <a:t>2</a:t>
            </a:r>
            <a:r>
              <a:rPr lang="zh-CN" altLang="en-US" dirty="0"/>
              <a:t>是图</a:t>
            </a:r>
            <a:r>
              <a:rPr lang="en-US" altLang="zh-CN" dirty="0"/>
              <a:t>G</a:t>
            </a:r>
            <a:r>
              <a:rPr lang="zh-CN" altLang="en-US" dirty="0"/>
              <a:t>的生成子图；</a:t>
            </a:r>
            <a:r>
              <a:rPr lang="en-US" altLang="zh-CN" dirty="0"/>
              <a:t>G</a:t>
            </a:r>
            <a:r>
              <a:rPr lang="en-US" altLang="zh-CN" baseline="-25000" dirty="0"/>
              <a:t>1</a:t>
            </a:r>
            <a:r>
              <a:rPr lang="zh-CN" altLang="en-US" dirty="0"/>
              <a:t>是图</a:t>
            </a:r>
            <a:r>
              <a:rPr lang="en-US" altLang="zh-CN" dirty="0"/>
              <a:t>G</a:t>
            </a:r>
            <a:r>
              <a:rPr lang="zh-CN" altLang="en-US" dirty="0"/>
              <a:t>的</a:t>
            </a:r>
            <a:r>
              <a:rPr lang="en-US" altLang="zh-CN" dirty="0"/>
              <a:t>{v</a:t>
            </a:r>
            <a:r>
              <a:rPr lang="en-US" altLang="zh-CN" baseline="-25000" dirty="0"/>
              <a:t>1</a:t>
            </a:r>
            <a:r>
              <a:rPr lang="en-US" altLang="zh-CN" dirty="0"/>
              <a:t>, v</a:t>
            </a:r>
            <a:r>
              <a:rPr lang="en-US" altLang="zh-CN" baseline="-25000" dirty="0"/>
              <a:t>2</a:t>
            </a:r>
            <a:r>
              <a:rPr lang="en-US" altLang="zh-CN" dirty="0"/>
              <a:t>, v</a:t>
            </a:r>
            <a:r>
              <a:rPr lang="en-US" altLang="zh-CN" baseline="-25000" dirty="0"/>
              <a:t>3</a:t>
            </a:r>
            <a:r>
              <a:rPr lang="en-US" altLang="zh-CN" dirty="0"/>
              <a:t>, v</a:t>
            </a:r>
            <a:r>
              <a:rPr lang="en-US" altLang="zh-CN" baseline="-25000" dirty="0"/>
              <a:t>4</a:t>
            </a:r>
            <a:r>
              <a:rPr lang="en-US" altLang="zh-CN" dirty="0"/>
              <a:t>}</a:t>
            </a:r>
            <a:r>
              <a:rPr lang="zh-CN" altLang="en-US" dirty="0"/>
              <a:t>的导出子图。</a:t>
            </a:r>
          </a:p>
          <a:p>
            <a:pPr eaLnBrk="1" hangingPunct="1">
              <a:buFont typeface="Wingdings" panose="05000000000000000000" pitchFamily="2" charset="2"/>
              <a:buNone/>
            </a:pPr>
            <a:r>
              <a:rPr lang="zh-CN" altLang="en-US" dirty="0">
                <a:solidFill>
                  <a:srgbClr val="0000FF"/>
                </a:solidFill>
              </a:rPr>
              <a:t>注  </a:t>
            </a:r>
            <a:r>
              <a:rPr lang="zh-CN" altLang="en-US" dirty="0"/>
              <a:t>每个图都是它自身的子图、生成子图和导出子图。</a:t>
            </a:r>
          </a:p>
        </p:txBody>
      </p:sp>
      <p:sp>
        <p:nvSpPr>
          <p:cNvPr id="36869" name="Rectangle 2">
            <a:extLst>
              <a:ext uri="{FF2B5EF4-FFF2-40B4-BE49-F238E27FC236}">
                <a16:creationId xmlns:a16="http://schemas.microsoft.com/office/drawing/2014/main" id="{AD6AEDC3-214D-4B54-83FB-A70F25C1786E}"/>
              </a:ext>
            </a:extLst>
          </p:cNvPr>
          <p:cNvSpPr>
            <a:spLocks noGrp="1" noChangeArrowheads="1"/>
          </p:cNvSpPr>
          <p:nvPr>
            <p:ph type="title"/>
          </p:nvPr>
        </p:nvSpPr>
        <p:spPr/>
        <p:txBody>
          <a:bodyPr/>
          <a:lstStyle/>
          <a:p>
            <a:pPr eaLnBrk="1" hangingPunct="1"/>
            <a:r>
              <a:rPr lang="zh-CN" altLang="en-US"/>
              <a:t>例</a:t>
            </a:r>
            <a:r>
              <a:rPr lang="en-US" altLang="zh-CN"/>
              <a:t>8.2.9</a:t>
            </a:r>
            <a:endParaRPr lang="zh-CN" altLang="en-US"/>
          </a:p>
        </p:txBody>
      </p:sp>
      <p:pic>
        <p:nvPicPr>
          <p:cNvPr id="3" name="图片 2">
            <a:extLst>
              <a:ext uri="{FF2B5EF4-FFF2-40B4-BE49-F238E27FC236}">
                <a16:creationId xmlns:a16="http://schemas.microsoft.com/office/drawing/2014/main" id="{CBB71AE6-174C-4B13-9612-CEFCA8E4DA0C}"/>
              </a:ext>
            </a:extLst>
          </p:cNvPr>
          <p:cNvPicPr>
            <a:picLocks noChangeAspect="1"/>
          </p:cNvPicPr>
          <p:nvPr/>
        </p:nvPicPr>
        <p:blipFill>
          <a:blip r:embed="rId2"/>
          <a:stretch>
            <a:fillRect/>
          </a:stretch>
        </p:blipFill>
        <p:spPr>
          <a:xfrm>
            <a:off x="2032679" y="1223167"/>
            <a:ext cx="8059611" cy="2475191"/>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1205251">
                                            <p:txEl>
                                              <p:pRg st="0" end="0"/>
                                            </p:txEl>
                                          </p:spTgt>
                                        </p:tgtEl>
                                        <p:attrNameLst>
                                          <p:attrName>style.visibility</p:attrName>
                                        </p:attrNameLst>
                                      </p:cBhvr>
                                      <p:to>
                                        <p:strVal val="visible"/>
                                      </p:to>
                                    </p:set>
                                    <p:anim calcmode="lin" valueType="num">
                                      <p:cBhvr additive="base">
                                        <p:cTn id="11" dur="500" fill="hold"/>
                                        <p:tgtEl>
                                          <p:spTgt spid="120525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5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3" fill="hold" grpId="0" nodeType="clickEffect">
                                  <p:stCondLst>
                                    <p:cond delay="0"/>
                                  </p:stCondLst>
                                  <p:childTnLst>
                                    <p:anim calcmode="lin" valueType="num">
                                      <p:cBhvr additive="base">
                                        <p:cTn id="16" dur="500"/>
                                        <p:tgtEl>
                                          <p:spTgt spid="1205251">
                                            <p:txEl>
                                              <p:pRg st="0" end="0"/>
                                            </p:txEl>
                                          </p:spTgt>
                                        </p:tgtEl>
                                        <p:attrNameLst>
                                          <p:attrName>ppt_x</p:attrName>
                                        </p:attrNameLst>
                                      </p:cBhvr>
                                      <p:tavLst>
                                        <p:tav tm="0">
                                          <p:val>
                                            <p:strVal val="ppt_x"/>
                                          </p:val>
                                        </p:tav>
                                        <p:tav tm="100000">
                                          <p:val>
                                            <p:strVal val="1+ppt_w/2"/>
                                          </p:val>
                                        </p:tav>
                                      </p:tavLst>
                                    </p:anim>
                                    <p:anim calcmode="lin" valueType="num">
                                      <p:cBhvr additive="base">
                                        <p:cTn id="17" dur="500"/>
                                        <p:tgtEl>
                                          <p:spTgt spid="1205251">
                                            <p:txEl>
                                              <p:pRg st="0" end="0"/>
                                            </p:txEl>
                                          </p:spTgt>
                                        </p:tgtEl>
                                        <p:attrNameLst>
                                          <p:attrName>ppt_y</p:attrName>
                                        </p:attrNameLst>
                                      </p:cBhvr>
                                      <p:tavLst>
                                        <p:tav tm="0">
                                          <p:val>
                                            <p:strVal val="ppt_y"/>
                                          </p:val>
                                        </p:tav>
                                        <p:tav tm="100000">
                                          <p:val>
                                            <p:strVal val="0-ppt_h/2"/>
                                          </p:val>
                                        </p:tav>
                                      </p:tavLst>
                                    </p:anim>
                                    <p:set>
                                      <p:cBhvr>
                                        <p:cTn id="18" dur="1" fill="hold">
                                          <p:stCondLst>
                                            <p:cond delay="499"/>
                                          </p:stCondLst>
                                        </p:cTn>
                                        <p:tgtEl>
                                          <p:spTgt spid="1205251">
                                            <p:txEl>
                                              <p:pRg st="0" end="0"/>
                                            </p:txEl>
                                          </p:spTgt>
                                        </p:tgtEl>
                                        <p:attrNameLst>
                                          <p:attrName>style.visibility</p:attrName>
                                        </p:attrNameLst>
                                      </p:cBhvr>
                                      <p:to>
                                        <p:strVal val="hidden"/>
                                      </p:to>
                                    </p:set>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205322">
                                            <p:txEl>
                                              <p:pRg st="0" end="0"/>
                                            </p:txEl>
                                          </p:spTgt>
                                        </p:tgtEl>
                                        <p:attrNameLst>
                                          <p:attrName>style.visibility</p:attrName>
                                        </p:attrNameLst>
                                      </p:cBhvr>
                                      <p:to>
                                        <p:strVal val="visible"/>
                                      </p:to>
                                    </p:set>
                                    <p:anim calcmode="lin" valueType="num">
                                      <p:cBhvr additive="base">
                                        <p:cTn id="22" dur="500" fill="hold"/>
                                        <p:tgtEl>
                                          <p:spTgt spid="1205322">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053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05322">
                                            <p:txEl>
                                              <p:pRg st="1" end="1"/>
                                            </p:txEl>
                                          </p:spTgt>
                                        </p:tgtEl>
                                        <p:attrNameLst>
                                          <p:attrName>style.visibility</p:attrName>
                                        </p:attrNameLst>
                                      </p:cBhvr>
                                      <p:to>
                                        <p:strVal val="visible"/>
                                      </p:to>
                                    </p:set>
                                    <p:anim calcmode="lin" valueType="num">
                                      <p:cBhvr additive="base">
                                        <p:cTn id="28" dur="500" fill="hold"/>
                                        <p:tgtEl>
                                          <p:spTgt spid="120532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0532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1" grpId="0" build="p"/>
      <p:bldP spid="1205251" grpId="1" build="p"/>
      <p:bldP spid="12053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F27B9934-DD09-455C-9A94-0564C369EB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0E629D9-4DA7-4360-8C1B-1E0BC3B9566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7891" name="Rectangle 2">
            <a:extLst>
              <a:ext uri="{FF2B5EF4-FFF2-40B4-BE49-F238E27FC236}">
                <a16:creationId xmlns:a16="http://schemas.microsoft.com/office/drawing/2014/main" id="{E6BCC4B0-A925-4254-8261-8106DC4808E5}"/>
              </a:ext>
            </a:extLst>
          </p:cNvPr>
          <p:cNvSpPr>
            <a:spLocks noGrp="1" noChangeArrowheads="1"/>
          </p:cNvSpPr>
          <p:nvPr>
            <p:ph type="title"/>
          </p:nvPr>
        </p:nvSpPr>
        <p:spPr/>
        <p:txBody>
          <a:bodyPr/>
          <a:lstStyle/>
          <a:p>
            <a:pPr eaLnBrk="1" hangingPunct="1"/>
            <a:r>
              <a:rPr lang="zh-CN" altLang="en-US"/>
              <a:t>定义</a:t>
            </a:r>
            <a:r>
              <a:rPr lang="en-US" altLang="zh-CN"/>
              <a:t>8.2.9</a:t>
            </a:r>
            <a:endParaRPr lang="zh-CN" altLang="en-US"/>
          </a:p>
        </p:txBody>
      </p:sp>
      <p:sp>
        <p:nvSpPr>
          <p:cNvPr id="1206275" name="Rectangle 3">
            <a:extLst>
              <a:ext uri="{FF2B5EF4-FFF2-40B4-BE49-F238E27FC236}">
                <a16:creationId xmlns:a16="http://schemas.microsoft.com/office/drawing/2014/main" id="{2055A054-B99F-4B18-8189-358948F216F7}"/>
              </a:ext>
            </a:extLst>
          </p:cNvPr>
          <p:cNvSpPr>
            <a:spLocks noGrp="1" noChangeArrowheads="1"/>
          </p:cNvSpPr>
          <p:nvPr>
            <p:ph type="body" idx="1"/>
          </p:nvPr>
        </p:nvSpPr>
        <p:spPr>
          <a:xfrm>
            <a:off x="2135188" y="1165226"/>
            <a:ext cx="8064500" cy="5207195"/>
          </a:xfrm>
        </p:spPr>
        <p:txBody>
          <a:bodyPr/>
          <a:lstStyle/>
          <a:p>
            <a:pPr marL="0" indent="0" eaLnBrk="1" hangingPunct="1">
              <a:lnSpc>
                <a:spcPct val="110000"/>
              </a:lnSpc>
              <a:buNone/>
            </a:pPr>
            <a:r>
              <a:rPr lang="zh-CN" altLang="en-US" dirty="0"/>
              <a:t>    </a:t>
            </a:r>
            <a:r>
              <a:rPr lang="zh-CN" altLang="en-US" sz="2400" dirty="0"/>
              <a:t>设</a:t>
            </a:r>
            <a:r>
              <a:rPr lang="en-US" altLang="zh-CN" sz="2400" dirty="0"/>
              <a:t>G = &lt;V, E&gt;</a:t>
            </a:r>
            <a:r>
              <a:rPr lang="zh-CN" altLang="en-US" sz="2400" dirty="0"/>
              <a:t>为一个具有</a:t>
            </a:r>
            <a:r>
              <a:rPr lang="en-US" altLang="zh-CN" sz="2400" dirty="0"/>
              <a:t>n</a:t>
            </a:r>
            <a:r>
              <a:rPr lang="zh-CN" altLang="en-US" sz="2400" dirty="0"/>
              <a:t>个结点的</a:t>
            </a:r>
            <a:r>
              <a:rPr lang="zh-CN" altLang="en-US" sz="2400" dirty="0">
                <a:solidFill>
                  <a:srgbClr val="0000FF"/>
                </a:solidFill>
              </a:rPr>
              <a:t>无向简单图</a:t>
            </a:r>
            <a:r>
              <a:rPr lang="zh-CN" altLang="en-US" sz="2400" dirty="0"/>
              <a:t>，如果</a:t>
            </a:r>
            <a:r>
              <a:rPr lang="en-US" altLang="zh-CN" sz="2400" dirty="0"/>
              <a:t>G</a:t>
            </a:r>
            <a:r>
              <a:rPr lang="zh-CN" altLang="en-US" sz="2400" dirty="0"/>
              <a:t>中</a:t>
            </a:r>
            <a:r>
              <a:rPr lang="zh-CN" altLang="en-US" sz="2400" dirty="0">
                <a:solidFill>
                  <a:srgbClr val="0000FF"/>
                </a:solidFill>
              </a:rPr>
              <a:t>任意两个结点间都有边相连</a:t>
            </a:r>
            <a:r>
              <a:rPr lang="zh-CN" altLang="en-US" sz="2400" dirty="0"/>
              <a:t>，则称</a:t>
            </a:r>
            <a:r>
              <a:rPr lang="en-US" altLang="zh-CN" sz="2400" dirty="0"/>
              <a:t>G</a:t>
            </a:r>
            <a:r>
              <a:rPr lang="zh-CN" altLang="en-US" sz="2400" dirty="0"/>
              <a:t>为</a:t>
            </a:r>
            <a:r>
              <a:rPr lang="zh-CN" altLang="en-US" sz="2400" dirty="0">
                <a:solidFill>
                  <a:schemeClr val="accent1"/>
                </a:solidFill>
              </a:rPr>
              <a:t>无向完全图</a:t>
            </a:r>
            <a:r>
              <a:rPr lang="en-US" altLang="zh-CN" sz="2400" dirty="0"/>
              <a:t>(Undirected Complete Graph)</a:t>
            </a:r>
            <a:r>
              <a:rPr lang="zh-CN" altLang="en-US" sz="2400" dirty="0"/>
              <a:t>，简称</a:t>
            </a:r>
            <a:r>
              <a:rPr lang="en-US" altLang="zh-CN" sz="2400" dirty="0"/>
              <a:t>G</a:t>
            </a:r>
            <a:r>
              <a:rPr lang="zh-CN" altLang="en-US" sz="2400" dirty="0"/>
              <a:t>为</a:t>
            </a:r>
            <a:r>
              <a:rPr lang="zh-CN" altLang="en-US" sz="2400" dirty="0">
                <a:solidFill>
                  <a:schemeClr val="accent1"/>
                </a:solidFill>
              </a:rPr>
              <a:t>完全图</a:t>
            </a:r>
            <a:r>
              <a:rPr lang="en-US" altLang="zh-CN" sz="2400" dirty="0"/>
              <a:t>(Complete Graph)</a:t>
            </a:r>
            <a:r>
              <a:rPr lang="zh-CN" altLang="en-US" sz="2400" dirty="0"/>
              <a:t>，记为</a:t>
            </a:r>
            <a:r>
              <a:rPr lang="en-US" altLang="zh-CN" sz="2400" dirty="0" err="1">
                <a:solidFill>
                  <a:schemeClr val="accent1"/>
                </a:solidFill>
              </a:rPr>
              <a:t>K</a:t>
            </a:r>
            <a:r>
              <a:rPr lang="en-US" altLang="zh-CN" sz="2400" baseline="-25000" dirty="0" err="1">
                <a:solidFill>
                  <a:schemeClr val="accent1"/>
                </a:solidFill>
              </a:rPr>
              <a:t>n</a:t>
            </a:r>
            <a:r>
              <a:rPr lang="zh-CN" altLang="en-US" sz="2400" dirty="0"/>
              <a:t>。</a:t>
            </a:r>
            <a:endParaRPr lang="en-US" altLang="zh-CN" sz="2400" dirty="0"/>
          </a:p>
          <a:p>
            <a:pPr marL="0" indent="0" eaLnBrk="1" hangingPunct="1">
              <a:lnSpc>
                <a:spcPct val="110000"/>
              </a:lnSpc>
              <a:buNone/>
            </a:pPr>
            <a:r>
              <a:rPr lang="zh-CN" altLang="en-US" sz="2400" dirty="0"/>
              <a:t>    若</a:t>
            </a:r>
            <a:r>
              <a:rPr lang="zh-CN" altLang="en-US" sz="2400" dirty="0">
                <a:solidFill>
                  <a:srgbClr val="0000FF"/>
                </a:solidFill>
              </a:rPr>
              <a:t>无向简单图</a:t>
            </a:r>
            <a:r>
              <a:rPr lang="en-US" altLang="zh-CN" sz="2400" dirty="0"/>
              <a:t>G = &lt;V, E&gt;</a:t>
            </a:r>
            <a:r>
              <a:rPr lang="zh-CN" altLang="en-US" sz="2400" dirty="0"/>
              <a:t>中，每个节点度数都等于</a:t>
            </a:r>
            <a:r>
              <a:rPr lang="en-US" altLang="zh-CN" sz="2400" dirty="0">
                <a:solidFill>
                  <a:srgbClr val="FF0000"/>
                </a:solidFill>
              </a:rPr>
              <a:t>k</a:t>
            </a:r>
            <a:r>
              <a:rPr lang="zh-CN" altLang="en-US" sz="2400" dirty="0"/>
              <a:t>，则</a:t>
            </a:r>
            <a:r>
              <a:rPr lang="en-US" altLang="zh-CN" sz="2400" dirty="0"/>
              <a:t>G</a:t>
            </a:r>
            <a:r>
              <a:rPr lang="zh-CN" altLang="en-US" sz="2400" dirty="0"/>
              <a:t>为</a:t>
            </a:r>
            <a:r>
              <a:rPr lang="en-US" altLang="zh-CN" sz="2400" dirty="0">
                <a:solidFill>
                  <a:srgbClr val="FF0000"/>
                </a:solidFill>
              </a:rPr>
              <a:t>k-</a:t>
            </a:r>
            <a:r>
              <a:rPr lang="zh-CN" altLang="en-US" sz="2400" dirty="0">
                <a:solidFill>
                  <a:srgbClr val="FF0000"/>
                </a:solidFill>
              </a:rPr>
              <a:t>正则图</a:t>
            </a:r>
            <a:r>
              <a:rPr lang="en-US" altLang="zh-CN" sz="2400" dirty="0">
                <a:solidFill>
                  <a:srgbClr val="FF0000"/>
                </a:solidFill>
              </a:rPr>
              <a:t>.</a:t>
            </a:r>
            <a:endParaRPr lang="zh-CN" altLang="en-US" sz="2400" dirty="0">
              <a:solidFill>
                <a:srgbClr val="FF0000"/>
              </a:solidFill>
            </a:endParaRPr>
          </a:p>
          <a:p>
            <a:pPr marL="0" indent="0" eaLnBrk="1" hangingPunct="1">
              <a:lnSpc>
                <a:spcPct val="110000"/>
              </a:lnSpc>
              <a:buNone/>
            </a:pPr>
            <a:r>
              <a:rPr lang="zh-CN" altLang="en-US" sz="2400" dirty="0"/>
              <a:t>    设</a:t>
            </a:r>
            <a:r>
              <a:rPr lang="en-US" altLang="zh-CN" sz="2400" dirty="0"/>
              <a:t>G = &lt;V, E&gt;</a:t>
            </a:r>
            <a:r>
              <a:rPr lang="zh-CN" altLang="en-US" sz="2400" dirty="0"/>
              <a:t>为一个具有</a:t>
            </a:r>
            <a:r>
              <a:rPr lang="en-US" altLang="zh-CN" sz="2400" dirty="0"/>
              <a:t>n</a:t>
            </a:r>
            <a:r>
              <a:rPr lang="zh-CN" altLang="en-US" sz="2400" dirty="0"/>
              <a:t>个结点的</a:t>
            </a:r>
            <a:r>
              <a:rPr lang="zh-CN" altLang="en-US" sz="2400" dirty="0">
                <a:solidFill>
                  <a:srgbClr val="0000FF"/>
                </a:solidFill>
              </a:rPr>
              <a:t>有向简单图</a:t>
            </a:r>
            <a:r>
              <a:rPr lang="zh-CN" altLang="en-US" sz="2400" dirty="0"/>
              <a:t>，如果</a:t>
            </a:r>
            <a:r>
              <a:rPr lang="en-US" altLang="zh-CN" sz="2400" dirty="0"/>
              <a:t>G</a:t>
            </a:r>
            <a:r>
              <a:rPr lang="zh-CN" altLang="en-US" sz="2400" dirty="0"/>
              <a:t>中</a:t>
            </a:r>
            <a:r>
              <a:rPr lang="zh-CN" altLang="en-US" sz="2400" dirty="0">
                <a:solidFill>
                  <a:srgbClr val="0000FF"/>
                </a:solidFill>
              </a:rPr>
              <a:t>任意两个结点间都有两条方向相反的有向边相连</a:t>
            </a:r>
            <a:r>
              <a:rPr lang="zh-CN" altLang="en-US" sz="2400" dirty="0"/>
              <a:t>，则称</a:t>
            </a:r>
            <a:r>
              <a:rPr lang="en-US" altLang="zh-CN" sz="2400" dirty="0"/>
              <a:t>G</a:t>
            </a:r>
            <a:r>
              <a:rPr lang="zh-CN" altLang="en-US" sz="2400" dirty="0"/>
              <a:t>为</a:t>
            </a:r>
            <a:r>
              <a:rPr lang="zh-CN" altLang="en-US" sz="2400" dirty="0">
                <a:solidFill>
                  <a:schemeClr val="accent1"/>
                </a:solidFill>
              </a:rPr>
              <a:t>有向完全图</a:t>
            </a:r>
            <a:r>
              <a:rPr lang="en-US" altLang="zh-CN" sz="2400" dirty="0"/>
              <a:t>(Directed Complete Graph)</a:t>
            </a:r>
            <a:r>
              <a:rPr lang="zh-CN" altLang="en-US" sz="2400" dirty="0"/>
              <a:t>，在不发生误解的情况下，也记为</a:t>
            </a:r>
            <a:r>
              <a:rPr lang="en-US" altLang="zh-CN" sz="2400" dirty="0" err="1">
                <a:solidFill>
                  <a:schemeClr val="accent1"/>
                </a:solidFill>
              </a:rPr>
              <a:t>K</a:t>
            </a:r>
            <a:r>
              <a:rPr lang="en-US" altLang="zh-CN" sz="2400" baseline="-25000" dirty="0" err="1">
                <a:solidFill>
                  <a:schemeClr val="accent1"/>
                </a:solidFill>
              </a:rPr>
              <a:t>n</a:t>
            </a:r>
            <a:r>
              <a:rPr lang="zh-CN" altLang="en-US" sz="2400" dirty="0"/>
              <a:t>。</a:t>
            </a:r>
          </a:p>
          <a:p>
            <a:pPr marL="0" indent="0" eaLnBrk="1" hangingPunct="1">
              <a:lnSpc>
                <a:spcPct val="110000"/>
              </a:lnSpc>
              <a:buNone/>
            </a:pPr>
            <a:r>
              <a:rPr lang="zh-CN" altLang="en-US" sz="2400" dirty="0"/>
              <a:t>    对于完全图来说，其</a:t>
            </a:r>
            <a:r>
              <a:rPr lang="zh-CN" altLang="en-US" sz="2400" dirty="0">
                <a:solidFill>
                  <a:srgbClr val="0000FF"/>
                </a:solidFill>
              </a:rPr>
              <a:t>邻接矩阵</a:t>
            </a:r>
            <a:r>
              <a:rPr lang="zh-CN" altLang="en-US" sz="2400" dirty="0"/>
              <a:t>除主对角元为</a:t>
            </a:r>
            <a:r>
              <a:rPr lang="en-US" altLang="zh-CN" sz="2400" dirty="0">
                <a:solidFill>
                  <a:srgbClr val="FF0000"/>
                </a:solidFill>
              </a:rPr>
              <a:t>0</a:t>
            </a:r>
            <a:r>
              <a:rPr lang="zh-CN" altLang="en-US" sz="2400" dirty="0"/>
              <a:t>外，其它元素均为</a:t>
            </a:r>
            <a:r>
              <a:rPr lang="en-US" altLang="zh-CN" sz="2400" dirty="0">
                <a:solidFill>
                  <a:srgbClr val="FF0000"/>
                </a:solidFill>
              </a:rPr>
              <a:t>1</a:t>
            </a:r>
            <a:r>
              <a:rPr lang="zh-CN" altLang="en-US" sz="2400" dirty="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 calcmode="lin" valueType="num">
                                      <p:cBhvr additive="base">
                                        <p:cTn id="7" dur="500" fill="hold"/>
                                        <p:tgtEl>
                                          <p:spTgt spid="1206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6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6275">
                                            <p:txEl>
                                              <p:pRg st="1" end="1"/>
                                            </p:txEl>
                                          </p:spTgt>
                                        </p:tgtEl>
                                        <p:attrNameLst>
                                          <p:attrName>style.visibility</p:attrName>
                                        </p:attrNameLst>
                                      </p:cBhvr>
                                      <p:to>
                                        <p:strVal val="visible"/>
                                      </p:to>
                                    </p:set>
                                    <p:anim calcmode="lin" valueType="num">
                                      <p:cBhvr additive="base">
                                        <p:cTn id="13" dur="500" fill="hold"/>
                                        <p:tgtEl>
                                          <p:spTgt spid="1206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6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06275">
                                            <p:txEl>
                                              <p:pRg st="2" end="2"/>
                                            </p:txEl>
                                          </p:spTgt>
                                        </p:tgtEl>
                                        <p:attrNameLst>
                                          <p:attrName>style.visibility</p:attrName>
                                        </p:attrNameLst>
                                      </p:cBhvr>
                                      <p:to>
                                        <p:strVal val="visible"/>
                                      </p:to>
                                    </p:set>
                                    <p:anim calcmode="lin" valueType="num">
                                      <p:cBhvr additive="base">
                                        <p:cTn id="19" dur="500" fill="hold"/>
                                        <p:tgtEl>
                                          <p:spTgt spid="1206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6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06275">
                                            <p:txEl>
                                              <p:pRg st="3" end="3"/>
                                            </p:txEl>
                                          </p:spTgt>
                                        </p:tgtEl>
                                        <p:attrNameLst>
                                          <p:attrName>style.visibility</p:attrName>
                                        </p:attrNameLst>
                                      </p:cBhvr>
                                      <p:to>
                                        <p:strVal val="visible"/>
                                      </p:to>
                                    </p:set>
                                    <p:anim calcmode="lin" valueType="num">
                                      <p:cBhvr additive="base">
                                        <p:cTn id="25" dur="500" fill="hold"/>
                                        <p:tgtEl>
                                          <p:spTgt spid="1206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6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C69D35FB-D625-477E-9032-EAAF3975A5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3D81A5D-FF6C-4365-9494-8A381F3F4D01}"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8915" name="Rectangle 2">
            <a:extLst>
              <a:ext uri="{FF2B5EF4-FFF2-40B4-BE49-F238E27FC236}">
                <a16:creationId xmlns:a16="http://schemas.microsoft.com/office/drawing/2014/main" id="{6307F112-DC26-4A47-A179-C6694484A997}"/>
              </a:ext>
            </a:extLst>
          </p:cNvPr>
          <p:cNvSpPr>
            <a:spLocks noGrp="1" noChangeArrowheads="1"/>
          </p:cNvSpPr>
          <p:nvPr>
            <p:ph type="title"/>
          </p:nvPr>
        </p:nvSpPr>
        <p:spPr/>
        <p:txBody>
          <a:bodyPr/>
          <a:lstStyle/>
          <a:p>
            <a:pPr eaLnBrk="1" hangingPunct="1"/>
            <a:r>
              <a:rPr lang="zh-CN" altLang="en-US"/>
              <a:t>例</a:t>
            </a:r>
          </a:p>
        </p:txBody>
      </p:sp>
      <p:sp>
        <p:nvSpPr>
          <p:cNvPr id="1207352" name="Rectangle 56">
            <a:extLst>
              <a:ext uri="{FF2B5EF4-FFF2-40B4-BE49-F238E27FC236}">
                <a16:creationId xmlns:a16="http://schemas.microsoft.com/office/drawing/2014/main" id="{84BECDB6-6980-4EEB-9826-B0C6E7201EAF}"/>
              </a:ext>
            </a:extLst>
          </p:cNvPr>
          <p:cNvSpPr>
            <a:spLocks noGrp="1" noChangeArrowheads="1"/>
          </p:cNvSpPr>
          <p:nvPr>
            <p:ph type="body" idx="1"/>
          </p:nvPr>
        </p:nvSpPr>
        <p:spPr>
          <a:xfrm>
            <a:off x="2135188" y="3476626"/>
            <a:ext cx="8064500" cy="1801813"/>
          </a:xfrm>
        </p:spPr>
        <p:txBody>
          <a:bodyPr/>
          <a:lstStyle/>
          <a:p>
            <a:pPr marL="0" indent="0" eaLnBrk="1" hangingPunct="1">
              <a:buNone/>
            </a:pPr>
            <a:r>
              <a:rPr lang="zh-CN" altLang="en-US"/>
              <a:t>无向完全图</a:t>
            </a:r>
            <a:r>
              <a:rPr lang="en-US" altLang="zh-CN"/>
              <a:t>K</a:t>
            </a:r>
            <a:r>
              <a:rPr lang="en-US" altLang="zh-CN" baseline="-25000"/>
              <a:t>n</a:t>
            </a:r>
            <a:r>
              <a:rPr lang="zh-CN" altLang="en-US"/>
              <a:t>的边数为</a:t>
            </a:r>
          </a:p>
          <a:p>
            <a:pPr marL="0" indent="0" eaLnBrk="1" hangingPunct="1">
              <a:buNone/>
            </a:pPr>
            <a:endParaRPr lang="zh-CN" altLang="en-US"/>
          </a:p>
          <a:p>
            <a:pPr marL="0" indent="0" eaLnBrk="1" hangingPunct="1">
              <a:buNone/>
            </a:pPr>
            <a:r>
              <a:rPr lang="zh-CN" altLang="en-US"/>
              <a:t>有向完全图</a:t>
            </a:r>
            <a:r>
              <a:rPr lang="en-US" altLang="zh-CN"/>
              <a:t>K</a:t>
            </a:r>
            <a:r>
              <a:rPr lang="en-US" altLang="zh-CN" baseline="-25000"/>
              <a:t>n</a:t>
            </a:r>
            <a:r>
              <a:rPr lang="zh-CN" altLang="en-US"/>
              <a:t>的边数为</a:t>
            </a:r>
          </a:p>
        </p:txBody>
      </p:sp>
      <p:sp>
        <p:nvSpPr>
          <p:cNvPr id="38921" name="Rectangle 58">
            <a:extLst>
              <a:ext uri="{FF2B5EF4-FFF2-40B4-BE49-F238E27FC236}">
                <a16:creationId xmlns:a16="http://schemas.microsoft.com/office/drawing/2014/main" id="{9890EB59-9768-4562-B185-214592D3C0F5}"/>
              </a:ext>
            </a:extLst>
          </p:cNvPr>
          <p:cNvSpPr>
            <a:spLocks noChangeArrowheads="1"/>
          </p:cNvSpPr>
          <p:nvPr/>
        </p:nvSpPr>
        <p:spPr bwMode="auto">
          <a:xfrm>
            <a:off x="1524001" y="29413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07353" name="Object 57">
            <a:extLst>
              <a:ext uri="{FF2B5EF4-FFF2-40B4-BE49-F238E27FC236}">
                <a16:creationId xmlns:a16="http://schemas.microsoft.com/office/drawing/2014/main" id="{40DD73B3-89B6-4156-A25B-ADAC4967EDF1}"/>
              </a:ext>
            </a:extLst>
          </p:cNvPr>
          <p:cNvGraphicFramePr>
            <a:graphicFrameLocks noChangeAspect="1"/>
          </p:cNvGraphicFramePr>
          <p:nvPr/>
        </p:nvGraphicFramePr>
        <p:xfrm>
          <a:off x="5880100" y="3357563"/>
          <a:ext cx="3119438" cy="1014412"/>
        </p:xfrm>
        <a:graphic>
          <a:graphicData uri="http://schemas.openxmlformats.org/presentationml/2006/ole">
            <mc:AlternateContent xmlns:mc="http://schemas.openxmlformats.org/markup-compatibility/2006">
              <mc:Choice xmlns:v="urn:schemas-microsoft-com:vml" Requires="v">
                <p:oleObj name="公式" r:id="rId2" imgW="1244060" imgH="406224" progId="Equation.3">
                  <p:embed/>
                </p:oleObj>
              </mc:Choice>
              <mc:Fallback>
                <p:oleObj name="公式" r:id="rId2" imgW="1244060" imgH="406224" progId="Equation.3">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00" y="3357563"/>
                        <a:ext cx="31194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60">
            <a:extLst>
              <a:ext uri="{FF2B5EF4-FFF2-40B4-BE49-F238E27FC236}">
                <a16:creationId xmlns:a16="http://schemas.microsoft.com/office/drawing/2014/main" id="{FE82D72F-8FCE-4ADB-BD4A-5307F618F21D}"/>
              </a:ext>
            </a:extLst>
          </p:cNvPr>
          <p:cNvSpPr>
            <a:spLocks noChangeArrowheads="1"/>
          </p:cNvSpPr>
          <p:nvPr/>
        </p:nvSpPr>
        <p:spPr bwMode="auto">
          <a:xfrm>
            <a:off x="1524001" y="3022314"/>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07355" name="Object 59">
            <a:extLst>
              <a:ext uri="{FF2B5EF4-FFF2-40B4-BE49-F238E27FC236}">
                <a16:creationId xmlns:a16="http://schemas.microsoft.com/office/drawing/2014/main" id="{6771422E-1A3D-40A8-9003-24D8F2D4DF16}"/>
              </a:ext>
            </a:extLst>
          </p:cNvPr>
          <p:cNvGraphicFramePr>
            <a:graphicFrameLocks noChangeAspect="1"/>
          </p:cNvGraphicFramePr>
          <p:nvPr/>
        </p:nvGraphicFramePr>
        <p:xfrm>
          <a:off x="5880101" y="4797426"/>
          <a:ext cx="2778125" cy="506413"/>
        </p:xfrm>
        <a:graphic>
          <a:graphicData uri="http://schemas.openxmlformats.org/presentationml/2006/ole">
            <mc:AlternateContent xmlns:mc="http://schemas.openxmlformats.org/markup-compatibility/2006">
              <mc:Choice xmlns:v="urn:schemas-microsoft-com:vml" Requires="v">
                <p:oleObj name="公式" r:id="rId4" imgW="1117115" imgH="203112" progId="Equation.3">
                  <p:embed/>
                </p:oleObj>
              </mc:Choice>
              <mc:Fallback>
                <p:oleObj name="公式" r:id="rId4" imgW="1117115" imgH="203112" progId="Equation.3">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1" y="4797426"/>
                        <a:ext cx="2778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图片 6">
            <a:extLst>
              <a:ext uri="{FF2B5EF4-FFF2-40B4-BE49-F238E27FC236}">
                <a16:creationId xmlns:a16="http://schemas.microsoft.com/office/drawing/2014/main" id="{B3EFFBB0-C5A2-4517-B0DC-055FB0C05B50}"/>
              </a:ext>
            </a:extLst>
          </p:cNvPr>
          <p:cNvPicPr>
            <a:picLocks noChangeAspect="1"/>
          </p:cNvPicPr>
          <p:nvPr/>
        </p:nvPicPr>
        <p:blipFill>
          <a:blip r:embed="rId6"/>
          <a:stretch>
            <a:fillRect/>
          </a:stretch>
        </p:blipFill>
        <p:spPr>
          <a:xfrm>
            <a:off x="1991544" y="1376364"/>
            <a:ext cx="8053514" cy="1707028"/>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07352">
                                            <p:txEl>
                                              <p:pRg st="0" end="0"/>
                                            </p:txEl>
                                          </p:spTgt>
                                        </p:tgtEl>
                                        <p:attrNameLst>
                                          <p:attrName>style.visibility</p:attrName>
                                        </p:attrNameLst>
                                      </p:cBhvr>
                                      <p:to>
                                        <p:strVal val="visible"/>
                                      </p:to>
                                    </p:set>
                                    <p:anim calcmode="lin" valueType="num">
                                      <p:cBhvr additive="base">
                                        <p:cTn id="11" dur="500" fill="hold"/>
                                        <p:tgtEl>
                                          <p:spTgt spid="120735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73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07353"/>
                                        </p:tgtEl>
                                        <p:attrNameLst>
                                          <p:attrName>style.visibility</p:attrName>
                                        </p:attrNameLst>
                                      </p:cBhvr>
                                      <p:to>
                                        <p:strVal val="visible"/>
                                      </p:to>
                                    </p:set>
                                    <p:anim calcmode="lin" valueType="num">
                                      <p:cBhvr additive="base">
                                        <p:cTn id="17" dur="500" fill="hold"/>
                                        <p:tgtEl>
                                          <p:spTgt spid="1207353"/>
                                        </p:tgtEl>
                                        <p:attrNameLst>
                                          <p:attrName>ppt_x</p:attrName>
                                        </p:attrNameLst>
                                      </p:cBhvr>
                                      <p:tavLst>
                                        <p:tav tm="0">
                                          <p:val>
                                            <p:strVal val="#ppt_x"/>
                                          </p:val>
                                        </p:tav>
                                        <p:tav tm="100000">
                                          <p:val>
                                            <p:strVal val="#ppt_x"/>
                                          </p:val>
                                        </p:tav>
                                      </p:tavLst>
                                    </p:anim>
                                    <p:anim calcmode="lin" valueType="num">
                                      <p:cBhvr additive="base">
                                        <p:cTn id="18" dur="500" fill="hold"/>
                                        <p:tgtEl>
                                          <p:spTgt spid="120735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07352">
                                            <p:txEl>
                                              <p:pRg st="2" end="2"/>
                                            </p:txEl>
                                          </p:spTgt>
                                        </p:tgtEl>
                                        <p:attrNameLst>
                                          <p:attrName>style.visibility</p:attrName>
                                        </p:attrNameLst>
                                      </p:cBhvr>
                                      <p:to>
                                        <p:strVal val="visible"/>
                                      </p:to>
                                    </p:set>
                                    <p:anim calcmode="lin" valueType="num">
                                      <p:cBhvr additive="base">
                                        <p:cTn id="23" dur="500" fill="hold"/>
                                        <p:tgtEl>
                                          <p:spTgt spid="120735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73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07355"/>
                                        </p:tgtEl>
                                        <p:attrNameLst>
                                          <p:attrName>style.visibility</p:attrName>
                                        </p:attrNameLst>
                                      </p:cBhvr>
                                      <p:to>
                                        <p:strVal val="visible"/>
                                      </p:to>
                                    </p:set>
                                    <p:anim calcmode="lin" valueType="num">
                                      <p:cBhvr additive="base">
                                        <p:cTn id="29" dur="500" fill="hold"/>
                                        <p:tgtEl>
                                          <p:spTgt spid="1207355"/>
                                        </p:tgtEl>
                                        <p:attrNameLst>
                                          <p:attrName>ppt_x</p:attrName>
                                        </p:attrNameLst>
                                      </p:cBhvr>
                                      <p:tavLst>
                                        <p:tav tm="0">
                                          <p:val>
                                            <p:strVal val="#ppt_x"/>
                                          </p:val>
                                        </p:tav>
                                        <p:tav tm="100000">
                                          <p:val>
                                            <p:strVal val="#ppt_x"/>
                                          </p:val>
                                        </p:tav>
                                      </p:tavLst>
                                    </p:anim>
                                    <p:anim calcmode="lin" valueType="num">
                                      <p:cBhvr additive="base">
                                        <p:cTn id="30" dur="500" fill="hold"/>
                                        <p:tgtEl>
                                          <p:spTgt spid="12073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35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F27B9934-DD09-455C-9A94-0564C369EB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0E629D9-4DA7-4360-8C1B-1E0BC3B9566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7891" name="Rectangle 2">
            <a:extLst>
              <a:ext uri="{FF2B5EF4-FFF2-40B4-BE49-F238E27FC236}">
                <a16:creationId xmlns:a16="http://schemas.microsoft.com/office/drawing/2014/main" id="{E6BCC4B0-A925-4254-8261-8106DC4808E5}"/>
              </a:ext>
            </a:extLst>
          </p:cNvPr>
          <p:cNvSpPr>
            <a:spLocks noGrp="1" noChangeArrowheads="1"/>
          </p:cNvSpPr>
          <p:nvPr>
            <p:ph type="title"/>
          </p:nvPr>
        </p:nvSpPr>
        <p:spPr/>
        <p:txBody>
          <a:bodyPr/>
          <a:lstStyle/>
          <a:p>
            <a:pPr eaLnBrk="1" hangingPunct="1"/>
            <a:r>
              <a:rPr lang="zh-CN" altLang="en-US" dirty="0"/>
              <a:t>定义</a:t>
            </a:r>
            <a:r>
              <a:rPr lang="en-US" altLang="zh-CN" dirty="0"/>
              <a:t>8.2.9</a:t>
            </a:r>
            <a:endParaRPr lang="zh-CN" altLang="en-US" dirty="0"/>
          </a:p>
        </p:txBody>
      </p:sp>
      <p:sp>
        <p:nvSpPr>
          <p:cNvPr id="1206275" name="Rectangle 3">
            <a:extLst>
              <a:ext uri="{FF2B5EF4-FFF2-40B4-BE49-F238E27FC236}">
                <a16:creationId xmlns:a16="http://schemas.microsoft.com/office/drawing/2014/main" id="{2055A054-B99F-4B18-8189-358948F216F7}"/>
              </a:ext>
            </a:extLst>
          </p:cNvPr>
          <p:cNvSpPr>
            <a:spLocks noGrp="1" noChangeArrowheads="1"/>
          </p:cNvSpPr>
          <p:nvPr>
            <p:ph type="body" idx="1"/>
          </p:nvPr>
        </p:nvSpPr>
        <p:spPr>
          <a:xfrm>
            <a:off x="2135188" y="1165226"/>
            <a:ext cx="8064500" cy="5432425"/>
          </a:xfrm>
        </p:spPr>
        <p:txBody>
          <a:bodyPr/>
          <a:lstStyle/>
          <a:p>
            <a:pPr marL="0" indent="0" eaLnBrk="1" hangingPunct="1">
              <a:lnSpc>
                <a:spcPct val="110000"/>
              </a:lnSpc>
              <a:buNone/>
            </a:pPr>
            <a:r>
              <a:rPr lang="zh-CN" altLang="en-US" dirty="0"/>
              <a:t>    设</a:t>
            </a:r>
            <a:r>
              <a:rPr lang="en-US" altLang="zh-CN" dirty="0"/>
              <a:t>G = &lt;V, E&gt;</a:t>
            </a:r>
            <a:r>
              <a:rPr lang="zh-CN" altLang="en-US" dirty="0"/>
              <a:t>为一个具有</a:t>
            </a:r>
            <a:r>
              <a:rPr lang="en-US" altLang="zh-CN" dirty="0"/>
              <a:t>n</a:t>
            </a:r>
            <a:r>
              <a:rPr lang="zh-CN" altLang="en-US" dirty="0"/>
              <a:t>个结点的</a:t>
            </a:r>
            <a:r>
              <a:rPr lang="zh-CN" altLang="en-US" dirty="0">
                <a:solidFill>
                  <a:srgbClr val="0000FF"/>
                </a:solidFill>
              </a:rPr>
              <a:t>无向简单图</a:t>
            </a:r>
            <a:r>
              <a:rPr lang="zh-CN" altLang="en-US" dirty="0"/>
              <a:t>，如果</a:t>
            </a:r>
            <a:r>
              <a:rPr lang="en-US" altLang="zh-CN" dirty="0"/>
              <a:t>G</a:t>
            </a:r>
            <a:r>
              <a:rPr lang="zh-CN" altLang="en-US" dirty="0"/>
              <a:t>中</a:t>
            </a:r>
            <a:r>
              <a:rPr lang="zh-CN" altLang="en-US" dirty="0">
                <a:solidFill>
                  <a:srgbClr val="0000FF"/>
                </a:solidFill>
              </a:rPr>
              <a:t>任意两个结点间都有边相连</a:t>
            </a:r>
            <a:r>
              <a:rPr lang="zh-CN" altLang="en-US" dirty="0"/>
              <a:t>，则称</a:t>
            </a:r>
            <a:r>
              <a:rPr lang="en-US" altLang="zh-CN" dirty="0"/>
              <a:t>G</a:t>
            </a:r>
            <a:r>
              <a:rPr lang="zh-CN" altLang="en-US" dirty="0"/>
              <a:t>为</a:t>
            </a:r>
            <a:r>
              <a:rPr lang="zh-CN" altLang="en-US" dirty="0">
                <a:solidFill>
                  <a:schemeClr val="accent1"/>
                </a:solidFill>
              </a:rPr>
              <a:t>无向完全图</a:t>
            </a:r>
            <a:r>
              <a:rPr lang="en-US" altLang="zh-CN" dirty="0"/>
              <a:t>(Undirected Complete Graph)</a:t>
            </a:r>
            <a:r>
              <a:rPr lang="zh-CN" altLang="en-US" dirty="0"/>
              <a:t>，简称</a:t>
            </a:r>
            <a:r>
              <a:rPr lang="en-US" altLang="zh-CN" dirty="0"/>
              <a:t>G</a:t>
            </a:r>
            <a:r>
              <a:rPr lang="zh-CN" altLang="en-US" dirty="0"/>
              <a:t>为</a:t>
            </a:r>
            <a:r>
              <a:rPr lang="zh-CN" altLang="en-US" dirty="0">
                <a:solidFill>
                  <a:schemeClr val="accent1"/>
                </a:solidFill>
              </a:rPr>
              <a:t>完全图</a:t>
            </a:r>
            <a:r>
              <a:rPr lang="en-US" altLang="zh-CN" dirty="0"/>
              <a:t>(Complete Graph)</a:t>
            </a:r>
            <a:r>
              <a:rPr lang="zh-CN" altLang="en-US" dirty="0"/>
              <a:t>，记为</a:t>
            </a:r>
            <a:r>
              <a:rPr lang="en-US" altLang="zh-CN" dirty="0" err="1">
                <a:solidFill>
                  <a:schemeClr val="accent1"/>
                </a:solidFill>
              </a:rPr>
              <a:t>K</a:t>
            </a:r>
            <a:r>
              <a:rPr lang="en-US" altLang="zh-CN" baseline="-25000" dirty="0" err="1">
                <a:solidFill>
                  <a:schemeClr val="accent1"/>
                </a:solidFill>
              </a:rPr>
              <a:t>n</a:t>
            </a:r>
            <a:r>
              <a:rPr lang="zh-CN" altLang="en-US" dirty="0"/>
              <a:t>。</a:t>
            </a:r>
          </a:p>
          <a:p>
            <a:pPr marL="0" indent="0" eaLnBrk="1" hangingPunct="1">
              <a:lnSpc>
                <a:spcPct val="110000"/>
              </a:lnSpc>
              <a:buNone/>
            </a:pPr>
            <a:r>
              <a:rPr lang="zh-CN" altLang="en-US" dirty="0"/>
              <a:t>    设</a:t>
            </a:r>
            <a:r>
              <a:rPr lang="en-US" altLang="zh-CN" dirty="0"/>
              <a:t>G = &lt;V, E&gt;</a:t>
            </a:r>
            <a:r>
              <a:rPr lang="zh-CN" altLang="en-US" dirty="0"/>
              <a:t>为一个具有</a:t>
            </a:r>
            <a:r>
              <a:rPr lang="en-US" altLang="zh-CN" dirty="0"/>
              <a:t>n</a:t>
            </a:r>
            <a:r>
              <a:rPr lang="zh-CN" altLang="en-US" dirty="0"/>
              <a:t>个结点的</a:t>
            </a:r>
            <a:r>
              <a:rPr lang="zh-CN" altLang="en-US" dirty="0">
                <a:solidFill>
                  <a:srgbClr val="0000FF"/>
                </a:solidFill>
              </a:rPr>
              <a:t>有向简单图</a:t>
            </a:r>
            <a:r>
              <a:rPr lang="zh-CN" altLang="en-US" dirty="0"/>
              <a:t>，如果</a:t>
            </a:r>
            <a:r>
              <a:rPr lang="en-US" altLang="zh-CN" dirty="0"/>
              <a:t>G</a:t>
            </a:r>
            <a:r>
              <a:rPr lang="zh-CN" altLang="en-US" dirty="0"/>
              <a:t>中</a:t>
            </a:r>
            <a:r>
              <a:rPr lang="zh-CN" altLang="en-US" dirty="0">
                <a:solidFill>
                  <a:srgbClr val="0000FF"/>
                </a:solidFill>
              </a:rPr>
              <a:t>任意两个结点间都有两条方向相反的有向边相连</a:t>
            </a:r>
            <a:r>
              <a:rPr lang="zh-CN" altLang="en-US" dirty="0"/>
              <a:t>，则称</a:t>
            </a:r>
            <a:r>
              <a:rPr lang="en-US" altLang="zh-CN" dirty="0"/>
              <a:t>G</a:t>
            </a:r>
            <a:r>
              <a:rPr lang="zh-CN" altLang="en-US" dirty="0"/>
              <a:t>为</a:t>
            </a:r>
            <a:r>
              <a:rPr lang="zh-CN" altLang="en-US" dirty="0">
                <a:solidFill>
                  <a:schemeClr val="accent1"/>
                </a:solidFill>
              </a:rPr>
              <a:t>有向完全图</a:t>
            </a:r>
            <a:r>
              <a:rPr lang="en-US" altLang="zh-CN" dirty="0"/>
              <a:t>(Directed Complete Graph)</a:t>
            </a:r>
            <a:r>
              <a:rPr lang="zh-CN" altLang="en-US" dirty="0"/>
              <a:t>，在不发生误解的情况下，也记为</a:t>
            </a:r>
            <a:r>
              <a:rPr lang="en-US" altLang="zh-CN" dirty="0" err="1">
                <a:solidFill>
                  <a:schemeClr val="accent1"/>
                </a:solidFill>
              </a:rPr>
              <a:t>K</a:t>
            </a:r>
            <a:r>
              <a:rPr lang="en-US" altLang="zh-CN" baseline="-25000" dirty="0" err="1">
                <a:solidFill>
                  <a:schemeClr val="accent1"/>
                </a:solidFill>
              </a:rPr>
              <a:t>n</a:t>
            </a:r>
            <a:r>
              <a:rPr lang="zh-CN" altLang="en-US" dirty="0"/>
              <a:t>。</a:t>
            </a:r>
          </a:p>
          <a:p>
            <a:pPr marL="0" indent="0" eaLnBrk="1" hangingPunct="1">
              <a:lnSpc>
                <a:spcPct val="110000"/>
              </a:lnSpc>
              <a:buNone/>
            </a:pPr>
            <a:r>
              <a:rPr lang="zh-CN" altLang="en-US" dirty="0"/>
              <a:t>    对于完全图来说，其</a:t>
            </a:r>
            <a:r>
              <a:rPr lang="zh-CN" altLang="en-US" dirty="0">
                <a:solidFill>
                  <a:srgbClr val="0000FF"/>
                </a:solidFill>
              </a:rPr>
              <a:t>邻接矩阵</a:t>
            </a:r>
            <a:r>
              <a:rPr lang="zh-CN" altLang="en-US" dirty="0"/>
              <a:t>除主对角元为</a:t>
            </a:r>
            <a:r>
              <a:rPr lang="en-US" altLang="zh-CN" dirty="0">
                <a:solidFill>
                  <a:srgbClr val="FF0000"/>
                </a:solidFill>
              </a:rPr>
              <a:t>0</a:t>
            </a:r>
            <a:r>
              <a:rPr lang="zh-CN" altLang="en-US" dirty="0"/>
              <a:t>外，其它元素均为</a:t>
            </a:r>
            <a:r>
              <a:rPr lang="en-US" altLang="zh-CN" dirty="0">
                <a:solidFill>
                  <a:srgbClr val="FF0000"/>
                </a:solidFill>
              </a:rPr>
              <a:t>1</a:t>
            </a:r>
            <a:r>
              <a:rPr lang="zh-CN" altLang="en-US" dirty="0"/>
              <a:t>。 </a:t>
            </a:r>
          </a:p>
        </p:txBody>
      </p:sp>
    </p:spTree>
    <p:extLst>
      <p:ext uri="{BB962C8B-B14F-4D97-AF65-F5344CB8AC3E}">
        <p14:creationId xmlns:p14="http://schemas.microsoft.com/office/powerpoint/2010/main" val="23368276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 calcmode="lin" valueType="num">
                                      <p:cBhvr additive="base">
                                        <p:cTn id="7" dur="500" fill="hold"/>
                                        <p:tgtEl>
                                          <p:spTgt spid="1206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6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6275">
                                            <p:txEl>
                                              <p:pRg st="1" end="1"/>
                                            </p:txEl>
                                          </p:spTgt>
                                        </p:tgtEl>
                                        <p:attrNameLst>
                                          <p:attrName>style.visibility</p:attrName>
                                        </p:attrNameLst>
                                      </p:cBhvr>
                                      <p:to>
                                        <p:strVal val="visible"/>
                                      </p:to>
                                    </p:set>
                                    <p:anim calcmode="lin" valueType="num">
                                      <p:cBhvr additive="base">
                                        <p:cTn id="13" dur="500" fill="hold"/>
                                        <p:tgtEl>
                                          <p:spTgt spid="1206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6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06275">
                                            <p:txEl>
                                              <p:pRg st="2" end="2"/>
                                            </p:txEl>
                                          </p:spTgt>
                                        </p:tgtEl>
                                        <p:attrNameLst>
                                          <p:attrName>style.visibility</p:attrName>
                                        </p:attrNameLst>
                                      </p:cBhvr>
                                      <p:to>
                                        <p:strVal val="visible"/>
                                      </p:to>
                                    </p:set>
                                    <p:anim calcmode="lin" valueType="num">
                                      <p:cBhvr additive="base">
                                        <p:cTn id="19" dur="500" fill="hold"/>
                                        <p:tgtEl>
                                          <p:spTgt spid="1206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6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B4AB4139-5248-4A7B-AE6C-7518BB14519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1681A41-A2BA-41A1-AF96-84572E027E8E}"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39939" name="Rectangle 2">
            <a:extLst>
              <a:ext uri="{FF2B5EF4-FFF2-40B4-BE49-F238E27FC236}">
                <a16:creationId xmlns:a16="http://schemas.microsoft.com/office/drawing/2014/main" id="{AF60E462-4BB7-45ED-A78C-761E2C8D5C28}"/>
              </a:ext>
            </a:extLst>
          </p:cNvPr>
          <p:cNvSpPr>
            <a:spLocks noGrp="1" noChangeArrowheads="1"/>
          </p:cNvSpPr>
          <p:nvPr>
            <p:ph type="title"/>
          </p:nvPr>
        </p:nvSpPr>
        <p:spPr/>
        <p:txBody>
          <a:bodyPr/>
          <a:lstStyle/>
          <a:p>
            <a:pPr eaLnBrk="1" hangingPunct="1"/>
            <a:r>
              <a:rPr lang="zh-CN" altLang="en-US"/>
              <a:t>定义</a:t>
            </a:r>
            <a:r>
              <a:rPr lang="en-US" altLang="zh-CN"/>
              <a:t>8.2.10</a:t>
            </a:r>
            <a:endParaRPr lang="zh-CN" altLang="en-US"/>
          </a:p>
        </p:txBody>
      </p:sp>
      <p:sp>
        <p:nvSpPr>
          <p:cNvPr id="1208323" name="Rectangle 3">
            <a:extLst>
              <a:ext uri="{FF2B5EF4-FFF2-40B4-BE49-F238E27FC236}">
                <a16:creationId xmlns:a16="http://schemas.microsoft.com/office/drawing/2014/main" id="{CDC5B75A-672B-4163-9EB7-D1409809A568}"/>
              </a:ext>
            </a:extLst>
          </p:cNvPr>
          <p:cNvSpPr>
            <a:spLocks noGrp="1" noChangeArrowheads="1"/>
          </p:cNvSpPr>
          <p:nvPr>
            <p:ph type="body" idx="1"/>
          </p:nvPr>
        </p:nvSpPr>
        <p:spPr>
          <a:xfrm>
            <a:off x="2135188" y="1341439"/>
            <a:ext cx="8064500" cy="5133975"/>
          </a:xfrm>
        </p:spPr>
        <p:txBody>
          <a:bodyPr/>
          <a:lstStyle/>
          <a:p>
            <a:pPr marL="0" indent="0" eaLnBrk="1" hangingPunct="1">
              <a:lnSpc>
                <a:spcPct val="110000"/>
              </a:lnSpc>
              <a:buNone/>
            </a:pPr>
            <a:r>
              <a:rPr lang="zh-CN" altLang="en-US"/>
              <a:t>设</a:t>
            </a:r>
            <a:r>
              <a:rPr lang="en-US" altLang="zh-CN"/>
              <a:t>G = &lt;V, E&gt;</a:t>
            </a:r>
            <a:r>
              <a:rPr lang="zh-CN" altLang="en-US"/>
              <a:t>为简单图，</a:t>
            </a:r>
            <a:r>
              <a:rPr lang="en-US" altLang="zh-CN"/>
              <a:t>G</a:t>
            </a:r>
            <a:r>
              <a:rPr lang="en-US" altLang="zh-CN">
                <a:latin typeface="宋体" panose="02010600030101010101" pitchFamily="2" charset="-122"/>
              </a:rPr>
              <a:t>’</a:t>
            </a:r>
            <a:r>
              <a:rPr lang="en-US" altLang="zh-CN"/>
              <a:t> = &lt;V, E</a:t>
            </a:r>
            <a:r>
              <a:rPr lang="en-US" altLang="zh-CN" baseline="-25000"/>
              <a:t>1</a:t>
            </a:r>
            <a:r>
              <a:rPr lang="en-US" altLang="zh-CN"/>
              <a:t>&gt;</a:t>
            </a:r>
            <a:r>
              <a:rPr lang="zh-CN" altLang="en-US"/>
              <a:t>为完全图，则称</a:t>
            </a:r>
            <a:r>
              <a:rPr lang="en-US" altLang="zh-CN"/>
              <a:t>G</a:t>
            </a:r>
            <a:r>
              <a:rPr lang="en-US" altLang="zh-CN" baseline="-25000"/>
              <a:t>1</a:t>
            </a:r>
            <a:r>
              <a:rPr lang="en-US" altLang="zh-CN"/>
              <a:t> = &lt;V, E</a:t>
            </a:r>
            <a:r>
              <a:rPr lang="en-US" altLang="zh-CN" baseline="-25000"/>
              <a:t>1</a:t>
            </a:r>
            <a:r>
              <a:rPr lang="en-US" altLang="zh-CN"/>
              <a:t>-E&gt;</a:t>
            </a:r>
            <a:r>
              <a:rPr lang="zh-CN" altLang="en-US"/>
              <a:t>为</a:t>
            </a:r>
            <a:r>
              <a:rPr lang="en-US" altLang="zh-CN"/>
              <a:t>G</a:t>
            </a:r>
            <a:r>
              <a:rPr lang="zh-CN" altLang="en-US"/>
              <a:t>的补图</a:t>
            </a:r>
            <a:r>
              <a:rPr lang="en-US" altLang="zh-CN"/>
              <a:t>(Complement of Graph)</a:t>
            </a:r>
            <a:r>
              <a:rPr lang="zh-CN" altLang="en-US"/>
              <a:t>，记为  。</a:t>
            </a:r>
          </a:p>
          <a:p>
            <a:pPr marL="0" indent="0" eaLnBrk="1" hangingPunct="1">
              <a:lnSpc>
                <a:spcPct val="110000"/>
              </a:lnSpc>
              <a:buNone/>
            </a:pPr>
            <a:r>
              <a:rPr lang="zh-CN" altLang="en-US">
                <a:solidFill>
                  <a:schemeClr val="accent1"/>
                </a:solidFill>
              </a:rPr>
              <a:t>注  </a:t>
            </a:r>
            <a:r>
              <a:rPr lang="zh-CN" altLang="en-US"/>
              <a:t>在定义</a:t>
            </a:r>
            <a:r>
              <a:rPr lang="en-US" altLang="zh-CN"/>
              <a:t>8.2.10</a:t>
            </a:r>
            <a:r>
              <a:rPr lang="zh-CN" altLang="en-US"/>
              <a:t>中，当</a:t>
            </a:r>
            <a:r>
              <a:rPr lang="en-US" altLang="zh-CN"/>
              <a:t>G</a:t>
            </a:r>
            <a:r>
              <a:rPr lang="zh-CN" altLang="en-US"/>
              <a:t>为有向图时，则</a:t>
            </a:r>
            <a:r>
              <a:rPr lang="en-US" altLang="zh-CN"/>
              <a:t>G</a:t>
            </a:r>
            <a:r>
              <a:rPr lang="en-US" altLang="zh-CN">
                <a:latin typeface="宋体" panose="02010600030101010101" pitchFamily="2" charset="-122"/>
              </a:rPr>
              <a:t>’</a:t>
            </a:r>
            <a:r>
              <a:rPr lang="zh-CN" altLang="en-US"/>
              <a:t>为有向完全图；当</a:t>
            </a:r>
            <a:r>
              <a:rPr lang="en-US" altLang="zh-CN"/>
              <a:t>G</a:t>
            </a:r>
            <a:r>
              <a:rPr lang="zh-CN" altLang="en-US"/>
              <a:t>为无向图时，则</a:t>
            </a:r>
            <a:r>
              <a:rPr lang="en-US" altLang="zh-CN"/>
              <a:t>G</a:t>
            </a:r>
            <a:r>
              <a:rPr lang="en-US" altLang="zh-CN">
                <a:latin typeface="宋体" panose="02010600030101010101" pitchFamily="2" charset="-122"/>
              </a:rPr>
              <a:t>’</a:t>
            </a:r>
            <a:r>
              <a:rPr lang="zh-CN" altLang="en-US"/>
              <a:t>为无向完全图。</a:t>
            </a:r>
          </a:p>
          <a:p>
            <a:pPr marL="0" indent="0" eaLnBrk="1" hangingPunct="1">
              <a:lnSpc>
                <a:spcPct val="110000"/>
              </a:lnSpc>
              <a:buNone/>
            </a:pPr>
            <a:r>
              <a:rPr lang="en-US" altLang="zh-CN"/>
              <a:t>    G</a:t>
            </a:r>
            <a:r>
              <a:rPr lang="zh-CN" altLang="en-US"/>
              <a:t>的补图也可理解为从结点集</a:t>
            </a:r>
            <a:r>
              <a:rPr lang="en-US" altLang="zh-CN"/>
              <a:t>V</a:t>
            </a:r>
            <a:r>
              <a:rPr lang="zh-CN" altLang="en-US"/>
              <a:t>的完全图中删除</a:t>
            </a:r>
            <a:r>
              <a:rPr lang="en-US" altLang="zh-CN"/>
              <a:t>G</a:t>
            </a:r>
            <a:r>
              <a:rPr lang="zh-CN" altLang="en-US"/>
              <a:t>中的边剩下的图，即</a:t>
            </a:r>
            <a:r>
              <a:rPr lang="en-US" altLang="zh-CN"/>
              <a:t>G</a:t>
            </a:r>
            <a:r>
              <a:rPr lang="zh-CN" altLang="en-US"/>
              <a:t>与其补图的结点集是相同的，边集是相对于完全图的边集为全集的补集。</a:t>
            </a:r>
          </a:p>
          <a:p>
            <a:pPr marL="0" indent="0" eaLnBrk="1" hangingPunct="1">
              <a:lnSpc>
                <a:spcPct val="110000"/>
              </a:lnSpc>
              <a:buNone/>
            </a:pPr>
            <a:r>
              <a:rPr lang="zh-CN" altLang="en-US"/>
              <a:t>    显然，若</a:t>
            </a:r>
            <a:r>
              <a:rPr lang="en-US" altLang="zh-CN"/>
              <a:t>G</a:t>
            </a:r>
            <a:r>
              <a:rPr lang="en-US" altLang="zh-CN" baseline="-25000"/>
              <a:t>1</a:t>
            </a:r>
            <a:r>
              <a:rPr lang="en-US" altLang="zh-CN"/>
              <a:t>=  </a:t>
            </a:r>
            <a:r>
              <a:rPr lang="zh-CN" altLang="en-US"/>
              <a:t>，则</a:t>
            </a:r>
            <a:r>
              <a:rPr lang="en-US" altLang="zh-CN"/>
              <a:t>G=  </a:t>
            </a:r>
            <a:r>
              <a:rPr lang="zh-CN" altLang="en-US"/>
              <a:t>，即它们互为补图。</a:t>
            </a:r>
          </a:p>
          <a:p>
            <a:pPr marL="0" indent="0" eaLnBrk="1" hangingPunct="1">
              <a:lnSpc>
                <a:spcPct val="110000"/>
              </a:lnSpc>
              <a:buNone/>
            </a:pPr>
            <a:r>
              <a:rPr lang="en-US" altLang="zh-CN"/>
              <a:t>    K</a:t>
            </a:r>
            <a:r>
              <a:rPr lang="en-US" altLang="zh-CN" baseline="-25000"/>
              <a:t>n</a:t>
            </a:r>
            <a:r>
              <a:rPr lang="zh-CN" altLang="en-US"/>
              <a:t>的补图为</a:t>
            </a:r>
            <a:r>
              <a:rPr lang="en-US" altLang="zh-CN"/>
              <a:t>n</a:t>
            </a:r>
            <a:r>
              <a:rPr lang="zh-CN" altLang="en-US"/>
              <a:t>个结点的零图。 </a:t>
            </a:r>
          </a:p>
        </p:txBody>
      </p:sp>
      <p:graphicFrame>
        <p:nvGraphicFramePr>
          <p:cNvPr id="1208324" name="Object 4">
            <a:extLst>
              <a:ext uri="{FF2B5EF4-FFF2-40B4-BE49-F238E27FC236}">
                <a16:creationId xmlns:a16="http://schemas.microsoft.com/office/drawing/2014/main" id="{4CB1B78F-E9DE-4366-BCF1-9C21BE8FA612}"/>
              </a:ext>
            </a:extLst>
          </p:cNvPr>
          <p:cNvGraphicFramePr>
            <a:graphicFrameLocks noChangeAspect="1"/>
          </p:cNvGraphicFramePr>
          <p:nvPr/>
        </p:nvGraphicFramePr>
        <p:xfrm>
          <a:off x="4452938" y="2286000"/>
          <a:ext cx="315912" cy="508000"/>
        </p:xfrm>
        <a:graphic>
          <a:graphicData uri="http://schemas.openxmlformats.org/presentationml/2006/ole">
            <mc:AlternateContent xmlns:mc="http://schemas.openxmlformats.org/markup-compatibility/2006">
              <mc:Choice xmlns:v="urn:schemas-microsoft-com:vml" Requires="v">
                <p:oleObj name="公式" r:id="rId2" imgW="126835" imgH="202936" progId="Equation.3">
                  <p:embed/>
                </p:oleObj>
              </mc:Choice>
              <mc:Fallback>
                <p:oleObj name="公式" r:id="rId2" imgW="126835" imgH="202936"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38" y="2286000"/>
                        <a:ext cx="315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26" name="Object 6">
            <a:extLst>
              <a:ext uri="{FF2B5EF4-FFF2-40B4-BE49-F238E27FC236}">
                <a16:creationId xmlns:a16="http://schemas.microsoft.com/office/drawing/2014/main" id="{389403E5-F537-4D98-87B8-2B0D9A36FCD9}"/>
              </a:ext>
            </a:extLst>
          </p:cNvPr>
          <p:cNvGraphicFramePr>
            <a:graphicFrameLocks noChangeAspect="1"/>
          </p:cNvGraphicFramePr>
          <p:nvPr/>
        </p:nvGraphicFramePr>
        <p:xfrm>
          <a:off x="4910138" y="5365750"/>
          <a:ext cx="315912" cy="508000"/>
        </p:xfrm>
        <a:graphic>
          <a:graphicData uri="http://schemas.openxmlformats.org/presentationml/2006/ole">
            <mc:AlternateContent xmlns:mc="http://schemas.openxmlformats.org/markup-compatibility/2006">
              <mc:Choice xmlns:v="urn:schemas-microsoft-com:vml" Requires="v">
                <p:oleObj name="公式" r:id="rId4" imgW="126835" imgH="202936" progId="Equation.3">
                  <p:embed/>
                </p:oleObj>
              </mc:Choice>
              <mc:Fallback>
                <p:oleObj name="公式" r:id="rId4" imgW="126835" imgH="202936"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8" y="5365750"/>
                        <a:ext cx="315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27" name="Object 7">
            <a:extLst>
              <a:ext uri="{FF2B5EF4-FFF2-40B4-BE49-F238E27FC236}">
                <a16:creationId xmlns:a16="http://schemas.microsoft.com/office/drawing/2014/main" id="{A5CF590A-246A-41B7-B6D9-A49144DB3748}"/>
              </a:ext>
            </a:extLst>
          </p:cNvPr>
          <p:cNvGraphicFramePr>
            <a:graphicFrameLocks noChangeAspect="1"/>
          </p:cNvGraphicFramePr>
          <p:nvPr/>
        </p:nvGraphicFramePr>
        <p:xfrm>
          <a:off x="6337301" y="5335588"/>
          <a:ext cx="442913" cy="603250"/>
        </p:xfrm>
        <a:graphic>
          <a:graphicData uri="http://schemas.openxmlformats.org/presentationml/2006/ole">
            <mc:AlternateContent xmlns:mc="http://schemas.openxmlformats.org/markup-compatibility/2006">
              <mc:Choice xmlns:v="urn:schemas-microsoft-com:vml" Requires="v">
                <p:oleObj name="公式" r:id="rId5" imgW="177646" imgH="241091" progId="Equation.3">
                  <p:embed/>
                </p:oleObj>
              </mc:Choice>
              <mc:Fallback>
                <p:oleObj name="公式" r:id="rId5" imgW="177646" imgH="24109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301" y="5335588"/>
                        <a:ext cx="4429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08323">
                                            <p:txEl>
                                              <p:pRg st="0" end="0"/>
                                            </p:txEl>
                                          </p:spTgt>
                                        </p:tgtEl>
                                        <p:attrNameLst>
                                          <p:attrName>style.visibility</p:attrName>
                                        </p:attrNameLst>
                                      </p:cBhvr>
                                      <p:to>
                                        <p:strVal val="visible"/>
                                      </p:to>
                                    </p:set>
                                    <p:anim calcmode="lin" valueType="num">
                                      <p:cBhvr additive="base">
                                        <p:cTn id="7" dur="500" fill="hold"/>
                                        <p:tgtEl>
                                          <p:spTgt spid="1208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24"/>
                                        </p:tgtEl>
                                        <p:attrNameLst>
                                          <p:attrName>style.visibility</p:attrName>
                                        </p:attrNameLst>
                                      </p:cBhvr>
                                      <p:to>
                                        <p:strVal val="visible"/>
                                      </p:to>
                                    </p:set>
                                    <p:anim calcmode="lin" valueType="num">
                                      <p:cBhvr additive="base">
                                        <p:cTn id="11" dur="500" fill="hold"/>
                                        <p:tgtEl>
                                          <p:spTgt spid="1208324"/>
                                        </p:tgtEl>
                                        <p:attrNameLst>
                                          <p:attrName>ppt_x</p:attrName>
                                        </p:attrNameLst>
                                      </p:cBhvr>
                                      <p:tavLst>
                                        <p:tav tm="0">
                                          <p:val>
                                            <p:strVal val="#ppt_x"/>
                                          </p:val>
                                        </p:tav>
                                        <p:tav tm="100000">
                                          <p:val>
                                            <p:strVal val="#ppt_x"/>
                                          </p:val>
                                        </p:tav>
                                      </p:tavLst>
                                    </p:anim>
                                    <p:anim calcmode="lin" valueType="num">
                                      <p:cBhvr additive="base">
                                        <p:cTn id="12" dur="500" fill="hold"/>
                                        <p:tgtEl>
                                          <p:spTgt spid="120832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08323">
                                            <p:txEl>
                                              <p:pRg st="1" end="1"/>
                                            </p:txEl>
                                          </p:spTgt>
                                        </p:tgtEl>
                                        <p:attrNameLst>
                                          <p:attrName>style.visibility</p:attrName>
                                        </p:attrNameLst>
                                      </p:cBhvr>
                                      <p:to>
                                        <p:strVal val="visible"/>
                                      </p:to>
                                    </p:set>
                                    <p:anim calcmode="lin" valueType="num">
                                      <p:cBhvr additive="base">
                                        <p:cTn id="17" dur="500" fill="hold"/>
                                        <p:tgtEl>
                                          <p:spTgt spid="120832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08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08323">
                                            <p:txEl>
                                              <p:pRg st="2" end="2"/>
                                            </p:txEl>
                                          </p:spTgt>
                                        </p:tgtEl>
                                        <p:attrNameLst>
                                          <p:attrName>style.visibility</p:attrName>
                                        </p:attrNameLst>
                                      </p:cBhvr>
                                      <p:to>
                                        <p:strVal val="visible"/>
                                      </p:to>
                                    </p:set>
                                    <p:anim calcmode="lin" valueType="num">
                                      <p:cBhvr additive="base">
                                        <p:cTn id="23" dur="500" fill="hold"/>
                                        <p:tgtEl>
                                          <p:spTgt spid="120832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08323">
                                            <p:txEl>
                                              <p:pRg st="3" end="3"/>
                                            </p:txEl>
                                          </p:spTgt>
                                        </p:tgtEl>
                                        <p:attrNameLst>
                                          <p:attrName>style.visibility</p:attrName>
                                        </p:attrNameLst>
                                      </p:cBhvr>
                                      <p:to>
                                        <p:strVal val="visible"/>
                                      </p:to>
                                    </p:set>
                                    <p:anim calcmode="lin" valueType="num">
                                      <p:cBhvr additive="base">
                                        <p:cTn id="29" dur="500" fill="hold"/>
                                        <p:tgtEl>
                                          <p:spTgt spid="120832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0832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08326"/>
                                        </p:tgtEl>
                                        <p:attrNameLst>
                                          <p:attrName>style.visibility</p:attrName>
                                        </p:attrNameLst>
                                      </p:cBhvr>
                                      <p:to>
                                        <p:strVal val="visible"/>
                                      </p:to>
                                    </p:set>
                                    <p:anim calcmode="lin" valueType="num">
                                      <p:cBhvr additive="base">
                                        <p:cTn id="33" dur="500" fill="hold"/>
                                        <p:tgtEl>
                                          <p:spTgt spid="1208326"/>
                                        </p:tgtEl>
                                        <p:attrNameLst>
                                          <p:attrName>ppt_x</p:attrName>
                                        </p:attrNameLst>
                                      </p:cBhvr>
                                      <p:tavLst>
                                        <p:tav tm="0">
                                          <p:val>
                                            <p:strVal val="#ppt_x"/>
                                          </p:val>
                                        </p:tav>
                                        <p:tav tm="100000">
                                          <p:val>
                                            <p:strVal val="#ppt_x"/>
                                          </p:val>
                                        </p:tav>
                                      </p:tavLst>
                                    </p:anim>
                                    <p:anim calcmode="lin" valueType="num">
                                      <p:cBhvr additive="base">
                                        <p:cTn id="34" dur="500" fill="hold"/>
                                        <p:tgtEl>
                                          <p:spTgt spid="12083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08327"/>
                                        </p:tgtEl>
                                        <p:attrNameLst>
                                          <p:attrName>style.visibility</p:attrName>
                                        </p:attrNameLst>
                                      </p:cBhvr>
                                      <p:to>
                                        <p:strVal val="visible"/>
                                      </p:to>
                                    </p:set>
                                    <p:anim calcmode="lin" valueType="num">
                                      <p:cBhvr additive="base">
                                        <p:cTn id="37" dur="500" fill="hold"/>
                                        <p:tgtEl>
                                          <p:spTgt spid="1208327"/>
                                        </p:tgtEl>
                                        <p:attrNameLst>
                                          <p:attrName>ppt_x</p:attrName>
                                        </p:attrNameLst>
                                      </p:cBhvr>
                                      <p:tavLst>
                                        <p:tav tm="0">
                                          <p:val>
                                            <p:strVal val="#ppt_x"/>
                                          </p:val>
                                        </p:tav>
                                        <p:tav tm="100000">
                                          <p:val>
                                            <p:strVal val="#ppt_x"/>
                                          </p:val>
                                        </p:tav>
                                      </p:tavLst>
                                    </p:anim>
                                    <p:anim calcmode="lin" valueType="num">
                                      <p:cBhvr additive="base">
                                        <p:cTn id="38" dur="500" fill="hold"/>
                                        <p:tgtEl>
                                          <p:spTgt spid="120832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08323">
                                            <p:txEl>
                                              <p:pRg st="4" end="4"/>
                                            </p:txEl>
                                          </p:spTgt>
                                        </p:tgtEl>
                                        <p:attrNameLst>
                                          <p:attrName>style.visibility</p:attrName>
                                        </p:attrNameLst>
                                      </p:cBhvr>
                                      <p:to>
                                        <p:strVal val="visible"/>
                                      </p:to>
                                    </p:set>
                                    <p:anim calcmode="lin" valueType="num">
                                      <p:cBhvr additive="base">
                                        <p:cTn id="43" dur="500" fill="hold"/>
                                        <p:tgtEl>
                                          <p:spTgt spid="120832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083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D219B1A3-5C7F-41BB-A142-ED495D500C5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C607FE8-5E7C-45DF-A7DC-C560471C87E3}"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209416" name="Freeform 72">
            <a:extLst>
              <a:ext uri="{FF2B5EF4-FFF2-40B4-BE49-F238E27FC236}">
                <a16:creationId xmlns:a16="http://schemas.microsoft.com/office/drawing/2014/main" id="{B5D3DB58-C526-4310-B2E8-D11A283FAFB1}"/>
              </a:ext>
            </a:extLst>
          </p:cNvPr>
          <p:cNvSpPr>
            <a:spLocks/>
          </p:cNvSpPr>
          <p:nvPr/>
        </p:nvSpPr>
        <p:spPr bwMode="auto">
          <a:xfrm>
            <a:off x="3556001" y="6211889"/>
            <a:ext cx="652463" cy="1587"/>
          </a:xfrm>
          <a:custGeom>
            <a:avLst/>
            <a:gdLst>
              <a:gd name="T0" fmla="*/ 0 w 411"/>
              <a:gd name="T1" fmla="*/ 0 h 1"/>
              <a:gd name="T2" fmla="*/ 2147483646 w 411"/>
              <a:gd name="T3" fmla="*/ 0 h 1"/>
              <a:gd name="T4" fmla="*/ 0 60000 65536"/>
              <a:gd name="T5" fmla="*/ 0 60000 65536"/>
              <a:gd name="T6" fmla="*/ 0 w 411"/>
              <a:gd name="T7" fmla="*/ 0 h 1"/>
              <a:gd name="T8" fmla="*/ 411 w 411"/>
              <a:gd name="T9" fmla="*/ 1 h 1"/>
            </a:gdLst>
            <a:ahLst/>
            <a:cxnLst>
              <a:cxn ang="T4">
                <a:pos x="T0" y="T1"/>
              </a:cxn>
              <a:cxn ang="T5">
                <a:pos x="T2" y="T3"/>
              </a:cxn>
            </a:cxnLst>
            <a:rect l="T6" t="T7" r="T8" b="T9"/>
            <a:pathLst>
              <a:path w="411" h="1">
                <a:moveTo>
                  <a:pt x="0" y="0"/>
                </a:moveTo>
                <a:lnTo>
                  <a:pt x="411"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209415" name="Freeform 71">
            <a:extLst>
              <a:ext uri="{FF2B5EF4-FFF2-40B4-BE49-F238E27FC236}">
                <a16:creationId xmlns:a16="http://schemas.microsoft.com/office/drawing/2014/main" id="{A1857558-65D6-40A1-A202-8ED4809754A2}"/>
              </a:ext>
            </a:extLst>
          </p:cNvPr>
          <p:cNvSpPr>
            <a:spLocks/>
          </p:cNvSpPr>
          <p:nvPr/>
        </p:nvSpPr>
        <p:spPr bwMode="auto">
          <a:xfrm>
            <a:off x="3541713" y="4964114"/>
            <a:ext cx="347662" cy="1233487"/>
          </a:xfrm>
          <a:custGeom>
            <a:avLst/>
            <a:gdLst>
              <a:gd name="T0" fmla="*/ 0 w 219"/>
              <a:gd name="T1" fmla="*/ 2147483646 h 777"/>
              <a:gd name="T2" fmla="*/ 2147483646 w 219"/>
              <a:gd name="T3" fmla="*/ 0 h 777"/>
              <a:gd name="T4" fmla="*/ 0 60000 65536"/>
              <a:gd name="T5" fmla="*/ 0 60000 65536"/>
              <a:gd name="T6" fmla="*/ 0 w 219"/>
              <a:gd name="T7" fmla="*/ 0 h 777"/>
              <a:gd name="T8" fmla="*/ 219 w 219"/>
              <a:gd name="T9" fmla="*/ 777 h 777"/>
            </a:gdLst>
            <a:ahLst/>
            <a:cxnLst>
              <a:cxn ang="T4">
                <a:pos x="T0" y="T1"/>
              </a:cxn>
              <a:cxn ang="T5">
                <a:pos x="T2" y="T3"/>
              </a:cxn>
            </a:cxnLst>
            <a:rect l="T6" t="T7" r="T8" b="T9"/>
            <a:pathLst>
              <a:path w="219" h="777">
                <a:moveTo>
                  <a:pt x="0" y="777"/>
                </a:moveTo>
                <a:lnTo>
                  <a:pt x="219"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209413" name="Freeform 69">
            <a:extLst>
              <a:ext uri="{FF2B5EF4-FFF2-40B4-BE49-F238E27FC236}">
                <a16:creationId xmlns:a16="http://schemas.microsoft.com/office/drawing/2014/main" id="{27CFCF94-3769-4559-A234-EC14EAE2C7BE}"/>
              </a:ext>
            </a:extLst>
          </p:cNvPr>
          <p:cNvSpPr>
            <a:spLocks/>
          </p:cNvSpPr>
          <p:nvPr/>
        </p:nvSpPr>
        <p:spPr bwMode="auto">
          <a:xfrm>
            <a:off x="3208339" y="4978401"/>
            <a:ext cx="638175" cy="493713"/>
          </a:xfrm>
          <a:custGeom>
            <a:avLst/>
            <a:gdLst>
              <a:gd name="T0" fmla="*/ 0 w 402"/>
              <a:gd name="T1" fmla="*/ 2147483646 h 311"/>
              <a:gd name="T2" fmla="*/ 2147483646 w 402"/>
              <a:gd name="T3" fmla="*/ 0 h 311"/>
              <a:gd name="T4" fmla="*/ 0 60000 65536"/>
              <a:gd name="T5" fmla="*/ 0 60000 65536"/>
              <a:gd name="T6" fmla="*/ 0 w 402"/>
              <a:gd name="T7" fmla="*/ 0 h 311"/>
              <a:gd name="T8" fmla="*/ 402 w 402"/>
              <a:gd name="T9" fmla="*/ 311 h 311"/>
            </a:gdLst>
            <a:ahLst/>
            <a:cxnLst>
              <a:cxn ang="T4">
                <a:pos x="T0" y="T1"/>
              </a:cxn>
              <a:cxn ang="T5">
                <a:pos x="T2" y="T3"/>
              </a:cxn>
            </a:cxnLst>
            <a:rect l="T6" t="T7" r="T8" b="T9"/>
            <a:pathLst>
              <a:path w="402" h="311">
                <a:moveTo>
                  <a:pt x="0" y="311"/>
                </a:moveTo>
                <a:lnTo>
                  <a:pt x="402"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209414" name="Freeform 70">
            <a:extLst>
              <a:ext uri="{FF2B5EF4-FFF2-40B4-BE49-F238E27FC236}">
                <a16:creationId xmlns:a16="http://schemas.microsoft.com/office/drawing/2014/main" id="{79C4257B-7691-4EB3-9A01-4E98C987D120}"/>
              </a:ext>
            </a:extLst>
          </p:cNvPr>
          <p:cNvSpPr>
            <a:spLocks/>
          </p:cNvSpPr>
          <p:nvPr/>
        </p:nvSpPr>
        <p:spPr bwMode="auto">
          <a:xfrm>
            <a:off x="3178175" y="5500689"/>
            <a:ext cx="1379538" cy="14287"/>
          </a:xfrm>
          <a:custGeom>
            <a:avLst/>
            <a:gdLst>
              <a:gd name="T0" fmla="*/ 0 w 869"/>
              <a:gd name="T1" fmla="*/ 0 h 9"/>
              <a:gd name="T2" fmla="*/ 2147483646 w 869"/>
              <a:gd name="T3" fmla="*/ 2147483646 h 9"/>
              <a:gd name="T4" fmla="*/ 0 60000 65536"/>
              <a:gd name="T5" fmla="*/ 0 60000 65536"/>
              <a:gd name="T6" fmla="*/ 0 w 869"/>
              <a:gd name="T7" fmla="*/ 0 h 9"/>
              <a:gd name="T8" fmla="*/ 869 w 869"/>
              <a:gd name="T9" fmla="*/ 9 h 9"/>
            </a:gdLst>
            <a:ahLst/>
            <a:cxnLst>
              <a:cxn ang="T4">
                <a:pos x="T0" y="T1"/>
              </a:cxn>
              <a:cxn ang="T5">
                <a:pos x="T2" y="T3"/>
              </a:cxn>
            </a:cxnLst>
            <a:rect l="T6" t="T7" r="T8" b="T9"/>
            <a:pathLst>
              <a:path w="869" h="9">
                <a:moveTo>
                  <a:pt x="0" y="0"/>
                </a:moveTo>
                <a:lnTo>
                  <a:pt x="869" y="9"/>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209417" name="Freeform 73">
            <a:extLst>
              <a:ext uri="{FF2B5EF4-FFF2-40B4-BE49-F238E27FC236}">
                <a16:creationId xmlns:a16="http://schemas.microsoft.com/office/drawing/2014/main" id="{8FFE4F23-84D3-4905-AD9A-4A4486F26DA8}"/>
              </a:ext>
            </a:extLst>
          </p:cNvPr>
          <p:cNvSpPr>
            <a:spLocks/>
          </p:cNvSpPr>
          <p:nvPr/>
        </p:nvSpPr>
        <p:spPr bwMode="auto">
          <a:xfrm>
            <a:off x="4267201" y="5529264"/>
            <a:ext cx="347663" cy="668337"/>
          </a:xfrm>
          <a:custGeom>
            <a:avLst/>
            <a:gdLst>
              <a:gd name="T0" fmla="*/ 0 w 219"/>
              <a:gd name="T1" fmla="*/ 2147483646 h 421"/>
              <a:gd name="T2" fmla="*/ 2147483646 w 219"/>
              <a:gd name="T3" fmla="*/ 0 h 421"/>
              <a:gd name="T4" fmla="*/ 0 60000 65536"/>
              <a:gd name="T5" fmla="*/ 0 60000 65536"/>
              <a:gd name="T6" fmla="*/ 0 w 219"/>
              <a:gd name="T7" fmla="*/ 0 h 421"/>
              <a:gd name="T8" fmla="*/ 219 w 219"/>
              <a:gd name="T9" fmla="*/ 421 h 421"/>
            </a:gdLst>
            <a:ahLst/>
            <a:cxnLst>
              <a:cxn ang="T4">
                <a:pos x="T0" y="T1"/>
              </a:cxn>
              <a:cxn ang="T5">
                <a:pos x="T2" y="T3"/>
              </a:cxn>
            </a:cxnLst>
            <a:rect l="T6" t="T7" r="T8" b="T9"/>
            <a:pathLst>
              <a:path w="219" h="421">
                <a:moveTo>
                  <a:pt x="0" y="421"/>
                </a:moveTo>
                <a:lnTo>
                  <a:pt x="219"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0968" name="Rectangle 2">
            <a:extLst>
              <a:ext uri="{FF2B5EF4-FFF2-40B4-BE49-F238E27FC236}">
                <a16:creationId xmlns:a16="http://schemas.microsoft.com/office/drawing/2014/main" id="{8FB265AE-32E5-4FAF-BE5E-3943EC652D5C}"/>
              </a:ext>
            </a:extLst>
          </p:cNvPr>
          <p:cNvSpPr>
            <a:spLocks noGrp="1" noChangeArrowheads="1"/>
          </p:cNvSpPr>
          <p:nvPr>
            <p:ph type="title"/>
          </p:nvPr>
        </p:nvSpPr>
        <p:spPr/>
        <p:txBody>
          <a:bodyPr/>
          <a:lstStyle/>
          <a:p>
            <a:pPr eaLnBrk="1" hangingPunct="1"/>
            <a:r>
              <a:rPr lang="zh-CN" altLang="en-US"/>
              <a:t>例</a:t>
            </a:r>
            <a:r>
              <a:rPr lang="en-US" altLang="zh-CN"/>
              <a:t>8.2.10</a:t>
            </a:r>
            <a:endParaRPr lang="zh-CN" altLang="en-US"/>
          </a:p>
        </p:txBody>
      </p:sp>
      <p:sp>
        <p:nvSpPr>
          <p:cNvPr id="1209347" name="Rectangle 3">
            <a:extLst>
              <a:ext uri="{FF2B5EF4-FFF2-40B4-BE49-F238E27FC236}">
                <a16:creationId xmlns:a16="http://schemas.microsoft.com/office/drawing/2014/main" id="{DEB456E3-087C-4549-A71E-A5F2C8FB3EBE}"/>
              </a:ext>
            </a:extLst>
          </p:cNvPr>
          <p:cNvSpPr>
            <a:spLocks noGrp="1" noChangeArrowheads="1"/>
          </p:cNvSpPr>
          <p:nvPr>
            <p:ph type="body" idx="1"/>
          </p:nvPr>
        </p:nvSpPr>
        <p:spPr>
          <a:xfrm>
            <a:off x="2135188" y="1268414"/>
            <a:ext cx="8064500" cy="540725"/>
          </a:xfrm>
        </p:spPr>
        <p:txBody>
          <a:bodyPr/>
          <a:lstStyle/>
          <a:p>
            <a:pPr marL="0" indent="0" eaLnBrk="1" hangingPunct="1">
              <a:buNone/>
            </a:pPr>
            <a:r>
              <a:rPr lang="zh-CN" altLang="en-US"/>
              <a:t>求下图中图</a:t>
            </a:r>
            <a:r>
              <a:rPr lang="en-US" altLang="zh-CN"/>
              <a:t>(a)</a:t>
            </a:r>
            <a:r>
              <a:rPr lang="zh-CN" altLang="en-US"/>
              <a:t>、</a:t>
            </a:r>
            <a:r>
              <a:rPr lang="en-US" altLang="zh-CN"/>
              <a:t>(b)</a:t>
            </a:r>
            <a:r>
              <a:rPr lang="zh-CN" altLang="en-US"/>
              <a:t>、</a:t>
            </a:r>
            <a:r>
              <a:rPr lang="en-US" altLang="zh-CN"/>
              <a:t>(c)</a:t>
            </a:r>
            <a:r>
              <a:rPr lang="zh-CN" altLang="en-US"/>
              <a:t>的补图。</a:t>
            </a:r>
          </a:p>
        </p:txBody>
      </p:sp>
      <p:grpSp>
        <p:nvGrpSpPr>
          <p:cNvPr id="2" name="Group 5">
            <a:extLst>
              <a:ext uri="{FF2B5EF4-FFF2-40B4-BE49-F238E27FC236}">
                <a16:creationId xmlns:a16="http://schemas.microsoft.com/office/drawing/2014/main" id="{179F8260-309B-4377-92B0-872D7106F639}"/>
              </a:ext>
            </a:extLst>
          </p:cNvPr>
          <p:cNvGrpSpPr>
            <a:grpSpLocks/>
          </p:cNvGrpSpPr>
          <p:nvPr/>
        </p:nvGrpSpPr>
        <p:grpSpPr bwMode="auto">
          <a:xfrm>
            <a:off x="3143250" y="2101850"/>
            <a:ext cx="1347788" cy="1550988"/>
            <a:chOff x="1617" y="5496"/>
            <a:chExt cx="1137" cy="1297"/>
          </a:xfrm>
        </p:grpSpPr>
        <p:sp>
          <p:nvSpPr>
            <p:cNvPr id="41018" name="Oval 6">
              <a:extLst>
                <a:ext uri="{FF2B5EF4-FFF2-40B4-BE49-F238E27FC236}">
                  <a16:creationId xmlns:a16="http://schemas.microsoft.com/office/drawing/2014/main" id="{A0E4497E-852F-45EE-AE76-C071B12C4A8F}"/>
                </a:ext>
              </a:extLst>
            </p:cNvPr>
            <p:cNvSpPr>
              <a:spLocks noChangeArrowheads="1"/>
            </p:cNvSpPr>
            <p:nvPr/>
          </p:nvSpPr>
          <p:spPr bwMode="auto">
            <a:xfrm>
              <a:off x="1887" y="6375"/>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19" name="Oval 7">
              <a:extLst>
                <a:ext uri="{FF2B5EF4-FFF2-40B4-BE49-F238E27FC236}">
                  <a16:creationId xmlns:a16="http://schemas.microsoft.com/office/drawing/2014/main" id="{AD9EA52C-FC90-4310-B45C-A70994F27886}"/>
                </a:ext>
              </a:extLst>
            </p:cNvPr>
            <p:cNvSpPr>
              <a:spLocks noChangeArrowheads="1"/>
            </p:cNvSpPr>
            <p:nvPr/>
          </p:nvSpPr>
          <p:spPr bwMode="auto">
            <a:xfrm>
              <a:off x="1617" y="5883"/>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20" name="Oval 8">
              <a:extLst>
                <a:ext uri="{FF2B5EF4-FFF2-40B4-BE49-F238E27FC236}">
                  <a16:creationId xmlns:a16="http://schemas.microsoft.com/office/drawing/2014/main" id="{09F2FBB0-BC9A-4D79-8C9E-8940811CC2F1}"/>
                </a:ext>
              </a:extLst>
            </p:cNvPr>
            <p:cNvSpPr>
              <a:spLocks noChangeArrowheads="1"/>
            </p:cNvSpPr>
            <p:nvPr/>
          </p:nvSpPr>
          <p:spPr bwMode="auto">
            <a:xfrm>
              <a:off x="2427" y="6375"/>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21" name="Oval 9">
              <a:extLst>
                <a:ext uri="{FF2B5EF4-FFF2-40B4-BE49-F238E27FC236}">
                  <a16:creationId xmlns:a16="http://schemas.microsoft.com/office/drawing/2014/main" id="{CB8AB0C4-7AD8-4002-9B80-E22CF2104F88}"/>
                </a:ext>
              </a:extLst>
            </p:cNvPr>
            <p:cNvSpPr>
              <a:spLocks noChangeArrowheads="1"/>
            </p:cNvSpPr>
            <p:nvPr/>
          </p:nvSpPr>
          <p:spPr bwMode="auto">
            <a:xfrm>
              <a:off x="2157" y="5496"/>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22" name="Oval 10">
              <a:extLst>
                <a:ext uri="{FF2B5EF4-FFF2-40B4-BE49-F238E27FC236}">
                  <a16:creationId xmlns:a16="http://schemas.microsoft.com/office/drawing/2014/main" id="{9C09998E-BEC0-42BB-A6A2-5B2574CD3D8C}"/>
                </a:ext>
              </a:extLst>
            </p:cNvPr>
            <p:cNvSpPr>
              <a:spLocks noChangeArrowheads="1"/>
            </p:cNvSpPr>
            <p:nvPr/>
          </p:nvSpPr>
          <p:spPr bwMode="auto">
            <a:xfrm>
              <a:off x="2697" y="5883"/>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23" name="Line 11">
              <a:extLst>
                <a:ext uri="{FF2B5EF4-FFF2-40B4-BE49-F238E27FC236}">
                  <a16:creationId xmlns:a16="http://schemas.microsoft.com/office/drawing/2014/main" id="{87D07451-F6C8-42AF-B64F-67079256F134}"/>
                </a:ext>
              </a:extLst>
            </p:cNvPr>
            <p:cNvSpPr>
              <a:spLocks noChangeShapeType="1"/>
            </p:cNvSpPr>
            <p:nvPr/>
          </p:nvSpPr>
          <p:spPr bwMode="auto">
            <a:xfrm>
              <a:off x="1682" y="5912"/>
              <a:ext cx="102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4" name="Line 12">
              <a:extLst>
                <a:ext uri="{FF2B5EF4-FFF2-40B4-BE49-F238E27FC236}">
                  <a16:creationId xmlns:a16="http://schemas.microsoft.com/office/drawing/2014/main" id="{935FB023-60A5-43A0-88FB-11450631A37A}"/>
                </a:ext>
              </a:extLst>
            </p:cNvPr>
            <p:cNvSpPr>
              <a:spLocks noChangeShapeType="1"/>
            </p:cNvSpPr>
            <p:nvPr/>
          </p:nvSpPr>
          <p:spPr bwMode="auto">
            <a:xfrm flipH="1">
              <a:off x="1911" y="5548"/>
              <a:ext cx="272" cy="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5" name="Text Box 13">
              <a:extLst>
                <a:ext uri="{FF2B5EF4-FFF2-40B4-BE49-F238E27FC236}">
                  <a16:creationId xmlns:a16="http://schemas.microsoft.com/office/drawing/2014/main" id="{DE067F8F-E719-41D9-8283-E27BBF181414}"/>
                </a:ext>
              </a:extLst>
            </p:cNvPr>
            <p:cNvSpPr txBox="1">
              <a:spLocks noChangeArrowheads="1"/>
            </p:cNvSpPr>
            <p:nvPr/>
          </p:nvSpPr>
          <p:spPr bwMode="auto">
            <a:xfrm>
              <a:off x="2015" y="6510"/>
              <a:ext cx="34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(a)</a:t>
              </a:r>
            </a:p>
          </p:txBody>
        </p:sp>
        <p:sp>
          <p:nvSpPr>
            <p:cNvPr id="41026" name="Line 14">
              <a:extLst>
                <a:ext uri="{FF2B5EF4-FFF2-40B4-BE49-F238E27FC236}">
                  <a16:creationId xmlns:a16="http://schemas.microsoft.com/office/drawing/2014/main" id="{8EA9C64F-0309-44FF-B44B-F6E4CE22F0A3}"/>
                </a:ext>
              </a:extLst>
            </p:cNvPr>
            <p:cNvSpPr>
              <a:spLocks noChangeShapeType="1"/>
            </p:cNvSpPr>
            <p:nvPr/>
          </p:nvSpPr>
          <p:spPr bwMode="auto">
            <a:xfrm flipH="1">
              <a:off x="1650" y="5540"/>
              <a:ext cx="510"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7" name="Line 15">
              <a:extLst>
                <a:ext uri="{FF2B5EF4-FFF2-40B4-BE49-F238E27FC236}">
                  <a16:creationId xmlns:a16="http://schemas.microsoft.com/office/drawing/2014/main" id="{BAE4878A-42F1-494F-9BFC-6677C458752A}"/>
                </a:ext>
              </a:extLst>
            </p:cNvPr>
            <p:cNvSpPr>
              <a:spLocks noChangeShapeType="1"/>
            </p:cNvSpPr>
            <p:nvPr/>
          </p:nvSpPr>
          <p:spPr bwMode="auto">
            <a:xfrm flipH="1">
              <a:off x="2473" y="5931"/>
              <a:ext cx="255"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8" name="Line 16">
              <a:extLst>
                <a:ext uri="{FF2B5EF4-FFF2-40B4-BE49-F238E27FC236}">
                  <a16:creationId xmlns:a16="http://schemas.microsoft.com/office/drawing/2014/main" id="{FD0818B4-AF62-4FF7-9043-2B5729A86B28}"/>
                </a:ext>
              </a:extLst>
            </p:cNvPr>
            <p:cNvSpPr>
              <a:spLocks noChangeShapeType="1"/>
            </p:cNvSpPr>
            <p:nvPr/>
          </p:nvSpPr>
          <p:spPr bwMode="auto">
            <a:xfrm>
              <a:off x="1933" y="6399"/>
              <a:ext cx="51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362" name="Oval 18">
            <a:extLst>
              <a:ext uri="{FF2B5EF4-FFF2-40B4-BE49-F238E27FC236}">
                <a16:creationId xmlns:a16="http://schemas.microsoft.com/office/drawing/2014/main" id="{92125BA2-6F5E-44B6-B89E-62E0CA02E464}"/>
              </a:ext>
            </a:extLst>
          </p:cNvPr>
          <p:cNvSpPr>
            <a:spLocks noChangeArrowheads="1"/>
          </p:cNvSpPr>
          <p:nvPr/>
        </p:nvSpPr>
        <p:spPr bwMode="auto">
          <a:xfrm>
            <a:off x="5492751" y="2914651"/>
            <a:ext cx="68263" cy="6826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09363" name="Oval 19">
            <a:extLst>
              <a:ext uri="{FF2B5EF4-FFF2-40B4-BE49-F238E27FC236}">
                <a16:creationId xmlns:a16="http://schemas.microsoft.com/office/drawing/2014/main" id="{28D239A7-1345-47D2-8158-94DFCB9F2CC4}"/>
              </a:ext>
            </a:extLst>
          </p:cNvPr>
          <p:cNvSpPr>
            <a:spLocks noChangeArrowheads="1"/>
          </p:cNvSpPr>
          <p:nvPr/>
        </p:nvSpPr>
        <p:spPr bwMode="auto">
          <a:xfrm>
            <a:off x="6627813" y="2914651"/>
            <a:ext cx="68262" cy="6826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09364" name="Oval 20">
            <a:extLst>
              <a:ext uri="{FF2B5EF4-FFF2-40B4-BE49-F238E27FC236}">
                <a16:creationId xmlns:a16="http://schemas.microsoft.com/office/drawing/2014/main" id="{AA06E6CA-CE18-407D-AC90-5C06A0705DC4}"/>
              </a:ext>
            </a:extLst>
          </p:cNvPr>
          <p:cNvSpPr>
            <a:spLocks noChangeArrowheads="1"/>
          </p:cNvSpPr>
          <p:nvPr/>
        </p:nvSpPr>
        <p:spPr bwMode="auto">
          <a:xfrm>
            <a:off x="6064251" y="2060576"/>
            <a:ext cx="68263" cy="6826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09365" name="Line 21">
            <a:extLst>
              <a:ext uri="{FF2B5EF4-FFF2-40B4-BE49-F238E27FC236}">
                <a16:creationId xmlns:a16="http://schemas.microsoft.com/office/drawing/2014/main" id="{487E3545-D9AF-4626-BEC9-93A29991C28F}"/>
              </a:ext>
            </a:extLst>
          </p:cNvPr>
          <p:cNvSpPr>
            <a:spLocks noChangeShapeType="1"/>
          </p:cNvSpPr>
          <p:nvPr/>
        </p:nvSpPr>
        <p:spPr bwMode="auto">
          <a:xfrm>
            <a:off x="5553076" y="2952750"/>
            <a:ext cx="1076325"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09366" name="Text Box 22">
            <a:extLst>
              <a:ext uri="{FF2B5EF4-FFF2-40B4-BE49-F238E27FC236}">
                <a16:creationId xmlns:a16="http://schemas.microsoft.com/office/drawing/2014/main" id="{DECA77C7-B5D5-444C-B433-BC2897117A88}"/>
              </a:ext>
            </a:extLst>
          </p:cNvPr>
          <p:cNvSpPr txBox="1">
            <a:spLocks noChangeArrowheads="1"/>
          </p:cNvSpPr>
          <p:nvPr/>
        </p:nvSpPr>
        <p:spPr bwMode="auto">
          <a:xfrm>
            <a:off x="5800725" y="3314700"/>
            <a:ext cx="585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(b)</a:t>
            </a:r>
          </a:p>
        </p:txBody>
      </p:sp>
      <p:sp>
        <p:nvSpPr>
          <p:cNvPr id="1209367" name="Arc 23">
            <a:extLst>
              <a:ext uri="{FF2B5EF4-FFF2-40B4-BE49-F238E27FC236}">
                <a16:creationId xmlns:a16="http://schemas.microsoft.com/office/drawing/2014/main" id="{9B4C2E5B-D00F-495E-8F0F-CAE36FA60352}"/>
              </a:ext>
            </a:extLst>
          </p:cNvPr>
          <p:cNvSpPr>
            <a:spLocks/>
          </p:cNvSpPr>
          <p:nvPr/>
        </p:nvSpPr>
        <p:spPr bwMode="auto">
          <a:xfrm flipH="1">
            <a:off x="5507039" y="2081213"/>
            <a:ext cx="555625" cy="838200"/>
          </a:xfrm>
          <a:custGeom>
            <a:avLst/>
            <a:gdLst>
              <a:gd name="T0" fmla="*/ 0 w 22298"/>
              <a:gd name="T1" fmla="*/ 2147483646 h 21600"/>
              <a:gd name="T2" fmla="*/ 2147483646 w 22298"/>
              <a:gd name="T3" fmla="*/ 2147483646 h 21600"/>
              <a:gd name="T4" fmla="*/ 2147483646 w 22298"/>
              <a:gd name="T5" fmla="*/ 2147483646 h 21600"/>
              <a:gd name="T6" fmla="*/ 0 60000 65536"/>
              <a:gd name="T7" fmla="*/ 0 60000 65536"/>
              <a:gd name="T8" fmla="*/ 0 60000 65536"/>
              <a:gd name="T9" fmla="*/ 0 w 22298"/>
              <a:gd name="T10" fmla="*/ 0 h 21600"/>
              <a:gd name="T11" fmla="*/ 22298 w 22298"/>
              <a:gd name="T12" fmla="*/ 21600 h 21600"/>
            </a:gdLst>
            <a:ahLst/>
            <a:cxnLst>
              <a:cxn ang="T6">
                <a:pos x="T0" y="T1"/>
              </a:cxn>
              <a:cxn ang="T7">
                <a:pos x="T2" y="T3"/>
              </a:cxn>
              <a:cxn ang="T8">
                <a:pos x="T4" y="T5"/>
              </a:cxn>
            </a:cxnLst>
            <a:rect l="T9" t="T10" r="T11" b="T12"/>
            <a:pathLst>
              <a:path w="22298" h="21600" fill="none" extrusionOk="0">
                <a:moveTo>
                  <a:pt x="0" y="11"/>
                </a:moveTo>
                <a:cubicBezTo>
                  <a:pt x="232" y="3"/>
                  <a:pt x="465" y="-1"/>
                  <a:pt x="698" y="0"/>
                </a:cubicBezTo>
                <a:cubicBezTo>
                  <a:pt x="12627" y="0"/>
                  <a:pt x="22298" y="9670"/>
                  <a:pt x="22298" y="21600"/>
                </a:cubicBezTo>
              </a:path>
              <a:path w="22298" h="21600" stroke="0" extrusionOk="0">
                <a:moveTo>
                  <a:pt x="0" y="11"/>
                </a:moveTo>
                <a:cubicBezTo>
                  <a:pt x="232" y="3"/>
                  <a:pt x="465" y="-1"/>
                  <a:pt x="698" y="0"/>
                </a:cubicBezTo>
                <a:cubicBezTo>
                  <a:pt x="12627" y="0"/>
                  <a:pt x="22298" y="9670"/>
                  <a:pt x="22298" y="21600"/>
                </a:cubicBezTo>
                <a:lnTo>
                  <a:pt x="698" y="21600"/>
                </a:lnTo>
                <a:lnTo>
                  <a:pt x="0" y="11"/>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9369" name="Arc 25">
            <a:extLst>
              <a:ext uri="{FF2B5EF4-FFF2-40B4-BE49-F238E27FC236}">
                <a16:creationId xmlns:a16="http://schemas.microsoft.com/office/drawing/2014/main" id="{F28B00A6-A689-488C-B573-9A808F461A57}"/>
              </a:ext>
            </a:extLst>
          </p:cNvPr>
          <p:cNvSpPr>
            <a:spLocks/>
          </p:cNvSpPr>
          <p:nvPr/>
        </p:nvSpPr>
        <p:spPr bwMode="auto">
          <a:xfrm flipH="1" flipV="1">
            <a:off x="5537201" y="2968625"/>
            <a:ext cx="1077913" cy="203200"/>
          </a:xfrm>
          <a:custGeom>
            <a:avLst/>
            <a:gdLst>
              <a:gd name="T0" fmla="*/ 0 w 43130"/>
              <a:gd name="T1" fmla="*/ 2147483646 h 21600"/>
              <a:gd name="T2" fmla="*/ 2147483646 w 43130"/>
              <a:gd name="T3" fmla="*/ 2147483646 h 21600"/>
              <a:gd name="T4" fmla="*/ 2147483646 w 43130"/>
              <a:gd name="T5" fmla="*/ 2147483646 h 21600"/>
              <a:gd name="T6" fmla="*/ 0 60000 65536"/>
              <a:gd name="T7" fmla="*/ 0 60000 65536"/>
              <a:gd name="T8" fmla="*/ 0 60000 65536"/>
              <a:gd name="T9" fmla="*/ 0 w 43130"/>
              <a:gd name="T10" fmla="*/ 0 h 21600"/>
              <a:gd name="T11" fmla="*/ 43130 w 43130"/>
              <a:gd name="T12" fmla="*/ 21600 h 21600"/>
            </a:gdLst>
            <a:ahLst/>
            <a:cxnLst>
              <a:cxn ang="T6">
                <a:pos x="T0" y="T1"/>
              </a:cxn>
              <a:cxn ang="T7">
                <a:pos x="T2" y="T3"/>
              </a:cxn>
              <a:cxn ang="T8">
                <a:pos x="T4" y="T5"/>
              </a:cxn>
            </a:cxnLst>
            <a:rect l="T9" t="T10" r="T11" b="T12"/>
            <a:pathLst>
              <a:path w="43130" h="21600" fill="none" extrusionOk="0">
                <a:moveTo>
                  <a:pt x="-1" y="19862"/>
                </a:moveTo>
                <a:cubicBezTo>
                  <a:pt x="905" y="8643"/>
                  <a:pt x="10274" y="-1"/>
                  <a:pt x="21530" y="0"/>
                </a:cubicBezTo>
                <a:cubicBezTo>
                  <a:pt x="33459" y="0"/>
                  <a:pt x="43130" y="9670"/>
                  <a:pt x="43130" y="21600"/>
                </a:cubicBezTo>
              </a:path>
              <a:path w="43130" h="21600" stroke="0" extrusionOk="0">
                <a:moveTo>
                  <a:pt x="-1" y="19862"/>
                </a:moveTo>
                <a:cubicBezTo>
                  <a:pt x="905" y="8643"/>
                  <a:pt x="10274" y="-1"/>
                  <a:pt x="21530" y="0"/>
                </a:cubicBezTo>
                <a:cubicBezTo>
                  <a:pt x="33459" y="0"/>
                  <a:pt x="43130" y="9670"/>
                  <a:pt x="43130" y="21600"/>
                </a:cubicBezTo>
                <a:lnTo>
                  <a:pt x="21530" y="21600"/>
                </a:lnTo>
                <a:lnTo>
                  <a:pt x="-1" y="19862"/>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26">
            <a:extLst>
              <a:ext uri="{FF2B5EF4-FFF2-40B4-BE49-F238E27FC236}">
                <a16:creationId xmlns:a16="http://schemas.microsoft.com/office/drawing/2014/main" id="{4E7C4001-7943-438C-9580-B471617B19D6}"/>
              </a:ext>
            </a:extLst>
          </p:cNvPr>
          <p:cNvGrpSpPr>
            <a:grpSpLocks/>
          </p:cNvGrpSpPr>
          <p:nvPr/>
        </p:nvGrpSpPr>
        <p:grpSpPr bwMode="auto">
          <a:xfrm>
            <a:off x="7697789" y="2195514"/>
            <a:ext cx="1062037" cy="1457325"/>
            <a:chOff x="3968" y="5613"/>
            <a:chExt cx="896" cy="1219"/>
          </a:xfrm>
        </p:grpSpPr>
        <p:sp>
          <p:nvSpPr>
            <p:cNvPr id="41009" name="Oval 27">
              <a:extLst>
                <a:ext uri="{FF2B5EF4-FFF2-40B4-BE49-F238E27FC236}">
                  <a16:creationId xmlns:a16="http://schemas.microsoft.com/office/drawing/2014/main" id="{E9C163C9-7BD5-461D-85B7-94DAFDAFEA42}"/>
                </a:ext>
              </a:extLst>
            </p:cNvPr>
            <p:cNvSpPr>
              <a:spLocks noChangeArrowheads="1"/>
            </p:cNvSpPr>
            <p:nvPr/>
          </p:nvSpPr>
          <p:spPr bwMode="auto">
            <a:xfrm>
              <a:off x="3968" y="6406"/>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10" name="Oval 28">
              <a:extLst>
                <a:ext uri="{FF2B5EF4-FFF2-40B4-BE49-F238E27FC236}">
                  <a16:creationId xmlns:a16="http://schemas.microsoft.com/office/drawing/2014/main" id="{BB98A808-E7B7-42C8-A508-55902F6968AC}"/>
                </a:ext>
              </a:extLst>
            </p:cNvPr>
            <p:cNvSpPr>
              <a:spLocks noChangeArrowheads="1"/>
            </p:cNvSpPr>
            <p:nvPr/>
          </p:nvSpPr>
          <p:spPr bwMode="auto">
            <a:xfrm>
              <a:off x="3972" y="5613"/>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11" name="Oval 29">
              <a:extLst>
                <a:ext uri="{FF2B5EF4-FFF2-40B4-BE49-F238E27FC236}">
                  <a16:creationId xmlns:a16="http://schemas.microsoft.com/office/drawing/2014/main" id="{763AA6C7-0E9C-4A59-8A87-3815F24095FD}"/>
                </a:ext>
              </a:extLst>
            </p:cNvPr>
            <p:cNvSpPr>
              <a:spLocks noChangeArrowheads="1"/>
            </p:cNvSpPr>
            <p:nvPr/>
          </p:nvSpPr>
          <p:spPr bwMode="auto">
            <a:xfrm>
              <a:off x="4802" y="6406"/>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12" name="Oval 30">
              <a:extLst>
                <a:ext uri="{FF2B5EF4-FFF2-40B4-BE49-F238E27FC236}">
                  <a16:creationId xmlns:a16="http://schemas.microsoft.com/office/drawing/2014/main" id="{7582AE05-7E0E-432E-B587-6D855EF6998E}"/>
                </a:ext>
              </a:extLst>
            </p:cNvPr>
            <p:cNvSpPr>
              <a:spLocks noChangeArrowheads="1"/>
            </p:cNvSpPr>
            <p:nvPr/>
          </p:nvSpPr>
          <p:spPr bwMode="auto">
            <a:xfrm>
              <a:off x="4807" y="5613"/>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13" name="Line 31">
              <a:extLst>
                <a:ext uri="{FF2B5EF4-FFF2-40B4-BE49-F238E27FC236}">
                  <a16:creationId xmlns:a16="http://schemas.microsoft.com/office/drawing/2014/main" id="{81C6AAA7-E21D-4C1E-B4C8-B87B878D686F}"/>
                </a:ext>
              </a:extLst>
            </p:cNvPr>
            <p:cNvSpPr>
              <a:spLocks noChangeShapeType="1"/>
            </p:cNvSpPr>
            <p:nvPr/>
          </p:nvSpPr>
          <p:spPr bwMode="auto">
            <a:xfrm flipH="1">
              <a:off x="4013" y="5667"/>
              <a:ext cx="794" cy="7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4" name="Line 32">
              <a:extLst>
                <a:ext uri="{FF2B5EF4-FFF2-40B4-BE49-F238E27FC236}">
                  <a16:creationId xmlns:a16="http://schemas.microsoft.com/office/drawing/2014/main" id="{F4F74B8B-559B-450F-8D0F-0B35C21BC64D}"/>
                </a:ext>
              </a:extLst>
            </p:cNvPr>
            <p:cNvSpPr>
              <a:spLocks noChangeShapeType="1"/>
            </p:cNvSpPr>
            <p:nvPr/>
          </p:nvSpPr>
          <p:spPr bwMode="auto">
            <a:xfrm flipH="1">
              <a:off x="4830" y="5691"/>
              <a:ext cx="0" cy="7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5" name="Line 33">
              <a:extLst>
                <a:ext uri="{FF2B5EF4-FFF2-40B4-BE49-F238E27FC236}">
                  <a16:creationId xmlns:a16="http://schemas.microsoft.com/office/drawing/2014/main" id="{CB8D130A-8F20-48E7-8832-FA4FA47C138E}"/>
                </a:ext>
              </a:extLst>
            </p:cNvPr>
            <p:cNvSpPr>
              <a:spLocks noChangeShapeType="1"/>
            </p:cNvSpPr>
            <p:nvPr/>
          </p:nvSpPr>
          <p:spPr bwMode="auto">
            <a:xfrm>
              <a:off x="4032" y="6437"/>
              <a:ext cx="76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6" name="Line 34">
              <a:extLst>
                <a:ext uri="{FF2B5EF4-FFF2-40B4-BE49-F238E27FC236}">
                  <a16:creationId xmlns:a16="http://schemas.microsoft.com/office/drawing/2014/main" id="{BDB39279-E8CB-4508-9EE5-24AA465F0FEC}"/>
                </a:ext>
              </a:extLst>
            </p:cNvPr>
            <p:cNvSpPr>
              <a:spLocks noChangeShapeType="1"/>
            </p:cNvSpPr>
            <p:nvPr/>
          </p:nvSpPr>
          <p:spPr bwMode="auto">
            <a:xfrm>
              <a:off x="4037" y="5665"/>
              <a:ext cx="765" cy="7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7" name="Text Box 35">
              <a:extLst>
                <a:ext uri="{FF2B5EF4-FFF2-40B4-BE49-F238E27FC236}">
                  <a16:creationId xmlns:a16="http://schemas.microsoft.com/office/drawing/2014/main" id="{AFAE9572-E319-49AE-AF4A-5ADC80E4F67D}"/>
                </a:ext>
              </a:extLst>
            </p:cNvPr>
            <p:cNvSpPr txBox="1">
              <a:spLocks noChangeArrowheads="1"/>
            </p:cNvSpPr>
            <p:nvPr/>
          </p:nvSpPr>
          <p:spPr bwMode="auto">
            <a:xfrm>
              <a:off x="4180" y="6549"/>
              <a:ext cx="47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grpSp>
      <p:sp>
        <p:nvSpPr>
          <p:cNvPr id="1209382" name="Rectangle 38">
            <a:extLst>
              <a:ext uri="{FF2B5EF4-FFF2-40B4-BE49-F238E27FC236}">
                <a16:creationId xmlns:a16="http://schemas.microsoft.com/office/drawing/2014/main" id="{4AD2EFE5-F2C8-457F-9FE5-0CBBA6684325}"/>
              </a:ext>
            </a:extLst>
          </p:cNvPr>
          <p:cNvSpPr>
            <a:spLocks noChangeArrowheads="1"/>
          </p:cNvSpPr>
          <p:nvPr/>
        </p:nvSpPr>
        <p:spPr bwMode="auto">
          <a:xfrm>
            <a:off x="2135188" y="3751263"/>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解  上图中图</a:t>
            </a:r>
            <a:r>
              <a:rPr lang="en-US" altLang="zh-CN"/>
              <a:t>(a)</a:t>
            </a:r>
            <a:r>
              <a:rPr lang="zh-CN" altLang="en-US"/>
              <a:t>、</a:t>
            </a:r>
            <a:r>
              <a:rPr lang="en-US" altLang="zh-CN"/>
              <a:t>(b)</a:t>
            </a:r>
            <a:r>
              <a:rPr lang="zh-CN" altLang="en-US"/>
              <a:t>、</a:t>
            </a:r>
            <a:r>
              <a:rPr lang="en-US" altLang="zh-CN"/>
              <a:t>(c)</a:t>
            </a:r>
            <a:r>
              <a:rPr lang="zh-CN" altLang="en-US"/>
              <a:t>的补图分别为图下中图</a:t>
            </a:r>
            <a:r>
              <a:rPr lang="en-US" altLang="zh-CN"/>
              <a:t>(a)</a:t>
            </a:r>
            <a:r>
              <a:rPr lang="zh-CN" altLang="en-US"/>
              <a:t>、</a:t>
            </a:r>
            <a:r>
              <a:rPr lang="en-US" altLang="zh-CN"/>
              <a:t>(b)</a:t>
            </a:r>
            <a:r>
              <a:rPr lang="zh-CN" altLang="en-US"/>
              <a:t>、</a:t>
            </a:r>
            <a:r>
              <a:rPr lang="en-US" altLang="zh-CN"/>
              <a:t>(c)</a:t>
            </a:r>
            <a:r>
              <a:rPr lang="zh-CN" altLang="en-US"/>
              <a:t>。 </a:t>
            </a:r>
          </a:p>
        </p:txBody>
      </p:sp>
      <p:grpSp>
        <p:nvGrpSpPr>
          <p:cNvPr id="4" name="Group 39">
            <a:extLst>
              <a:ext uri="{FF2B5EF4-FFF2-40B4-BE49-F238E27FC236}">
                <a16:creationId xmlns:a16="http://schemas.microsoft.com/office/drawing/2014/main" id="{7CB0947B-8D69-4F67-BE72-78F8506E23D8}"/>
              </a:ext>
            </a:extLst>
          </p:cNvPr>
          <p:cNvGrpSpPr>
            <a:grpSpLocks/>
          </p:cNvGrpSpPr>
          <p:nvPr/>
        </p:nvGrpSpPr>
        <p:grpSpPr bwMode="auto">
          <a:xfrm>
            <a:off x="3144838" y="4919663"/>
            <a:ext cx="1503362" cy="1865312"/>
            <a:chOff x="1797" y="7212"/>
            <a:chExt cx="1137" cy="1297"/>
          </a:xfrm>
        </p:grpSpPr>
        <p:sp>
          <p:nvSpPr>
            <p:cNvPr id="40998" name="Line 40">
              <a:extLst>
                <a:ext uri="{FF2B5EF4-FFF2-40B4-BE49-F238E27FC236}">
                  <a16:creationId xmlns:a16="http://schemas.microsoft.com/office/drawing/2014/main" id="{5B7ACB8F-D0B0-4BE1-A62C-BA685E2DF427}"/>
                </a:ext>
              </a:extLst>
            </p:cNvPr>
            <p:cNvSpPr>
              <a:spLocks noChangeShapeType="1"/>
            </p:cNvSpPr>
            <p:nvPr/>
          </p:nvSpPr>
          <p:spPr bwMode="auto">
            <a:xfrm>
              <a:off x="2359" y="7245"/>
              <a:ext cx="272" cy="8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9" name="Line 41">
              <a:extLst>
                <a:ext uri="{FF2B5EF4-FFF2-40B4-BE49-F238E27FC236}">
                  <a16:creationId xmlns:a16="http://schemas.microsoft.com/office/drawing/2014/main" id="{38BD44BB-24BD-4B9F-8BDE-3A8336ED1FA1}"/>
                </a:ext>
              </a:extLst>
            </p:cNvPr>
            <p:cNvSpPr>
              <a:spLocks noChangeShapeType="1"/>
            </p:cNvSpPr>
            <p:nvPr/>
          </p:nvSpPr>
          <p:spPr bwMode="auto">
            <a:xfrm flipH="1">
              <a:off x="2135" y="7647"/>
              <a:ext cx="737"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Line 42">
              <a:extLst>
                <a:ext uri="{FF2B5EF4-FFF2-40B4-BE49-F238E27FC236}">
                  <a16:creationId xmlns:a16="http://schemas.microsoft.com/office/drawing/2014/main" id="{1741711D-50B5-4A19-B5F3-1A60EC4D0225}"/>
                </a:ext>
              </a:extLst>
            </p:cNvPr>
            <p:cNvSpPr>
              <a:spLocks noChangeShapeType="1"/>
            </p:cNvSpPr>
            <p:nvPr/>
          </p:nvSpPr>
          <p:spPr bwMode="auto">
            <a:xfrm>
              <a:off x="1852" y="7636"/>
              <a:ext cx="765"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Oval 43">
              <a:extLst>
                <a:ext uri="{FF2B5EF4-FFF2-40B4-BE49-F238E27FC236}">
                  <a16:creationId xmlns:a16="http://schemas.microsoft.com/office/drawing/2014/main" id="{DDC34924-AE74-4449-B08B-474C2FBE1F18}"/>
                </a:ext>
              </a:extLst>
            </p:cNvPr>
            <p:cNvSpPr>
              <a:spLocks noChangeArrowheads="1"/>
            </p:cNvSpPr>
            <p:nvPr/>
          </p:nvSpPr>
          <p:spPr bwMode="auto">
            <a:xfrm>
              <a:off x="2067" y="8091"/>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02" name="Oval 44">
              <a:extLst>
                <a:ext uri="{FF2B5EF4-FFF2-40B4-BE49-F238E27FC236}">
                  <a16:creationId xmlns:a16="http://schemas.microsoft.com/office/drawing/2014/main" id="{0D2A5580-7DF2-4B68-A22A-1E0BF79DF982}"/>
                </a:ext>
              </a:extLst>
            </p:cNvPr>
            <p:cNvSpPr>
              <a:spLocks noChangeArrowheads="1"/>
            </p:cNvSpPr>
            <p:nvPr/>
          </p:nvSpPr>
          <p:spPr bwMode="auto">
            <a:xfrm>
              <a:off x="2607" y="8091"/>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03" name="Oval 45">
              <a:extLst>
                <a:ext uri="{FF2B5EF4-FFF2-40B4-BE49-F238E27FC236}">
                  <a16:creationId xmlns:a16="http://schemas.microsoft.com/office/drawing/2014/main" id="{8CC474F1-2229-4328-8A2D-693236EE4200}"/>
                </a:ext>
              </a:extLst>
            </p:cNvPr>
            <p:cNvSpPr>
              <a:spLocks noChangeArrowheads="1"/>
            </p:cNvSpPr>
            <p:nvPr/>
          </p:nvSpPr>
          <p:spPr bwMode="auto">
            <a:xfrm>
              <a:off x="2877" y="7599"/>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04" name="Line 46">
              <a:extLst>
                <a:ext uri="{FF2B5EF4-FFF2-40B4-BE49-F238E27FC236}">
                  <a16:creationId xmlns:a16="http://schemas.microsoft.com/office/drawing/2014/main" id="{DAA5185C-2530-4057-B6AA-0E4936E1473E}"/>
                </a:ext>
              </a:extLst>
            </p:cNvPr>
            <p:cNvSpPr>
              <a:spLocks noChangeShapeType="1"/>
            </p:cNvSpPr>
            <p:nvPr/>
          </p:nvSpPr>
          <p:spPr bwMode="auto">
            <a:xfrm>
              <a:off x="2365" y="7240"/>
              <a:ext cx="539"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Line 47">
              <a:extLst>
                <a:ext uri="{FF2B5EF4-FFF2-40B4-BE49-F238E27FC236}">
                  <a16:creationId xmlns:a16="http://schemas.microsoft.com/office/drawing/2014/main" id="{F9E3FD91-B575-4367-9C7D-2B58A85CAE1A}"/>
                </a:ext>
              </a:extLst>
            </p:cNvPr>
            <p:cNvSpPr>
              <a:spLocks noChangeShapeType="1"/>
            </p:cNvSpPr>
            <p:nvPr/>
          </p:nvSpPr>
          <p:spPr bwMode="auto">
            <a:xfrm>
              <a:off x="1823" y="7638"/>
              <a:ext cx="255"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6" name="Text Box 48">
              <a:extLst>
                <a:ext uri="{FF2B5EF4-FFF2-40B4-BE49-F238E27FC236}">
                  <a16:creationId xmlns:a16="http://schemas.microsoft.com/office/drawing/2014/main" id="{1609252F-C315-4881-997B-D963CB7AE9E6}"/>
                </a:ext>
              </a:extLst>
            </p:cNvPr>
            <p:cNvSpPr txBox="1">
              <a:spLocks noChangeArrowheads="1"/>
            </p:cNvSpPr>
            <p:nvPr/>
          </p:nvSpPr>
          <p:spPr bwMode="auto">
            <a:xfrm>
              <a:off x="2119" y="8226"/>
              <a:ext cx="49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(a)</a:t>
              </a:r>
            </a:p>
          </p:txBody>
        </p:sp>
        <p:sp>
          <p:nvSpPr>
            <p:cNvPr id="41007" name="Oval 49">
              <a:extLst>
                <a:ext uri="{FF2B5EF4-FFF2-40B4-BE49-F238E27FC236}">
                  <a16:creationId xmlns:a16="http://schemas.microsoft.com/office/drawing/2014/main" id="{8B59F377-F50A-4B00-BD8F-1B73D8903844}"/>
                </a:ext>
              </a:extLst>
            </p:cNvPr>
            <p:cNvSpPr>
              <a:spLocks noChangeArrowheads="1"/>
            </p:cNvSpPr>
            <p:nvPr/>
          </p:nvSpPr>
          <p:spPr bwMode="auto">
            <a:xfrm>
              <a:off x="2337" y="721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008" name="Oval 50">
              <a:extLst>
                <a:ext uri="{FF2B5EF4-FFF2-40B4-BE49-F238E27FC236}">
                  <a16:creationId xmlns:a16="http://schemas.microsoft.com/office/drawing/2014/main" id="{799E4EF4-05A1-46DF-BBB5-8D3514188B0A}"/>
                </a:ext>
              </a:extLst>
            </p:cNvPr>
            <p:cNvSpPr>
              <a:spLocks noChangeArrowheads="1"/>
            </p:cNvSpPr>
            <p:nvPr/>
          </p:nvSpPr>
          <p:spPr bwMode="auto">
            <a:xfrm>
              <a:off x="1797" y="759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grpSp>
        <p:nvGrpSpPr>
          <p:cNvPr id="5" name="Group 51">
            <a:extLst>
              <a:ext uri="{FF2B5EF4-FFF2-40B4-BE49-F238E27FC236}">
                <a16:creationId xmlns:a16="http://schemas.microsoft.com/office/drawing/2014/main" id="{CCC70C03-E580-4A48-B03E-D1BDEA32CD75}"/>
              </a:ext>
            </a:extLst>
          </p:cNvPr>
          <p:cNvGrpSpPr>
            <a:grpSpLocks/>
          </p:cNvGrpSpPr>
          <p:nvPr/>
        </p:nvGrpSpPr>
        <p:grpSpPr bwMode="auto">
          <a:xfrm>
            <a:off x="5764214" y="4868863"/>
            <a:ext cx="1336675" cy="1916112"/>
            <a:chOff x="4137" y="7056"/>
            <a:chExt cx="1011" cy="1332"/>
          </a:xfrm>
        </p:grpSpPr>
        <p:sp>
          <p:nvSpPr>
            <p:cNvPr id="40991" name="Oval 52">
              <a:extLst>
                <a:ext uri="{FF2B5EF4-FFF2-40B4-BE49-F238E27FC236}">
                  <a16:creationId xmlns:a16="http://schemas.microsoft.com/office/drawing/2014/main" id="{E3405E6A-8027-4F3F-9BDD-572B6E77DCC7}"/>
                </a:ext>
              </a:extLst>
            </p:cNvPr>
            <p:cNvSpPr>
              <a:spLocks noChangeArrowheads="1"/>
            </p:cNvSpPr>
            <p:nvPr/>
          </p:nvSpPr>
          <p:spPr bwMode="auto">
            <a:xfrm>
              <a:off x="4137" y="7771"/>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0992" name="Oval 53">
              <a:extLst>
                <a:ext uri="{FF2B5EF4-FFF2-40B4-BE49-F238E27FC236}">
                  <a16:creationId xmlns:a16="http://schemas.microsoft.com/office/drawing/2014/main" id="{C5586CAF-7344-424A-B3CE-4C18E2BE648F}"/>
                </a:ext>
              </a:extLst>
            </p:cNvPr>
            <p:cNvSpPr>
              <a:spLocks noChangeArrowheads="1"/>
            </p:cNvSpPr>
            <p:nvPr/>
          </p:nvSpPr>
          <p:spPr bwMode="auto">
            <a:xfrm>
              <a:off x="4619" y="7056"/>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0993" name="Line 54">
              <a:extLst>
                <a:ext uri="{FF2B5EF4-FFF2-40B4-BE49-F238E27FC236}">
                  <a16:creationId xmlns:a16="http://schemas.microsoft.com/office/drawing/2014/main" id="{E7A631CC-124F-47EE-AB9A-B932940D4FBA}"/>
                </a:ext>
              </a:extLst>
            </p:cNvPr>
            <p:cNvSpPr>
              <a:spLocks noChangeShapeType="1"/>
            </p:cNvSpPr>
            <p:nvPr/>
          </p:nvSpPr>
          <p:spPr bwMode="auto">
            <a:xfrm flipH="1">
              <a:off x="4161" y="7109"/>
              <a:ext cx="454" cy="6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94" name="Line 55">
              <a:extLst>
                <a:ext uri="{FF2B5EF4-FFF2-40B4-BE49-F238E27FC236}">
                  <a16:creationId xmlns:a16="http://schemas.microsoft.com/office/drawing/2014/main" id="{3BB4A0F6-D1F1-4A91-9823-920A930C5862}"/>
                </a:ext>
              </a:extLst>
            </p:cNvPr>
            <p:cNvSpPr>
              <a:spLocks noChangeShapeType="1"/>
            </p:cNvSpPr>
            <p:nvPr/>
          </p:nvSpPr>
          <p:spPr bwMode="auto">
            <a:xfrm>
              <a:off x="4667" y="7109"/>
              <a:ext cx="454" cy="680"/>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0995" name="Text Box 56">
              <a:extLst>
                <a:ext uri="{FF2B5EF4-FFF2-40B4-BE49-F238E27FC236}">
                  <a16:creationId xmlns:a16="http://schemas.microsoft.com/office/drawing/2014/main" id="{005CD2C2-8D66-434E-AD8B-243D4C520DAB}"/>
                </a:ext>
              </a:extLst>
            </p:cNvPr>
            <p:cNvSpPr txBox="1">
              <a:spLocks noChangeArrowheads="1"/>
            </p:cNvSpPr>
            <p:nvPr/>
          </p:nvSpPr>
          <p:spPr bwMode="auto">
            <a:xfrm>
              <a:off x="4397" y="8105"/>
              <a:ext cx="49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(b)</a:t>
              </a:r>
            </a:p>
          </p:txBody>
        </p:sp>
        <p:sp>
          <p:nvSpPr>
            <p:cNvPr id="40996" name="Arc 57">
              <a:extLst>
                <a:ext uri="{FF2B5EF4-FFF2-40B4-BE49-F238E27FC236}">
                  <a16:creationId xmlns:a16="http://schemas.microsoft.com/office/drawing/2014/main" id="{4FAECDDE-AF49-4E83-A742-5577EAB57826}"/>
                </a:ext>
              </a:extLst>
            </p:cNvPr>
            <p:cNvSpPr>
              <a:spLocks/>
            </p:cNvSpPr>
            <p:nvPr/>
          </p:nvSpPr>
          <p:spPr bwMode="auto">
            <a:xfrm>
              <a:off x="4690" y="7083"/>
              <a:ext cx="454" cy="6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7" name="Oval 58">
              <a:extLst>
                <a:ext uri="{FF2B5EF4-FFF2-40B4-BE49-F238E27FC236}">
                  <a16:creationId xmlns:a16="http://schemas.microsoft.com/office/drawing/2014/main" id="{0153F3BA-DDCE-48C4-A0D4-048D290E8CB6}"/>
                </a:ext>
              </a:extLst>
            </p:cNvPr>
            <p:cNvSpPr>
              <a:spLocks noChangeArrowheads="1"/>
            </p:cNvSpPr>
            <p:nvPr/>
          </p:nvSpPr>
          <p:spPr bwMode="auto">
            <a:xfrm>
              <a:off x="5091" y="7768"/>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grpSp>
        <p:nvGrpSpPr>
          <p:cNvPr id="6" name="Group 59">
            <a:extLst>
              <a:ext uri="{FF2B5EF4-FFF2-40B4-BE49-F238E27FC236}">
                <a16:creationId xmlns:a16="http://schemas.microsoft.com/office/drawing/2014/main" id="{94209B5F-597A-4307-AB9F-F4A6412B8D51}"/>
              </a:ext>
            </a:extLst>
          </p:cNvPr>
          <p:cNvGrpSpPr>
            <a:grpSpLocks/>
          </p:cNvGrpSpPr>
          <p:nvPr/>
        </p:nvGrpSpPr>
        <p:grpSpPr bwMode="auto">
          <a:xfrm>
            <a:off x="8218489" y="5030789"/>
            <a:ext cx="1190625" cy="1754187"/>
            <a:chOff x="5577" y="7949"/>
            <a:chExt cx="900" cy="1219"/>
          </a:xfrm>
        </p:grpSpPr>
        <p:sp>
          <p:nvSpPr>
            <p:cNvPr id="40984" name="Oval 60">
              <a:extLst>
                <a:ext uri="{FF2B5EF4-FFF2-40B4-BE49-F238E27FC236}">
                  <a16:creationId xmlns:a16="http://schemas.microsoft.com/office/drawing/2014/main" id="{C1DE0C5C-97B5-4FF5-AF9D-461A29FED843}"/>
                </a:ext>
              </a:extLst>
            </p:cNvPr>
            <p:cNvSpPr>
              <a:spLocks noChangeArrowheads="1"/>
            </p:cNvSpPr>
            <p:nvPr/>
          </p:nvSpPr>
          <p:spPr bwMode="auto">
            <a:xfrm>
              <a:off x="5577" y="8742"/>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0985" name="Oval 61">
              <a:extLst>
                <a:ext uri="{FF2B5EF4-FFF2-40B4-BE49-F238E27FC236}">
                  <a16:creationId xmlns:a16="http://schemas.microsoft.com/office/drawing/2014/main" id="{6D5EF995-BD70-445B-B377-740BD1EA4318}"/>
                </a:ext>
              </a:extLst>
            </p:cNvPr>
            <p:cNvSpPr>
              <a:spLocks noChangeArrowheads="1"/>
            </p:cNvSpPr>
            <p:nvPr/>
          </p:nvSpPr>
          <p:spPr bwMode="auto">
            <a:xfrm>
              <a:off x="5581" y="7949"/>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0986" name="Oval 62">
              <a:extLst>
                <a:ext uri="{FF2B5EF4-FFF2-40B4-BE49-F238E27FC236}">
                  <a16:creationId xmlns:a16="http://schemas.microsoft.com/office/drawing/2014/main" id="{18D080FC-CE2A-4304-8B85-DC7111AAD5E6}"/>
                </a:ext>
              </a:extLst>
            </p:cNvPr>
            <p:cNvSpPr>
              <a:spLocks noChangeArrowheads="1"/>
            </p:cNvSpPr>
            <p:nvPr/>
          </p:nvSpPr>
          <p:spPr bwMode="auto">
            <a:xfrm>
              <a:off x="6420" y="7949"/>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0987" name="Line 63">
              <a:extLst>
                <a:ext uri="{FF2B5EF4-FFF2-40B4-BE49-F238E27FC236}">
                  <a16:creationId xmlns:a16="http://schemas.microsoft.com/office/drawing/2014/main" id="{108AF9E6-3F31-41EC-9F9B-A0D03A8284E0}"/>
                </a:ext>
              </a:extLst>
            </p:cNvPr>
            <p:cNvSpPr>
              <a:spLocks noChangeShapeType="1"/>
            </p:cNvSpPr>
            <p:nvPr/>
          </p:nvSpPr>
          <p:spPr bwMode="auto">
            <a:xfrm>
              <a:off x="5646" y="7978"/>
              <a:ext cx="76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64">
              <a:extLst>
                <a:ext uri="{FF2B5EF4-FFF2-40B4-BE49-F238E27FC236}">
                  <a16:creationId xmlns:a16="http://schemas.microsoft.com/office/drawing/2014/main" id="{DBC95A35-F521-499E-B619-B9839BC3FA33}"/>
                </a:ext>
              </a:extLst>
            </p:cNvPr>
            <p:cNvSpPr>
              <a:spLocks noChangeShapeType="1"/>
            </p:cNvSpPr>
            <p:nvPr/>
          </p:nvSpPr>
          <p:spPr bwMode="auto">
            <a:xfrm>
              <a:off x="5607" y="8014"/>
              <a:ext cx="0" cy="7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Text Box 65">
              <a:extLst>
                <a:ext uri="{FF2B5EF4-FFF2-40B4-BE49-F238E27FC236}">
                  <a16:creationId xmlns:a16="http://schemas.microsoft.com/office/drawing/2014/main" id="{13088ECD-AD30-4E78-A431-5519695CC123}"/>
                </a:ext>
              </a:extLst>
            </p:cNvPr>
            <p:cNvSpPr txBox="1">
              <a:spLocks noChangeArrowheads="1"/>
            </p:cNvSpPr>
            <p:nvPr/>
          </p:nvSpPr>
          <p:spPr bwMode="auto">
            <a:xfrm>
              <a:off x="5791" y="8885"/>
              <a:ext cx="47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sp>
          <p:nvSpPr>
            <p:cNvPr id="40990" name="Oval 66">
              <a:extLst>
                <a:ext uri="{FF2B5EF4-FFF2-40B4-BE49-F238E27FC236}">
                  <a16:creationId xmlns:a16="http://schemas.microsoft.com/office/drawing/2014/main" id="{A53B5E96-1C69-4E43-9120-E91B5F2112D6}"/>
                </a:ext>
              </a:extLst>
            </p:cNvPr>
            <p:cNvSpPr>
              <a:spLocks noChangeArrowheads="1"/>
            </p:cNvSpPr>
            <p:nvPr/>
          </p:nvSpPr>
          <p:spPr bwMode="auto">
            <a:xfrm>
              <a:off x="6420" y="8742"/>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1209412" name="AutoShape 68">
            <a:extLst>
              <a:ext uri="{FF2B5EF4-FFF2-40B4-BE49-F238E27FC236}">
                <a16:creationId xmlns:a16="http://schemas.microsoft.com/office/drawing/2014/main" id="{515049B3-8DEC-4FE9-89EC-E11326CD9C00}"/>
              </a:ext>
            </a:extLst>
          </p:cNvPr>
          <p:cNvSpPr>
            <a:spLocks noChangeArrowheads="1"/>
          </p:cNvSpPr>
          <p:nvPr/>
        </p:nvSpPr>
        <p:spPr bwMode="auto">
          <a:xfrm>
            <a:off x="10248286" y="1636819"/>
            <a:ext cx="1944687" cy="3168650"/>
          </a:xfrm>
          <a:prstGeom prst="wedgeRoundRectCallout">
            <a:avLst>
              <a:gd name="adj1" fmla="val -92045"/>
              <a:gd name="adj2" fmla="val 89510"/>
              <a:gd name="adj3" fmla="val 16667"/>
            </a:avLst>
          </a:prstGeom>
          <a:solidFill>
            <a:srgbClr val="FFFF66"/>
          </a:solidFill>
          <a:ln w="12700" algn="ctr">
            <a:solidFill>
              <a:srgbClr val="003300"/>
            </a:solidFill>
            <a:miter lim="800000"/>
            <a:headEnd/>
            <a:tailEnd/>
          </a:ln>
        </p:spPr>
        <p:txBody>
          <a:bodyPr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3200" dirty="0">
                <a:solidFill>
                  <a:schemeClr val="accent1"/>
                </a:solidFill>
              </a:rPr>
              <a:t>注意，</a:t>
            </a:r>
            <a:r>
              <a:rPr lang="zh-CN" altLang="en-US" sz="3200" dirty="0">
                <a:solidFill>
                  <a:srgbClr val="800080"/>
                </a:solidFill>
              </a:rPr>
              <a:t>孤立结点一定不要漏了，否则结点集就不同。</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9347">
                                            <p:txEl>
                                              <p:pRg st="0" end="0"/>
                                            </p:txEl>
                                          </p:spTgt>
                                        </p:tgtEl>
                                        <p:attrNameLst>
                                          <p:attrName>style.visibility</p:attrName>
                                        </p:attrNameLst>
                                      </p:cBhvr>
                                      <p:to>
                                        <p:strVal val="visible"/>
                                      </p:to>
                                    </p:set>
                                    <p:anim calcmode="lin" valueType="num">
                                      <p:cBhvr additive="base">
                                        <p:cTn id="7" dur="500" fill="hold"/>
                                        <p:tgtEl>
                                          <p:spTgt spid="1209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9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
                                        </p:tgtEl>
                                      </p:cBhvr>
                                    </p:animEffect>
                                  </p:childTnLst>
                                </p:cTn>
                              </p:par>
                              <p:par>
                                <p:cTn id="21" presetID="25" presetClass="entr" presetSubtype="0" fill="hold" grpId="0" nodeType="withEffect">
                                  <p:stCondLst>
                                    <p:cond delay="0"/>
                                  </p:stCondLst>
                                  <p:childTnLst>
                                    <p:set>
                                      <p:cBhvr>
                                        <p:cTn id="22" dur="1" fill="hold">
                                          <p:stCondLst>
                                            <p:cond delay="0"/>
                                          </p:stCondLst>
                                        </p:cTn>
                                        <p:tgtEl>
                                          <p:spTgt spid="1209362"/>
                                        </p:tgtEl>
                                        <p:attrNameLst>
                                          <p:attrName>style.visibility</p:attrName>
                                        </p:attrNameLst>
                                      </p:cBhvr>
                                      <p:to>
                                        <p:strVal val="visible"/>
                                      </p:to>
                                    </p:set>
                                    <p:anim calcmode="lin" valueType="num">
                                      <p:cBhvr>
                                        <p:cTn id="23" dur="500" decel="50000" fill="hold">
                                          <p:stCondLst>
                                            <p:cond delay="0"/>
                                          </p:stCondLst>
                                        </p:cTn>
                                        <p:tgtEl>
                                          <p:spTgt spid="1209362"/>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209362"/>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209362"/>
                                        </p:tgtEl>
                                        <p:attrNameLst>
                                          <p:attrName>ppt_w</p:attrName>
                                        </p:attrNameLst>
                                      </p:cBhvr>
                                      <p:tavLst>
                                        <p:tav tm="0">
                                          <p:val>
                                            <p:strVal val="#ppt_w*.05"/>
                                          </p:val>
                                        </p:tav>
                                        <p:tav tm="100000">
                                          <p:val>
                                            <p:strVal val="#ppt_w"/>
                                          </p:val>
                                        </p:tav>
                                      </p:tavLst>
                                    </p:anim>
                                    <p:anim calcmode="lin" valueType="num">
                                      <p:cBhvr>
                                        <p:cTn id="26" dur="1000" fill="hold"/>
                                        <p:tgtEl>
                                          <p:spTgt spid="1209362"/>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209362"/>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209362"/>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209362"/>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209362"/>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209363"/>
                                        </p:tgtEl>
                                        <p:attrNameLst>
                                          <p:attrName>style.visibility</p:attrName>
                                        </p:attrNameLst>
                                      </p:cBhvr>
                                      <p:to>
                                        <p:strVal val="visible"/>
                                      </p:to>
                                    </p:set>
                                    <p:anim calcmode="lin" valueType="num">
                                      <p:cBhvr>
                                        <p:cTn id="33" dur="500" decel="50000" fill="hold">
                                          <p:stCondLst>
                                            <p:cond delay="0"/>
                                          </p:stCondLst>
                                        </p:cTn>
                                        <p:tgtEl>
                                          <p:spTgt spid="1209363"/>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209363"/>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209363"/>
                                        </p:tgtEl>
                                        <p:attrNameLst>
                                          <p:attrName>ppt_w</p:attrName>
                                        </p:attrNameLst>
                                      </p:cBhvr>
                                      <p:tavLst>
                                        <p:tav tm="0">
                                          <p:val>
                                            <p:strVal val="#ppt_w*.05"/>
                                          </p:val>
                                        </p:tav>
                                        <p:tav tm="100000">
                                          <p:val>
                                            <p:strVal val="#ppt_w"/>
                                          </p:val>
                                        </p:tav>
                                      </p:tavLst>
                                    </p:anim>
                                    <p:anim calcmode="lin" valueType="num">
                                      <p:cBhvr>
                                        <p:cTn id="36" dur="1000" fill="hold"/>
                                        <p:tgtEl>
                                          <p:spTgt spid="1209363"/>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209363"/>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209363"/>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209363"/>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209363"/>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209364"/>
                                        </p:tgtEl>
                                        <p:attrNameLst>
                                          <p:attrName>style.visibility</p:attrName>
                                        </p:attrNameLst>
                                      </p:cBhvr>
                                      <p:to>
                                        <p:strVal val="visible"/>
                                      </p:to>
                                    </p:set>
                                    <p:anim calcmode="lin" valueType="num">
                                      <p:cBhvr>
                                        <p:cTn id="43" dur="500" decel="50000" fill="hold">
                                          <p:stCondLst>
                                            <p:cond delay="0"/>
                                          </p:stCondLst>
                                        </p:cTn>
                                        <p:tgtEl>
                                          <p:spTgt spid="1209364"/>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209364"/>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209364"/>
                                        </p:tgtEl>
                                        <p:attrNameLst>
                                          <p:attrName>ppt_w</p:attrName>
                                        </p:attrNameLst>
                                      </p:cBhvr>
                                      <p:tavLst>
                                        <p:tav tm="0">
                                          <p:val>
                                            <p:strVal val="#ppt_w*.05"/>
                                          </p:val>
                                        </p:tav>
                                        <p:tav tm="100000">
                                          <p:val>
                                            <p:strVal val="#ppt_w"/>
                                          </p:val>
                                        </p:tav>
                                      </p:tavLst>
                                    </p:anim>
                                    <p:anim calcmode="lin" valueType="num">
                                      <p:cBhvr>
                                        <p:cTn id="46" dur="1000" fill="hold"/>
                                        <p:tgtEl>
                                          <p:spTgt spid="1209364"/>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209364"/>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209364"/>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209364"/>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209364"/>
                                        </p:tgtEl>
                                      </p:cBhvr>
                                    </p:animEffect>
                                  </p:childTnLst>
                                </p:cTn>
                              </p:par>
                              <p:par>
                                <p:cTn id="51" presetID="25" presetClass="entr" presetSubtype="0" fill="hold" nodeType="withEffect">
                                  <p:stCondLst>
                                    <p:cond delay="0"/>
                                  </p:stCondLst>
                                  <p:childTnLst>
                                    <p:set>
                                      <p:cBhvr>
                                        <p:cTn id="52" dur="1" fill="hold">
                                          <p:stCondLst>
                                            <p:cond delay="0"/>
                                          </p:stCondLst>
                                        </p:cTn>
                                        <p:tgtEl>
                                          <p:spTgt spid="1209365"/>
                                        </p:tgtEl>
                                        <p:attrNameLst>
                                          <p:attrName>style.visibility</p:attrName>
                                        </p:attrNameLst>
                                      </p:cBhvr>
                                      <p:to>
                                        <p:strVal val="visible"/>
                                      </p:to>
                                    </p:set>
                                    <p:anim calcmode="lin" valueType="num">
                                      <p:cBhvr>
                                        <p:cTn id="53" dur="500" decel="50000" fill="hold">
                                          <p:stCondLst>
                                            <p:cond delay="0"/>
                                          </p:stCondLst>
                                        </p:cTn>
                                        <p:tgtEl>
                                          <p:spTgt spid="1209365"/>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209365"/>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209365"/>
                                        </p:tgtEl>
                                        <p:attrNameLst>
                                          <p:attrName>ppt_w</p:attrName>
                                        </p:attrNameLst>
                                      </p:cBhvr>
                                      <p:tavLst>
                                        <p:tav tm="0">
                                          <p:val>
                                            <p:strVal val="#ppt_w*.05"/>
                                          </p:val>
                                        </p:tav>
                                        <p:tav tm="100000">
                                          <p:val>
                                            <p:strVal val="#ppt_w"/>
                                          </p:val>
                                        </p:tav>
                                      </p:tavLst>
                                    </p:anim>
                                    <p:anim calcmode="lin" valueType="num">
                                      <p:cBhvr>
                                        <p:cTn id="56" dur="1000" fill="hold"/>
                                        <p:tgtEl>
                                          <p:spTgt spid="1209365"/>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209365"/>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209365"/>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209365"/>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209365"/>
                                        </p:tgtEl>
                                      </p:cBhvr>
                                    </p:animEffect>
                                  </p:childTnLst>
                                </p:cTn>
                              </p:par>
                              <p:par>
                                <p:cTn id="61" presetID="25" presetClass="entr" presetSubtype="0" fill="hold" nodeType="withEffect">
                                  <p:stCondLst>
                                    <p:cond delay="0"/>
                                  </p:stCondLst>
                                  <p:childTnLst>
                                    <p:set>
                                      <p:cBhvr>
                                        <p:cTn id="62" dur="1" fill="hold">
                                          <p:stCondLst>
                                            <p:cond delay="0"/>
                                          </p:stCondLst>
                                        </p:cTn>
                                        <p:tgtEl>
                                          <p:spTgt spid="1209366"/>
                                        </p:tgtEl>
                                        <p:attrNameLst>
                                          <p:attrName>style.visibility</p:attrName>
                                        </p:attrNameLst>
                                      </p:cBhvr>
                                      <p:to>
                                        <p:strVal val="visible"/>
                                      </p:to>
                                    </p:set>
                                    <p:anim calcmode="lin" valueType="num">
                                      <p:cBhvr>
                                        <p:cTn id="63" dur="500" decel="50000" fill="hold">
                                          <p:stCondLst>
                                            <p:cond delay="0"/>
                                          </p:stCondLst>
                                        </p:cTn>
                                        <p:tgtEl>
                                          <p:spTgt spid="1209366"/>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209366"/>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209366"/>
                                        </p:tgtEl>
                                        <p:attrNameLst>
                                          <p:attrName>ppt_w</p:attrName>
                                        </p:attrNameLst>
                                      </p:cBhvr>
                                      <p:tavLst>
                                        <p:tav tm="0">
                                          <p:val>
                                            <p:strVal val="#ppt_w*.05"/>
                                          </p:val>
                                        </p:tav>
                                        <p:tav tm="100000">
                                          <p:val>
                                            <p:strVal val="#ppt_w"/>
                                          </p:val>
                                        </p:tav>
                                      </p:tavLst>
                                    </p:anim>
                                    <p:anim calcmode="lin" valueType="num">
                                      <p:cBhvr>
                                        <p:cTn id="66" dur="1000" fill="hold"/>
                                        <p:tgtEl>
                                          <p:spTgt spid="1209366"/>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209366"/>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209366"/>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209366"/>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209366"/>
                                        </p:tgtEl>
                                      </p:cBhvr>
                                    </p:animEffect>
                                  </p:childTnLst>
                                </p:cTn>
                              </p:par>
                              <p:par>
                                <p:cTn id="71" presetID="25" presetClass="entr" presetSubtype="0" fill="hold" nodeType="withEffect">
                                  <p:stCondLst>
                                    <p:cond delay="0"/>
                                  </p:stCondLst>
                                  <p:childTnLst>
                                    <p:set>
                                      <p:cBhvr>
                                        <p:cTn id="72" dur="1" fill="hold">
                                          <p:stCondLst>
                                            <p:cond delay="0"/>
                                          </p:stCondLst>
                                        </p:cTn>
                                        <p:tgtEl>
                                          <p:spTgt spid="1209367"/>
                                        </p:tgtEl>
                                        <p:attrNameLst>
                                          <p:attrName>style.visibility</p:attrName>
                                        </p:attrNameLst>
                                      </p:cBhvr>
                                      <p:to>
                                        <p:strVal val="visible"/>
                                      </p:to>
                                    </p:set>
                                    <p:anim calcmode="lin" valueType="num">
                                      <p:cBhvr>
                                        <p:cTn id="73" dur="500" decel="50000" fill="hold">
                                          <p:stCondLst>
                                            <p:cond delay="0"/>
                                          </p:stCondLst>
                                        </p:cTn>
                                        <p:tgtEl>
                                          <p:spTgt spid="1209367"/>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209367"/>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209367"/>
                                        </p:tgtEl>
                                        <p:attrNameLst>
                                          <p:attrName>ppt_w</p:attrName>
                                        </p:attrNameLst>
                                      </p:cBhvr>
                                      <p:tavLst>
                                        <p:tav tm="0">
                                          <p:val>
                                            <p:strVal val="#ppt_w*.05"/>
                                          </p:val>
                                        </p:tav>
                                        <p:tav tm="100000">
                                          <p:val>
                                            <p:strVal val="#ppt_w"/>
                                          </p:val>
                                        </p:tav>
                                      </p:tavLst>
                                    </p:anim>
                                    <p:anim calcmode="lin" valueType="num">
                                      <p:cBhvr>
                                        <p:cTn id="76" dur="1000" fill="hold"/>
                                        <p:tgtEl>
                                          <p:spTgt spid="1209367"/>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209367"/>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209367"/>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209367"/>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209367"/>
                                        </p:tgtEl>
                                      </p:cBhvr>
                                    </p:animEffect>
                                  </p:childTnLst>
                                </p:cTn>
                              </p:par>
                              <p:par>
                                <p:cTn id="81" presetID="25" presetClass="entr" presetSubtype="0" fill="hold" nodeType="withEffect">
                                  <p:stCondLst>
                                    <p:cond delay="0"/>
                                  </p:stCondLst>
                                  <p:childTnLst>
                                    <p:set>
                                      <p:cBhvr>
                                        <p:cTn id="82" dur="1" fill="hold">
                                          <p:stCondLst>
                                            <p:cond delay="0"/>
                                          </p:stCondLst>
                                        </p:cTn>
                                        <p:tgtEl>
                                          <p:spTgt spid="1209369"/>
                                        </p:tgtEl>
                                        <p:attrNameLst>
                                          <p:attrName>style.visibility</p:attrName>
                                        </p:attrNameLst>
                                      </p:cBhvr>
                                      <p:to>
                                        <p:strVal val="visible"/>
                                      </p:to>
                                    </p:set>
                                    <p:anim calcmode="lin" valueType="num">
                                      <p:cBhvr>
                                        <p:cTn id="83" dur="500" decel="50000" fill="hold">
                                          <p:stCondLst>
                                            <p:cond delay="0"/>
                                          </p:stCondLst>
                                        </p:cTn>
                                        <p:tgtEl>
                                          <p:spTgt spid="1209369"/>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209369"/>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209369"/>
                                        </p:tgtEl>
                                        <p:attrNameLst>
                                          <p:attrName>ppt_w</p:attrName>
                                        </p:attrNameLst>
                                      </p:cBhvr>
                                      <p:tavLst>
                                        <p:tav tm="0">
                                          <p:val>
                                            <p:strVal val="#ppt_w*.05"/>
                                          </p:val>
                                        </p:tav>
                                        <p:tav tm="100000">
                                          <p:val>
                                            <p:strVal val="#ppt_w"/>
                                          </p:val>
                                        </p:tav>
                                      </p:tavLst>
                                    </p:anim>
                                    <p:anim calcmode="lin" valueType="num">
                                      <p:cBhvr>
                                        <p:cTn id="86" dur="1000" fill="hold"/>
                                        <p:tgtEl>
                                          <p:spTgt spid="1209369"/>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209369"/>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209369"/>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209369"/>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209369"/>
                                        </p:tgtEl>
                                      </p:cBhvr>
                                    </p:animEffect>
                                  </p:childTnLst>
                                </p:cTn>
                              </p:par>
                              <p:par>
                                <p:cTn id="91" presetID="25" presetClass="entr" presetSubtype="0" fill="hold" nodeType="withEffect">
                                  <p:stCondLst>
                                    <p:cond delay="0"/>
                                  </p:stCondLst>
                                  <p:childTnLst>
                                    <p:set>
                                      <p:cBhvr>
                                        <p:cTn id="92" dur="1" fill="hold">
                                          <p:stCondLst>
                                            <p:cond delay="0"/>
                                          </p:stCondLst>
                                        </p:cTn>
                                        <p:tgtEl>
                                          <p:spTgt spid="3"/>
                                        </p:tgtEl>
                                        <p:attrNameLst>
                                          <p:attrName>style.visibility</p:attrName>
                                        </p:attrNameLst>
                                      </p:cBhvr>
                                      <p:to>
                                        <p:strVal val="visible"/>
                                      </p:to>
                                    </p:set>
                                    <p:anim calcmode="lin" valueType="num">
                                      <p:cBhvr>
                                        <p:cTn id="93"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96" dur="1000" fill="hold"/>
                                        <p:tgtEl>
                                          <p:spTgt spid="3"/>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209382"/>
                                        </p:tgtEl>
                                        <p:attrNameLst>
                                          <p:attrName>style.visibility</p:attrName>
                                        </p:attrNameLst>
                                      </p:cBhvr>
                                      <p:to>
                                        <p:strVal val="visible"/>
                                      </p:to>
                                    </p:set>
                                    <p:anim calcmode="lin" valueType="num">
                                      <p:cBhvr additive="base">
                                        <p:cTn id="105" dur="500" fill="hold"/>
                                        <p:tgtEl>
                                          <p:spTgt spid="1209382"/>
                                        </p:tgtEl>
                                        <p:attrNameLst>
                                          <p:attrName>ppt_x</p:attrName>
                                        </p:attrNameLst>
                                      </p:cBhvr>
                                      <p:tavLst>
                                        <p:tav tm="0">
                                          <p:val>
                                            <p:strVal val="#ppt_x"/>
                                          </p:val>
                                        </p:tav>
                                        <p:tav tm="100000">
                                          <p:val>
                                            <p:strVal val="#ppt_x"/>
                                          </p:val>
                                        </p:tav>
                                      </p:tavLst>
                                    </p:anim>
                                    <p:anim calcmode="lin" valueType="num">
                                      <p:cBhvr additive="base">
                                        <p:cTn id="106" dur="500" fill="hold"/>
                                        <p:tgtEl>
                                          <p:spTgt spid="1209382"/>
                                        </p:tgtEl>
                                        <p:attrNameLst>
                                          <p:attrName>ppt_y</p:attrName>
                                        </p:attrNameLst>
                                      </p:cBhvr>
                                      <p:tavLst>
                                        <p:tav tm="0">
                                          <p:val>
                                            <p:strVal val="1+#ppt_h/2"/>
                                          </p:val>
                                        </p:tav>
                                        <p:tav tm="100000">
                                          <p:val>
                                            <p:strVal val="#ppt_y"/>
                                          </p:val>
                                        </p:tav>
                                      </p:tavLst>
                                    </p:anim>
                                  </p:childTnLst>
                                </p:cTn>
                              </p:par>
                            </p:childTnLst>
                          </p:cTn>
                        </p:par>
                        <p:par>
                          <p:cTn id="107" fill="hold" nodeType="afterGroup">
                            <p:stCondLst>
                              <p:cond delay="500"/>
                            </p:stCondLst>
                            <p:childTnLst>
                              <p:par>
                                <p:cTn id="108" presetID="25" presetClass="entr" presetSubtype="0" fill="hold" nodeType="afterEffect">
                                  <p:stCondLst>
                                    <p:cond delay="0"/>
                                  </p:stCondLst>
                                  <p:childTnLst>
                                    <p:set>
                                      <p:cBhvr>
                                        <p:cTn id="109" dur="1" fill="hold">
                                          <p:stCondLst>
                                            <p:cond delay="0"/>
                                          </p:stCondLst>
                                        </p:cTn>
                                        <p:tgtEl>
                                          <p:spTgt spid="4"/>
                                        </p:tgtEl>
                                        <p:attrNameLst>
                                          <p:attrName>style.visibility</p:attrName>
                                        </p:attrNameLst>
                                      </p:cBhvr>
                                      <p:to>
                                        <p:strVal val="visible"/>
                                      </p:to>
                                    </p:set>
                                    <p:anim calcmode="lin" valueType="num">
                                      <p:cBhvr>
                                        <p:cTn id="110"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13" dur="1000" fill="hold"/>
                                        <p:tgtEl>
                                          <p:spTgt spid="4"/>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4" fill="hold" nodeType="clickEffect">
                                  <p:stCondLst>
                                    <p:cond delay="0"/>
                                  </p:stCondLst>
                                  <p:childTnLst>
                                    <p:set>
                                      <p:cBhvr>
                                        <p:cTn id="121" dur="1" fill="hold">
                                          <p:stCondLst>
                                            <p:cond delay="0"/>
                                          </p:stCondLst>
                                        </p:cTn>
                                        <p:tgtEl>
                                          <p:spTgt spid="1209413"/>
                                        </p:tgtEl>
                                        <p:attrNameLst>
                                          <p:attrName>style.visibility</p:attrName>
                                        </p:attrNameLst>
                                      </p:cBhvr>
                                      <p:to>
                                        <p:strVal val="visible"/>
                                      </p:to>
                                    </p:set>
                                    <p:anim calcmode="lin" valueType="num">
                                      <p:cBhvr additive="base">
                                        <p:cTn id="122" dur="500" fill="hold"/>
                                        <p:tgtEl>
                                          <p:spTgt spid="1209413"/>
                                        </p:tgtEl>
                                        <p:attrNameLst>
                                          <p:attrName>ppt_x</p:attrName>
                                        </p:attrNameLst>
                                      </p:cBhvr>
                                      <p:tavLst>
                                        <p:tav tm="0">
                                          <p:val>
                                            <p:strVal val="#ppt_x"/>
                                          </p:val>
                                        </p:tav>
                                        <p:tav tm="100000">
                                          <p:val>
                                            <p:strVal val="#ppt_x"/>
                                          </p:val>
                                        </p:tav>
                                      </p:tavLst>
                                    </p:anim>
                                    <p:anim calcmode="lin" valueType="num">
                                      <p:cBhvr additive="base">
                                        <p:cTn id="123" dur="500" fill="hold"/>
                                        <p:tgtEl>
                                          <p:spTgt spid="1209413"/>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1209415"/>
                                        </p:tgtEl>
                                        <p:attrNameLst>
                                          <p:attrName>style.visibility</p:attrName>
                                        </p:attrNameLst>
                                      </p:cBhvr>
                                      <p:to>
                                        <p:strVal val="visible"/>
                                      </p:to>
                                    </p:set>
                                    <p:anim calcmode="lin" valueType="num">
                                      <p:cBhvr additive="base">
                                        <p:cTn id="126" dur="500" fill="hold"/>
                                        <p:tgtEl>
                                          <p:spTgt spid="1209415"/>
                                        </p:tgtEl>
                                        <p:attrNameLst>
                                          <p:attrName>ppt_x</p:attrName>
                                        </p:attrNameLst>
                                      </p:cBhvr>
                                      <p:tavLst>
                                        <p:tav tm="0">
                                          <p:val>
                                            <p:strVal val="#ppt_x"/>
                                          </p:val>
                                        </p:tav>
                                        <p:tav tm="100000">
                                          <p:val>
                                            <p:strVal val="#ppt_x"/>
                                          </p:val>
                                        </p:tav>
                                      </p:tavLst>
                                    </p:anim>
                                    <p:anim calcmode="lin" valueType="num">
                                      <p:cBhvr additive="base">
                                        <p:cTn id="127" dur="500" fill="hold"/>
                                        <p:tgtEl>
                                          <p:spTgt spid="1209415"/>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209414"/>
                                        </p:tgtEl>
                                        <p:attrNameLst>
                                          <p:attrName>style.visibility</p:attrName>
                                        </p:attrNameLst>
                                      </p:cBhvr>
                                      <p:to>
                                        <p:strVal val="visible"/>
                                      </p:to>
                                    </p:set>
                                    <p:anim calcmode="lin" valueType="num">
                                      <p:cBhvr additive="base">
                                        <p:cTn id="130" dur="500" fill="hold"/>
                                        <p:tgtEl>
                                          <p:spTgt spid="1209414"/>
                                        </p:tgtEl>
                                        <p:attrNameLst>
                                          <p:attrName>ppt_x</p:attrName>
                                        </p:attrNameLst>
                                      </p:cBhvr>
                                      <p:tavLst>
                                        <p:tav tm="0">
                                          <p:val>
                                            <p:strVal val="#ppt_x"/>
                                          </p:val>
                                        </p:tav>
                                        <p:tav tm="100000">
                                          <p:val>
                                            <p:strVal val="#ppt_x"/>
                                          </p:val>
                                        </p:tav>
                                      </p:tavLst>
                                    </p:anim>
                                    <p:anim calcmode="lin" valueType="num">
                                      <p:cBhvr additive="base">
                                        <p:cTn id="131" dur="500" fill="hold"/>
                                        <p:tgtEl>
                                          <p:spTgt spid="1209414"/>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1209417"/>
                                        </p:tgtEl>
                                        <p:attrNameLst>
                                          <p:attrName>style.visibility</p:attrName>
                                        </p:attrNameLst>
                                      </p:cBhvr>
                                      <p:to>
                                        <p:strVal val="visible"/>
                                      </p:to>
                                    </p:set>
                                    <p:anim calcmode="lin" valueType="num">
                                      <p:cBhvr additive="base">
                                        <p:cTn id="134" dur="500" fill="hold"/>
                                        <p:tgtEl>
                                          <p:spTgt spid="1209417"/>
                                        </p:tgtEl>
                                        <p:attrNameLst>
                                          <p:attrName>ppt_x</p:attrName>
                                        </p:attrNameLst>
                                      </p:cBhvr>
                                      <p:tavLst>
                                        <p:tav tm="0">
                                          <p:val>
                                            <p:strVal val="#ppt_x"/>
                                          </p:val>
                                        </p:tav>
                                        <p:tav tm="100000">
                                          <p:val>
                                            <p:strVal val="#ppt_x"/>
                                          </p:val>
                                        </p:tav>
                                      </p:tavLst>
                                    </p:anim>
                                    <p:anim calcmode="lin" valueType="num">
                                      <p:cBhvr additive="base">
                                        <p:cTn id="135" dur="500" fill="hold"/>
                                        <p:tgtEl>
                                          <p:spTgt spid="1209417"/>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1209416"/>
                                        </p:tgtEl>
                                        <p:attrNameLst>
                                          <p:attrName>style.visibility</p:attrName>
                                        </p:attrNameLst>
                                      </p:cBhvr>
                                      <p:to>
                                        <p:strVal val="visible"/>
                                      </p:to>
                                    </p:set>
                                    <p:anim calcmode="lin" valueType="num">
                                      <p:cBhvr additive="base">
                                        <p:cTn id="138" dur="500" fill="hold"/>
                                        <p:tgtEl>
                                          <p:spTgt spid="1209416"/>
                                        </p:tgtEl>
                                        <p:attrNameLst>
                                          <p:attrName>ppt_x</p:attrName>
                                        </p:attrNameLst>
                                      </p:cBhvr>
                                      <p:tavLst>
                                        <p:tav tm="0">
                                          <p:val>
                                            <p:strVal val="#ppt_x"/>
                                          </p:val>
                                        </p:tav>
                                        <p:tav tm="100000">
                                          <p:val>
                                            <p:strVal val="#ppt_x"/>
                                          </p:val>
                                        </p:tav>
                                      </p:tavLst>
                                    </p:anim>
                                    <p:anim calcmode="lin" valueType="num">
                                      <p:cBhvr additive="base">
                                        <p:cTn id="139" dur="500" fill="hold"/>
                                        <p:tgtEl>
                                          <p:spTgt spid="1209416"/>
                                        </p:tgtEl>
                                        <p:attrNameLst>
                                          <p:attrName>ppt_y</p:attrName>
                                        </p:attrNameLst>
                                      </p:cBhvr>
                                      <p:tavLst>
                                        <p:tav tm="0">
                                          <p:val>
                                            <p:strVal val="1+#ppt_h/2"/>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3" presetClass="exit" presetSubtype="10" fill="hold" nodeType="clickEffect">
                                  <p:stCondLst>
                                    <p:cond delay="0"/>
                                  </p:stCondLst>
                                  <p:childTnLst>
                                    <p:animEffect transition="out" filter="blinds(horizontal)">
                                      <p:cBhvr>
                                        <p:cTn id="143" dur="500"/>
                                        <p:tgtEl>
                                          <p:spTgt spid="1209413"/>
                                        </p:tgtEl>
                                      </p:cBhvr>
                                    </p:animEffect>
                                    <p:set>
                                      <p:cBhvr>
                                        <p:cTn id="144" dur="1" fill="hold">
                                          <p:stCondLst>
                                            <p:cond delay="499"/>
                                          </p:stCondLst>
                                        </p:cTn>
                                        <p:tgtEl>
                                          <p:spTgt spid="1209413"/>
                                        </p:tgtEl>
                                        <p:attrNameLst>
                                          <p:attrName>style.visibility</p:attrName>
                                        </p:attrNameLst>
                                      </p:cBhvr>
                                      <p:to>
                                        <p:strVal val="hidden"/>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xit" presetSubtype="4" fill="hold" nodeType="clickEffect">
                                  <p:stCondLst>
                                    <p:cond delay="0"/>
                                  </p:stCondLst>
                                  <p:childTnLst>
                                    <p:anim calcmode="lin" valueType="num">
                                      <p:cBhvr additive="base">
                                        <p:cTn id="148" dur="500"/>
                                        <p:tgtEl>
                                          <p:spTgt spid="1209414"/>
                                        </p:tgtEl>
                                        <p:attrNameLst>
                                          <p:attrName>ppt_x</p:attrName>
                                        </p:attrNameLst>
                                      </p:cBhvr>
                                      <p:tavLst>
                                        <p:tav tm="0">
                                          <p:val>
                                            <p:strVal val="ppt_x"/>
                                          </p:val>
                                        </p:tav>
                                        <p:tav tm="100000">
                                          <p:val>
                                            <p:strVal val="ppt_x"/>
                                          </p:val>
                                        </p:tav>
                                      </p:tavLst>
                                    </p:anim>
                                    <p:anim calcmode="lin" valueType="num">
                                      <p:cBhvr additive="base">
                                        <p:cTn id="149" dur="500"/>
                                        <p:tgtEl>
                                          <p:spTgt spid="1209414"/>
                                        </p:tgtEl>
                                        <p:attrNameLst>
                                          <p:attrName>ppt_y</p:attrName>
                                        </p:attrNameLst>
                                      </p:cBhvr>
                                      <p:tavLst>
                                        <p:tav tm="0">
                                          <p:val>
                                            <p:strVal val="ppt_y"/>
                                          </p:val>
                                        </p:tav>
                                        <p:tav tm="100000">
                                          <p:val>
                                            <p:strVal val="1+ppt_h/2"/>
                                          </p:val>
                                        </p:tav>
                                      </p:tavLst>
                                    </p:anim>
                                    <p:set>
                                      <p:cBhvr>
                                        <p:cTn id="150" dur="1" fill="hold">
                                          <p:stCondLst>
                                            <p:cond delay="499"/>
                                          </p:stCondLst>
                                        </p:cTn>
                                        <p:tgtEl>
                                          <p:spTgt spid="1209414"/>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8" presetClass="exit" presetSubtype="16" fill="hold" nodeType="clickEffect">
                                  <p:stCondLst>
                                    <p:cond delay="0"/>
                                  </p:stCondLst>
                                  <p:childTnLst>
                                    <p:animEffect transition="out" filter="diamond(in)">
                                      <p:cBhvr>
                                        <p:cTn id="154" dur="2000"/>
                                        <p:tgtEl>
                                          <p:spTgt spid="1209415"/>
                                        </p:tgtEl>
                                      </p:cBhvr>
                                    </p:animEffect>
                                    <p:set>
                                      <p:cBhvr>
                                        <p:cTn id="155" dur="1" fill="hold">
                                          <p:stCondLst>
                                            <p:cond delay="1999"/>
                                          </p:stCondLst>
                                        </p:cTn>
                                        <p:tgtEl>
                                          <p:spTgt spid="1209415"/>
                                        </p:tgtEl>
                                        <p:attrNameLst>
                                          <p:attrName>style.visibility</p:attrName>
                                        </p:attrNameLst>
                                      </p:cBhvr>
                                      <p:to>
                                        <p:strVal val="hidden"/>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5" presetClass="exit" presetSubtype="10" fill="hold" nodeType="clickEffect">
                                  <p:stCondLst>
                                    <p:cond delay="0"/>
                                  </p:stCondLst>
                                  <p:childTnLst>
                                    <p:animEffect transition="out" filter="checkerboard(across)">
                                      <p:cBhvr>
                                        <p:cTn id="159" dur="500"/>
                                        <p:tgtEl>
                                          <p:spTgt spid="1209417"/>
                                        </p:tgtEl>
                                      </p:cBhvr>
                                    </p:animEffect>
                                    <p:set>
                                      <p:cBhvr>
                                        <p:cTn id="160" dur="1" fill="hold">
                                          <p:stCondLst>
                                            <p:cond delay="499"/>
                                          </p:stCondLst>
                                        </p:cTn>
                                        <p:tgtEl>
                                          <p:spTgt spid="1209417"/>
                                        </p:tgtEl>
                                        <p:attrNameLst>
                                          <p:attrName>style.visibility</p:attrName>
                                        </p:attrNameLst>
                                      </p:cBhvr>
                                      <p:to>
                                        <p:strVal val="hidden"/>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8" presetClass="exit" presetSubtype="16" fill="hold" nodeType="clickEffect">
                                  <p:stCondLst>
                                    <p:cond delay="0"/>
                                  </p:stCondLst>
                                  <p:childTnLst>
                                    <p:animEffect transition="out" filter="diamond(in)">
                                      <p:cBhvr>
                                        <p:cTn id="164" dur="2000"/>
                                        <p:tgtEl>
                                          <p:spTgt spid="1209416"/>
                                        </p:tgtEl>
                                      </p:cBhvr>
                                    </p:animEffect>
                                    <p:set>
                                      <p:cBhvr>
                                        <p:cTn id="165" dur="1" fill="hold">
                                          <p:stCondLst>
                                            <p:cond delay="1999"/>
                                          </p:stCondLst>
                                        </p:cTn>
                                        <p:tgtEl>
                                          <p:spTgt spid="1209416"/>
                                        </p:tgtEl>
                                        <p:attrNameLst>
                                          <p:attrName>style.visibility</p:attrName>
                                        </p:attrNameLst>
                                      </p:cBhvr>
                                      <p:to>
                                        <p:strVal val="hidden"/>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5" presetClass="entr" presetSubtype="0" fill="hold" nodeType="clickEffect">
                                  <p:stCondLst>
                                    <p:cond delay="0"/>
                                  </p:stCondLst>
                                  <p:childTnLst>
                                    <p:set>
                                      <p:cBhvr>
                                        <p:cTn id="169" dur="1" fill="hold">
                                          <p:stCondLst>
                                            <p:cond delay="0"/>
                                          </p:stCondLst>
                                        </p:cTn>
                                        <p:tgtEl>
                                          <p:spTgt spid="5"/>
                                        </p:tgtEl>
                                        <p:attrNameLst>
                                          <p:attrName>style.visibility</p:attrName>
                                        </p:attrNameLst>
                                      </p:cBhvr>
                                      <p:to>
                                        <p:strVal val="visible"/>
                                      </p:to>
                                    </p:set>
                                    <p:anim calcmode="lin" valueType="num">
                                      <p:cBhvr>
                                        <p:cTn id="170"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71"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72"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73" dur="1000" fill="hold"/>
                                        <p:tgtEl>
                                          <p:spTgt spid="5"/>
                                        </p:tgtEl>
                                        <p:attrNameLst>
                                          <p:attrName>ppt_h</p:attrName>
                                        </p:attrNameLst>
                                      </p:cBhvr>
                                      <p:tavLst>
                                        <p:tav tm="0">
                                          <p:val>
                                            <p:strVal val="#ppt_h"/>
                                          </p:val>
                                        </p:tav>
                                        <p:tav tm="100000">
                                          <p:val>
                                            <p:strVal val="#ppt_h"/>
                                          </p:val>
                                        </p:tav>
                                      </p:tavLst>
                                    </p:anim>
                                    <p:anim calcmode="lin" valueType="num">
                                      <p:cBhvr>
                                        <p:cTn id="174"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75"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6"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77" dur="1000" decel="50000">
                                          <p:stCondLst>
                                            <p:cond delay="0"/>
                                          </p:stCondLst>
                                        </p:cTn>
                                        <p:tgtEl>
                                          <p:spTgt spid="5"/>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5" presetClass="entr" presetSubtype="0" fill="hold" nodeType="clickEffect">
                                  <p:stCondLst>
                                    <p:cond delay="0"/>
                                  </p:stCondLst>
                                  <p:childTnLst>
                                    <p:set>
                                      <p:cBhvr>
                                        <p:cTn id="181" dur="1" fill="hold">
                                          <p:stCondLst>
                                            <p:cond delay="0"/>
                                          </p:stCondLst>
                                        </p:cTn>
                                        <p:tgtEl>
                                          <p:spTgt spid="6"/>
                                        </p:tgtEl>
                                        <p:attrNameLst>
                                          <p:attrName>style.visibility</p:attrName>
                                        </p:attrNameLst>
                                      </p:cBhvr>
                                      <p:to>
                                        <p:strVal val="visible"/>
                                      </p:to>
                                    </p:set>
                                    <p:anim calcmode="lin" valueType="num">
                                      <p:cBhvr>
                                        <p:cTn id="18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8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85" dur="1000" fill="hold"/>
                                        <p:tgtEl>
                                          <p:spTgt spid="6"/>
                                        </p:tgtEl>
                                        <p:attrNameLst>
                                          <p:attrName>ppt_h</p:attrName>
                                        </p:attrNameLst>
                                      </p:cBhvr>
                                      <p:tavLst>
                                        <p:tav tm="0">
                                          <p:val>
                                            <p:strVal val="#ppt_h"/>
                                          </p:val>
                                        </p:tav>
                                        <p:tav tm="100000">
                                          <p:val>
                                            <p:strVal val="#ppt_h"/>
                                          </p:val>
                                        </p:tav>
                                      </p:tavLst>
                                    </p:anim>
                                    <p:anim calcmode="lin" valueType="num">
                                      <p:cBhvr>
                                        <p:cTn id="18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8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8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89" dur="1000" decel="50000">
                                          <p:stCondLst>
                                            <p:cond delay="0"/>
                                          </p:stCondLst>
                                        </p:cTn>
                                        <p:tgtEl>
                                          <p:spTgt spid="6"/>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 presetClass="entr" presetSubtype="9" fill="hold" grpId="0" nodeType="clickEffect">
                                  <p:stCondLst>
                                    <p:cond delay="0"/>
                                  </p:stCondLst>
                                  <p:childTnLst>
                                    <p:set>
                                      <p:cBhvr>
                                        <p:cTn id="193" dur="1" fill="hold">
                                          <p:stCondLst>
                                            <p:cond delay="0"/>
                                          </p:stCondLst>
                                        </p:cTn>
                                        <p:tgtEl>
                                          <p:spTgt spid="1209412"/>
                                        </p:tgtEl>
                                        <p:attrNameLst>
                                          <p:attrName>style.visibility</p:attrName>
                                        </p:attrNameLst>
                                      </p:cBhvr>
                                      <p:to>
                                        <p:strVal val="visible"/>
                                      </p:to>
                                    </p:set>
                                    <p:anim calcmode="lin" valueType="num">
                                      <p:cBhvr additive="base">
                                        <p:cTn id="194" dur="500" fill="hold"/>
                                        <p:tgtEl>
                                          <p:spTgt spid="1209412"/>
                                        </p:tgtEl>
                                        <p:attrNameLst>
                                          <p:attrName>ppt_x</p:attrName>
                                        </p:attrNameLst>
                                      </p:cBhvr>
                                      <p:tavLst>
                                        <p:tav tm="0">
                                          <p:val>
                                            <p:strVal val="0-#ppt_w/2"/>
                                          </p:val>
                                        </p:tav>
                                        <p:tav tm="100000">
                                          <p:val>
                                            <p:strVal val="#ppt_x"/>
                                          </p:val>
                                        </p:tav>
                                      </p:tavLst>
                                    </p:anim>
                                    <p:anim calcmode="lin" valueType="num">
                                      <p:cBhvr additive="base">
                                        <p:cTn id="195" dur="500" fill="hold"/>
                                        <p:tgtEl>
                                          <p:spTgt spid="1209412"/>
                                        </p:tgtEl>
                                        <p:attrNameLst>
                                          <p:attrName>ppt_y</p:attrName>
                                        </p:attrNameLst>
                                      </p:cBhvr>
                                      <p:tavLst>
                                        <p:tav tm="0">
                                          <p:val>
                                            <p:strVal val="0-#ppt_h/2"/>
                                          </p:val>
                                        </p:tav>
                                        <p:tav tm="100000">
                                          <p:val>
                                            <p:strVal val="#ppt_y"/>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 presetClass="exit" presetSubtype="9" fill="hold" grpId="1" nodeType="clickEffect">
                                  <p:stCondLst>
                                    <p:cond delay="0"/>
                                  </p:stCondLst>
                                  <p:childTnLst>
                                    <p:anim calcmode="lin" valueType="num">
                                      <p:cBhvr additive="base">
                                        <p:cTn id="199" dur="500"/>
                                        <p:tgtEl>
                                          <p:spTgt spid="1209412"/>
                                        </p:tgtEl>
                                        <p:attrNameLst>
                                          <p:attrName>ppt_x</p:attrName>
                                        </p:attrNameLst>
                                      </p:cBhvr>
                                      <p:tavLst>
                                        <p:tav tm="0">
                                          <p:val>
                                            <p:strVal val="ppt_x"/>
                                          </p:val>
                                        </p:tav>
                                        <p:tav tm="100000">
                                          <p:val>
                                            <p:strVal val="0-ppt_w/2"/>
                                          </p:val>
                                        </p:tav>
                                      </p:tavLst>
                                    </p:anim>
                                    <p:anim calcmode="lin" valueType="num">
                                      <p:cBhvr additive="base">
                                        <p:cTn id="200" dur="500"/>
                                        <p:tgtEl>
                                          <p:spTgt spid="1209412"/>
                                        </p:tgtEl>
                                        <p:attrNameLst>
                                          <p:attrName>ppt_y</p:attrName>
                                        </p:attrNameLst>
                                      </p:cBhvr>
                                      <p:tavLst>
                                        <p:tav tm="0">
                                          <p:val>
                                            <p:strVal val="ppt_y"/>
                                          </p:val>
                                        </p:tav>
                                        <p:tav tm="100000">
                                          <p:val>
                                            <p:strVal val="0-ppt_h/2"/>
                                          </p:val>
                                        </p:tav>
                                      </p:tavLst>
                                    </p:anim>
                                    <p:set>
                                      <p:cBhvr>
                                        <p:cTn id="201" dur="1" fill="hold">
                                          <p:stCondLst>
                                            <p:cond delay="499"/>
                                          </p:stCondLst>
                                        </p:cTn>
                                        <p:tgtEl>
                                          <p:spTgt spid="12094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7" grpId="0" build="p"/>
      <p:bldP spid="1209362" grpId="0" animBg="1"/>
      <p:bldP spid="1209363" grpId="0" animBg="1"/>
      <p:bldP spid="1209364" grpId="0" animBg="1"/>
      <p:bldP spid="1209382" grpId="0"/>
      <p:bldP spid="1209412" grpId="0" animBg="1"/>
      <p:bldP spid="120941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4">
            <a:extLst>
              <a:ext uri="{FF2B5EF4-FFF2-40B4-BE49-F238E27FC236}">
                <a16:creationId xmlns:a16="http://schemas.microsoft.com/office/drawing/2014/main" id="{9CC1A621-4879-4285-A2FE-43931C02EF2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B35C0DB-3586-4299-A9CB-01E9ACD614AE}"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1987" name="Rectangle 2">
            <a:extLst>
              <a:ext uri="{FF2B5EF4-FFF2-40B4-BE49-F238E27FC236}">
                <a16:creationId xmlns:a16="http://schemas.microsoft.com/office/drawing/2014/main" id="{CBDA6A5B-47A1-4EBE-A19F-A1750FD2ED15}"/>
              </a:ext>
            </a:extLst>
          </p:cNvPr>
          <p:cNvSpPr>
            <a:spLocks noGrp="1" noChangeArrowheads="1"/>
          </p:cNvSpPr>
          <p:nvPr>
            <p:ph type="title"/>
          </p:nvPr>
        </p:nvSpPr>
        <p:spPr/>
        <p:txBody>
          <a:bodyPr/>
          <a:lstStyle/>
          <a:p>
            <a:pPr eaLnBrk="1" hangingPunct="1"/>
            <a:r>
              <a:rPr lang="zh-CN" altLang="en-US"/>
              <a:t>利用邻接矩阵描述补图 </a:t>
            </a:r>
          </a:p>
        </p:txBody>
      </p:sp>
      <p:sp>
        <p:nvSpPr>
          <p:cNvPr id="1210371" name="Rectangle 3">
            <a:extLst>
              <a:ext uri="{FF2B5EF4-FFF2-40B4-BE49-F238E27FC236}">
                <a16:creationId xmlns:a16="http://schemas.microsoft.com/office/drawing/2014/main" id="{4C82BB78-3A8A-48C8-9AB4-CB87A1A8829F}"/>
              </a:ext>
            </a:extLst>
          </p:cNvPr>
          <p:cNvSpPr>
            <a:spLocks noGrp="1" noChangeArrowheads="1"/>
          </p:cNvSpPr>
          <p:nvPr>
            <p:ph type="body" sz="half" idx="1"/>
          </p:nvPr>
        </p:nvSpPr>
        <p:spPr>
          <a:xfrm>
            <a:off x="2135188" y="1341438"/>
            <a:ext cx="8064500" cy="1057790"/>
          </a:xfrm>
        </p:spPr>
        <p:txBody>
          <a:bodyPr/>
          <a:lstStyle/>
          <a:p>
            <a:pPr marL="0" indent="0" eaLnBrk="1" hangingPunct="1">
              <a:buNone/>
            </a:pPr>
            <a:r>
              <a:rPr lang="zh-CN" altLang="en-US"/>
              <a:t>    若设简单图</a:t>
            </a:r>
            <a:r>
              <a:rPr lang="en-US" altLang="zh-CN"/>
              <a:t>G</a:t>
            </a:r>
            <a:r>
              <a:rPr lang="zh-CN" altLang="en-US"/>
              <a:t>的邻接矩阵</a:t>
            </a:r>
            <a:r>
              <a:rPr lang="en-US" altLang="zh-CN"/>
              <a:t>A = (a</a:t>
            </a:r>
            <a:r>
              <a:rPr lang="en-US" altLang="zh-CN" baseline="-25000"/>
              <a:t>ij</a:t>
            </a:r>
            <a:r>
              <a:rPr lang="en-US" altLang="zh-CN"/>
              <a:t>)</a:t>
            </a:r>
            <a:r>
              <a:rPr lang="en-US" altLang="zh-CN" baseline="-25000"/>
              <a:t>n×n</a:t>
            </a:r>
            <a:r>
              <a:rPr lang="zh-CN" altLang="en-US"/>
              <a:t>，则它的补图  的邻接矩阵          有：</a:t>
            </a:r>
          </a:p>
        </p:txBody>
      </p:sp>
      <p:graphicFrame>
        <p:nvGraphicFramePr>
          <p:cNvPr id="1210402" name="Object 34">
            <a:extLst>
              <a:ext uri="{FF2B5EF4-FFF2-40B4-BE49-F238E27FC236}">
                <a16:creationId xmlns:a16="http://schemas.microsoft.com/office/drawing/2014/main" id="{1545B50D-7CDB-4969-8197-02B03C59DBDC}"/>
              </a:ext>
            </a:extLst>
          </p:cNvPr>
          <p:cNvGraphicFramePr>
            <a:graphicFrameLocks noGrp="1" noChangeAspect="1"/>
          </p:cNvGraphicFramePr>
          <p:nvPr>
            <p:ph sz="half" idx="2"/>
          </p:nvPr>
        </p:nvGraphicFramePr>
        <p:xfrm>
          <a:off x="2927351" y="1919289"/>
          <a:ext cx="315913" cy="504825"/>
        </p:xfrm>
        <a:graphic>
          <a:graphicData uri="http://schemas.openxmlformats.org/presentationml/2006/ole">
            <mc:AlternateContent xmlns:mc="http://schemas.openxmlformats.org/markup-compatibility/2006">
              <mc:Choice xmlns:v="urn:schemas-microsoft-com:vml" Requires="v">
                <p:oleObj name="公式" r:id="rId2" imgW="126835" imgH="202936" progId="Equation.3">
                  <p:embed/>
                </p:oleObj>
              </mc:Choice>
              <mc:Fallback>
                <p:oleObj name="公式" r:id="rId2" imgW="126835" imgH="202936" progId="Equation.3">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1" y="1919289"/>
                        <a:ext cx="3159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Rectangle 37">
            <a:extLst>
              <a:ext uri="{FF2B5EF4-FFF2-40B4-BE49-F238E27FC236}">
                <a16:creationId xmlns:a16="http://schemas.microsoft.com/office/drawing/2014/main" id="{5DAA0152-B908-4826-AF53-B773398F6AE1}"/>
              </a:ext>
            </a:extLst>
          </p:cNvPr>
          <p:cNvSpPr>
            <a:spLocks noChangeArrowheads="1"/>
          </p:cNvSpPr>
          <p:nvPr/>
        </p:nvSpPr>
        <p:spPr bwMode="auto">
          <a:xfrm>
            <a:off x="1524001" y="2908014"/>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10404" name="Object 36">
            <a:extLst>
              <a:ext uri="{FF2B5EF4-FFF2-40B4-BE49-F238E27FC236}">
                <a16:creationId xmlns:a16="http://schemas.microsoft.com/office/drawing/2014/main" id="{EC94D6AA-FF01-4FC9-97D5-0F213E81ADB8}"/>
              </a:ext>
            </a:extLst>
          </p:cNvPr>
          <p:cNvGraphicFramePr>
            <a:graphicFrameLocks noChangeAspect="1"/>
          </p:cNvGraphicFramePr>
          <p:nvPr/>
        </p:nvGraphicFramePr>
        <p:xfrm>
          <a:off x="3000376" y="2781300"/>
          <a:ext cx="6418263" cy="1144588"/>
        </p:xfrm>
        <a:graphic>
          <a:graphicData uri="http://schemas.openxmlformats.org/presentationml/2006/ole">
            <mc:AlternateContent xmlns:mc="http://schemas.openxmlformats.org/markup-compatibility/2006">
              <mc:Choice xmlns:v="urn:schemas-microsoft-com:vml" Requires="v">
                <p:oleObj name="公式" r:id="rId4" imgW="2641600" imgH="457200" progId="Equation.3">
                  <p:embed/>
                </p:oleObj>
              </mc:Choice>
              <mc:Fallback>
                <p:oleObj name="公式" r:id="rId4" imgW="2641600" imgH="457200" progId="Equation.3">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6" y="2781300"/>
                        <a:ext cx="641826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39">
            <a:extLst>
              <a:ext uri="{FF2B5EF4-FFF2-40B4-BE49-F238E27FC236}">
                <a16:creationId xmlns:a16="http://schemas.microsoft.com/office/drawing/2014/main" id="{B9DDCAB0-727E-4802-931E-80A1B2539589}"/>
              </a:ext>
            </a:extLst>
          </p:cNvPr>
          <p:cNvSpPr>
            <a:spLocks noChangeArrowheads="1"/>
          </p:cNvSpPr>
          <p:nvPr/>
        </p:nvSpPr>
        <p:spPr bwMode="auto">
          <a:xfrm>
            <a:off x="1524001" y="300802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10406" name="Object 38">
            <a:extLst>
              <a:ext uri="{FF2B5EF4-FFF2-40B4-BE49-F238E27FC236}">
                <a16:creationId xmlns:a16="http://schemas.microsoft.com/office/drawing/2014/main" id="{D7D8DB63-255B-477E-B50D-98DD9EAEBDCD}"/>
              </a:ext>
            </a:extLst>
          </p:cNvPr>
          <p:cNvGraphicFramePr>
            <a:graphicFrameLocks noChangeAspect="1"/>
          </p:cNvGraphicFramePr>
          <p:nvPr/>
        </p:nvGraphicFramePr>
        <p:xfrm>
          <a:off x="5078414" y="1916114"/>
          <a:ext cx="1735137" cy="604837"/>
        </p:xfrm>
        <a:graphic>
          <a:graphicData uri="http://schemas.openxmlformats.org/presentationml/2006/ole">
            <mc:AlternateContent xmlns:mc="http://schemas.openxmlformats.org/markup-compatibility/2006">
              <mc:Choice xmlns:v="urn:schemas-microsoft-com:vml" Requires="v">
                <p:oleObj name="公式" r:id="rId6" imgW="698500" imgH="241300" progId="Equation.3">
                  <p:embed/>
                </p:oleObj>
              </mc:Choice>
              <mc:Fallback>
                <p:oleObj name="公式" r:id="rId6" imgW="698500" imgH="241300" progId="Equation.3">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8414" y="1916114"/>
                        <a:ext cx="1735137"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 calcmode="lin" valueType="num">
                                      <p:cBhvr additive="base">
                                        <p:cTn id="7" dur="500" fill="hold"/>
                                        <p:tgtEl>
                                          <p:spTgt spid="1210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03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1210402"/>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1210406"/>
                                        </p:tgtEl>
                                        <p:attrNameLst>
                                          <p:attrName>style.visibility</p:attrName>
                                        </p:attrNameLst>
                                      </p:cBhvr>
                                      <p:to>
                                        <p:strVal val="visible"/>
                                      </p:to>
                                    </p:set>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210404"/>
                                        </p:tgtEl>
                                        <p:attrNameLst>
                                          <p:attrName>style.visibility</p:attrName>
                                        </p:attrNameLst>
                                      </p:cBhvr>
                                      <p:to>
                                        <p:strVal val="visible"/>
                                      </p:to>
                                    </p:set>
                                    <p:anim calcmode="lin" valueType="num">
                                      <p:cBhvr additive="base">
                                        <p:cTn id="18" dur="500" fill="hold"/>
                                        <p:tgtEl>
                                          <p:spTgt spid="1210404"/>
                                        </p:tgtEl>
                                        <p:attrNameLst>
                                          <p:attrName>ppt_x</p:attrName>
                                        </p:attrNameLst>
                                      </p:cBhvr>
                                      <p:tavLst>
                                        <p:tav tm="0">
                                          <p:val>
                                            <p:strVal val="#ppt_x"/>
                                          </p:val>
                                        </p:tav>
                                        <p:tav tm="100000">
                                          <p:val>
                                            <p:strVal val="#ppt_x"/>
                                          </p:val>
                                        </p:tav>
                                      </p:tavLst>
                                    </p:anim>
                                    <p:anim calcmode="lin" valueType="num">
                                      <p:cBhvr additive="base">
                                        <p:cTn id="19" dur="500" fill="hold"/>
                                        <p:tgtEl>
                                          <p:spTgt spid="1210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8216DDFE-CF14-4AFD-85D3-605ACD21E4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9C89A49-F95F-4AC4-A616-1D64A3C5257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3011" name="Rectangle 2">
            <a:extLst>
              <a:ext uri="{FF2B5EF4-FFF2-40B4-BE49-F238E27FC236}">
                <a16:creationId xmlns:a16="http://schemas.microsoft.com/office/drawing/2014/main" id="{6FD94ECF-A357-47FC-81A1-96F7E8108D8A}"/>
              </a:ext>
            </a:extLst>
          </p:cNvPr>
          <p:cNvSpPr>
            <a:spLocks noGrp="1" noChangeArrowheads="1"/>
          </p:cNvSpPr>
          <p:nvPr>
            <p:ph type="title"/>
          </p:nvPr>
        </p:nvSpPr>
        <p:spPr/>
        <p:txBody>
          <a:bodyPr/>
          <a:lstStyle/>
          <a:p>
            <a:pPr eaLnBrk="1" hangingPunct="1"/>
            <a:r>
              <a:rPr lang="zh-CN" altLang="en-US"/>
              <a:t>例</a:t>
            </a:r>
            <a:r>
              <a:rPr lang="en-US" altLang="zh-CN"/>
              <a:t>8.2.11</a:t>
            </a:r>
            <a:endParaRPr lang="zh-CN" altLang="en-US"/>
          </a:p>
        </p:txBody>
      </p:sp>
      <p:sp>
        <p:nvSpPr>
          <p:cNvPr id="1211395" name="Rectangle 3">
            <a:extLst>
              <a:ext uri="{FF2B5EF4-FFF2-40B4-BE49-F238E27FC236}">
                <a16:creationId xmlns:a16="http://schemas.microsoft.com/office/drawing/2014/main" id="{2B6EDF88-3BD4-4D35-AA5D-2521661F3D6B}"/>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证明：在任意</a:t>
            </a:r>
            <a:r>
              <a:rPr lang="en-US" altLang="zh-CN"/>
              <a:t>6</a:t>
            </a:r>
            <a:r>
              <a:rPr lang="zh-CN" altLang="en-US"/>
              <a:t>个人的集会上，总会有</a:t>
            </a:r>
            <a:r>
              <a:rPr lang="en-US" altLang="zh-CN"/>
              <a:t>3</a:t>
            </a:r>
            <a:r>
              <a:rPr lang="zh-CN" altLang="en-US"/>
              <a:t>个人相互认识或者有</a:t>
            </a:r>
            <a:r>
              <a:rPr lang="en-US" altLang="zh-CN"/>
              <a:t>3</a:t>
            </a:r>
            <a:r>
              <a:rPr lang="zh-CN" altLang="en-US"/>
              <a:t>个人互相不认识（假设认识是相互的）。 </a:t>
            </a:r>
          </a:p>
        </p:txBody>
      </p:sp>
      <p:sp>
        <p:nvSpPr>
          <p:cNvPr id="1211396" name="Rectangle 4">
            <a:extLst>
              <a:ext uri="{FF2B5EF4-FFF2-40B4-BE49-F238E27FC236}">
                <a16:creationId xmlns:a16="http://schemas.microsoft.com/office/drawing/2014/main" id="{DFCEEE9D-7CFC-4A32-98D5-9F3ECAA5CD7F}"/>
              </a:ext>
            </a:extLst>
          </p:cNvPr>
          <p:cNvSpPr>
            <a:spLocks noChangeArrowheads="1"/>
          </p:cNvSpPr>
          <p:nvPr/>
        </p:nvSpPr>
        <p:spPr bwMode="auto">
          <a:xfrm>
            <a:off x="2135188" y="3068638"/>
            <a:ext cx="80645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分析  </a:t>
            </a:r>
            <a:r>
              <a:rPr lang="zh-CN" altLang="en-US"/>
              <a:t>把</a:t>
            </a:r>
            <a:r>
              <a:rPr lang="en-US" altLang="zh-CN"/>
              <a:t>6</a:t>
            </a:r>
            <a:r>
              <a:rPr lang="zh-CN" altLang="en-US"/>
              <a:t>个人作为结点，相互认识的人之间连边，这个问题就转化图的问题。可以利用图及其补图来解这个问题。</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1395">
                                            <p:txEl>
                                              <p:pRg st="0" end="0"/>
                                            </p:txEl>
                                          </p:spTgt>
                                        </p:tgtEl>
                                        <p:attrNameLst>
                                          <p:attrName>style.visibility</p:attrName>
                                        </p:attrNameLst>
                                      </p:cBhvr>
                                      <p:to>
                                        <p:strVal val="visible"/>
                                      </p:to>
                                    </p:set>
                                    <p:anim calcmode="lin" valueType="num">
                                      <p:cBhvr additive="base">
                                        <p:cTn id="7" dur="500" fill="hold"/>
                                        <p:tgtEl>
                                          <p:spTgt spid="1211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1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1396">
                                            <p:txEl>
                                              <p:pRg st="0" end="0"/>
                                            </p:txEl>
                                          </p:spTgt>
                                        </p:tgtEl>
                                        <p:attrNameLst>
                                          <p:attrName>style.visibility</p:attrName>
                                        </p:attrNameLst>
                                      </p:cBhvr>
                                      <p:to>
                                        <p:strVal val="visible"/>
                                      </p:to>
                                    </p:set>
                                    <p:anim calcmode="lin" valueType="num">
                                      <p:cBhvr additive="base">
                                        <p:cTn id="13" dur="500" fill="hold"/>
                                        <p:tgtEl>
                                          <p:spTgt spid="121139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13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4">
            <a:extLst>
              <a:ext uri="{FF2B5EF4-FFF2-40B4-BE49-F238E27FC236}">
                <a16:creationId xmlns:a16="http://schemas.microsoft.com/office/drawing/2014/main" id="{E5B6A69E-0CF9-48C1-B942-0024D048A65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C37AE8AD-479B-4735-B086-A021B3B808BA}"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4035" name="Rectangle 2">
            <a:extLst>
              <a:ext uri="{FF2B5EF4-FFF2-40B4-BE49-F238E27FC236}">
                <a16:creationId xmlns:a16="http://schemas.microsoft.com/office/drawing/2014/main" id="{FA4C8241-CD69-4C9E-8831-DCF89F693EFB}"/>
              </a:ext>
            </a:extLst>
          </p:cNvPr>
          <p:cNvSpPr>
            <a:spLocks noGrp="1" noChangeArrowheads="1"/>
          </p:cNvSpPr>
          <p:nvPr>
            <p:ph type="title"/>
          </p:nvPr>
        </p:nvSpPr>
        <p:spPr/>
        <p:txBody>
          <a:bodyPr/>
          <a:lstStyle/>
          <a:p>
            <a:pPr eaLnBrk="1" hangingPunct="1"/>
            <a:r>
              <a:rPr lang="zh-CN" altLang="en-US"/>
              <a:t>证明</a:t>
            </a:r>
          </a:p>
        </p:txBody>
      </p:sp>
      <p:sp>
        <p:nvSpPr>
          <p:cNvPr id="1212419" name="Rectangle 3">
            <a:extLst>
              <a:ext uri="{FF2B5EF4-FFF2-40B4-BE49-F238E27FC236}">
                <a16:creationId xmlns:a16="http://schemas.microsoft.com/office/drawing/2014/main" id="{4773E275-4A4B-45CD-ABF7-7FE3305DC355}"/>
              </a:ext>
            </a:extLst>
          </p:cNvPr>
          <p:cNvSpPr>
            <a:spLocks noGrp="1" noChangeArrowheads="1"/>
          </p:cNvSpPr>
          <p:nvPr>
            <p:ph type="body" sz="half" idx="1"/>
          </p:nvPr>
        </p:nvSpPr>
        <p:spPr>
          <a:xfrm>
            <a:off x="1847851" y="1052513"/>
            <a:ext cx="8569325" cy="5391150"/>
          </a:xfrm>
        </p:spPr>
        <p:txBody>
          <a:bodyPr/>
          <a:lstStyle/>
          <a:p>
            <a:pPr marL="0" indent="0" eaLnBrk="1" hangingPunct="1">
              <a:buNone/>
            </a:pPr>
            <a:r>
              <a:rPr lang="zh-CN" altLang="en-US"/>
              <a:t>    把参加集会的人作为结点，相互认识的人之间连边，得到图</a:t>
            </a:r>
            <a:r>
              <a:rPr lang="en-US" altLang="zh-CN"/>
              <a:t>G</a:t>
            </a:r>
            <a:r>
              <a:rPr lang="zh-CN" altLang="en-US"/>
              <a:t>，</a:t>
            </a:r>
            <a:r>
              <a:rPr lang="en-US" altLang="zh-CN"/>
              <a:t> </a:t>
            </a:r>
            <a:r>
              <a:rPr lang="zh-CN" altLang="en-US"/>
              <a:t>设为</a:t>
            </a:r>
            <a:r>
              <a:rPr lang="en-US" altLang="zh-CN"/>
              <a:t>G</a:t>
            </a:r>
            <a:r>
              <a:rPr lang="zh-CN" altLang="en-US"/>
              <a:t>的补图，这样问题就转化为证明</a:t>
            </a:r>
            <a:r>
              <a:rPr lang="en-US" altLang="zh-CN"/>
              <a:t>G</a:t>
            </a:r>
            <a:r>
              <a:rPr lang="zh-CN" altLang="en-US"/>
              <a:t>或  中至少有一个完全子图</a:t>
            </a:r>
            <a:r>
              <a:rPr lang="en-US" altLang="zh-CN"/>
              <a:t>K</a:t>
            </a:r>
            <a:r>
              <a:rPr lang="en-US" altLang="zh-CN" baseline="-25000"/>
              <a:t>3</a:t>
            </a:r>
            <a:r>
              <a:rPr lang="zh-CN" altLang="en-US"/>
              <a:t>。</a:t>
            </a:r>
          </a:p>
          <a:p>
            <a:pPr marL="0" indent="0" eaLnBrk="1" hangingPunct="1">
              <a:buNone/>
            </a:pPr>
            <a:r>
              <a:rPr lang="zh-CN" altLang="en-US"/>
              <a:t>    考虑完全图</a:t>
            </a:r>
            <a:r>
              <a:rPr lang="en-US" altLang="zh-CN"/>
              <a:t>K</a:t>
            </a:r>
            <a:r>
              <a:rPr lang="en-US" altLang="zh-CN" baseline="-25000"/>
              <a:t>6</a:t>
            </a:r>
            <a:r>
              <a:rPr lang="zh-CN" altLang="en-US"/>
              <a:t>，结点</a:t>
            </a:r>
            <a:r>
              <a:rPr lang="en-US" altLang="zh-CN"/>
              <a:t>v</a:t>
            </a:r>
            <a:r>
              <a:rPr lang="en-US" altLang="zh-CN" baseline="-25000"/>
              <a:t>1</a:t>
            </a:r>
            <a:r>
              <a:rPr lang="zh-CN" altLang="en-US"/>
              <a:t>与其余</a:t>
            </a:r>
            <a:r>
              <a:rPr lang="en-US" altLang="zh-CN"/>
              <a:t>5</a:t>
            </a:r>
            <a:r>
              <a:rPr lang="zh-CN" altLang="en-US"/>
              <a:t>个结点各有一条边相连，这</a:t>
            </a:r>
            <a:r>
              <a:rPr lang="en-US" altLang="zh-CN"/>
              <a:t>5</a:t>
            </a:r>
            <a:r>
              <a:rPr lang="zh-CN" altLang="en-US"/>
              <a:t>条边一定有</a:t>
            </a:r>
            <a:r>
              <a:rPr lang="en-US" altLang="zh-CN"/>
              <a:t>3</a:t>
            </a:r>
            <a:r>
              <a:rPr lang="zh-CN" altLang="en-US"/>
              <a:t>条在</a:t>
            </a:r>
            <a:r>
              <a:rPr lang="en-US" altLang="zh-CN"/>
              <a:t>G</a:t>
            </a:r>
            <a:r>
              <a:rPr lang="zh-CN" altLang="en-US"/>
              <a:t>或  中，不妨设有</a:t>
            </a:r>
            <a:r>
              <a:rPr lang="en-US" altLang="zh-CN"/>
              <a:t>3</a:t>
            </a:r>
            <a:r>
              <a:rPr lang="zh-CN" altLang="en-US"/>
              <a:t>条边在</a:t>
            </a:r>
            <a:r>
              <a:rPr lang="en-US" altLang="zh-CN"/>
              <a:t>G</a:t>
            </a:r>
            <a:r>
              <a:rPr lang="zh-CN" altLang="en-US"/>
              <a:t>中，设这</a:t>
            </a:r>
            <a:r>
              <a:rPr lang="en-US" altLang="zh-CN"/>
              <a:t>3</a:t>
            </a:r>
            <a:r>
              <a:rPr lang="zh-CN" altLang="en-US"/>
              <a:t>条边为</a:t>
            </a:r>
            <a:r>
              <a:rPr lang="en-US" altLang="zh-CN"/>
              <a:t>(v</a:t>
            </a:r>
            <a:r>
              <a:rPr lang="en-US" altLang="zh-CN" baseline="-25000"/>
              <a:t>1</a:t>
            </a:r>
            <a:r>
              <a:rPr lang="en-US" altLang="zh-CN"/>
              <a:t>, v</a:t>
            </a:r>
            <a:r>
              <a:rPr lang="en-US" altLang="zh-CN" baseline="-25000"/>
              <a:t>2</a:t>
            </a:r>
            <a:r>
              <a:rPr lang="en-US" altLang="zh-CN"/>
              <a:t>)</a:t>
            </a:r>
            <a:r>
              <a:rPr lang="zh-CN" altLang="en-US"/>
              <a:t>、</a:t>
            </a:r>
            <a:r>
              <a:rPr lang="en-US" altLang="zh-CN"/>
              <a:t>(v</a:t>
            </a:r>
            <a:r>
              <a:rPr lang="en-US" altLang="zh-CN" baseline="-25000"/>
              <a:t>1</a:t>
            </a:r>
            <a:r>
              <a:rPr lang="en-US" altLang="zh-CN"/>
              <a:t>, v</a:t>
            </a:r>
            <a:r>
              <a:rPr lang="en-US" altLang="zh-CN" baseline="-25000"/>
              <a:t>3</a:t>
            </a:r>
            <a:r>
              <a:rPr lang="en-US" altLang="zh-CN"/>
              <a:t>)</a:t>
            </a:r>
            <a:r>
              <a:rPr lang="zh-CN" altLang="en-US"/>
              <a:t>、</a:t>
            </a:r>
            <a:r>
              <a:rPr lang="en-US" altLang="zh-CN"/>
              <a:t>(v</a:t>
            </a:r>
            <a:r>
              <a:rPr lang="en-US" altLang="zh-CN" baseline="-25000"/>
              <a:t>1</a:t>
            </a:r>
            <a:r>
              <a:rPr lang="en-US" altLang="zh-CN"/>
              <a:t>, v</a:t>
            </a:r>
            <a:r>
              <a:rPr lang="en-US" altLang="zh-CN" baseline="-25000"/>
              <a:t>4</a:t>
            </a:r>
            <a:r>
              <a:rPr lang="en-US" altLang="zh-CN"/>
              <a:t>)</a:t>
            </a:r>
            <a:r>
              <a:rPr lang="zh-CN" altLang="en-US"/>
              <a:t>。</a:t>
            </a:r>
          </a:p>
          <a:p>
            <a:pPr marL="0" indent="0" eaLnBrk="1" hangingPunct="1">
              <a:buNone/>
            </a:pPr>
            <a:r>
              <a:rPr lang="zh-CN" altLang="en-US"/>
              <a:t>考虑结点</a:t>
            </a:r>
            <a:r>
              <a:rPr lang="en-US" altLang="zh-CN"/>
              <a:t>v</a:t>
            </a:r>
            <a:r>
              <a:rPr lang="en-US" altLang="zh-CN" baseline="-25000"/>
              <a:t>2</a:t>
            </a:r>
            <a:r>
              <a:rPr lang="en-US" altLang="zh-CN"/>
              <a:t>, v</a:t>
            </a:r>
            <a:r>
              <a:rPr lang="en-US" altLang="zh-CN" baseline="-25000"/>
              <a:t>3</a:t>
            </a:r>
            <a:r>
              <a:rPr lang="en-US" altLang="zh-CN"/>
              <a:t>, v</a:t>
            </a:r>
            <a:r>
              <a:rPr lang="en-US" altLang="zh-CN" baseline="-25000"/>
              <a:t>4</a:t>
            </a:r>
            <a:r>
              <a:rPr lang="zh-CN" altLang="en-US"/>
              <a:t>。若</a:t>
            </a:r>
            <a:r>
              <a:rPr lang="en-US" altLang="zh-CN"/>
              <a:t>v</a:t>
            </a:r>
            <a:r>
              <a:rPr lang="en-US" altLang="zh-CN" baseline="-25000"/>
              <a:t>2</a:t>
            </a:r>
            <a:r>
              <a:rPr lang="en-US" altLang="zh-CN"/>
              <a:t>, v</a:t>
            </a:r>
            <a:r>
              <a:rPr lang="en-US" altLang="zh-CN" baseline="-25000"/>
              <a:t>3</a:t>
            </a:r>
            <a:r>
              <a:rPr lang="en-US" altLang="zh-CN"/>
              <a:t>, v</a:t>
            </a:r>
            <a:r>
              <a:rPr lang="en-US" altLang="zh-CN" baseline="-25000"/>
              <a:t>4</a:t>
            </a:r>
            <a:r>
              <a:rPr lang="zh-CN" altLang="en-US"/>
              <a:t>在</a:t>
            </a:r>
            <a:r>
              <a:rPr lang="en-US" altLang="zh-CN"/>
              <a:t>G</a:t>
            </a:r>
            <a:r>
              <a:rPr lang="zh-CN" altLang="en-US"/>
              <a:t>中无边相连，则</a:t>
            </a:r>
            <a:r>
              <a:rPr lang="en-US" altLang="zh-CN"/>
              <a:t>v</a:t>
            </a:r>
            <a:r>
              <a:rPr lang="en-US" altLang="zh-CN" baseline="-25000"/>
              <a:t>2</a:t>
            </a:r>
            <a:r>
              <a:rPr lang="en-US" altLang="zh-CN"/>
              <a:t>, v</a:t>
            </a:r>
            <a:r>
              <a:rPr lang="en-US" altLang="zh-CN" baseline="-25000"/>
              <a:t>3</a:t>
            </a:r>
            <a:r>
              <a:rPr lang="en-US" altLang="zh-CN"/>
              <a:t>, v</a:t>
            </a:r>
            <a:r>
              <a:rPr lang="en-US" altLang="zh-CN" baseline="-25000"/>
              <a:t>4</a:t>
            </a:r>
            <a:r>
              <a:rPr lang="zh-CN" altLang="en-US"/>
              <a:t>相互不认识；若</a:t>
            </a:r>
            <a:r>
              <a:rPr lang="en-US" altLang="zh-CN"/>
              <a:t>v</a:t>
            </a:r>
            <a:r>
              <a:rPr lang="en-US" altLang="zh-CN" baseline="-25000"/>
              <a:t>2</a:t>
            </a:r>
            <a:r>
              <a:rPr lang="en-US" altLang="zh-CN"/>
              <a:t>, v</a:t>
            </a:r>
            <a:r>
              <a:rPr lang="en-US" altLang="zh-CN" baseline="-25000"/>
              <a:t>3</a:t>
            </a:r>
            <a:r>
              <a:rPr lang="en-US" altLang="zh-CN"/>
              <a:t>, v</a:t>
            </a:r>
            <a:r>
              <a:rPr lang="en-US" altLang="zh-CN" baseline="-25000"/>
              <a:t>4</a:t>
            </a:r>
            <a:r>
              <a:rPr lang="zh-CN" altLang="en-US"/>
              <a:t>在</a:t>
            </a:r>
            <a:r>
              <a:rPr lang="en-US" altLang="zh-CN"/>
              <a:t>G</a:t>
            </a:r>
            <a:r>
              <a:rPr lang="zh-CN" altLang="en-US"/>
              <a:t>中至少有一条边相连，例如</a:t>
            </a:r>
            <a:r>
              <a:rPr lang="en-US" altLang="zh-CN"/>
              <a:t>(v</a:t>
            </a:r>
            <a:r>
              <a:rPr lang="en-US" altLang="zh-CN" baseline="-25000"/>
              <a:t>2</a:t>
            </a:r>
            <a:r>
              <a:rPr lang="en-US" altLang="zh-CN"/>
              <a:t>, v</a:t>
            </a:r>
            <a:r>
              <a:rPr lang="en-US" altLang="zh-CN" baseline="-25000"/>
              <a:t>3</a:t>
            </a:r>
            <a:r>
              <a:rPr lang="en-US" altLang="zh-CN"/>
              <a:t>)</a:t>
            </a:r>
            <a:r>
              <a:rPr lang="zh-CN" altLang="en-US"/>
              <a:t>，则</a:t>
            </a:r>
            <a:r>
              <a:rPr lang="en-US" altLang="zh-CN"/>
              <a:t>v</a:t>
            </a:r>
            <a:r>
              <a:rPr lang="en-US" altLang="zh-CN" baseline="-25000"/>
              <a:t>1</a:t>
            </a:r>
            <a:r>
              <a:rPr lang="en-US" altLang="zh-CN"/>
              <a:t>, v</a:t>
            </a:r>
            <a:r>
              <a:rPr lang="en-US" altLang="zh-CN" baseline="-25000"/>
              <a:t>2</a:t>
            </a:r>
            <a:r>
              <a:rPr lang="en-US" altLang="zh-CN"/>
              <a:t>, v</a:t>
            </a:r>
            <a:r>
              <a:rPr lang="en-US" altLang="zh-CN" baseline="-25000"/>
              <a:t>3</a:t>
            </a:r>
            <a:r>
              <a:rPr lang="zh-CN" altLang="en-US"/>
              <a:t>就相互认识。因此，总会有</a:t>
            </a:r>
            <a:r>
              <a:rPr lang="en-US" altLang="zh-CN"/>
              <a:t>3</a:t>
            </a:r>
            <a:r>
              <a:rPr lang="zh-CN" altLang="en-US"/>
              <a:t>个人相互认识或者有</a:t>
            </a:r>
            <a:r>
              <a:rPr lang="en-US" altLang="zh-CN"/>
              <a:t>3</a:t>
            </a:r>
            <a:r>
              <a:rPr lang="zh-CN" altLang="en-US"/>
              <a:t>个人互相不认识。</a:t>
            </a:r>
          </a:p>
        </p:txBody>
      </p:sp>
      <p:graphicFrame>
        <p:nvGraphicFramePr>
          <p:cNvPr id="1212420" name="Object 4">
            <a:extLst>
              <a:ext uri="{FF2B5EF4-FFF2-40B4-BE49-F238E27FC236}">
                <a16:creationId xmlns:a16="http://schemas.microsoft.com/office/drawing/2014/main" id="{1F6D367D-A12C-4480-8609-90EE74A90171}"/>
              </a:ext>
            </a:extLst>
          </p:cNvPr>
          <p:cNvGraphicFramePr>
            <a:graphicFrameLocks noGrp="1" noChangeAspect="1"/>
          </p:cNvGraphicFramePr>
          <p:nvPr>
            <p:ph sz="half" idx="2"/>
          </p:nvPr>
        </p:nvGraphicFramePr>
        <p:xfrm>
          <a:off x="6888164" y="3213100"/>
          <a:ext cx="327025" cy="522288"/>
        </p:xfrm>
        <a:graphic>
          <a:graphicData uri="http://schemas.openxmlformats.org/presentationml/2006/ole">
            <mc:AlternateContent xmlns:mc="http://schemas.openxmlformats.org/markup-compatibility/2006">
              <mc:Choice xmlns:v="urn:schemas-microsoft-com:vml" Requires="v">
                <p:oleObj name="公式" r:id="rId2" imgW="126835" imgH="202936" progId="Equation.3">
                  <p:embed/>
                </p:oleObj>
              </mc:Choice>
              <mc:Fallback>
                <p:oleObj name="公式" r:id="rId2" imgW="126835" imgH="202936"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4" y="3213100"/>
                        <a:ext cx="3270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a:extLst>
              <a:ext uri="{FF2B5EF4-FFF2-40B4-BE49-F238E27FC236}">
                <a16:creationId xmlns:a16="http://schemas.microsoft.com/office/drawing/2014/main" id="{4451427C-AA9E-43C2-B862-59E2BDBF6B8D}"/>
              </a:ext>
            </a:extLst>
          </p:cNvPr>
          <p:cNvGraphicFramePr>
            <a:graphicFrameLocks noChangeAspect="1"/>
          </p:cNvGraphicFramePr>
          <p:nvPr/>
        </p:nvGraphicFramePr>
        <p:xfrm>
          <a:off x="4256089" y="1557339"/>
          <a:ext cx="327025" cy="522287"/>
        </p:xfrm>
        <a:graphic>
          <a:graphicData uri="http://schemas.openxmlformats.org/presentationml/2006/ole">
            <mc:AlternateContent xmlns:mc="http://schemas.openxmlformats.org/markup-compatibility/2006">
              <mc:Choice xmlns:v="urn:schemas-microsoft-com:vml" Requires="v">
                <p:oleObj name="公式" r:id="rId4" imgW="126835" imgH="202936" progId="Equation.3">
                  <p:embed/>
                </p:oleObj>
              </mc:Choice>
              <mc:Fallback>
                <p:oleObj name="公式" r:id="rId4" imgW="126835" imgH="202936"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089" y="1557339"/>
                        <a:ext cx="3270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7">
            <a:extLst>
              <a:ext uri="{FF2B5EF4-FFF2-40B4-BE49-F238E27FC236}">
                <a16:creationId xmlns:a16="http://schemas.microsoft.com/office/drawing/2014/main" id="{1F9E0E3A-3456-4E59-A5F8-750AF5DE0FC7}"/>
              </a:ext>
            </a:extLst>
          </p:cNvPr>
          <p:cNvGraphicFramePr>
            <a:graphicFrameLocks noChangeAspect="1"/>
          </p:cNvGraphicFramePr>
          <p:nvPr/>
        </p:nvGraphicFramePr>
        <p:xfrm>
          <a:off x="2952751" y="2143125"/>
          <a:ext cx="327025" cy="522288"/>
        </p:xfrm>
        <a:graphic>
          <a:graphicData uri="http://schemas.openxmlformats.org/presentationml/2006/ole">
            <mc:AlternateContent xmlns:mc="http://schemas.openxmlformats.org/markup-compatibility/2006">
              <mc:Choice xmlns:v="urn:schemas-microsoft-com:vml" Requires="v">
                <p:oleObj name="公式" r:id="rId5" imgW="126835" imgH="202936" progId="Equation.3">
                  <p:embed/>
                </p:oleObj>
              </mc:Choice>
              <mc:Fallback>
                <p:oleObj name="公式" r:id="rId5" imgW="126835" imgH="202936"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1" y="2143125"/>
                        <a:ext cx="327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2419">
                                            <p:txEl>
                                              <p:pRg st="0" end="0"/>
                                            </p:txEl>
                                          </p:spTgt>
                                        </p:tgtEl>
                                        <p:attrNameLst>
                                          <p:attrName>style.visibility</p:attrName>
                                        </p:attrNameLst>
                                      </p:cBhvr>
                                      <p:to>
                                        <p:strVal val="visible"/>
                                      </p:to>
                                    </p:set>
                                    <p:anim calcmode="lin" valueType="num">
                                      <p:cBhvr additive="base">
                                        <p:cTn id="7" dur="500" fill="hold"/>
                                        <p:tgtEl>
                                          <p:spTgt spid="1212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24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12419">
                                            <p:txEl>
                                              <p:pRg st="1" end="1"/>
                                            </p:txEl>
                                          </p:spTgt>
                                        </p:tgtEl>
                                        <p:attrNameLst>
                                          <p:attrName>style.visibility</p:attrName>
                                        </p:attrNameLst>
                                      </p:cBhvr>
                                      <p:to>
                                        <p:strVal val="visible"/>
                                      </p:to>
                                    </p:set>
                                    <p:anim calcmode="lin" valueType="num">
                                      <p:cBhvr additive="base">
                                        <p:cTn id="21" dur="500" fill="hold"/>
                                        <p:tgtEl>
                                          <p:spTgt spid="121241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1241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12420"/>
                                        </p:tgtEl>
                                        <p:attrNameLst>
                                          <p:attrName>style.visibility</p:attrName>
                                        </p:attrNameLst>
                                      </p:cBhvr>
                                      <p:to>
                                        <p:strVal val="visible"/>
                                      </p:to>
                                    </p:set>
                                    <p:anim calcmode="lin" valueType="num">
                                      <p:cBhvr additive="base">
                                        <p:cTn id="25" dur="500" fill="hold"/>
                                        <p:tgtEl>
                                          <p:spTgt spid="1212420"/>
                                        </p:tgtEl>
                                        <p:attrNameLst>
                                          <p:attrName>ppt_x</p:attrName>
                                        </p:attrNameLst>
                                      </p:cBhvr>
                                      <p:tavLst>
                                        <p:tav tm="0">
                                          <p:val>
                                            <p:strVal val="#ppt_x"/>
                                          </p:val>
                                        </p:tav>
                                        <p:tav tm="100000">
                                          <p:val>
                                            <p:strVal val="#ppt_x"/>
                                          </p:val>
                                        </p:tav>
                                      </p:tavLst>
                                    </p:anim>
                                    <p:anim calcmode="lin" valueType="num">
                                      <p:cBhvr additive="base">
                                        <p:cTn id="26" dur="500" fill="hold"/>
                                        <p:tgtEl>
                                          <p:spTgt spid="121242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2419">
                                            <p:txEl>
                                              <p:pRg st="2" end="2"/>
                                            </p:txEl>
                                          </p:spTgt>
                                        </p:tgtEl>
                                        <p:attrNameLst>
                                          <p:attrName>style.visibility</p:attrName>
                                        </p:attrNameLst>
                                      </p:cBhvr>
                                      <p:to>
                                        <p:strVal val="visible"/>
                                      </p:to>
                                    </p:set>
                                    <p:anim calcmode="lin" valueType="num">
                                      <p:cBhvr additive="base">
                                        <p:cTn id="31" dur="500" fill="hold"/>
                                        <p:tgtEl>
                                          <p:spTgt spid="121241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24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a:extLst>
              <a:ext uri="{FF2B5EF4-FFF2-40B4-BE49-F238E27FC236}">
                <a16:creationId xmlns:a16="http://schemas.microsoft.com/office/drawing/2014/main" id="{891284BC-ACE9-4DD6-863C-FCB94661E7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B66615E-7A5E-468B-8F96-C5437AACB2B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219" name="Rectangle 2">
            <a:extLst>
              <a:ext uri="{FF2B5EF4-FFF2-40B4-BE49-F238E27FC236}">
                <a16:creationId xmlns:a16="http://schemas.microsoft.com/office/drawing/2014/main" id="{E4BD554F-C801-45BE-B6B6-AE94054A5B7E}"/>
              </a:ext>
            </a:extLst>
          </p:cNvPr>
          <p:cNvSpPr>
            <a:spLocks noGrp="1" noChangeArrowheads="1"/>
          </p:cNvSpPr>
          <p:nvPr>
            <p:ph type="title"/>
          </p:nvPr>
        </p:nvSpPr>
        <p:spPr/>
        <p:txBody>
          <a:bodyPr/>
          <a:lstStyle/>
          <a:p>
            <a:pPr eaLnBrk="1" hangingPunct="1"/>
            <a:r>
              <a:rPr lang="en-US" altLang="zh-CN"/>
              <a:t>Aims</a:t>
            </a:r>
            <a:endParaRPr lang="zh-CN" altLang="en-US"/>
          </a:p>
        </p:txBody>
      </p:sp>
      <p:sp>
        <p:nvSpPr>
          <p:cNvPr id="1168387" name="Rectangle 3">
            <a:extLst>
              <a:ext uri="{FF2B5EF4-FFF2-40B4-BE49-F238E27FC236}">
                <a16:creationId xmlns:a16="http://schemas.microsoft.com/office/drawing/2014/main" id="{1ADD08DA-41FF-4707-A277-6C87F1B63CD4}"/>
              </a:ext>
            </a:extLst>
          </p:cNvPr>
          <p:cNvSpPr>
            <a:spLocks noGrp="1" noChangeArrowheads="1"/>
          </p:cNvSpPr>
          <p:nvPr>
            <p:ph type="body" idx="1"/>
          </p:nvPr>
        </p:nvSpPr>
        <p:spPr>
          <a:xfrm>
            <a:off x="1981200" y="1268413"/>
            <a:ext cx="8229600" cy="4792662"/>
          </a:xfrm>
        </p:spPr>
        <p:txBody>
          <a:bodyPr/>
          <a:lstStyle/>
          <a:p>
            <a:pPr marL="0" indent="0" eaLnBrk="1" hangingPunct="1">
              <a:buNone/>
            </a:pPr>
            <a:r>
              <a:rPr lang="zh-CN" altLang="en-US"/>
              <a:t>    图是一类具有广泛</a:t>
            </a:r>
            <a:r>
              <a:rPr lang="zh-CN" altLang="en-US">
                <a:solidFill>
                  <a:srgbClr val="0000FF"/>
                </a:solidFill>
              </a:rPr>
              <a:t>实际问题背景</a:t>
            </a:r>
            <a:r>
              <a:rPr lang="zh-CN" altLang="en-US"/>
              <a:t>的</a:t>
            </a:r>
            <a:r>
              <a:rPr lang="zh-CN" altLang="en-US">
                <a:solidFill>
                  <a:srgbClr val="FF0000"/>
                </a:solidFill>
              </a:rPr>
              <a:t>数学模型</a:t>
            </a:r>
            <a:r>
              <a:rPr lang="zh-CN" altLang="en-US"/>
              <a:t>，有着极其丰富的内容，是数据结构等课程的先修内容。学习时应掌握好图论的</a:t>
            </a:r>
            <a:r>
              <a:rPr lang="zh-CN" altLang="en-US">
                <a:solidFill>
                  <a:srgbClr val="FF0000"/>
                </a:solidFill>
              </a:rPr>
              <a:t>基本概念</a:t>
            </a:r>
            <a:r>
              <a:rPr lang="zh-CN" altLang="en-US"/>
              <a:t>、</a:t>
            </a:r>
            <a:r>
              <a:rPr lang="zh-CN" altLang="en-US">
                <a:solidFill>
                  <a:srgbClr val="FF0000"/>
                </a:solidFill>
              </a:rPr>
              <a:t>基本方法</a:t>
            </a:r>
            <a:r>
              <a:rPr lang="zh-CN" altLang="en-US"/>
              <a:t>和</a:t>
            </a:r>
            <a:r>
              <a:rPr lang="zh-CN" altLang="en-US">
                <a:solidFill>
                  <a:srgbClr val="FF0000"/>
                </a:solidFill>
              </a:rPr>
              <a:t>基本算法</a:t>
            </a:r>
            <a:r>
              <a:rPr lang="zh-CN" altLang="en-US"/>
              <a:t>，善于把</a:t>
            </a:r>
            <a:r>
              <a:rPr lang="zh-CN" altLang="en-US">
                <a:solidFill>
                  <a:srgbClr val="0000FF"/>
                </a:solidFill>
              </a:rPr>
              <a:t>实际问题</a:t>
            </a:r>
            <a:r>
              <a:rPr lang="zh-CN" altLang="en-US">
                <a:solidFill>
                  <a:srgbClr val="FF0000"/>
                </a:solidFill>
              </a:rPr>
              <a:t>抽象</a:t>
            </a:r>
            <a:r>
              <a:rPr lang="zh-CN" altLang="en-US"/>
              <a:t>为</a:t>
            </a:r>
            <a:r>
              <a:rPr lang="zh-CN" altLang="en-US">
                <a:solidFill>
                  <a:srgbClr val="0000FF"/>
                </a:solidFill>
              </a:rPr>
              <a:t>图论的问题</a:t>
            </a:r>
            <a:r>
              <a:rPr lang="zh-CN" altLang="en-US"/>
              <a:t>，然后用图论的方法去解决。</a:t>
            </a:r>
          </a:p>
          <a:p>
            <a:pPr marL="0" indent="0" eaLnBrk="1" hangingPunct="1">
              <a:buNone/>
            </a:pPr>
            <a:r>
              <a:rPr lang="zh-CN" altLang="en-US"/>
              <a:t>    图论作为一个</a:t>
            </a:r>
            <a:r>
              <a:rPr lang="zh-CN" altLang="en-US">
                <a:solidFill>
                  <a:srgbClr val="800080"/>
                </a:solidFill>
              </a:rPr>
              <a:t>数学分支</a:t>
            </a:r>
            <a:r>
              <a:rPr lang="zh-CN" altLang="en-US"/>
              <a:t>，有一套完整的体系和广泛的内容，本篇仅介绍图论的</a:t>
            </a:r>
            <a:r>
              <a:rPr lang="zh-CN" altLang="en-US">
                <a:solidFill>
                  <a:srgbClr val="FF0000"/>
                </a:solidFill>
              </a:rPr>
              <a:t>初步知识</a:t>
            </a:r>
            <a:r>
              <a:rPr lang="zh-CN" altLang="en-US"/>
              <a:t>，其目的在于今后对计算机有关学科的学习和研究时，可以以图论的基本知识作为</a:t>
            </a:r>
            <a:r>
              <a:rPr lang="zh-CN" altLang="en-US">
                <a:solidFill>
                  <a:srgbClr val="FF0000"/>
                </a:solidFill>
              </a:rPr>
              <a:t>工具</a:t>
            </a:r>
            <a:r>
              <a:rPr lang="zh-CN" altLang="en-US"/>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8387">
                                            <p:txEl>
                                              <p:pRg st="0" end="0"/>
                                            </p:txEl>
                                          </p:spTgt>
                                        </p:tgtEl>
                                        <p:attrNameLst>
                                          <p:attrName>style.visibility</p:attrName>
                                        </p:attrNameLst>
                                      </p:cBhvr>
                                      <p:to>
                                        <p:strVal val="visible"/>
                                      </p:to>
                                    </p:set>
                                    <p:anim calcmode="lin" valueType="num">
                                      <p:cBhvr additive="base">
                                        <p:cTn id="7" dur="500" fill="hold"/>
                                        <p:tgtEl>
                                          <p:spTgt spid="1168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8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8387">
                                            <p:txEl>
                                              <p:pRg st="1" end="1"/>
                                            </p:txEl>
                                          </p:spTgt>
                                        </p:tgtEl>
                                        <p:attrNameLst>
                                          <p:attrName>style.visibility</p:attrName>
                                        </p:attrNameLst>
                                      </p:cBhvr>
                                      <p:to>
                                        <p:strVal val="visible"/>
                                      </p:to>
                                    </p:set>
                                    <p:anim calcmode="lin" valueType="num">
                                      <p:cBhvr additive="base">
                                        <p:cTn id="13" dur="500" fill="hold"/>
                                        <p:tgtEl>
                                          <p:spTgt spid="1168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83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8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3DC82FDA-2508-40B0-9A61-D075A366BBF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FF82FC3-568E-41DF-B7D9-32ABAA4863A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5059" name="Rectangle 2">
            <a:extLst>
              <a:ext uri="{FF2B5EF4-FFF2-40B4-BE49-F238E27FC236}">
                <a16:creationId xmlns:a16="http://schemas.microsoft.com/office/drawing/2014/main" id="{0554FB3E-6A17-42F5-BA3F-693F3BA40144}"/>
              </a:ext>
            </a:extLst>
          </p:cNvPr>
          <p:cNvSpPr>
            <a:spLocks noGrp="1" noChangeArrowheads="1"/>
          </p:cNvSpPr>
          <p:nvPr>
            <p:ph type="title"/>
          </p:nvPr>
        </p:nvSpPr>
        <p:spPr/>
        <p:txBody>
          <a:bodyPr/>
          <a:lstStyle/>
          <a:p>
            <a:pPr eaLnBrk="1" hangingPunct="1"/>
            <a:r>
              <a:rPr lang="en-US" altLang="zh-CN"/>
              <a:t>8.2.7 </a:t>
            </a:r>
            <a:r>
              <a:rPr lang="zh-CN" altLang="en-US"/>
              <a:t>结点的度数与握手定理</a:t>
            </a:r>
          </a:p>
        </p:txBody>
      </p:sp>
      <p:sp>
        <p:nvSpPr>
          <p:cNvPr id="1213443" name="Rectangle 3">
            <a:extLst>
              <a:ext uri="{FF2B5EF4-FFF2-40B4-BE49-F238E27FC236}">
                <a16:creationId xmlns:a16="http://schemas.microsoft.com/office/drawing/2014/main" id="{BF41EE28-9D46-4F12-B9E3-44A51285BF66}"/>
              </a:ext>
            </a:extLst>
          </p:cNvPr>
          <p:cNvSpPr>
            <a:spLocks noGrp="1" noChangeArrowheads="1"/>
          </p:cNvSpPr>
          <p:nvPr>
            <p:ph type="body" idx="1"/>
          </p:nvPr>
        </p:nvSpPr>
        <p:spPr>
          <a:xfrm>
            <a:off x="2135188" y="1196975"/>
            <a:ext cx="8064500" cy="5391150"/>
          </a:xfrm>
        </p:spPr>
        <p:txBody>
          <a:bodyPr/>
          <a:lstStyle/>
          <a:p>
            <a:pPr marL="0" indent="0" eaLnBrk="1" hangingPunct="1">
              <a:buNone/>
            </a:pPr>
            <a:r>
              <a:rPr lang="zh-CN" altLang="en-US">
                <a:solidFill>
                  <a:schemeClr val="accent1"/>
                </a:solidFill>
              </a:rPr>
              <a:t>定义</a:t>
            </a:r>
            <a:r>
              <a:rPr lang="en-US" altLang="zh-CN">
                <a:solidFill>
                  <a:schemeClr val="accent1"/>
                </a:solidFill>
              </a:rPr>
              <a:t>8.2.11</a:t>
            </a:r>
            <a:r>
              <a:rPr lang="en-US" altLang="zh-CN"/>
              <a:t>  </a:t>
            </a:r>
            <a:r>
              <a:rPr lang="zh-CN" altLang="en-US"/>
              <a:t>（</a:t>
            </a:r>
            <a:r>
              <a:rPr lang="en-US" altLang="zh-CN"/>
              <a:t>1</a:t>
            </a:r>
            <a:r>
              <a:rPr lang="zh-CN" altLang="en-US"/>
              <a:t>）图</a:t>
            </a:r>
            <a:r>
              <a:rPr lang="en-US" altLang="zh-CN"/>
              <a:t>G = &lt;V, E&gt;</a:t>
            </a:r>
            <a:r>
              <a:rPr lang="zh-CN" altLang="en-US"/>
              <a:t>中以结点</a:t>
            </a:r>
            <a:r>
              <a:rPr lang="en-US" altLang="zh-CN"/>
              <a:t>v</a:t>
            </a:r>
            <a:r>
              <a:rPr lang="en-US" altLang="en-US"/>
              <a:t>∈</a:t>
            </a:r>
            <a:r>
              <a:rPr lang="en-US" altLang="zh-CN"/>
              <a:t>V</a:t>
            </a:r>
            <a:r>
              <a:rPr lang="zh-CN" altLang="en-US"/>
              <a:t>为</a:t>
            </a:r>
            <a:r>
              <a:rPr lang="zh-CN" altLang="en-US">
                <a:solidFill>
                  <a:srgbClr val="0000FF"/>
                </a:solidFill>
              </a:rPr>
              <a:t>端点的边数</a:t>
            </a:r>
            <a:r>
              <a:rPr lang="en-US" altLang="zh-CN"/>
              <a:t>(</a:t>
            </a:r>
            <a:r>
              <a:rPr lang="zh-CN" altLang="en-US">
                <a:solidFill>
                  <a:srgbClr val="800080"/>
                </a:solidFill>
              </a:rPr>
              <a:t>有环时计算两次</a:t>
            </a:r>
            <a:r>
              <a:rPr lang="en-US" altLang="zh-CN"/>
              <a:t>)</a:t>
            </a:r>
            <a:r>
              <a:rPr lang="zh-CN" altLang="en-US"/>
              <a:t>称为结点</a:t>
            </a:r>
            <a:r>
              <a:rPr lang="en-US" altLang="zh-CN"/>
              <a:t>v</a:t>
            </a:r>
            <a:r>
              <a:rPr lang="zh-CN" altLang="en-US"/>
              <a:t>的</a:t>
            </a:r>
            <a:r>
              <a:rPr lang="zh-CN" altLang="en-US">
                <a:solidFill>
                  <a:srgbClr val="FF0000"/>
                </a:solidFill>
              </a:rPr>
              <a:t>度数</a:t>
            </a:r>
            <a:r>
              <a:rPr lang="en-US" altLang="zh-CN"/>
              <a:t>(Degree)</a:t>
            </a:r>
            <a:r>
              <a:rPr lang="zh-CN" altLang="en-US"/>
              <a:t>，简称</a:t>
            </a:r>
            <a:r>
              <a:rPr lang="zh-CN" altLang="en-US">
                <a:solidFill>
                  <a:srgbClr val="FF0000"/>
                </a:solidFill>
              </a:rPr>
              <a:t>度</a:t>
            </a:r>
            <a:r>
              <a:rPr lang="zh-CN" altLang="en-US"/>
              <a:t>，记为</a:t>
            </a:r>
            <a:r>
              <a:rPr lang="en-US" altLang="zh-CN">
                <a:solidFill>
                  <a:srgbClr val="FF0000"/>
                </a:solidFill>
              </a:rPr>
              <a:t>deg(v)</a:t>
            </a:r>
            <a:r>
              <a:rPr lang="zh-CN" altLang="en-US"/>
              <a:t>。</a:t>
            </a:r>
          </a:p>
          <a:p>
            <a:pPr marL="0" indent="0" eaLnBrk="1" hangingPunct="1">
              <a:buNone/>
            </a:pPr>
            <a:r>
              <a:rPr lang="zh-CN" altLang="en-US"/>
              <a:t>（</a:t>
            </a:r>
            <a:r>
              <a:rPr lang="en-US" altLang="zh-CN"/>
              <a:t>2</a:t>
            </a:r>
            <a:r>
              <a:rPr lang="zh-CN" altLang="en-US"/>
              <a:t>）有向图</a:t>
            </a:r>
            <a:r>
              <a:rPr lang="en-US" altLang="zh-CN"/>
              <a:t>G = &lt;V, E&gt;</a:t>
            </a:r>
            <a:r>
              <a:rPr lang="zh-CN" altLang="en-US"/>
              <a:t>中以结点</a:t>
            </a:r>
            <a:r>
              <a:rPr lang="en-US" altLang="zh-CN"/>
              <a:t>v</a:t>
            </a:r>
            <a:r>
              <a:rPr lang="zh-CN" altLang="en-US"/>
              <a:t>为</a:t>
            </a:r>
            <a:r>
              <a:rPr lang="zh-CN" altLang="en-US">
                <a:solidFill>
                  <a:srgbClr val="0000FF"/>
                </a:solidFill>
              </a:rPr>
              <a:t>始点的边数</a:t>
            </a:r>
            <a:r>
              <a:rPr lang="zh-CN" altLang="en-US"/>
              <a:t>称为</a:t>
            </a:r>
            <a:r>
              <a:rPr lang="en-US" altLang="zh-CN"/>
              <a:t>v</a:t>
            </a:r>
            <a:r>
              <a:rPr lang="zh-CN" altLang="en-US"/>
              <a:t>的</a:t>
            </a:r>
            <a:r>
              <a:rPr lang="zh-CN" altLang="en-US">
                <a:solidFill>
                  <a:srgbClr val="FF0000"/>
                </a:solidFill>
              </a:rPr>
              <a:t>出度</a:t>
            </a:r>
            <a:r>
              <a:rPr lang="en-US" altLang="zh-CN"/>
              <a:t>(Out-Degree)</a:t>
            </a:r>
            <a:r>
              <a:rPr lang="zh-CN" altLang="en-US"/>
              <a:t>，记为</a:t>
            </a:r>
            <a:r>
              <a:rPr lang="en-US" altLang="zh-CN">
                <a:solidFill>
                  <a:srgbClr val="FF0000"/>
                </a:solidFill>
              </a:rPr>
              <a:t>deg</a:t>
            </a:r>
            <a:r>
              <a:rPr lang="en-US" altLang="zh-CN" baseline="30000">
                <a:solidFill>
                  <a:srgbClr val="FF0000"/>
                </a:solidFill>
              </a:rPr>
              <a:t>+</a:t>
            </a:r>
            <a:r>
              <a:rPr lang="en-US" altLang="zh-CN">
                <a:solidFill>
                  <a:srgbClr val="FF0000"/>
                </a:solidFill>
              </a:rPr>
              <a:t>(v)</a:t>
            </a:r>
            <a:r>
              <a:rPr lang="zh-CN" altLang="en-US"/>
              <a:t>；以结点</a:t>
            </a:r>
            <a:r>
              <a:rPr lang="en-US" altLang="zh-CN"/>
              <a:t>v</a:t>
            </a:r>
            <a:r>
              <a:rPr lang="zh-CN" altLang="en-US"/>
              <a:t>为</a:t>
            </a:r>
            <a:r>
              <a:rPr lang="zh-CN" altLang="en-US">
                <a:solidFill>
                  <a:srgbClr val="0000FF"/>
                </a:solidFill>
              </a:rPr>
              <a:t>终点的边数</a:t>
            </a:r>
            <a:r>
              <a:rPr lang="zh-CN" altLang="en-US"/>
              <a:t>称为</a:t>
            </a:r>
            <a:r>
              <a:rPr lang="en-US" altLang="zh-CN"/>
              <a:t>v</a:t>
            </a:r>
            <a:r>
              <a:rPr lang="zh-CN" altLang="en-US"/>
              <a:t>的</a:t>
            </a:r>
            <a:r>
              <a:rPr lang="zh-CN" altLang="en-US">
                <a:solidFill>
                  <a:srgbClr val="FF0000"/>
                </a:solidFill>
              </a:rPr>
              <a:t>入度</a:t>
            </a:r>
            <a:r>
              <a:rPr lang="en-US" altLang="zh-CN"/>
              <a:t>(In-Degree)</a:t>
            </a:r>
            <a:r>
              <a:rPr lang="zh-CN" altLang="en-US"/>
              <a:t>，记为</a:t>
            </a:r>
            <a:r>
              <a:rPr lang="en-US" altLang="zh-CN">
                <a:solidFill>
                  <a:srgbClr val="FF0000"/>
                </a:solidFill>
              </a:rPr>
              <a:t>deg</a:t>
            </a:r>
            <a:r>
              <a:rPr lang="en-US" altLang="zh-CN" baseline="30000">
                <a:solidFill>
                  <a:srgbClr val="FF0000"/>
                </a:solidFill>
              </a:rPr>
              <a:t>-</a:t>
            </a:r>
            <a:r>
              <a:rPr lang="en-US" altLang="zh-CN">
                <a:solidFill>
                  <a:srgbClr val="FF0000"/>
                </a:solidFill>
              </a:rPr>
              <a:t>(v)</a:t>
            </a:r>
            <a:r>
              <a:rPr lang="zh-CN" altLang="en-US"/>
              <a:t>。显然，</a:t>
            </a:r>
            <a:r>
              <a:rPr lang="en-US" altLang="zh-CN">
                <a:solidFill>
                  <a:srgbClr val="800080"/>
                </a:solidFill>
              </a:rPr>
              <a:t>deg(v) = deg</a:t>
            </a:r>
            <a:r>
              <a:rPr lang="en-US" altLang="zh-CN" baseline="30000">
                <a:solidFill>
                  <a:srgbClr val="800080"/>
                </a:solidFill>
              </a:rPr>
              <a:t>+</a:t>
            </a:r>
            <a:r>
              <a:rPr lang="en-US" altLang="zh-CN">
                <a:solidFill>
                  <a:srgbClr val="800080"/>
                </a:solidFill>
              </a:rPr>
              <a:t>(v)+deg</a:t>
            </a:r>
            <a:r>
              <a:rPr lang="en-US" altLang="zh-CN" baseline="30000">
                <a:solidFill>
                  <a:srgbClr val="800080"/>
                </a:solidFill>
              </a:rPr>
              <a:t>-</a:t>
            </a:r>
            <a:r>
              <a:rPr lang="en-US" altLang="zh-CN">
                <a:solidFill>
                  <a:srgbClr val="800080"/>
                </a:solidFill>
              </a:rPr>
              <a:t>(v)</a:t>
            </a:r>
            <a:r>
              <a:rPr lang="zh-CN" altLang="en-US"/>
              <a:t>。</a:t>
            </a:r>
          </a:p>
          <a:p>
            <a:pPr marL="0" indent="0" eaLnBrk="1" hangingPunct="1">
              <a:buNone/>
            </a:pPr>
            <a:r>
              <a:rPr lang="zh-CN" altLang="en-US"/>
              <a:t>（</a:t>
            </a:r>
            <a:r>
              <a:rPr lang="en-US" altLang="zh-CN"/>
              <a:t>3</a:t>
            </a:r>
            <a:r>
              <a:rPr lang="zh-CN" altLang="en-US"/>
              <a:t>）对于图</a:t>
            </a:r>
            <a:r>
              <a:rPr lang="en-US" altLang="zh-CN"/>
              <a:t>G = &lt;V, E&gt;</a:t>
            </a:r>
            <a:r>
              <a:rPr lang="zh-CN" altLang="en-US"/>
              <a:t>，</a:t>
            </a:r>
            <a:r>
              <a:rPr lang="zh-CN" altLang="en-US">
                <a:solidFill>
                  <a:srgbClr val="0000FF"/>
                </a:solidFill>
              </a:rPr>
              <a:t>度数为</a:t>
            </a:r>
            <a:r>
              <a:rPr lang="en-US" altLang="zh-CN">
                <a:solidFill>
                  <a:srgbClr val="0000FF"/>
                </a:solidFill>
              </a:rPr>
              <a:t>1</a:t>
            </a:r>
            <a:r>
              <a:rPr lang="zh-CN" altLang="en-US"/>
              <a:t>的结点称为</a:t>
            </a:r>
            <a:r>
              <a:rPr lang="zh-CN" altLang="en-US">
                <a:solidFill>
                  <a:srgbClr val="FF0000"/>
                </a:solidFill>
              </a:rPr>
              <a:t>悬挂结点</a:t>
            </a:r>
            <a:r>
              <a:rPr lang="en-US" altLang="zh-CN"/>
              <a:t>(Hanging Point)</a:t>
            </a:r>
            <a:r>
              <a:rPr lang="zh-CN" altLang="en-US"/>
              <a:t>，以悬挂结点为端点的边称为</a:t>
            </a:r>
            <a:r>
              <a:rPr lang="zh-CN" altLang="en-US">
                <a:solidFill>
                  <a:srgbClr val="FF0000"/>
                </a:solidFill>
              </a:rPr>
              <a:t>悬挂边</a:t>
            </a:r>
            <a:r>
              <a:rPr lang="en-US" altLang="zh-CN"/>
              <a:t>(Hanging Edge)</a:t>
            </a:r>
            <a:r>
              <a:rPr lang="zh-CN" altLang="en-US"/>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3443">
                                            <p:txEl>
                                              <p:pRg st="0" end="0"/>
                                            </p:txEl>
                                          </p:spTgt>
                                        </p:tgtEl>
                                        <p:attrNameLst>
                                          <p:attrName>style.visibility</p:attrName>
                                        </p:attrNameLst>
                                      </p:cBhvr>
                                      <p:to>
                                        <p:strVal val="visible"/>
                                      </p:to>
                                    </p:set>
                                    <p:anim calcmode="lin" valueType="num">
                                      <p:cBhvr additive="base">
                                        <p:cTn id="7" dur="500" fill="hold"/>
                                        <p:tgtEl>
                                          <p:spTgt spid="1213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3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3443">
                                            <p:txEl>
                                              <p:pRg st="1" end="1"/>
                                            </p:txEl>
                                          </p:spTgt>
                                        </p:tgtEl>
                                        <p:attrNameLst>
                                          <p:attrName>style.visibility</p:attrName>
                                        </p:attrNameLst>
                                      </p:cBhvr>
                                      <p:to>
                                        <p:strVal val="visible"/>
                                      </p:to>
                                    </p:set>
                                    <p:anim calcmode="lin" valueType="num">
                                      <p:cBhvr additive="base">
                                        <p:cTn id="13" dur="500" fill="hold"/>
                                        <p:tgtEl>
                                          <p:spTgt spid="1213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3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3443">
                                            <p:txEl>
                                              <p:pRg st="2" end="2"/>
                                            </p:txEl>
                                          </p:spTgt>
                                        </p:tgtEl>
                                        <p:attrNameLst>
                                          <p:attrName>style.visibility</p:attrName>
                                        </p:attrNameLst>
                                      </p:cBhvr>
                                      <p:to>
                                        <p:strVal val="visible"/>
                                      </p:to>
                                    </p:set>
                                    <p:anim calcmode="lin" valueType="num">
                                      <p:cBhvr additive="base">
                                        <p:cTn id="19" dur="500" fill="hold"/>
                                        <p:tgtEl>
                                          <p:spTgt spid="1213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3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5F878934-3BC6-4A26-8D97-6E608A7623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53B1CC9-EA17-4C18-842E-88078DF0EFB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6083" name="Rectangle 2">
            <a:extLst>
              <a:ext uri="{FF2B5EF4-FFF2-40B4-BE49-F238E27FC236}">
                <a16:creationId xmlns:a16="http://schemas.microsoft.com/office/drawing/2014/main" id="{0341DC9B-9B27-478F-9A69-E8CBB0B889C9}"/>
              </a:ext>
            </a:extLst>
          </p:cNvPr>
          <p:cNvSpPr>
            <a:spLocks noGrp="1" noChangeArrowheads="1"/>
          </p:cNvSpPr>
          <p:nvPr>
            <p:ph type="title"/>
          </p:nvPr>
        </p:nvSpPr>
        <p:spPr/>
        <p:txBody>
          <a:bodyPr/>
          <a:lstStyle/>
          <a:p>
            <a:pPr eaLnBrk="1" hangingPunct="1"/>
            <a:r>
              <a:rPr lang="zh-CN" altLang="en-US"/>
              <a:t>利用邻接矩阵描述 </a:t>
            </a:r>
          </a:p>
        </p:txBody>
      </p:sp>
      <p:sp>
        <p:nvSpPr>
          <p:cNvPr id="1214467" name="Rectangle 3">
            <a:extLst>
              <a:ext uri="{FF2B5EF4-FFF2-40B4-BE49-F238E27FC236}">
                <a16:creationId xmlns:a16="http://schemas.microsoft.com/office/drawing/2014/main" id="{F179A3C7-D41B-481A-88D9-846189C49DD3}"/>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设图</a:t>
            </a:r>
            <a:r>
              <a:rPr lang="en-US" altLang="zh-CN"/>
              <a:t>G = &lt;V, E&gt;</a:t>
            </a:r>
            <a:r>
              <a:rPr lang="zh-CN" altLang="en-US"/>
              <a:t>，</a:t>
            </a:r>
            <a:r>
              <a:rPr lang="en-US" altLang="zh-CN"/>
              <a:t>V = {v</a:t>
            </a:r>
            <a:r>
              <a:rPr lang="en-US" altLang="zh-CN" baseline="-25000"/>
              <a:t>1</a:t>
            </a:r>
            <a:r>
              <a:rPr lang="en-US" altLang="zh-CN"/>
              <a:t>, v</a:t>
            </a:r>
            <a:r>
              <a:rPr lang="en-US" altLang="zh-CN" baseline="-25000"/>
              <a:t>2</a:t>
            </a:r>
            <a:r>
              <a:rPr lang="en-US" altLang="zh-CN"/>
              <a:t>, </a:t>
            </a:r>
            <a:r>
              <a:rPr lang="en-US" altLang="zh-CN">
                <a:latin typeface="宋体" panose="02010600030101010101" pitchFamily="2" charset="-122"/>
              </a:rPr>
              <a:t>…</a:t>
            </a:r>
            <a:r>
              <a:rPr lang="en-US" altLang="zh-CN"/>
              <a:t>, v</a:t>
            </a:r>
            <a:r>
              <a:rPr lang="en-US" altLang="zh-CN" baseline="-25000"/>
              <a:t>n</a:t>
            </a:r>
            <a:r>
              <a:rPr lang="en-US" altLang="zh-CN"/>
              <a:t>}</a:t>
            </a:r>
            <a:r>
              <a:rPr lang="zh-CN" altLang="en-US"/>
              <a:t>的邻接矩阵为</a:t>
            </a:r>
          </a:p>
        </p:txBody>
      </p:sp>
      <p:graphicFrame>
        <p:nvGraphicFramePr>
          <p:cNvPr id="1214468" name="Object 4">
            <a:extLst>
              <a:ext uri="{FF2B5EF4-FFF2-40B4-BE49-F238E27FC236}">
                <a16:creationId xmlns:a16="http://schemas.microsoft.com/office/drawing/2014/main" id="{2559EC0B-567F-487F-86C2-193CEBA4C82F}"/>
              </a:ext>
            </a:extLst>
          </p:cNvPr>
          <p:cNvGraphicFramePr>
            <a:graphicFrameLocks noChangeAspect="1"/>
          </p:cNvGraphicFramePr>
          <p:nvPr/>
        </p:nvGraphicFramePr>
        <p:xfrm>
          <a:off x="3935413" y="2060575"/>
          <a:ext cx="4030662" cy="2355850"/>
        </p:xfrm>
        <a:graphic>
          <a:graphicData uri="http://schemas.openxmlformats.org/presentationml/2006/ole">
            <mc:AlternateContent xmlns:mc="http://schemas.openxmlformats.org/markup-compatibility/2006">
              <mc:Choice xmlns:v="urn:schemas-microsoft-com:vml" Requires="v">
                <p:oleObj name="公式" r:id="rId2" imgW="1612900" imgH="939800" progId="Equation.3">
                  <p:embed/>
                </p:oleObj>
              </mc:Choice>
              <mc:Fallback>
                <p:oleObj name="公式" r:id="rId2" imgW="1612900" imgH="939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2060575"/>
                        <a:ext cx="4030662"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4479" name="Rectangle 15">
            <a:extLst>
              <a:ext uri="{FF2B5EF4-FFF2-40B4-BE49-F238E27FC236}">
                <a16:creationId xmlns:a16="http://schemas.microsoft.com/office/drawing/2014/main" id="{E9718A72-B431-438C-8E17-59A494C62ACA}"/>
              </a:ext>
            </a:extLst>
          </p:cNvPr>
          <p:cNvSpPr>
            <a:spLocks noChangeArrowheads="1"/>
          </p:cNvSpPr>
          <p:nvPr/>
        </p:nvSpPr>
        <p:spPr bwMode="auto">
          <a:xfrm>
            <a:off x="1919288" y="4437063"/>
            <a:ext cx="8424862"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若</a:t>
            </a:r>
            <a:r>
              <a:rPr lang="en-US" altLang="zh-CN"/>
              <a:t>G</a:t>
            </a:r>
            <a:r>
              <a:rPr lang="zh-CN" altLang="en-US"/>
              <a:t>是无向图，则</a:t>
            </a:r>
            <a:r>
              <a:rPr lang="en-US" altLang="zh-CN"/>
              <a:t>A</a:t>
            </a:r>
            <a:r>
              <a:rPr lang="zh-CN" altLang="en-US"/>
              <a:t>中第</a:t>
            </a:r>
            <a:r>
              <a:rPr lang="en-US" altLang="zh-CN"/>
              <a:t>i</a:t>
            </a:r>
            <a:r>
              <a:rPr lang="zh-CN" altLang="en-US"/>
              <a:t>行元素是由结点</a:t>
            </a:r>
            <a:r>
              <a:rPr lang="en-US" altLang="zh-CN"/>
              <a:t>v</a:t>
            </a:r>
            <a:r>
              <a:rPr lang="en-US" altLang="zh-CN" baseline="-25000"/>
              <a:t>i</a:t>
            </a:r>
            <a:r>
              <a:rPr lang="zh-CN" altLang="en-US"/>
              <a:t>所关联的边所决定，其中为</a:t>
            </a:r>
            <a:r>
              <a:rPr lang="en-US" altLang="zh-CN"/>
              <a:t>1</a:t>
            </a:r>
            <a:r>
              <a:rPr lang="zh-CN" altLang="en-US"/>
              <a:t>的元素数目等于</a:t>
            </a:r>
            <a:r>
              <a:rPr lang="en-US" altLang="zh-CN"/>
              <a:t>v</a:t>
            </a:r>
            <a:r>
              <a:rPr lang="en-US" altLang="zh-CN" baseline="-25000"/>
              <a:t>i</a:t>
            </a:r>
            <a:r>
              <a:rPr lang="zh-CN" altLang="en-US"/>
              <a:t>的度数，即，</a:t>
            </a:r>
          </a:p>
        </p:txBody>
      </p:sp>
      <p:graphicFrame>
        <p:nvGraphicFramePr>
          <p:cNvPr id="1214480" name="Object 16">
            <a:extLst>
              <a:ext uri="{FF2B5EF4-FFF2-40B4-BE49-F238E27FC236}">
                <a16:creationId xmlns:a16="http://schemas.microsoft.com/office/drawing/2014/main" id="{E73BB974-B016-4F13-9C21-0F39C34001B7}"/>
              </a:ext>
            </a:extLst>
          </p:cNvPr>
          <p:cNvGraphicFramePr>
            <a:graphicFrameLocks noChangeAspect="1"/>
          </p:cNvGraphicFramePr>
          <p:nvPr/>
        </p:nvGraphicFramePr>
        <p:xfrm>
          <a:off x="2135188" y="5445126"/>
          <a:ext cx="3351212" cy="1084263"/>
        </p:xfrm>
        <a:graphic>
          <a:graphicData uri="http://schemas.openxmlformats.org/presentationml/2006/ole">
            <mc:AlternateContent xmlns:mc="http://schemas.openxmlformats.org/markup-compatibility/2006">
              <mc:Choice xmlns:v="urn:schemas-microsoft-com:vml" Requires="v">
                <p:oleObj name="公式" r:id="rId4" imgW="1320227" imgH="431613" progId="Equation.3">
                  <p:embed/>
                </p:oleObj>
              </mc:Choice>
              <mc:Fallback>
                <p:oleObj name="公式" r:id="rId4" imgW="1320227" imgH="431613"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5445126"/>
                        <a:ext cx="3351212"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4482" name="Object 18">
            <a:extLst>
              <a:ext uri="{FF2B5EF4-FFF2-40B4-BE49-F238E27FC236}">
                <a16:creationId xmlns:a16="http://schemas.microsoft.com/office/drawing/2014/main" id="{C1A398E2-E739-45A9-B9DC-D8B0914AF3D2}"/>
              </a:ext>
            </a:extLst>
          </p:cNvPr>
          <p:cNvGraphicFramePr>
            <a:graphicFrameLocks noChangeAspect="1"/>
          </p:cNvGraphicFramePr>
          <p:nvPr/>
        </p:nvGraphicFramePr>
        <p:xfrm>
          <a:off x="6450014" y="5445126"/>
          <a:ext cx="3317875" cy="1082675"/>
        </p:xfrm>
        <a:graphic>
          <a:graphicData uri="http://schemas.openxmlformats.org/presentationml/2006/ole">
            <mc:AlternateContent xmlns:mc="http://schemas.openxmlformats.org/markup-compatibility/2006">
              <mc:Choice xmlns:v="urn:schemas-microsoft-com:vml" Requires="v">
                <p:oleObj name="公式" r:id="rId6" imgW="1307532" imgH="431613" progId="Equation.3">
                  <p:embed/>
                </p:oleObj>
              </mc:Choice>
              <mc:Fallback>
                <p:oleObj name="公式" r:id="rId6" imgW="1307532" imgH="431613"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0014" y="5445126"/>
                        <a:ext cx="33178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4467">
                                            <p:txEl>
                                              <p:pRg st="0" end="0"/>
                                            </p:txEl>
                                          </p:spTgt>
                                        </p:tgtEl>
                                        <p:attrNameLst>
                                          <p:attrName>style.visibility</p:attrName>
                                        </p:attrNameLst>
                                      </p:cBhvr>
                                      <p:to>
                                        <p:strVal val="visible"/>
                                      </p:to>
                                    </p:set>
                                    <p:anim calcmode="lin" valueType="num">
                                      <p:cBhvr additive="base">
                                        <p:cTn id="7" dur="500" fill="hold"/>
                                        <p:tgtEl>
                                          <p:spTgt spid="1214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44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14468"/>
                                        </p:tgtEl>
                                        <p:attrNameLst>
                                          <p:attrName>style.visibility</p:attrName>
                                        </p:attrNameLst>
                                      </p:cBhvr>
                                      <p:to>
                                        <p:strVal val="visible"/>
                                      </p:to>
                                    </p:set>
                                    <p:anim calcmode="lin" valueType="num">
                                      <p:cBhvr additive="base">
                                        <p:cTn id="12" dur="500" fill="hold"/>
                                        <p:tgtEl>
                                          <p:spTgt spid="1214468"/>
                                        </p:tgtEl>
                                        <p:attrNameLst>
                                          <p:attrName>ppt_x</p:attrName>
                                        </p:attrNameLst>
                                      </p:cBhvr>
                                      <p:tavLst>
                                        <p:tav tm="0">
                                          <p:val>
                                            <p:strVal val="#ppt_x"/>
                                          </p:val>
                                        </p:tav>
                                        <p:tav tm="100000">
                                          <p:val>
                                            <p:strVal val="#ppt_x"/>
                                          </p:val>
                                        </p:tav>
                                      </p:tavLst>
                                    </p:anim>
                                    <p:anim calcmode="lin" valueType="num">
                                      <p:cBhvr additive="base">
                                        <p:cTn id="13" dur="500" fill="hold"/>
                                        <p:tgtEl>
                                          <p:spTgt spid="121446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14479"/>
                                        </p:tgtEl>
                                        <p:attrNameLst>
                                          <p:attrName>style.visibility</p:attrName>
                                        </p:attrNameLst>
                                      </p:cBhvr>
                                      <p:to>
                                        <p:strVal val="visible"/>
                                      </p:to>
                                    </p:set>
                                    <p:anim calcmode="lin" valueType="num">
                                      <p:cBhvr additive="base">
                                        <p:cTn id="18" dur="500" fill="hold"/>
                                        <p:tgtEl>
                                          <p:spTgt spid="1214479"/>
                                        </p:tgtEl>
                                        <p:attrNameLst>
                                          <p:attrName>ppt_x</p:attrName>
                                        </p:attrNameLst>
                                      </p:cBhvr>
                                      <p:tavLst>
                                        <p:tav tm="0">
                                          <p:val>
                                            <p:strVal val="#ppt_x"/>
                                          </p:val>
                                        </p:tav>
                                        <p:tav tm="100000">
                                          <p:val>
                                            <p:strVal val="#ppt_x"/>
                                          </p:val>
                                        </p:tav>
                                      </p:tavLst>
                                    </p:anim>
                                    <p:anim calcmode="lin" valueType="num">
                                      <p:cBhvr additive="base">
                                        <p:cTn id="19" dur="500" fill="hold"/>
                                        <p:tgtEl>
                                          <p:spTgt spid="1214479"/>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1214480"/>
                                        </p:tgtEl>
                                        <p:attrNameLst>
                                          <p:attrName>style.visibility</p:attrName>
                                        </p:attrNameLst>
                                      </p:cBhvr>
                                      <p:to>
                                        <p:strVal val="visible"/>
                                      </p:to>
                                    </p:set>
                                    <p:anim calcmode="lin" valueType="num">
                                      <p:cBhvr additive="base">
                                        <p:cTn id="23" dur="500" fill="hold"/>
                                        <p:tgtEl>
                                          <p:spTgt spid="1214480"/>
                                        </p:tgtEl>
                                        <p:attrNameLst>
                                          <p:attrName>ppt_x</p:attrName>
                                        </p:attrNameLst>
                                      </p:cBhvr>
                                      <p:tavLst>
                                        <p:tav tm="0">
                                          <p:val>
                                            <p:strVal val="#ppt_x"/>
                                          </p:val>
                                        </p:tav>
                                        <p:tav tm="100000">
                                          <p:val>
                                            <p:strVal val="#ppt_x"/>
                                          </p:val>
                                        </p:tav>
                                      </p:tavLst>
                                    </p:anim>
                                    <p:anim calcmode="lin" valueType="num">
                                      <p:cBhvr additive="base">
                                        <p:cTn id="24" dur="500" fill="hold"/>
                                        <p:tgtEl>
                                          <p:spTgt spid="121448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14482"/>
                                        </p:tgtEl>
                                        <p:attrNameLst>
                                          <p:attrName>style.visibility</p:attrName>
                                        </p:attrNameLst>
                                      </p:cBhvr>
                                      <p:to>
                                        <p:strVal val="visible"/>
                                      </p:to>
                                    </p:set>
                                    <p:anim calcmode="lin" valueType="num">
                                      <p:cBhvr additive="base">
                                        <p:cTn id="29" dur="500" fill="hold"/>
                                        <p:tgtEl>
                                          <p:spTgt spid="1214482"/>
                                        </p:tgtEl>
                                        <p:attrNameLst>
                                          <p:attrName>ppt_x</p:attrName>
                                        </p:attrNameLst>
                                      </p:cBhvr>
                                      <p:tavLst>
                                        <p:tav tm="0">
                                          <p:val>
                                            <p:strVal val="#ppt_x"/>
                                          </p:val>
                                        </p:tav>
                                        <p:tav tm="100000">
                                          <p:val>
                                            <p:strVal val="#ppt_x"/>
                                          </p:val>
                                        </p:tav>
                                      </p:tavLst>
                                    </p:anim>
                                    <p:anim calcmode="lin" valueType="num">
                                      <p:cBhvr additive="base">
                                        <p:cTn id="30" dur="500" fill="hold"/>
                                        <p:tgtEl>
                                          <p:spTgt spid="1214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67" grpId="0" build="p"/>
      <p:bldP spid="121447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3626B8CA-FA3F-437A-9749-2F616700A7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BD97157-373D-4239-B691-4FD92E4E37CC}"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7107" name="Rectangle 2">
            <a:extLst>
              <a:ext uri="{FF2B5EF4-FFF2-40B4-BE49-F238E27FC236}">
                <a16:creationId xmlns:a16="http://schemas.microsoft.com/office/drawing/2014/main" id="{F0DD125A-86C5-4989-A455-D1B232458636}"/>
              </a:ext>
            </a:extLst>
          </p:cNvPr>
          <p:cNvSpPr>
            <a:spLocks noGrp="1" noChangeArrowheads="1"/>
          </p:cNvSpPr>
          <p:nvPr>
            <p:ph type="title"/>
          </p:nvPr>
        </p:nvSpPr>
        <p:spPr/>
        <p:txBody>
          <a:bodyPr/>
          <a:lstStyle/>
          <a:p>
            <a:pPr eaLnBrk="1" hangingPunct="1"/>
            <a:r>
              <a:rPr lang="zh-CN" altLang="en-US"/>
              <a:t>利用邻接矩阵描述</a:t>
            </a:r>
          </a:p>
        </p:txBody>
      </p:sp>
      <p:sp>
        <p:nvSpPr>
          <p:cNvPr id="1215491" name="Rectangle 3">
            <a:extLst>
              <a:ext uri="{FF2B5EF4-FFF2-40B4-BE49-F238E27FC236}">
                <a16:creationId xmlns:a16="http://schemas.microsoft.com/office/drawing/2014/main" id="{601E7A14-4C4E-4119-A161-6948B8D867E3}"/>
              </a:ext>
            </a:extLst>
          </p:cNvPr>
          <p:cNvSpPr>
            <a:spLocks noGrp="1" noChangeArrowheads="1"/>
          </p:cNvSpPr>
          <p:nvPr>
            <p:ph type="body" idx="1"/>
          </p:nvPr>
        </p:nvSpPr>
        <p:spPr>
          <a:xfrm>
            <a:off x="2135188" y="1341438"/>
            <a:ext cx="8064500" cy="1630362"/>
          </a:xfrm>
        </p:spPr>
        <p:txBody>
          <a:bodyPr/>
          <a:lstStyle/>
          <a:p>
            <a:pPr marL="0" indent="0" eaLnBrk="1" hangingPunct="1">
              <a:buNone/>
            </a:pPr>
            <a:r>
              <a:rPr lang="zh-CN" altLang="en-US"/>
              <a:t>若</a:t>
            </a:r>
            <a:r>
              <a:rPr lang="en-US" altLang="zh-CN"/>
              <a:t>G</a:t>
            </a:r>
            <a:r>
              <a:rPr lang="zh-CN" altLang="en-US"/>
              <a:t>是有向图，则</a:t>
            </a:r>
            <a:r>
              <a:rPr lang="en-US" altLang="zh-CN"/>
              <a:t>A</a:t>
            </a:r>
            <a:r>
              <a:rPr lang="zh-CN" altLang="en-US"/>
              <a:t>中第</a:t>
            </a:r>
            <a:r>
              <a:rPr lang="en-US" altLang="zh-CN"/>
              <a:t>i</a:t>
            </a:r>
            <a:r>
              <a:rPr lang="zh-CN" altLang="en-US"/>
              <a:t>行元素是由结点</a:t>
            </a:r>
            <a:r>
              <a:rPr lang="en-US" altLang="zh-CN"/>
              <a:t>v</a:t>
            </a:r>
            <a:r>
              <a:rPr lang="en-US" altLang="zh-CN" baseline="-25000"/>
              <a:t>i</a:t>
            </a:r>
            <a:r>
              <a:rPr lang="zh-CN" altLang="en-US"/>
              <a:t>为始点的边所决定，其中为</a:t>
            </a:r>
            <a:r>
              <a:rPr lang="en-US" altLang="zh-CN"/>
              <a:t>1</a:t>
            </a:r>
            <a:r>
              <a:rPr lang="zh-CN" altLang="en-US"/>
              <a:t>的元素数目等于</a:t>
            </a:r>
            <a:r>
              <a:rPr lang="en-US" altLang="zh-CN"/>
              <a:t>v</a:t>
            </a:r>
            <a:r>
              <a:rPr lang="en-US" altLang="zh-CN" baseline="-25000"/>
              <a:t>i</a:t>
            </a:r>
            <a:r>
              <a:rPr lang="zh-CN" altLang="en-US"/>
              <a:t>的出度，即</a:t>
            </a:r>
          </a:p>
        </p:txBody>
      </p:sp>
      <p:sp>
        <p:nvSpPr>
          <p:cNvPr id="1215492" name="Rectangle 4">
            <a:extLst>
              <a:ext uri="{FF2B5EF4-FFF2-40B4-BE49-F238E27FC236}">
                <a16:creationId xmlns:a16="http://schemas.microsoft.com/office/drawing/2014/main" id="{9F4F0FC0-7BBD-4524-B1D2-2C1C8387F8DB}"/>
              </a:ext>
            </a:extLst>
          </p:cNvPr>
          <p:cNvSpPr>
            <a:spLocks noChangeArrowheads="1"/>
          </p:cNvSpPr>
          <p:nvPr/>
        </p:nvSpPr>
        <p:spPr bwMode="auto">
          <a:xfrm>
            <a:off x="2135188" y="4002088"/>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a:t>A</a:t>
            </a:r>
            <a:r>
              <a:rPr lang="zh-CN" altLang="en-US"/>
              <a:t>中第</a:t>
            </a:r>
            <a:r>
              <a:rPr lang="en-US" altLang="zh-CN"/>
              <a:t>i</a:t>
            </a:r>
            <a:r>
              <a:rPr lang="zh-CN" altLang="en-US"/>
              <a:t>列元素是由结点</a:t>
            </a:r>
            <a:r>
              <a:rPr lang="en-US" altLang="zh-CN"/>
              <a:t>v</a:t>
            </a:r>
            <a:r>
              <a:rPr lang="en-US" altLang="zh-CN" baseline="-25000"/>
              <a:t>i</a:t>
            </a:r>
            <a:r>
              <a:rPr lang="zh-CN" altLang="en-US"/>
              <a:t>为终点的边所决定，其中为</a:t>
            </a:r>
            <a:r>
              <a:rPr lang="en-US" altLang="zh-CN"/>
              <a:t>1</a:t>
            </a:r>
            <a:r>
              <a:rPr lang="zh-CN" altLang="en-US"/>
              <a:t>的元素数目等于</a:t>
            </a:r>
            <a:r>
              <a:rPr lang="en-US" altLang="zh-CN"/>
              <a:t>v</a:t>
            </a:r>
            <a:r>
              <a:rPr lang="en-US" altLang="zh-CN" baseline="-25000"/>
              <a:t>i</a:t>
            </a:r>
            <a:r>
              <a:rPr lang="zh-CN" altLang="en-US"/>
              <a:t>的入度，即</a:t>
            </a:r>
          </a:p>
        </p:txBody>
      </p:sp>
      <p:sp>
        <p:nvSpPr>
          <p:cNvPr id="47110" name="Rectangle 6">
            <a:extLst>
              <a:ext uri="{FF2B5EF4-FFF2-40B4-BE49-F238E27FC236}">
                <a16:creationId xmlns:a16="http://schemas.microsoft.com/office/drawing/2014/main" id="{E52DEF60-2C3F-4C61-850E-0F5569CE50AE}"/>
              </a:ext>
            </a:extLst>
          </p:cNvPr>
          <p:cNvSpPr>
            <a:spLocks noChangeArrowheads="1"/>
          </p:cNvSpPr>
          <p:nvPr/>
        </p:nvSpPr>
        <p:spPr bwMode="auto">
          <a:xfrm>
            <a:off x="1524001" y="292230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15493" name="Object 5">
            <a:extLst>
              <a:ext uri="{FF2B5EF4-FFF2-40B4-BE49-F238E27FC236}">
                <a16:creationId xmlns:a16="http://schemas.microsoft.com/office/drawing/2014/main" id="{F9525A81-4098-42E5-BDB5-DDE877DAB67A}"/>
              </a:ext>
            </a:extLst>
          </p:cNvPr>
          <p:cNvGraphicFramePr>
            <a:graphicFrameLocks noChangeAspect="1"/>
          </p:cNvGraphicFramePr>
          <p:nvPr/>
        </p:nvGraphicFramePr>
        <p:xfrm>
          <a:off x="4606926" y="2924176"/>
          <a:ext cx="2697163" cy="1082675"/>
        </p:xfrm>
        <a:graphic>
          <a:graphicData uri="http://schemas.openxmlformats.org/presentationml/2006/ole">
            <mc:AlternateContent xmlns:mc="http://schemas.openxmlformats.org/markup-compatibility/2006">
              <mc:Choice xmlns:v="urn:schemas-microsoft-com:vml" Requires="v">
                <p:oleObj name="公式" r:id="rId2" imgW="1079032" imgH="431613" progId="Equation.3">
                  <p:embed/>
                </p:oleObj>
              </mc:Choice>
              <mc:Fallback>
                <p:oleObj name="公式" r:id="rId2" imgW="1079032" imgH="431613"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926" y="2924176"/>
                        <a:ext cx="269716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5495" name="Object 7">
            <a:extLst>
              <a:ext uri="{FF2B5EF4-FFF2-40B4-BE49-F238E27FC236}">
                <a16:creationId xmlns:a16="http://schemas.microsoft.com/office/drawing/2014/main" id="{313BEEFF-A80A-4068-A1DC-70562CDC0B33}"/>
              </a:ext>
            </a:extLst>
          </p:cNvPr>
          <p:cNvGraphicFramePr>
            <a:graphicFrameLocks noChangeAspect="1"/>
          </p:cNvGraphicFramePr>
          <p:nvPr/>
        </p:nvGraphicFramePr>
        <p:xfrm>
          <a:off x="4606926" y="5299076"/>
          <a:ext cx="2697163" cy="1082675"/>
        </p:xfrm>
        <a:graphic>
          <a:graphicData uri="http://schemas.openxmlformats.org/presentationml/2006/ole">
            <mc:AlternateContent xmlns:mc="http://schemas.openxmlformats.org/markup-compatibility/2006">
              <mc:Choice xmlns:v="urn:schemas-microsoft-com:vml" Requires="v">
                <p:oleObj name="公式" r:id="rId4" imgW="1079032" imgH="431613" progId="Equation.3">
                  <p:embed/>
                </p:oleObj>
              </mc:Choice>
              <mc:Fallback>
                <p:oleObj name="公式" r:id="rId4" imgW="1079032" imgH="4316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6926" y="5299076"/>
                        <a:ext cx="269716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5491">
                                            <p:txEl>
                                              <p:pRg st="0" end="0"/>
                                            </p:txEl>
                                          </p:spTgt>
                                        </p:tgtEl>
                                        <p:attrNameLst>
                                          <p:attrName>style.visibility</p:attrName>
                                        </p:attrNameLst>
                                      </p:cBhvr>
                                      <p:to>
                                        <p:strVal val="visible"/>
                                      </p:to>
                                    </p:set>
                                    <p:anim calcmode="lin" valueType="num">
                                      <p:cBhvr additive="base">
                                        <p:cTn id="7" dur="500" fill="hold"/>
                                        <p:tgtEl>
                                          <p:spTgt spid="1215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5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5493"/>
                                        </p:tgtEl>
                                        <p:attrNameLst>
                                          <p:attrName>style.visibility</p:attrName>
                                        </p:attrNameLst>
                                      </p:cBhvr>
                                      <p:to>
                                        <p:strVal val="visible"/>
                                      </p:to>
                                    </p:set>
                                    <p:anim calcmode="lin" valueType="num">
                                      <p:cBhvr additive="base">
                                        <p:cTn id="13" dur="500" fill="hold"/>
                                        <p:tgtEl>
                                          <p:spTgt spid="1215493"/>
                                        </p:tgtEl>
                                        <p:attrNameLst>
                                          <p:attrName>ppt_x</p:attrName>
                                        </p:attrNameLst>
                                      </p:cBhvr>
                                      <p:tavLst>
                                        <p:tav tm="0">
                                          <p:val>
                                            <p:strVal val="#ppt_x"/>
                                          </p:val>
                                        </p:tav>
                                        <p:tav tm="100000">
                                          <p:val>
                                            <p:strVal val="#ppt_x"/>
                                          </p:val>
                                        </p:tav>
                                      </p:tavLst>
                                    </p:anim>
                                    <p:anim calcmode="lin" valueType="num">
                                      <p:cBhvr additive="base">
                                        <p:cTn id="14" dur="500" fill="hold"/>
                                        <p:tgtEl>
                                          <p:spTgt spid="12154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5492"/>
                                        </p:tgtEl>
                                        <p:attrNameLst>
                                          <p:attrName>style.visibility</p:attrName>
                                        </p:attrNameLst>
                                      </p:cBhvr>
                                      <p:to>
                                        <p:strVal val="visible"/>
                                      </p:to>
                                    </p:set>
                                    <p:anim calcmode="lin" valueType="num">
                                      <p:cBhvr additive="base">
                                        <p:cTn id="19" dur="500" fill="hold"/>
                                        <p:tgtEl>
                                          <p:spTgt spid="1215492"/>
                                        </p:tgtEl>
                                        <p:attrNameLst>
                                          <p:attrName>ppt_x</p:attrName>
                                        </p:attrNameLst>
                                      </p:cBhvr>
                                      <p:tavLst>
                                        <p:tav tm="0">
                                          <p:val>
                                            <p:strVal val="#ppt_x"/>
                                          </p:val>
                                        </p:tav>
                                        <p:tav tm="100000">
                                          <p:val>
                                            <p:strVal val="#ppt_x"/>
                                          </p:val>
                                        </p:tav>
                                      </p:tavLst>
                                    </p:anim>
                                    <p:anim calcmode="lin" valueType="num">
                                      <p:cBhvr additive="base">
                                        <p:cTn id="20" dur="500" fill="hold"/>
                                        <p:tgtEl>
                                          <p:spTgt spid="12154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15495"/>
                                        </p:tgtEl>
                                        <p:attrNameLst>
                                          <p:attrName>style.visibility</p:attrName>
                                        </p:attrNameLst>
                                      </p:cBhvr>
                                      <p:to>
                                        <p:strVal val="visible"/>
                                      </p:to>
                                    </p:set>
                                    <p:anim calcmode="lin" valueType="num">
                                      <p:cBhvr additive="base">
                                        <p:cTn id="25" dur="500" fill="hold"/>
                                        <p:tgtEl>
                                          <p:spTgt spid="1215495"/>
                                        </p:tgtEl>
                                        <p:attrNameLst>
                                          <p:attrName>ppt_x</p:attrName>
                                        </p:attrNameLst>
                                      </p:cBhvr>
                                      <p:tavLst>
                                        <p:tav tm="0">
                                          <p:val>
                                            <p:strVal val="#ppt_x"/>
                                          </p:val>
                                        </p:tav>
                                        <p:tav tm="100000">
                                          <p:val>
                                            <p:strVal val="#ppt_x"/>
                                          </p:val>
                                        </p:tav>
                                      </p:tavLst>
                                    </p:anim>
                                    <p:anim calcmode="lin" valueType="num">
                                      <p:cBhvr additive="base">
                                        <p:cTn id="26" dur="500" fill="hold"/>
                                        <p:tgtEl>
                                          <p:spTgt spid="1215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1" grpId="0" build="p"/>
      <p:bldP spid="121549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07D6B7E9-3C9E-45D8-961C-A06FCA95C3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881D818-C6E3-44DB-A6BB-C264877C586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8131" name="Rectangle 2">
            <a:extLst>
              <a:ext uri="{FF2B5EF4-FFF2-40B4-BE49-F238E27FC236}">
                <a16:creationId xmlns:a16="http://schemas.microsoft.com/office/drawing/2014/main" id="{BDBBE6F6-E90A-4B9F-BA0A-BA8B65B0B433}"/>
              </a:ext>
            </a:extLst>
          </p:cNvPr>
          <p:cNvSpPr>
            <a:spLocks noGrp="1" noChangeArrowheads="1"/>
          </p:cNvSpPr>
          <p:nvPr>
            <p:ph type="title"/>
          </p:nvPr>
        </p:nvSpPr>
        <p:spPr/>
        <p:txBody>
          <a:bodyPr/>
          <a:lstStyle/>
          <a:p>
            <a:pPr eaLnBrk="1" hangingPunct="1"/>
            <a:r>
              <a:rPr lang="zh-CN" altLang="en-US"/>
              <a:t>定理</a:t>
            </a:r>
            <a:r>
              <a:rPr lang="en-US" altLang="zh-CN"/>
              <a:t>8.2.1(</a:t>
            </a:r>
            <a:r>
              <a:rPr lang="zh-CN" altLang="en-US"/>
              <a:t>握手定理</a:t>
            </a:r>
            <a:r>
              <a:rPr lang="en-US" altLang="zh-CN"/>
              <a:t>)</a:t>
            </a:r>
          </a:p>
        </p:txBody>
      </p:sp>
      <p:sp>
        <p:nvSpPr>
          <p:cNvPr id="1217539" name="Rectangle 3">
            <a:extLst>
              <a:ext uri="{FF2B5EF4-FFF2-40B4-BE49-F238E27FC236}">
                <a16:creationId xmlns:a16="http://schemas.microsoft.com/office/drawing/2014/main" id="{3EBA4FCB-8D4C-4592-985B-AF5C3F417F8B}"/>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solidFill>
                  <a:srgbClr val="0000FF"/>
                </a:solidFill>
              </a:rPr>
              <a:t>图中结点度数的总和等于边数的二倍</a:t>
            </a:r>
            <a:r>
              <a:rPr lang="zh-CN" altLang="en-US"/>
              <a:t>，即设图</a:t>
            </a:r>
            <a:r>
              <a:rPr lang="en-US" altLang="zh-CN"/>
              <a:t>G = &lt;V, E&gt;</a:t>
            </a:r>
            <a:r>
              <a:rPr lang="zh-CN" altLang="en-US"/>
              <a:t>，则有 </a:t>
            </a:r>
          </a:p>
        </p:txBody>
      </p:sp>
      <p:graphicFrame>
        <p:nvGraphicFramePr>
          <p:cNvPr id="1217540" name="Object 4">
            <a:extLst>
              <a:ext uri="{FF2B5EF4-FFF2-40B4-BE49-F238E27FC236}">
                <a16:creationId xmlns:a16="http://schemas.microsoft.com/office/drawing/2014/main" id="{32292C93-762C-4123-B273-2A71EB3ED6CE}"/>
              </a:ext>
            </a:extLst>
          </p:cNvPr>
          <p:cNvGraphicFramePr>
            <a:graphicFrameLocks noChangeAspect="1"/>
          </p:cNvGraphicFramePr>
          <p:nvPr/>
        </p:nvGraphicFramePr>
        <p:xfrm>
          <a:off x="4367213" y="2592388"/>
          <a:ext cx="2544762" cy="855662"/>
        </p:xfrm>
        <a:graphic>
          <a:graphicData uri="http://schemas.openxmlformats.org/presentationml/2006/ole">
            <mc:AlternateContent xmlns:mc="http://schemas.openxmlformats.org/markup-compatibility/2006">
              <mc:Choice xmlns:v="urn:schemas-microsoft-com:vml" Requires="v">
                <p:oleObj name="公式" r:id="rId2" imgW="1016000" imgH="342900" progId="Equation.3">
                  <p:embed/>
                </p:oleObj>
              </mc:Choice>
              <mc:Fallback>
                <p:oleObj name="公式" r:id="rId2" imgW="1016000" imgH="342900" progId="Equation.3">
                  <p:embed/>
                  <p:pic>
                    <p:nvPicPr>
                      <p:cNvPr id="1217540" name="Object 4">
                        <a:extLst>
                          <a:ext uri="{FF2B5EF4-FFF2-40B4-BE49-F238E27FC236}">
                            <a16:creationId xmlns:a16="http://schemas.microsoft.com/office/drawing/2014/main" id="{32292C93-762C-4123-B273-2A71EB3ED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13" y="2592388"/>
                        <a:ext cx="2544762"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7542" name="Rectangle 6">
            <a:extLst>
              <a:ext uri="{FF2B5EF4-FFF2-40B4-BE49-F238E27FC236}">
                <a16:creationId xmlns:a16="http://schemas.microsoft.com/office/drawing/2014/main" id="{5A927662-F467-4A36-8B52-9E43C21E8C24}"/>
              </a:ext>
            </a:extLst>
          </p:cNvPr>
          <p:cNvSpPr>
            <a:spLocks noChangeArrowheads="1"/>
          </p:cNvSpPr>
          <p:nvPr/>
        </p:nvSpPr>
        <p:spPr bwMode="auto">
          <a:xfrm>
            <a:off x="2135188" y="3581401"/>
            <a:ext cx="80645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分析  </a:t>
            </a:r>
            <a:r>
              <a:rPr lang="zh-CN" altLang="en-US"/>
              <a:t>由定义</a:t>
            </a:r>
            <a:r>
              <a:rPr lang="en-US" altLang="zh-CN"/>
              <a:t>8.2.11</a:t>
            </a:r>
            <a:r>
              <a:rPr lang="zh-CN" altLang="en-US"/>
              <a:t>，结点</a:t>
            </a:r>
            <a:r>
              <a:rPr lang="en-US" altLang="zh-CN"/>
              <a:t>v</a:t>
            </a:r>
            <a:r>
              <a:rPr lang="zh-CN" altLang="en-US"/>
              <a:t>的度数等于以</a:t>
            </a:r>
            <a:r>
              <a:rPr lang="en-US" altLang="zh-CN"/>
              <a:t>v</a:t>
            </a:r>
            <a:r>
              <a:rPr lang="zh-CN" altLang="en-US"/>
              <a:t>为端点的边数，而</a:t>
            </a:r>
            <a:r>
              <a:rPr lang="en-US" altLang="zh-CN"/>
              <a:t>1</a:t>
            </a:r>
            <a:r>
              <a:rPr lang="zh-CN" altLang="en-US"/>
              <a:t>条边有</a:t>
            </a:r>
            <a:r>
              <a:rPr lang="en-US" altLang="zh-CN"/>
              <a:t>2</a:t>
            </a:r>
            <a:r>
              <a:rPr lang="zh-CN" altLang="en-US"/>
              <a:t>个端点</a:t>
            </a:r>
            <a:r>
              <a:rPr lang="en-US" altLang="zh-CN"/>
              <a:t>(</a:t>
            </a:r>
            <a:r>
              <a:rPr lang="zh-CN" altLang="en-US"/>
              <a:t>环的</a:t>
            </a:r>
            <a:r>
              <a:rPr lang="en-US" altLang="zh-CN"/>
              <a:t>2</a:t>
            </a:r>
            <a:r>
              <a:rPr lang="zh-CN" altLang="en-US"/>
              <a:t>个端点相同</a:t>
            </a:r>
            <a:r>
              <a:rPr lang="en-US" altLang="zh-CN"/>
              <a:t>)</a:t>
            </a:r>
            <a:r>
              <a:rPr lang="zh-CN" altLang="en-US"/>
              <a:t>，因此</a:t>
            </a:r>
            <a:r>
              <a:rPr lang="en-US" altLang="zh-CN"/>
              <a:t>1</a:t>
            </a:r>
            <a:r>
              <a:rPr lang="zh-CN" altLang="en-US"/>
              <a:t>条边贡献</a:t>
            </a:r>
            <a:r>
              <a:rPr lang="en-US" altLang="zh-CN"/>
              <a:t>2</a:t>
            </a:r>
            <a:r>
              <a:rPr lang="zh-CN" altLang="en-US"/>
              <a:t>度。</a:t>
            </a:r>
          </a:p>
        </p:txBody>
      </p:sp>
    </p:spTree>
    <p:extLst>
      <p:ext uri="{BB962C8B-B14F-4D97-AF65-F5344CB8AC3E}">
        <p14:creationId xmlns:p14="http://schemas.microsoft.com/office/powerpoint/2010/main" val="8947473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 calcmode="lin" valueType="num">
                                      <p:cBhvr additive="base">
                                        <p:cTn id="7" dur="500" fill="hold"/>
                                        <p:tgtEl>
                                          <p:spTgt spid="1217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75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17540"/>
                                        </p:tgtEl>
                                        <p:attrNameLst>
                                          <p:attrName>style.visibility</p:attrName>
                                        </p:attrNameLst>
                                      </p:cBhvr>
                                      <p:to>
                                        <p:strVal val="visible"/>
                                      </p:to>
                                    </p:set>
                                    <p:anim calcmode="lin" valueType="num">
                                      <p:cBhvr additive="base">
                                        <p:cTn id="12" dur="500" fill="hold"/>
                                        <p:tgtEl>
                                          <p:spTgt spid="1217540"/>
                                        </p:tgtEl>
                                        <p:attrNameLst>
                                          <p:attrName>ppt_x</p:attrName>
                                        </p:attrNameLst>
                                      </p:cBhvr>
                                      <p:tavLst>
                                        <p:tav tm="0">
                                          <p:val>
                                            <p:strVal val="#ppt_x"/>
                                          </p:val>
                                        </p:tav>
                                        <p:tav tm="100000">
                                          <p:val>
                                            <p:strVal val="#ppt_x"/>
                                          </p:val>
                                        </p:tav>
                                      </p:tavLst>
                                    </p:anim>
                                    <p:anim calcmode="lin" valueType="num">
                                      <p:cBhvr additive="base">
                                        <p:cTn id="13" dur="500" fill="hold"/>
                                        <p:tgtEl>
                                          <p:spTgt spid="121754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17542">
                                            <p:txEl>
                                              <p:pRg st="0" end="0"/>
                                            </p:txEl>
                                          </p:spTgt>
                                        </p:tgtEl>
                                        <p:attrNameLst>
                                          <p:attrName>style.visibility</p:attrName>
                                        </p:attrNameLst>
                                      </p:cBhvr>
                                      <p:to>
                                        <p:strVal val="visible"/>
                                      </p:to>
                                    </p:set>
                                    <p:anim calcmode="lin" valueType="num">
                                      <p:cBhvr additive="base">
                                        <p:cTn id="18" dur="500" fill="hold"/>
                                        <p:tgtEl>
                                          <p:spTgt spid="121754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175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xit" presetSubtype="3" fill="hold" grpId="1" nodeType="clickEffect">
                                  <p:stCondLst>
                                    <p:cond delay="0"/>
                                  </p:stCondLst>
                                  <p:childTnLst>
                                    <p:anim calcmode="lin" valueType="num">
                                      <p:cBhvr additive="base">
                                        <p:cTn id="23" dur="500"/>
                                        <p:tgtEl>
                                          <p:spTgt spid="1217542">
                                            <p:txEl>
                                              <p:pRg st="0" end="0"/>
                                            </p:txEl>
                                          </p:spTgt>
                                        </p:tgtEl>
                                        <p:attrNameLst>
                                          <p:attrName>ppt_x</p:attrName>
                                        </p:attrNameLst>
                                      </p:cBhvr>
                                      <p:tavLst>
                                        <p:tav tm="0">
                                          <p:val>
                                            <p:strVal val="ppt_x"/>
                                          </p:val>
                                        </p:tav>
                                        <p:tav tm="100000">
                                          <p:val>
                                            <p:strVal val="1+ppt_w/2"/>
                                          </p:val>
                                        </p:tav>
                                      </p:tavLst>
                                    </p:anim>
                                    <p:anim calcmode="lin" valueType="num">
                                      <p:cBhvr additive="base">
                                        <p:cTn id="24" dur="500"/>
                                        <p:tgtEl>
                                          <p:spTgt spid="1217542">
                                            <p:txEl>
                                              <p:pRg st="0" end="0"/>
                                            </p:txEl>
                                          </p:spTgt>
                                        </p:tgtEl>
                                        <p:attrNameLst>
                                          <p:attrName>ppt_y</p:attrName>
                                        </p:attrNameLst>
                                      </p:cBhvr>
                                      <p:tavLst>
                                        <p:tav tm="0">
                                          <p:val>
                                            <p:strVal val="ppt_y"/>
                                          </p:val>
                                        </p:tav>
                                        <p:tav tm="100000">
                                          <p:val>
                                            <p:strVal val="0-ppt_h/2"/>
                                          </p:val>
                                        </p:tav>
                                      </p:tavLst>
                                    </p:anim>
                                    <p:set>
                                      <p:cBhvr>
                                        <p:cTn id="25" dur="1" fill="hold">
                                          <p:stCondLst>
                                            <p:cond delay="499"/>
                                          </p:stCondLst>
                                        </p:cTn>
                                        <p:tgtEl>
                                          <p:spTgt spid="121754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39" grpId="0" build="p"/>
      <p:bldP spid="1217542" grpId="0" build="p"/>
      <p:bldP spid="1217542" grpId="1"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07D6B7E9-3C9E-45D8-961C-A06FCA95C3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881D818-C6E3-44DB-A6BB-C264877C586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8131" name="Rectangle 2">
            <a:extLst>
              <a:ext uri="{FF2B5EF4-FFF2-40B4-BE49-F238E27FC236}">
                <a16:creationId xmlns:a16="http://schemas.microsoft.com/office/drawing/2014/main" id="{BDBBE6F6-E90A-4B9F-BA0A-BA8B65B0B433}"/>
              </a:ext>
            </a:extLst>
          </p:cNvPr>
          <p:cNvSpPr>
            <a:spLocks noGrp="1" noChangeArrowheads="1"/>
          </p:cNvSpPr>
          <p:nvPr>
            <p:ph type="title"/>
          </p:nvPr>
        </p:nvSpPr>
        <p:spPr/>
        <p:txBody>
          <a:bodyPr/>
          <a:lstStyle/>
          <a:p>
            <a:pPr eaLnBrk="1" hangingPunct="1"/>
            <a:r>
              <a:rPr lang="zh-CN" altLang="en-US"/>
              <a:t>定理</a:t>
            </a:r>
            <a:r>
              <a:rPr lang="en-US" altLang="zh-CN"/>
              <a:t>8.2.1(</a:t>
            </a:r>
            <a:r>
              <a:rPr lang="zh-CN" altLang="en-US"/>
              <a:t>握手定理</a:t>
            </a:r>
            <a:r>
              <a:rPr lang="en-US" altLang="zh-CN"/>
              <a:t>)</a:t>
            </a:r>
          </a:p>
        </p:txBody>
      </p:sp>
      <p:sp>
        <p:nvSpPr>
          <p:cNvPr id="1217539" name="Rectangle 3">
            <a:extLst>
              <a:ext uri="{FF2B5EF4-FFF2-40B4-BE49-F238E27FC236}">
                <a16:creationId xmlns:a16="http://schemas.microsoft.com/office/drawing/2014/main" id="{3EBA4FCB-8D4C-4592-985B-AF5C3F417F8B}"/>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solidFill>
                  <a:srgbClr val="0000FF"/>
                </a:solidFill>
              </a:rPr>
              <a:t>图中结点度数的总和等于边数的二倍</a:t>
            </a:r>
            <a:r>
              <a:rPr lang="zh-CN" altLang="en-US"/>
              <a:t>，即设图</a:t>
            </a:r>
            <a:r>
              <a:rPr lang="en-US" altLang="zh-CN"/>
              <a:t>G = &lt;V, E&gt;</a:t>
            </a:r>
            <a:r>
              <a:rPr lang="zh-CN" altLang="en-US"/>
              <a:t>，则有 </a:t>
            </a:r>
          </a:p>
        </p:txBody>
      </p:sp>
      <p:graphicFrame>
        <p:nvGraphicFramePr>
          <p:cNvPr id="1217540" name="Object 4">
            <a:extLst>
              <a:ext uri="{FF2B5EF4-FFF2-40B4-BE49-F238E27FC236}">
                <a16:creationId xmlns:a16="http://schemas.microsoft.com/office/drawing/2014/main" id="{32292C93-762C-4123-B273-2A71EB3ED6CE}"/>
              </a:ext>
            </a:extLst>
          </p:cNvPr>
          <p:cNvGraphicFramePr>
            <a:graphicFrameLocks noChangeAspect="1"/>
          </p:cNvGraphicFramePr>
          <p:nvPr/>
        </p:nvGraphicFramePr>
        <p:xfrm>
          <a:off x="4367213" y="2592388"/>
          <a:ext cx="2544762" cy="855662"/>
        </p:xfrm>
        <a:graphic>
          <a:graphicData uri="http://schemas.openxmlformats.org/presentationml/2006/ole">
            <mc:AlternateContent xmlns:mc="http://schemas.openxmlformats.org/markup-compatibility/2006">
              <mc:Choice xmlns:v="urn:schemas-microsoft-com:vml" Requires="v">
                <p:oleObj name="公式" r:id="rId2" imgW="1016000" imgH="342900" progId="Equation.3">
                  <p:embed/>
                </p:oleObj>
              </mc:Choice>
              <mc:Fallback>
                <p:oleObj name="公式" r:id="rId2" imgW="1016000" imgH="342900" progId="Equation.3">
                  <p:embed/>
                  <p:pic>
                    <p:nvPicPr>
                      <p:cNvPr id="1217540" name="Object 4">
                        <a:extLst>
                          <a:ext uri="{FF2B5EF4-FFF2-40B4-BE49-F238E27FC236}">
                            <a16:creationId xmlns:a16="http://schemas.microsoft.com/office/drawing/2014/main" id="{32292C93-762C-4123-B273-2A71EB3ED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13" y="2592388"/>
                        <a:ext cx="2544762"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7543" name="Rectangle 7">
            <a:extLst>
              <a:ext uri="{FF2B5EF4-FFF2-40B4-BE49-F238E27FC236}">
                <a16:creationId xmlns:a16="http://schemas.microsoft.com/office/drawing/2014/main" id="{C9049AE4-BA13-44AD-8769-54FD223246EE}"/>
              </a:ext>
            </a:extLst>
          </p:cNvPr>
          <p:cNvSpPr>
            <a:spLocks noChangeArrowheads="1"/>
          </p:cNvSpPr>
          <p:nvPr/>
        </p:nvSpPr>
        <p:spPr bwMode="auto">
          <a:xfrm>
            <a:off x="2063750" y="3720440"/>
            <a:ext cx="80645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证明  </a:t>
            </a:r>
            <a:r>
              <a:rPr lang="zh-CN" altLang="en-US" dirty="0"/>
              <a:t>因为每条边都有两个端点</a:t>
            </a:r>
            <a:r>
              <a:rPr lang="en-US" altLang="zh-CN" dirty="0"/>
              <a:t>(</a:t>
            </a:r>
            <a:r>
              <a:rPr lang="zh-CN" altLang="en-US" dirty="0"/>
              <a:t>环的两个端点相同</a:t>
            </a:r>
            <a:r>
              <a:rPr lang="en-US" altLang="zh-CN" dirty="0"/>
              <a:t>)</a:t>
            </a:r>
            <a:r>
              <a:rPr lang="zh-CN" altLang="en-US" dirty="0"/>
              <a:t>，所以加上一条边就使得各结点的度数之和增加</a:t>
            </a:r>
            <a:r>
              <a:rPr lang="en-US" altLang="zh-CN" dirty="0"/>
              <a:t>2</a:t>
            </a:r>
            <a:r>
              <a:rPr lang="zh-CN" altLang="en-US" dirty="0"/>
              <a:t>，因此结论成立。</a:t>
            </a:r>
          </a:p>
        </p:txBody>
      </p:sp>
    </p:spTree>
    <p:extLst>
      <p:ext uri="{BB962C8B-B14F-4D97-AF65-F5344CB8AC3E}">
        <p14:creationId xmlns:p14="http://schemas.microsoft.com/office/powerpoint/2010/main" val="3974294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 calcmode="lin" valueType="num">
                                      <p:cBhvr additive="base">
                                        <p:cTn id="7" dur="500" fill="hold"/>
                                        <p:tgtEl>
                                          <p:spTgt spid="1217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75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17540"/>
                                        </p:tgtEl>
                                        <p:attrNameLst>
                                          <p:attrName>style.visibility</p:attrName>
                                        </p:attrNameLst>
                                      </p:cBhvr>
                                      <p:to>
                                        <p:strVal val="visible"/>
                                      </p:to>
                                    </p:set>
                                    <p:anim calcmode="lin" valueType="num">
                                      <p:cBhvr additive="base">
                                        <p:cTn id="12" dur="500" fill="hold"/>
                                        <p:tgtEl>
                                          <p:spTgt spid="1217540"/>
                                        </p:tgtEl>
                                        <p:attrNameLst>
                                          <p:attrName>ppt_x</p:attrName>
                                        </p:attrNameLst>
                                      </p:cBhvr>
                                      <p:tavLst>
                                        <p:tav tm="0">
                                          <p:val>
                                            <p:strVal val="#ppt_x"/>
                                          </p:val>
                                        </p:tav>
                                        <p:tav tm="100000">
                                          <p:val>
                                            <p:strVal val="#ppt_x"/>
                                          </p:val>
                                        </p:tav>
                                      </p:tavLst>
                                    </p:anim>
                                    <p:anim calcmode="lin" valueType="num">
                                      <p:cBhvr additive="base">
                                        <p:cTn id="13" dur="500" fill="hold"/>
                                        <p:tgtEl>
                                          <p:spTgt spid="121754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17543">
                                            <p:txEl>
                                              <p:pRg st="0" end="0"/>
                                            </p:txEl>
                                          </p:spTgt>
                                        </p:tgtEl>
                                        <p:attrNameLst>
                                          <p:attrName>style.visibility</p:attrName>
                                        </p:attrNameLst>
                                      </p:cBhvr>
                                      <p:to>
                                        <p:strVal val="visible"/>
                                      </p:to>
                                    </p:set>
                                    <p:anim calcmode="lin" valueType="num">
                                      <p:cBhvr additive="base">
                                        <p:cTn id="17" dur="500" fill="hold"/>
                                        <p:tgtEl>
                                          <p:spTgt spid="121754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75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3" fill="hold" grpId="1" nodeType="clickEffect">
                                  <p:stCondLst>
                                    <p:cond delay="0"/>
                                  </p:stCondLst>
                                  <p:childTnLst>
                                    <p:anim calcmode="lin" valueType="num">
                                      <p:cBhvr additive="base">
                                        <p:cTn id="22" dur="500"/>
                                        <p:tgtEl>
                                          <p:spTgt spid="1217543">
                                            <p:txEl>
                                              <p:pRg st="0" end="0"/>
                                            </p:txEl>
                                          </p:spTgt>
                                        </p:tgtEl>
                                        <p:attrNameLst>
                                          <p:attrName>ppt_x</p:attrName>
                                        </p:attrNameLst>
                                      </p:cBhvr>
                                      <p:tavLst>
                                        <p:tav tm="0">
                                          <p:val>
                                            <p:strVal val="ppt_x"/>
                                          </p:val>
                                        </p:tav>
                                        <p:tav tm="100000">
                                          <p:val>
                                            <p:strVal val="1+ppt_w/2"/>
                                          </p:val>
                                        </p:tav>
                                      </p:tavLst>
                                    </p:anim>
                                    <p:anim calcmode="lin" valueType="num">
                                      <p:cBhvr additive="base">
                                        <p:cTn id="23" dur="500"/>
                                        <p:tgtEl>
                                          <p:spTgt spid="1217543">
                                            <p:txEl>
                                              <p:pRg st="0" end="0"/>
                                            </p:txEl>
                                          </p:spTgt>
                                        </p:tgtEl>
                                        <p:attrNameLst>
                                          <p:attrName>ppt_y</p:attrName>
                                        </p:attrNameLst>
                                      </p:cBhvr>
                                      <p:tavLst>
                                        <p:tav tm="0">
                                          <p:val>
                                            <p:strVal val="ppt_y"/>
                                          </p:val>
                                        </p:tav>
                                        <p:tav tm="100000">
                                          <p:val>
                                            <p:strVal val="0-ppt_h/2"/>
                                          </p:val>
                                        </p:tav>
                                      </p:tavLst>
                                    </p:anim>
                                    <p:set>
                                      <p:cBhvr>
                                        <p:cTn id="24" dur="1" fill="hold">
                                          <p:stCondLst>
                                            <p:cond delay="499"/>
                                          </p:stCondLst>
                                        </p:cTn>
                                        <p:tgtEl>
                                          <p:spTgt spid="121754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39" grpId="0" build="p"/>
      <p:bldP spid="1217543" grpId="0" build="p"/>
      <p:bldP spid="1217543" grpId="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07D6B7E9-3C9E-45D8-961C-A06FCA95C3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881D818-C6E3-44DB-A6BB-C264877C586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8131" name="Rectangle 2">
            <a:extLst>
              <a:ext uri="{FF2B5EF4-FFF2-40B4-BE49-F238E27FC236}">
                <a16:creationId xmlns:a16="http://schemas.microsoft.com/office/drawing/2014/main" id="{BDBBE6F6-E90A-4B9F-BA0A-BA8B65B0B433}"/>
              </a:ext>
            </a:extLst>
          </p:cNvPr>
          <p:cNvSpPr>
            <a:spLocks noGrp="1" noChangeArrowheads="1"/>
          </p:cNvSpPr>
          <p:nvPr>
            <p:ph type="title"/>
          </p:nvPr>
        </p:nvSpPr>
        <p:spPr/>
        <p:txBody>
          <a:bodyPr/>
          <a:lstStyle/>
          <a:p>
            <a:pPr eaLnBrk="1" hangingPunct="1"/>
            <a:r>
              <a:rPr lang="zh-CN" altLang="en-US"/>
              <a:t>定理</a:t>
            </a:r>
            <a:r>
              <a:rPr lang="en-US" altLang="zh-CN"/>
              <a:t>8.2.1(</a:t>
            </a:r>
            <a:r>
              <a:rPr lang="zh-CN" altLang="en-US"/>
              <a:t>握手定理</a:t>
            </a:r>
            <a:r>
              <a:rPr lang="en-US" altLang="zh-CN"/>
              <a:t>)</a:t>
            </a:r>
          </a:p>
        </p:txBody>
      </p:sp>
      <p:sp>
        <p:nvSpPr>
          <p:cNvPr id="1217539" name="Rectangle 3">
            <a:extLst>
              <a:ext uri="{FF2B5EF4-FFF2-40B4-BE49-F238E27FC236}">
                <a16:creationId xmlns:a16="http://schemas.microsoft.com/office/drawing/2014/main" id="{3EBA4FCB-8D4C-4592-985B-AF5C3F417F8B}"/>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solidFill>
                  <a:srgbClr val="0000FF"/>
                </a:solidFill>
              </a:rPr>
              <a:t>图中结点度数的总和等于边数的二倍</a:t>
            </a:r>
            <a:r>
              <a:rPr lang="zh-CN" altLang="en-US"/>
              <a:t>，即设图</a:t>
            </a:r>
            <a:r>
              <a:rPr lang="en-US" altLang="zh-CN"/>
              <a:t>G = &lt;V, E&gt;</a:t>
            </a:r>
            <a:r>
              <a:rPr lang="zh-CN" altLang="en-US"/>
              <a:t>，则有 </a:t>
            </a:r>
          </a:p>
        </p:txBody>
      </p:sp>
      <p:graphicFrame>
        <p:nvGraphicFramePr>
          <p:cNvPr id="1217540" name="Object 4">
            <a:extLst>
              <a:ext uri="{FF2B5EF4-FFF2-40B4-BE49-F238E27FC236}">
                <a16:creationId xmlns:a16="http://schemas.microsoft.com/office/drawing/2014/main" id="{32292C93-762C-4123-B273-2A71EB3ED6CE}"/>
              </a:ext>
            </a:extLst>
          </p:cNvPr>
          <p:cNvGraphicFramePr>
            <a:graphicFrameLocks noChangeAspect="1"/>
          </p:cNvGraphicFramePr>
          <p:nvPr/>
        </p:nvGraphicFramePr>
        <p:xfrm>
          <a:off x="4367213" y="2592388"/>
          <a:ext cx="2544762" cy="855662"/>
        </p:xfrm>
        <a:graphic>
          <a:graphicData uri="http://schemas.openxmlformats.org/presentationml/2006/ole">
            <mc:AlternateContent xmlns:mc="http://schemas.openxmlformats.org/markup-compatibility/2006">
              <mc:Choice xmlns:v="urn:schemas-microsoft-com:vml" Requires="v">
                <p:oleObj name="公式" r:id="rId2" imgW="1016000" imgH="342900" progId="Equation.3">
                  <p:embed/>
                </p:oleObj>
              </mc:Choice>
              <mc:Fallback>
                <p:oleObj name="公式" r:id="rId2" imgW="1016000" imgH="342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13" y="2592388"/>
                        <a:ext cx="2544762"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7544" name="Rectangle 8">
            <a:extLst>
              <a:ext uri="{FF2B5EF4-FFF2-40B4-BE49-F238E27FC236}">
                <a16:creationId xmlns:a16="http://schemas.microsoft.com/office/drawing/2014/main" id="{AFDC6F51-D04A-4FB3-8225-2A52E6FA3F25}"/>
              </a:ext>
            </a:extLst>
          </p:cNvPr>
          <p:cNvSpPr>
            <a:spLocks noChangeArrowheads="1"/>
          </p:cNvSpPr>
          <p:nvPr/>
        </p:nvSpPr>
        <p:spPr bwMode="auto">
          <a:xfrm>
            <a:off x="2063750" y="3644259"/>
            <a:ext cx="80645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t>    这个结果是图论的第一个定理，它是由</a:t>
            </a:r>
            <a:r>
              <a:rPr lang="zh-CN" altLang="en-US" dirty="0">
                <a:solidFill>
                  <a:schemeClr val="accent1"/>
                </a:solidFill>
              </a:rPr>
              <a:t>欧拉</a:t>
            </a:r>
            <a:r>
              <a:rPr lang="zh-CN" altLang="en-US" dirty="0"/>
              <a:t>于</a:t>
            </a:r>
            <a:r>
              <a:rPr lang="en-US" altLang="zh-CN" dirty="0">
                <a:solidFill>
                  <a:srgbClr val="0000FF"/>
                </a:solidFill>
              </a:rPr>
              <a:t>1736</a:t>
            </a:r>
            <a:r>
              <a:rPr lang="zh-CN" altLang="en-US" dirty="0">
                <a:solidFill>
                  <a:srgbClr val="0000FF"/>
                </a:solidFill>
              </a:rPr>
              <a:t>年</a:t>
            </a:r>
            <a:r>
              <a:rPr lang="zh-CN" altLang="en-US" dirty="0"/>
              <a:t>最先给出的。欧拉曾对此定理给出了这样一个形象论断：</a:t>
            </a:r>
            <a:r>
              <a:rPr lang="zh-CN" altLang="en-US" dirty="0">
                <a:solidFill>
                  <a:srgbClr val="0000FF"/>
                </a:solidFill>
              </a:rPr>
              <a:t>如果许多人在见面时握了手，两只手握在一起，被握过手的总次数为偶数</a:t>
            </a:r>
            <a:r>
              <a:rPr lang="zh-CN" altLang="en-US" dirty="0"/>
              <a:t>。故此定理称为</a:t>
            </a:r>
            <a:r>
              <a:rPr lang="zh-CN" altLang="en-US" dirty="0">
                <a:solidFill>
                  <a:schemeClr val="accent1"/>
                </a:solidFill>
              </a:rPr>
              <a:t>图论的基本定理</a:t>
            </a:r>
            <a:r>
              <a:rPr lang="zh-CN" altLang="en-US" dirty="0"/>
              <a:t>或</a:t>
            </a:r>
            <a:r>
              <a:rPr lang="zh-CN" altLang="en-US" dirty="0">
                <a:solidFill>
                  <a:schemeClr val="accent1"/>
                </a:solidFill>
              </a:rPr>
              <a:t>握手定理</a:t>
            </a:r>
            <a:r>
              <a:rPr lang="zh-CN" altLang="en-US" dirty="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 calcmode="lin" valueType="num">
                                      <p:cBhvr additive="base">
                                        <p:cTn id="7" dur="500" fill="hold"/>
                                        <p:tgtEl>
                                          <p:spTgt spid="1217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75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17540"/>
                                        </p:tgtEl>
                                        <p:attrNameLst>
                                          <p:attrName>style.visibility</p:attrName>
                                        </p:attrNameLst>
                                      </p:cBhvr>
                                      <p:to>
                                        <p:strVal val="visible"/>
                                      </p:to>
                                    </p:set>
                                    <p:anim calcmode="lin" valueType="num">
                                      <p:cBhvr additive="base">
                                        <p:cTn id="12" dur="500" fill="hold"/>
                                        <p:tgtEl>
                                          <p:spTgt spid="1217540"/>
                                        </p:tgtEl>
                                        <p:attrNameLst>
                                          <p:attrName>ppt_x</p:attrName>
                                        </p:attrNameLst>
                                      </p:cBhvr>
                                      <p:tavLst>
                                        <p:tav tm="0">
                                          <p:val>
                                            <p:strVal val="#ppt_x"/>
                                          </p:val>
                                        </p:tav>
                                        <p:tav tm="100000">
                                          <p:val>
                                            <p:strVal val="#ppt_x"/>
                                          </p:val>
                                        </p:tav>
                                      </p:tavLst>
                                    </p:anim>
                                    <p:anim calcmode="lin" valueType="num">
                                      <p:cBhvr additive="base">
                                        <p:cTn id="13" dur="500" fill="hold"/>
                                        <p:tgtEl>
                                          <p:spTgt spid="121754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17544">
                                            <p:txEl>
                                              <p:pRg st="0" end="0"/>
                                            </p:txEl>
                                          </p:spTgt>
                                        </p:tgtEl>
                                        <p:attrNameLst>
                                          <p:attrName>style.visibility</p:attrName>
                                        </p:attrNameLst>
                                      </p:cBhvr>
                                      <p:to>
                                        <p:strVal val="visible"/>
                                      </p:to>
                                    </p:set>
                                    <p:anim calcmode="lin" valueType="num">
                                      <p:cBhvr additive="base">
                                        <p:cTn id="17" dur="500" fill="hold"/>
                                        <p:tgtEl>
                                          <p:spTgt spid="121754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75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39" grpId="0" build="p"/>
      <p:bldP spid="121754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27665BF3-3537-47A7-87DE-DCD1DA11AA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FAFDEDB-F2BC-41F4-B307-C1C8F1C65706}"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49155" name="Rectangle 2">
            <a:extLst>
              <a:ext uri="{FF2B5EF4-FFF2-40B4-BE49-F238E27FC236}">
                <a16:creationId xmlns:a16="http://schemas.microsoft.com/office/drawing/2014/main" id="{13FCFB19-0DC4-4C2B-B3F7-3BB33088C24A}"/>
              </a:ext>
            </a:extLst>
          </p:cNvPr>
          <p:cNvSpPr>
            <a:spLocks noGrp="1" noChangeArrowheads="1"/>
          </p:cNvSpPr>
          <p:nvPr>
            <p:ph type="title"/>
          </p:nvPr>
        </p:nvSpPr>
        <p:spPr/>
        <p:txBody>
          <a:bodyPr/>
          <a:lstStyle/>
          <a:p>
            <a:pPr eaLnBrk="1" hangingPunct="1"/>
            <a:r>
              <a:rPr lang="zh-CN" altLang="en-US"/>
              <a:t>推论</a:t>
            </a:r>
            <a:r>
              <a:rPr lang="en-US" altLang="zh-CN"/>
              <a:t>8.2.1</a:t>
            </a:r>
            <a:endParaRPr lang="zh-CN" altLang="en-US"/>
          </a:p>
        </p:txBody>
      </p:sp>
      <p:sp>
        <p:nvSpPr>
          <p:cNvPr id="1218563" name="Rectangle 3">
            <a:extLst>
              <a:ext uri="{FF2B5EF4-FFF2-40B4-BE49-F238E27FC236}">
                <a16:creationId xmlns:a16="http://schemas.microsoft.com/office/drawing/2014/main" id="{BF21069F-D930-4208-BCB7-11F796FD3E85}"/>
              </a:ext>
            </a:extLst>
          </p:cNvPr>
          <p:cNvSpPr>
            <a:spLocks noGrp="1" noChangeArrowheads="1"/>
          </p:cNvSpPr>
          <p:nvPr>
            <p:ph type="body" idx="1"/>
          </p:nvPr>
        </p:nvSpPr>
        <p:spPr>
          <a:xfrm>
            <a:off x="2135188" y="1268414"/>
            <a:ext cx="8064500" cy="540725"/>
          </a:xfrm>
        </p:spPr>
        <p:txBody>
          <a:bodyPr/>
          <a:lstStyle/>
          <a:p>
            <a:pPr marL="0" indent="0" eaLnBrk="1" hangingPunct="1">
              <a:buNone/>
            </a:pPr>
            <a:r>
              <a:rPr lang="zh-CN" altLang="en-US">
                <a:solidFill>
                  <a:srgbClr val="0000FF"/>
                </a:solidFill>
              </a:rPr>
              <a:t>    图中度数为奇数的结点个数为偶数。</a:t>
            </a:r>
          </a:p>
        </p:txBody>
      </p:sp>
      <p:sp>
        <p:nvSpPr>
          <p:cNvPr id="1218565" name="Rectangle 5">
            <a:extLst>
              <a:ext uri="{FF2B5EF4-FFF2-40B4-BE49-F238E27FC236}">
                <a16:creationId xmlns:a16="http://schemas.microsoft.com/office/drawing/2014/main" id="{F2F66F38-0FE1-4FBC-995C-CCE78C8AD378}"/>
              </a:ext>
            </a:extLst>
          </p:cNvPr>
          <p:cNvSpPr>
            <a:spLocks noChangeArrowheads="1"/>
          </p:cNvSpPr>
          <p:nvPr/>
        </p:nvSpPr>
        <p:spPr bwMode="auto">
          <a:xfrm>
            <a:off x="2135188" y="1866901"/>
            <a:ext cx="80645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证明  </a:t>
            </a:r>
            <a:r>
              <a:rPr lang="zh-CN" altLang="en-US" dirty="0"/>
              <a:t>设图</a:t>
            </a:r>
            <a:r>
              <a:rPr lang="en-US" altLang="zh-CN" dirty="0"/>
              <a:t>G = &lt;V, E&gt;</a:t>
            </a:r>
            <a:r>
              <a:rPr lang="zh-CN" altLang="en-US" dirty="0"/>
              <a:t>， </a:t>
            </a:r>
            <a:r>
              <a:rPr lang="en-US" altLang="zh-CN" dirty="0"/>
              <a:t>V</a:t>
            </a:r>
            <a:r>
              <a:rPr lang="en-US" altLang="zh-CN" baseline="-25000" dirty="0"/>
              <a:t>1</a:t>
            </a:r>
            <a:r>
              <a:rPr lang="en-US" altLang="zh-CN" dirty="0"/>
              <a:t> = {</a:t>
            </a:r>
            <a:r>
              <a:rPr lang="en-US" altLang="zh-CN" dirty="0" err="1"/>
              <a:t>v|v∈V</a:t>
            </a:r>
            <a:r>
              <a:rPr lang="zh-CN" altLang="en-US" dirty="0"/>
              <a:t>且</a:t>
            </a:r>
            <a:r>
              <a:rPr lang="en-US" altLang="zh-CN" dirty="0"/>
              <a:t>deg(v)</a:t>
            </a:r>
            <a:r>
              <a:rPr lang="zh-CN" altLang="en-US" dirty="0"/>
              <a:t>为奇数</a:t>
            </a:r>
            <a:r>
              <a:rPr lang="en-US" altLang="zh-CN" dirty="0"/>
              <a:t>}</a:t>
            </a:r>
            <a:r>
              <a:rPr lang="zh-CN" altLang="en-US" dirty="0"/>
              <a:t>，</a:t>
            </a:r>
            <a:r>
              <a:rPr lang="en-US" altLang="zh-CN" dirty="0"/>
              <a:t>V</a:t>
            </a:r>
            <a:r>
              <a:rPr lang="en-US" altLang="zh-CN" baseline="-25000" dirty="0"/>
              <a:t>2</a:t>
            </a:r>
            <a:r>
              <a:rPr lang="en-US" altLang="zh-CN" dirty="0"/>
              <a:t> = {</a:t>
            </a:r>
            <a:r>
              <a:rPr lang="en-US" altLang="zh-CN" dirty="0" err="1"/>
              <a:t>v|v∈V</a:t>
            </a:r>
            <a:r>
              <a:rPr lang="zh-CN" altLang="en-US" dirty="0"/>
              <a:t>且</a:t>
            </a:r>
            <a:r>
              <a:rPr lang="en-US" altLang="zh-CN" dirty="0"/>
              <a:t>deg(v)</a:t>
            </a:r>
            <a:r>
              <a:rPr lang="zh-CN" altLang="en-US" dirty="0"/>
              <a:t>为偶数</a:t>
            </a:r>
            <a:r>
              <a:rPr lang="en-US" altLang="zh-CN" dirty="0"/>
              <a:t>}</a:t>
            </a:r>
            <a:r>
              <a:rPr lang="zh-CN" altLang="en-US" dirty="0"/>
              <a:t>。</a:t>
            </a:r>
          </a:p>
          <a:p>
            <a:pPr eaLnBrk="1" hangingPunct="1">
              <a:buFont typeface="Wingdings" panose="05000000000000000000" pitchFamily="2" charset="2"/>
              <a:buNone/>
            </a:pPr>
            <a:r>
              <a:rPr lang="zh-CN" altLang="en-US" dirty="0"/>
              <a:t>显然，</a:t>
            </a:r>
            <a:r>
              <a:rPr lang="en-US" altLang="zh-CN" dirty="0"/>
              <a:t>V</a:t>
            </a:r>
            <a:r>
              <a:rPr lang="en-US" altLang="zh-CN" baseline="-25000" dirty="0"/>
              <a:t>1</a:t>
            </a:r>
            <a:r>
              <a:rPr lang="en-US" altLang="zh-CN" dirty="0"/>
              <a:t>∩V</a:t>
            </a:r>
            <a:r>
              <a:rPr lang="en-US" altLang="zh-CN" baseline="-25000" dirty="0"/>
              <a:t>2</a:t>
            </a:r>
            <a:r>
              <a:rPr lang="en-US" altLang="zh-CN" dirty="0"/>
              <a:t> = φ</a:t>
            </a:r>
            <a:r>
              <a:rPr lang="zh-CN" altLang="en-US" dirty="0"/>
              <a:t>，且</a:t>
            </a:r>
            <a:r>
              <a:rPr lang="en-US" altLang="zh-CN" dirty="0"/>
              <a:t>V</a:t>
            </a:r>
            <a:r>
              <a:rPr lang="en-US" altLang="zh-CN" baseline="-25000" dirty="0"/>
              <a:t>1</a:t>
            </a:r>
            <a:r>
              <a:rPr lang="en-US" altLang="zh-CN" dirty="0"/>
              <a:t>∪V</a:t>
            </a:r>
            <a:r>
              <a:rPr lang="en-US" altLang="zh-CN" baseline="-25000" dirty="0"/>
              <a:t>2</a:t>
            </a:r>
            <a:r>
              <a:rPr lang="en-US" altLang="zh-CN" dirty="0"/>
              <a:t> = V</a:t>
            </a:r>
            <a:r>
              <a:rPr lang="zh-CN" altLang="en-US" dirty="0"/>
              <a:t>，于是</a:t>
            </a:r>
          </a:p>
          <a:p>
            <a:pPr eaLnBrk="1" hangingPunct="1">
              <a:buFont typeface="Wingdings" panose="05000000000000000000" pitchFamily="2" charset="2"/>
              <a:buNone/>
            </a:pPr>
            <a:r>
              <a:rPr lang="zh-CN" altLang="en-US" dirty="0"/>
              <a:t>                                   ，</a:t>
            </a:r>
          </a:p>
          <a:p>
            <a:pPr eaLnBrk="1" hangingPunct="1">
              <a:lnSpc>
                <a:spcPct val="180000"/>
              </a:lnSpc>
              <a:spcBef>
                <a:spcPct val="0"/>
              </a:spcBef>
              <a:buFont typeface="Wingdings" panose="05000000000000000000" pitchFamily="2" charset="2"/>
              <a:buNone/>
            </a:pPr>
            <a:r>
              <a:rPr lang="zh-CN" altLang="en-US" dirty="0"/>
              <a:t>式中</a:t>
            </a:r>
            <a:r>
              <a:rPr lang="en-US" altLang="zh-CN" dirty="0"/>
              <a:t>2|E|</a:t>
            </a:r>
            <a:r>
              <a:rPr lang="zh-CN" altLang="en-US" dirty="0"/>
              <a:t>和       （偶数之和为偶数）均为偶数，因而        也为偶数。于是</a:t>
            </a:r>
            <a:r>
              <a:rPr lang="en-US" altLang="zh-CN" dirty="0"/>
              <a:t>|V</a:t>
            </a:r>
            <a:r>
              <a:rPr lang="en-US" altLang="zh-CN" baseline="-25000" dirty="0"/>
              <a:t>1</a:t>
            </a:r>
            <a:r>
              <a:rPr lang="en-US" altLang="zh-CN" dirty="0"/>
              <a:t>|</a:t>
            </a:r>
            <a:r>
              <a:rPr lang="zh-CN" altLang="en-US" dirty="0"/>
              <a:t>为偶数，即度数为奇数的结点个数为偶数。 </a:t>
            </a:r>
          </a:p>
        </p:txBody>
      </p:sp>
      <p:sp>
        <p:nvSpPr>
          <p:cNvPr id="49159" name="Rectangle 7">
            <a:extLst>
              <a:ext uri="{FF2B5EF4-FFF2-40B4-BE49-F238E27FC236}">
                <a16:creationId xmlns:a16="http://schemas.microsoft.com/office/drawing/2014/main" id="{8C882243-06E7-44DE-9BFA-E933BBDBA79B}"/>
              </a:ext>
            </a:extLst>
          </p:cNvPr>
          <p:cNvSpPr>
            <a:spLocks noChangeArrowheads="1"/>
          </p:cNvSpPr>
          <p:nvPr/>
        </p:nvSpPr>
        <p:spPr bwMode="auto">
          <a:xfrm>
            <a:off x="1524001" y="295087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18566" name="Object 6">
            <a:extLst>
              <a:ext uri="{FF2B5EF4-FFF2-40B4-BE49-F238E27FC236}">
                <a16:creationId xmlns:a16="http://schemas.microsoft.com/office/drawing/2014/main" id="{1B87E1E8-C76E-4B3D-80A0-0E6486310299}"/>
              </a:ext>
            </a:extLst>
          </p:cNvPr>
          <p:cNvGraphicFramePr>
            <a:graphicFrameLocks noChangeAspect="1"/>
          </p:cNvGraphicFramePr>
          <p:nvPr/>
        </p:nvGraphicFramePr>
        <p:xfrm>
          <a:off x="2940051" y="3551239"/>
          <a:ext cx="5603875" cy="828675"/>
        </p:xfrm>
        <a:graphic>
          <a:graphicData uri="http://schemas.openxmlformats.org/presentationml/2006/ole">
            <mc:AlternateContent xmlns:mc="http://schemas.openxmlformats.org/markup-compatibility/2006">
              <mc:Choice xmlns:v="urn:schemas-microsoft-com:vml" Requires="v">
                <p:oleObj name="公式" r:id="rId2" imgW="2540000" imgH="368300" progId="Equation.3">
                  <p:embed/>
                </p:oleObj>
              </mc:Choice>
              <mc:Fallback>
                <p:oleObj name="公式" r:id="rId2" imgW="2540000" imgH="3683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1" y="3551239"/>
                        <a:ext cx="5603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568" name="Object 8">
            <a:extLst>
              <a:ext uri="{FF2B5EF4-FFF2-40B4-BE49-F238E27FC236}">
                <a16:creationId xmlns:a16="http://schemas.microsoft.com/office/drawing/2014/main" id="{C92C3A86-D79E-4959-8CC6-2DFD67EA669E}"/>
              </a:ext>
            </a:extLst>
          </p:cNvPr>
          <p:cNvGraphicFramePr>
            <a:graphicFrameLocks noChangeAspect="1"/>
          </p:cNvGraphicFramePr>
          <p:nvPr>
            <p:extLst>
              <p:ext uri="{D42A27DB-BD31-4B8C-83A1-F6EECF244321}">
                <p14:modId xmlns:p14="http://schemas.microsoft.com/office/powerpoint/2010/main" val="2890290619"/>
              </p:ext>
            </p:extLst>
          </p:nvPr>
        </p:nvGraphicFramePr>
        <p:xfrm>
          <a:off x="4007768" y="4336238"/>
          <a:ext cx="1543050" cy="828675"/>
        </p:xfrm>
        <a:graphic>
          <a:graphicData uri="http://schemas.openxmlformats.org/presentationml/2006/ole">
            <mc:AlternateContent xmlns:mc="http://schemas.openxmlformats.org/markup-compatibility/2006">
              <mc:Choice xmlns:v="urn:schemas-microsoft-com:vml" Requires="v">
                <p:oleObj name="公式" r:id="rId4" imgW="685800" imgH="368300" progId="Equation.3">
                  <p:embed/>
                </p:oleObj>
              </mc:Choice>
              <mc:Fallback>
                <p:oleObj name="公式" r:id="rId4" imgW="685800" imgH="368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7768" y="4336238"/>
                        <a:ext cx="15430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570" name="Object 10">
            <a:extLst>
              <a:ext uri="{FF2B5EF4-FFF2-40B4-BE49-F238E27FC236}">
                <a16:creationId xmlns:a16="http://schemas.microsoft.com/office/drawing/2014/main" id="{6C465F23-D396-4E9E-8C48-C458F62BC8BB}"/>
              </a:ext>
            </a:extLst>
          </p:cNvPr>
          <p:cNvGraphicFramePr>
            <a:graphicFrameLocks noChangeAspect="1"/>
          </p:cNvGraphicFramePr>
          <p:nvPr>
            <p:extLst>
              <p:ext uri="{D42A27DB-BD31-4B8C-83A1-F6EECF244321}">
                <p14:modId xmlns:p14="http://schemas.microsoft.com/office/powerpoint/2010/main" val="3186169446"/>
              </p:ext>
            </p:extLst>
          </p:nvPr>
        </p:nvGraphicFramePr>
        <p:xfrm>
          <a:off x="2905976" y="5075239"/>
          <a:ext cx="1512888" cy="828675"/>
        </p:xfrm>
        <a:graphic>
          <a:graphicData uri="http://schemas.openxmlformats.org/presentationml/2006/ole">
            <mc:AlternateContent xmlns:mc="http://schemas.openxmlformats.org/markup-compatibility/2006">
              <mc:Choice xmlns:v="urn:schemas-microsoft-com:vml" Requires="v">
                <p:oleObj name="公式" r:id="rId6" imgW="672808" imgH="368140" progId="Equation.3">
                  <p:embed/>
                </p:oleObj>
              </mc:Choice>
              <mc:Fallback>
                <p:oleObj name="公式" r:id="rId6" imgW="672808" imgH="3681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5976" y="5075239"/>
                        <a:ext cx="151288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18563">
                                            <p:txEl>
                                              <p:pRg st="0" end="0"/>
                                            </p:txEl>
                                          </p:spTgt>
                                        </p:tgtEl>
                                        <p:attrNameLst>
                                          <p:attrName>style.visibility</p:attrName>
                                        </p:attrNameLst>
                                      </p:cBhvr>
                                      <p:to>
                                        <p:strVal val="visible"/>
                                      </p:to>
                                    </p:set>
                                    <p:animEffect transition="in" filter="fade">
                                      <p:cBhvr>
                                        <p:cTn id="7" dur="500"/>
                                        <p:tgtEl>
                                          <p:spTgt spid="1218563">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18565">
                                            <p:txEl>
                                              <p:pRg st="0" end="0"/>
                                            </p:txEl>
                                          </p:spTgt>
                                        </p:tgtEl>
                                        <p:attrNameLst>
                                          <p:attrName>style.visibility</p:attrName>
                                        </p:attrNameLst>
                                      </p:cBhvr>
                                      <p:to>
                                        <p:strVal val="visible"/>
                                      </p:to>
                                    </p:set>
                                    <p:animEffect transition="in" filter="fade">
                                      <p:cBhvr>
                                        <p:cTn id="11" dur="500"/>
                                        <p:tgtEl>
                                          <p:spTgt spid="121856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18565">
                                            <p:txEl>
                                              <p:pRg st="1" end="1"/>
                                            </p:txEl>
                                          </p:spTgt>
                                        </p:tgtEl>
                                        <p:attrNameLst>
                                          <p:attrName>style.visibility</p:attrName>
                                        </p:attrNameLst>
                                      </p:cBhvr>
                                      <p:to>
                                        <p:strVal val="visible"/>
                                      </p:to>
                                    </p:set>
                                    <p:animEffect transition="in" filter="fade">
                                      <p:cBhvr>
                                        <p:cTn id="16" dur="500"/>
                                        <p:tgtEl>
                                          <p:spTgt spid="121856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18565">
                                            <p:txEl>
                                              <p:pRg st="2" end="2"/>
                                            </p:txEl>
                                          </p:spTgt>
                                        </p:tgtEl>
                                        <p:attrNameLst>
                                          <p:attrName>style.visibility</p:attrName>
                                        </p:attrNameLst>
                                      </p:cBhvr>
                                      <p:to>
                                        <p:strVal val="visible"/>
                                      </p:to>
                                    </p:set>
                                    <p:animEffect transition="in" filter="fade">
                                      <p:cBhvr>
                                        <p:cTn id="21" dur="500"/>
                                        <p:tgtEl>
                                          <p:spTgt spid="1218565">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18566"/>
                                        </p:tgtEl>
                                        <p:attrNameLst>
                                          <p:attrName>style.visibility</p:attrName>
                                        </p:attrNameLst>
                                      </p:cBhvr>
                                      <p:to>
                                        <p:strVal val="visible"/>
                                      </p:to>
                                    </p:set>
                                    <p:animEffect transition="in" filter="fade">
                                      <p:cBhvr>
                                        <p:cTn id="24" dur="500"/>
                                        <p:tgtEl>
                                          <p:spTgt spid="12185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18565">
                                            <p:txEl>
                                              <p:pRg st="3" end="3"/>
                                            </p:txEl>
                                          </p:spTgt>
                                        </p:tgtEl>
                                        <p:attrNameLst>
                                          <p:attrName>style.visibility</p:attrName>
                                        </p:attrNameLst>
                                      </p:cBhvr>
                                      <p:to>
                                        <p:strVal val="visible"/>
                                      </p:to>
                                    </p:set>
                                    <p:animEffect transition="in" filter="fade">
                                      <p:cBhvr>
                                        <p:cTn id="29" dur="500"/>
                                        <p:tgtEl>
                                          <p:spTgt spid="1218565">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18568"/>
                                        </p:tgtEl>
                                        <p:attrNameLst>
                                          <p:attrName>style.visibility</p:attrName>
                                        </p:attrNameLst>
                                      </p:cBhvr>
                                      <p:to>
                                        <p:strVal val="visible"/>
                                      </p:to>
                                    </p:set>
                                    <p:animEffect transition="in" filter="fade">
                                      <p:cBhvr>
                                        <p:cTn id="32" dur="500"/>
                                        <p:tgtEl>
                                          <p:spTgt spid="1218568"/>
                                        </p:tgtEl>
                                      </p:cBhvr>
                                    </p:animEffect>
                                  </p:childTnLst>
                                </p:cTn>
                              </p:par>
                              <p:par>
                                <p:cTn id="33" presetID="10" presetClass="entr" presetSubtype="0" fill="hold" nodeType="withEffect">
                                  <p:stCondLst>
                                    <p:cond delay="0"/>
                                  </p:stCondLst>
                                  <p:childTnLst>
                                    <p:set>
                                      <p:cBhvr>
                                        <p:cTn id="34" dur="1" fill="hold">
                                          <p:stCondLst>
                                            <p:cond delay="0"/>
                                          </p:stCondLst>
                                        </p:cTn>
                                        <p:tgtEl>
                                          <p:spTgt spid="1218570"/>
                                        </p:tgtEl>
                                        <p:attrNameLst>
                                          <p:attrName>style.visibility</p:attrName>
                                        </p:attrNameLst>
                                      </p:cBhvr>
                                      <p:to>
                                        <p:strVal val="visible"/>
                                      </p:to>
                                    </p:set>
                                    <p:animEffect transition="in" filter="fade">
                                      <p:cBhvr>
                                        <p:cTn id="35" dur="500"/>
                                        <p:tgtEl>
                                          <p:spTgt spid="121857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xit" presetSubtype="0" fill="hold" grpId="1" nodeType="clickEffect">
                                  <p:stCondLst>
                                    <p:cond delay="0"/>
                                  </p:stCondLst>
                                  <p:childTnLst>
                                    <p:animEffect transition="out" filter="fade">
                                      <p:cBhvr>
                                        <p:cTn id="39" dur="500"/>
                                        <p:tgtEl>
                                          <p:spTgt spid="1218565">
                                            <p:txEl>
                                              <p:pRg st="0" end="0"/>
                                            </p:txEl>
                                          </p:spTgt>
                                        </p:tgtEl>
                                      </p:cBhvr>
                                    </p:animEffect>
                                    <p:set>
                                      <p:cBhvr>
                                        <p:cTn id="40" dur="1" fill="hold">
                                          <p:stCondLst>
                                            <p:cond delay="499"/>
                                          </p:stCondLst>
                                        </p:cTn>
                                        <p:tgtEl>
                                          <p:spTgt spid="1218565">
                                            <p:txEl>
                                              <p:pRg st="0" end="0"/>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218565">
                                            <p:txEl>
                                              <p:pRg st="1" end="1"/>
                                            </p:txEl>
                                          </p:spTgt>
                                        </p:tgtEl>
                                      </p:cBhvr>
                                    </p:animEffect>
                                    <p:set>
                                      <p:cBhvr>
                                        <p:cTn id="43" dur="1" fill="hold">
                                          <p:stCondLst>
                                            <p:cond delay="499"/>
                                          </p:stCondLst>
                                        </p:cTn>
                                        <p:tgtEl>
                                          <p:spTgt spid="1218565">
                                            <p:txEl>
                                              <p:pRg st="1" end="1"/>
                                            </p:txEl>
                                          </p:spTgt>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218565">
                                            <p:txEl>
                                              <p:pRg st="2" end="2"/>
                                            </p:txEl>
                                          </p:spTgt>
                                        </p:tgtEl>
                                      </p:cBhvr>
                                    </p:animEffect>
                                    <p:set>
                                      <p:cBhvr>
                                        <p:cTn id="46" dur="1" fill="hold">
                                          <p:stCondLst>
                                            <p:cond delay="499"/>
                                          </p:stCondLst>
                                        </p:cTn>
                                        <p:tgtEl>
                                          <p:spTgt spid="1218565">
                                            <p:txEl>
                                              <p:pRg st="2" end="2"/>
                                            </p:txEl>
                                          </p:spTgt>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218565">
                                            <p:txEl>
                                              <p:pRg st="3" end="3"/>
                                            </p:txEl>
                                          </p:spTgt>
                                        </p:tgtEl>
                                      </p:cBhvr>
                                    </p:animEffect>
                                    <p:set>
                                      <p:cBhvr>
                                        <p:cTn id="49" dur="1" fill="hold">
                                          <p:stCondLst>
                                            <p:cond delay="499"/>
                                          </p:stCondLst>
                                        </p:cTn>
                                        <p:tgtEl>
                                          <p:spTgt spid="1218565">
                                            <p:txEl>
                                              <p:pRg st="3" end="3"/>
                                            </p:txEl>
                                          </p:spTgt>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218566"/>
                                        </p:tgtEl>
                                      </p:cBhvr>
                                    </p:animEffect>
                                    <p:set>
                                      <p:cBhvr>
                                        <p:cTn id="52" dur="1" fill="hold">
                                          <p:stCondLst>
                                            <p:cond delay="499"/>
                                          </p:stCondLst>
                                        </p:cTn>
                                        <p:tgtEl>
                                          <p:spTgt spid="1218566"/>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218568"/>
                                        </p:tgtEl>
                                      </p:cBhvr>
                                    </p:animEffect>
                                    <p:set>
                                      <p:cBhvr>
                                        <p:cTn id="55" dur="1" fill="hold">
                                          <p:stCondLst>
                                            <p:cond delay="499"/>
                                          </p:stCondLst>
                                        </p:cTn>
                                        <p:tgtEl>
                                          <p:spTgt spid="121856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218570"/>
                                        </p:tgtEl>
                                      </p:cBhvr>
                                    </p:animEffect>
                                    <p:set>
                                      <p:cBhvr>
                                        <p:cTn id="58" dur="1" fill="hold">
                                          <p:stCondLst>
                                            <p:cond delay="499"/>
                                          </p:stCondLst>
                                        </p:cTn>
                                        <p:tgtEl>
                                          <p:spTgt spid="12185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3" grpId="0" build="p"/>
      <p:bldP spid="1218565" grpId="0" build="p"/>
      <p:bldP spid="1218565" grpId="1"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91" name="Rectangle 7">
            <a:extLst>
              <a:ext uri="{FF2B5EF4-FFF2-40B4-BE49-F238E27FC236}">
                <a16:creationId xmlns:a16="http://schemas.microsoft.com/office/drawing/2014/main" id="{60617A38-9F27-408D-8C56-4EA2B717BF2C}"/>
              </a:ext>
            </a:extLst>
          </p:cNvPr>
          <p:cNvSpPr>
            <a:spLocks noChangeArrowheads="1"/>
          </p:cNvSpPr>
          <p:nvPr/>
        </p:nvSpPr>
        <p:spPr bwMode="auto">
          <a:xfrm>
            <a:off x="1847851" y="3203576"/>
            <a:ext cx="8532813"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None/>
            </a:pPr>
            <a:r>
              <a:rPr lang="zh-CN" altLang="en-US" dirty="0">
                <a:solidFill>
                  <a:schemeClr val="accent1"/>
                </a:solidFill>
              </a:rPr>
              <a:t>证明  </a:t>
            </a:r>
            <a:r>
              <a:rPr lang="zh-CN" altLang="en-US" dirty="0"/>
              <a:t>因为每条有向边具有一个始点和一个终点</a:t>
            </a:r>
            <a:r>
              <a:rPr lang="en-US" altLang="zh-CN" dirty="0"/>
              <a:t>(</a:t>
            </a:r>
            <a:r>
              <a:rPr lang="zh-CN" altLang="en-US" dirty="0"/>
              <a:t>环的始点和终点是同一个结点</a:t>
            </a:r>
            <a:r>
              <a:rPr lang="en-US" altLang="zh-CN" dirty="0"/>
              <a:t>)</a:t>
            </a:r>
            <a:r>
              <a:rPr lang="zh-CN" altLang="en-US" dirty="0"/>
              <a:t>，因此，每条有向边对应一个出度和一个入度。图</a:t>
            </a:r>
            <a:r>
              <a:rPr lang="en-US" altLang="zh-CN" dirty="0"/>
              <a:t>G</a:t>
            </a:r>
            <a:r>
              <a:rPr lang="zh-CN" altLang="en-US" dirty="0"/>
              <a:t>中有</a:t>
            </a:r>
            <a:r>
              <a:rPr lang="en-US" altLang="zh-CN" dirty="0"/>
              <a:t>|E|</a:t>
            </a:r>
            <a:r>
              <a:rPr lang="zh-CN" altLang="en-US" dirty="0"/>
              <a:t>条有向边，则</a:t>
            </a:r>
            <a:r>
              <a:rPr lang="en-US" altLang="zh-CN" dirty="0"/>
              <a:t>G</a:t>
            </a:r>
            <a:r>
              <a:rPr lang="zh-CN" altLang="en-US" dirty="0"/>
              <a:t>中必产生</a:t>
            </a:r>
            <a:r>
              <a:rPr lang="en-US" altLang="zh-CN" dirty="0"/>
              <a:t>|E|</a:t>
            </a:r>
            <a:r>
              <a:rPr lang="zh-CN" altLang="en-US" dirty="0"/>
              <a:t>个出度，这</a:t>
            </a:r>
            <a:r>
              <a:rPr lang="en-US" altLang="zh-CN" dirty="0"/>
              <a:t>|E|</a:t>
            </a:r>
            <a:r>
              <a:rPr lang="zh-CN" altLang="en-US" dirty="0"/>
              <a:t>个出度即为各结点的出度之和，</a:t>
            </a:r>
            <a:r>
              <a:rPr lang="en-US" altLang="zh-CN" dirty="0"/>
              <a:t>G</a:t>
            </a:r>
            <a:r>
              <a:rPr lang="zh-CN" altLang="en-US" dirty="0"/>
              <a:t>中也必产生</a:t>
            </a:r>
            <a:r>
              <a:rPr lang="en-US" altLang="zh-CN" dirty="0"/>
              <a:t>|E|</a:t>
            </a:r>
            <a:r>
              <a:rPr lang="zh-CN" altLang="en-US" dirty="0"/>
              <a:t>个入度，这</a:t>
            </a:r>
            <a:r>
              <a:rPr lang="en-US" altLang="zh-CN" dirty="0"/>
              <a:t>|E|</a:t>
            </a:r>
            <a:r>
              <a:rPr lang="zh-CN" altLang="en-US" dirty="0"/>
              <a:t>个入度即为各结点的入度之和。因而，在有向图中，各结点的出度之和等于各结点的入度之和，都等于边数</a:t>
            </a:r>
            <a:r>
              <a:rPr lang="en-US" altLang="zh-CN" dirty="0"/>
              <a:t>|E|</a:t>
            </a:r>
            <a:r>
              <a:rPr lang="zh-CN" altLang="en-US" dirty="0"/>
              <a:t>。</a:t>
            </a:r>
          </a:p>
        </p:txBody>
      </p:sp>
      <p:sp>
        <p:nvSpPr>
          <p:cNvPr id="50178" name="日期占位符 3">
            <a:extLst>
              <a:ext uri="{FF2B5EF4-FFF2-40B4-BE49-F238E27FC236}">
                <a16:creationId xmlns:a16="http://schemas.microsoft.com/office/drawing/2014/main" id="{CB583641-7EE0-4D2A-BFAB-1D2DDE332B7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412EDB3-FE3B-4C1E-8D4C-6B6687FDFE5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0179" name="Rectangle 2">
            <a:extLst>
              <a:ext uri="{FF2B5EF4-FFF2-40B4-BE49-F238E27FC236}">
                <a16:creationId xmlns:a16="http://schemas.microsoft.com/office/drawing/2014/main" id="{B9F3B2C5-7DBD-4003-8CCA-2E97CEC86330}"/>
              </a:ext>
            </a:extLst>
          </p:cNvPr>
          <p:cNvSpPr>
            <a:spLocks noGrp="1" noChangeArrowheads="1"/>
          </p:cNvSpPr>
          <p:nvPr>
            <p:ph type="title"/>
          </p:nvPr>
        </p:nvSpPr>
        <p:spPr/>
        <p:txBody>
          <a:bodyPr/>
          <a:lstStyle/>
          <a:p>
            <a:pPr eaLnBrk="1" hangingPunct="1"/>
            <a:r>
              <a:rPr lang="zh-CN" altLang="en-US"/>
              <a:t>定理</a:t>
            </a:r>
            <a:r>
              <a:rPr lang="en-US" altLang="zh-CN"/>
              <a:t>8.2.2</a:t>
            </a:r>
            <a:endParaRPr lang="zh-CN" altLang="en-US"/>
          </a:p>
        </p:txBody>
      </p:sp>
      <p:sp>
        <p:nvSpPr>
          <p:cNvPr id="1219587" name="Rectangle 3">
            <a:extLst>
              <a:ext uri="{FF2B5EF4-FFF2-40B4-BE49-F238E27FC236}">
                <a16:creationId xmlns:a16="http://schemas.microsoft.com/office/drawing/2014/main" id="{CC403BF5-F280-406A-9F87-67A06AF7F775}"/>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有向图中各结点的出度之和等于各结点的入度之和，等于边数，即设有向图</a:t>
            </a:r>
            <a:r>
              <a:rPr lang="en-US" altLang="zh-CN"/>
              <a:t>G = &lt;V, E&gt;</a:t>
            </a:r>
            <a:r>
              <a:rPr lang="zh-CN" altLang="en-US"/>
              <a:t>，则有 </a:t>
            </a:r>
          </a:p>
        </p:txBody>
      </p:sp>
      <p:graphicFrame>
        <p:nvGraphicFramePr>
          <p:cNvPr id="1219588" name="Object 4">
            <a:extLst>
              <a:ext uri="{FF2B5EF4-FFF2-40B4-BE49-F238E27FC236}">
                <a16:creationId xmlns:a16="http://schemas.microsoft.com/office/drawing/2014/main" id="{5A11FCA7-72EE-4CA7-BE06-29D0E2D991BD}"/>
              </a:ext>
            </a:extLst>
          </p:cNvPr>
          <p:cNvGraphicFramePr>
            <a:graphicFrameLocks noChangeAspect="1"/>
          </p:cNvGraphicFramePr>
          <p:nvPr/>
        </p:nvGraphicFramePr>
        <p:xfrm>
          <a:off x="3711576" y="2559050"/>
          <a:ext cx="4113213" cy="787400"/>
        </p:xfrm>
        <a:graphic>
          <a:graphicData uri="http://schemas.openxmlformats.org/presentationml/2006/ole">
            <mc:AlternateContent xmlns:mc="http://schemas.openxmlformats.org/markup-compatibility/2006">
              <mc:Choice xmlns:v="urn:schemas-microsoft-com:vml" Requires="v">
                <p:oleObj name="公式" r:id="rId2" imgW="1803400" imgH="342900" progId="Equation.3">
                  <p:embed/>
                </p:oleObj>
              </mc:Choice>
              <mc:Fallback>
                <p:oleObj name="公式" r:id="rId2" imgW="1803400" imgH="342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576" y="2559050"/>
                        <a:ext cx="411321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9587">
                                            <p:txEl>
                                              <p:pRg st="0" end="0"/>
                                            </p:txEl>
                                          </p:spTgt>
                                        </p:tgtEl>
                                        <p:attrNameLst>
                                          <p:attrName>style.visibility</p:attrName>
                                        </p:attrNameLst>
                                      </p:cBhvr>
                                      <p:to>
                                        <p:strVal val="visible"/>
                                      </p:to>
                                    </p:set>
                                    <p:anim calcmode="lin" valueType="num">
                                      <p:cBhvr additive="base">
                                        <p:cTn id="7" dur="500" fill="hold"/>
                                        <p:tgtEl>
                                          <p:spTgt spid="1219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95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19588"/>
                                        </p:tgtEl>
                                        <p:attrNameLst>
                                          <p:attrName>style.visibility</p:attrName>
                                        </p:attrNameLst>
                                      </p:cBhvr>
                                      <p:to>
                                        <p:strVal val="visible"/>
                                      </p:to>
                                    </p:set>
                                    <p:anim calcmode="lin" valueType="num">
                                      <p:cBhvr additive="base">
                                        <p:cTn id="12" dur="500" fill="hold"/>
                                        <p:tgtEl>
                                          <p:spTgt spid="1219588"/>
                                        </p:tgtEl>
                                        <p:attrNameLst>
                                          <p:attrName>ppt_x</p:attrName>
                                        </p:attrNameLst>
                                      </p:cBhvr>
                                      <p:tavLst>
                                        <p:tav tm="0">
                                          <p:val>
                                            <p:strVal val="#ppt_x"/>
                                          </p:val>
                                        </p:tav>
                                        <p:tav tm="100000">
                                          <p:val>
                                            <p:strVal val="#ppt_x"/>
                                          </p:val>
                                        </p:tav>
                                      </p:tavLst>
                                    </p:anim>
                                    <p:anim calcmode="lin" valueType="num">
                                      <p:cBhvr additive="base">
                                        <p:cTn id="13" dur="500" fill="hold"/>
                                        <p:tgtEl>
                                          <p:spTgt spid="121958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19591"/>
                                        </p:tgtEl>
                                        <p:attrNameLst>
                                          <p:attrName>style.visibility</p:attrName>
                                        </p:attrNameLst>
                                      </p:cBhvr>
                                      <p:to>
                                        <p:strVal val="visible"/>
                                      </p:to>
                                    </p:set>
                                    <p:anim calcmode="lin" valueType="num">
                                      <p:cBhvr additive="base">
                                        <p:cTn id="17" dur="500" fill="hold"/>
                                        <p:tgtEl>
                                          <p:spTgt spid="1219591"/>
                                        </p:tgtEl>
                                        <p:attrNameLst>
                                          <p:attrName>ppt_x</p:attrName>
                                        </p:attrNameLst>
                                      </p:cBhvr>
                                      <p:tavLst>
                                        <p:tav tm="0">
                                          <p:val>
                                            <p:strVal val="#ppt_x"/>
                                          </p:val>
                                        </p:tav>
                                        <p:tav tm="100000">
                                          <p:val>
                                            <p:strVal val="#ppt_x"/>
                                          </p:val>
                                        </p:tav>
                                      </p:tavLst>
                                    </p:anim>
                                    <p:anim calcmode="lin" valueType="num">
                                      <p:cBhvr additive="base">
                                        <p:cTn id="18" dur="500" fill="hold"/>
                                        <p:tgtEl>
                                          <p:spTgt spid="12195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91" grpId="0"/>
      <p:bldP spid="121958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19A2B663-D8E8-4B7C-AA7A-E8001C5515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AD50DCE-9BA5-4621-B3EB-8159CFBAB74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1203" name="Rectangle 2">
            <a:extLst>
              <a:ext uri="{FF2B5EF4-FFF2-40B4-BE49-F238E27FC236}">
                <a16:creationId xmlns:a16="http://schemas.microsoft.com/office/drawing/2014/main" id="{C193AEB9-8C9C-40D3-9F20-F9C6B52447E7}"/>
              </a:ext>
            </a:extLst>
          </p:cNvPr>
          <p:cNvSpPr>
            <a:spLocks noGrp="1" noChangeArrowheads="1"/>
          </p:cNvSpPr>
          <p:nvPr>
            <p:ph type="title"/>
          </p:nvPr>
        </p:nvSpPr>
        <p:spPr/>
        <p:txBody>
          <a:bodyPr/>
          <a:lstStyle/>
          <a:p>
            <a:pPr eaLnBrk="1" hangingPunct="1"/>
            <a:r>
              <a:rPr lang="zh-CN" altLang="en-US"/>
              <a:t>定义</a:t>
            </a:r>
            <a:r>
              <a:rPr lang="en-US" altLang="zh-CN"/>
              <a:t>8.2.12</a:t>
            </a:r>
            <a:endParaRPr lang="zh-CN" altLang="en-US"/>
          </a:p>
        </p:txBody>
      </p:sp>
      <p:sp>
        <p:nvSpPr>
          <p:cNvPr id="1220611" name="Rectangle 3">
            <a:extLst>
              <a:ext uri="{FF2B5EF4-FFF2-40B4-BE49-F238E27FC236}">
                <a16:creationId xmlns:a16="http://schemas.microsoft.com/office/drawing/2014/main" id="{43C34809-D5EE-49AD-BAF8-8F7716BE715B}"/>
              </a:ext>
            </a:extLst>
          </p:cNvPr>
          <p:cNvSpPr>
            <a:spLocks noGrp="1" noChangeArrowheads="1"/>
          </p:cNvSpPr>
          <p:nvPr>
            <p:ph type="body" idx="1"/>
          </p:nvPr>
        </p:nvSpPr>
        <p:spPr>
          <a:xfrm>
            <a:off x="2135188" y="1341438"/>
            <a:ext cx="8064500" cy="1630362"/>
          </a:xfrm>
        </p:spPr>
        <p:txBody>
          <a:bodyPr/>
          <a:lstStyle/>
          <a:p>
            <a:pPr marL="0" indent="0" eaLnBrk="1" hangingPunct="1">
              <a:buNone/>
            </a:pPr>
            <a:r>
              <a:rPr lang="zh-CN" altLang="en-US" dirty="0"/>
              <a:t>设</a:t>
            </a:r>
            <a:r>
              <a:rPr lang="en-US" altLang="zh-CN" dirty="0"/>
              <a:t>V = {v</a:t>
            </a:r>
            <a:r>
              <a:rPr lang="en-US" altLang="zh-CN" baseline="-25000" dirty="0"/>
              <a:t>1</a:t>
            </a:r>
            <a:r>
              <a:rPr lang="en-US" altLang="zh-CN" dirty="0"/>
              <a:t>, 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dirty="0" err="1"/>
              <a:t>v</a:t>
            </a:r>
            <a:r>
              <a:rPr lang="en-US" altLang="zh-CN" baseline="-25000" dirty="0" err="1"/>
              <a:t>n</a:t>
            </a:r>
            <a:r>
              <a:rPr lang="en-US" altLang="zh-CN" dirty="0"/>
              <a:t>}</a:t>
            </a:r>
            <a:r>
              <a:rPr lang="zh-CN" altLang="en-US" dirty="0"/>
              <a:t>为图</a:t>
            </a:r>
            <a:r>
              <a:rPr lang="en-US" altLang="zh-CN" dirty="0"/>
              <a:t>G</a:t>
            </a:r>
            <a:r>
              <a:rPr lang="zh-CN" altLang="en-US" dirty="0"/>
              <a:t>的结点集，称</a:t>
            </a:r>
            <a:r>
              <a:rPr lang="en-US" altLang="zh-CN" dirty="0"/>
              <a:t>(deg(v</a:t>
            </a:r>
            <a:r>
              <a:rPr lang="en-US" altLang="zh-CN" baseline="-25000" dirty="0"/>
              <a:t>1</a:t>
            </a:r>
            <a:r>
              <a:rPr lang="en-US" altLang="zh-CN" dirty="0"/>
              <a:t>), deg(v</a:t>
            </a:r>
            <a:r>
              <a:rPr lang="en-US" altLang="zh-CN" baseline="-25000" dirty="0"/>
              <a:t>2</a:t>
            </a:r>
            <a:r>
              <a:rPr lang="en-US" altLang="zh-CN" dirty="0"/>
              <a:t>), </a:t>
            </a:r>
            <a:r>
              <a:rPr lang="en-US" altLang="zh-CN" dirty="0">
                <a:latin typeface="宋体" panose="02010600030101010101" pitchFamily="2" charset="-122"/>
              </a:rPr>
              <a:t>…</a:t>
            </a:r>
            <a:r>
              <a:rPr lang="en-US" altLang="zh-CN" dirty="0"/>
              <a:t>, deg(</a:t>
            </a:r>
            <a:r>
              <a:rPr lang="en-US" altLang="zh-CN" dirty="0" err="1"/>
              <a:t>v</a:t>
            </a:r>
            <a:r>
              <a:rPr lang="en-US" altLang="zh-CN" baseline="-25000" dirty="0" err="1"/>
              <a:t>n</a:t>
            </a:r>
            <a:r>
              <a:rPr lang="en-US" altLang="zh-CN" dirty="0"/>
              <a:t>))</a:t>
            </a:r>
            <a:r>
              <a:rPr lang="zh-CN" altLang="en-US" dirty="0"/>
              <a:t>为</a:t>
            </a:r>
            <a:r>
              <a:rPr lang="en-US" altLang="zh-CN" dirty="0"/>
              <a:t>G</a:t>
            </a:r>
            <a:r>
              <a:rPr lang="zh-CN" altLang="en-US" dirty="0"/>
              <a:t>的</a:t>
            </a:r>
            <a:r>
              <a:rPr lang="zh-CN" altLang="en-US" dirty="0">
                <a:solidFill>
                  <a:schemeClr val="accent1"/>
                </a:solidFill>
              </a:rPr>
              <a:t>度数序列</a:t>
            </a:r>
            <a:r>
              <a:rPr lang="en-US" altLang="zh-CN" dirty="0"/>
              <a:t>(Degree Sequence)</a:t>
            </a:r>
            <a:r>
              <a:rPr lang="zh-CN" altLang="en-US" dirty="0"/>
              <a:t>。    </a:t>
            </a:r>
          </a:p>
        </p:txBody>
      </p:sp>
      <p:grpSp>
        <p:nvGrpSpPr>
          <p:cNvPr id="2" name="Group 4">
            <a:extLst>
              <a:ext uri="{FF2B5EF4-FFF2-40B4-BE49-F238E27FC236}">
                <a16:creationId xmlns:a16="http://schemas.microsoft.com/office/drawing/2014/main" id="{75FE9A6B-A219-4439-B443-3957CAEBB3F1}"/>
              </a:ext>
            </a:extLst>
          </p:cNvPr>
          <p:cNvGrpSpPr>
            <a:grpSpLocks/>
          </p:cNvGrpSpPr>
          <p:nvPr/>
        </p:nvGrpSpPr>
        <p:grpSpPr bwMode="auto">
          <a:xfrm>
            <a:off x="4152901" y="3141664"/>
            <a:ext cx="3095625" cy="2663825"/>
            <a:chOff x="1882" y="1888"/>
            <a:chExt cx="1588" cy="1378"/>
          </a:xfrm>
        </p:grpSpPr>
        <p:sp>
          <p:nvSpPr>
            <p:cNvPr id="51207" name="Oval 5">
              <a:extLst>
                <a:ext uri="{FF2B5EF4-FFF2-40B4-BE49-F238E27FC236}">
                  <a16:creationId xmlns:a16="http://schemas.microsoft.com/office/drawing/2014/main" id="{53947E90-8C35-4707-8437-1756F542B4EB}"/>
                </a:ext>
              </a:extLst>
            </p:cNvPr>
            <p:cNvSpPr>
              <a:spLocks noChangeArrowheads="1"/>
            </p:cNvSpPr>
            <p:nvPr/>
          </p:nvSpPr>
          <p:spPr bwMode="auto">
            <a:xfrm>
              <a:off x="2138" y="2644"/>
              <a:ext cx="63"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208" name="Oval 6">
              <a:extLst>
                <a:ext uri="{FF2B5EF4-FFF2-40B4-BE49-F238E27FC236}">
                  <a16:creationId xmlns:a16="http://schemas.microsoft.com/office/drawing/2014/main" id="{287F659A-9D81-4A1F-BC0C-F4C67F8CE5CD}"/>
                </a:ext>
              </a:extLst>
            </p:cNvPr>
            <p:cNvSpPr>
              <a:spLocks noChangeArrowheads="1"/>
            </p:cNvSpPr>
            <p:nvPr/>
          </p:nvSpPr>
          <p:spPr bwMode="auto">
            <a:xfrm>
              <a:off x="2941" y="2251"/>
              <a:ext cx="63"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209" name="Oval 7">
              <a:extLst>
                <a:ext uri="{FF2B5EF4-FFF2-40B4-BE49-F238E27FC236}">
                  <a16:creationId xmlns:a16="http://schemas.microsoft.com/office/drawing/2014/main" id="{75503604-FD8E-4696-ADA3-DBF44941B0F7}"/>
                </a:ext>
              </a:extLst>
            </p:cNvPr>
            <p:cNvSpPr>
              <a:spLocks noChangeArrowheads="1"/>
            </p:cNvSpPr>
            <p:nvPr/>
          </p:nvSpPr>
          <p:spPr bwMode="auto">
            <a:xfrm>
              <a:off x="2683" y="3113"/>
              <a:ext cx="63"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210" name="Oval 8">
              <a:extLst>
                <a:ext uri="{FF2B5EF4-FFF2-40B4-BE49-F238E27FC236}">
                  <a16:creationId xmlns:a16="http://schemas.microsoft.com/office/drawing/2014/main" id="{677AECF8-217A-4529-8374-71D150F5C1D4}"/>
                </a:ext>
              </a:extLst>
            </p:cNvPr>
            <p:cNvSpPr>
              <a:spLocks noChangeArrowheads="1"/>
            </p:cNvSpPr>
            <p:nvPr/>
          </p:nvSpPr>
          <p:spPr bwMode="auto">
            <a:xfrm>
              <a:off x="2130" y="2154"/>
              <a:ext cx="64" cy="5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211" name="Oval 9">
              <a:extLst>
                <a:ext uri="{FF2B5EF4-FFF2-40B4-BE49-F238E27FC236}">
                  <a16:creationId xmlns:a16="http://schemas.microsoft.com/office/drawing/2014/main" id="{F9A0DEAE-8EFA-4F39-A562-86B5AFA4CF83}"/>
                </a:ext>
              </a:extLst>
            </p:cNvPr>
            <p:cNvSpPr>
              <a:spLocks noChangeArrowheads="1"/>
            </p:cNvSpPr>
            <p:nvPr/>
          </p:nvSpPr>
          <p:spPr bwMode="auto">
            <a:xfrm>
              <a:off x="3291" y="2719"/>
              <a:ext cx="64"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212" name="Line 10">
              <a:extLst>
                <a:ext uri="{FF2B5EF4-FFF2-40B4-BE49-F238E27FC236}">
                  <a16:creationId xmlns:a16="http://schemas.microsoft.com/office/drawing/2014/main" id="{6B8849FA-9052-4203-A892-276310839545}"/>
                </a:ext>
              </a:extLst>
            </p:cNvPr>
            <p:cNvSpPr>
              <a:spLocks noChangeShapeType="1"/>
            </p:cNvSpPr>
            <p:nvPr/>
          </p:nvSpPr>
          <p:spPr bwMode="auto">
            <a:xfrm>
              <a:off x="2191" y="2698"/>
              <a:ext cx="504" cy="43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213" name="Arc 11">
              <a:extLst>
                <a:ext uri="{FF2B5EF4-FFF2-40B4-BE49-F238E27FC236}">
                  <a16:creationId xmlns:a16="http://schemas.microsoft.com/office/drawing/2014/main" id="{528B793B-D6D0-47FB-B414-996B7773105A}"/>
                </a:ext>
              </a:extLst>
            </p:cNvPr>
            <p:cNvSpPr>
              <a:spLocks/>
            </p:cNvSpPr>
            <p:nvPr/>
          </p:nvSpPr>
          <p:spPr bwMode="auto">
            <a:xfrm flipH="1" flipV="1">
              <a:off x="2132" y="2673"/>
              <a:ext cx="552" cy="487"/>
            </a:xfrm>
            <a:custGeom>
              <a:avLst/>
              <a:gdLst>
                <a:gd name="T0" fmla="*/ 0 w 23722"/>
                <a:gd name="T1" fmla="*/ 0 h 26198"/>
                <a:gd name="T2" fmla="*/ 0 w 23722"/>
                <a:gd name="T3" fmla="*/ 0 h 26198"/>
                <a:gd name="T4" fmla="*/ 0 w 23722"/>
                <a:gd name="T5" fmla="*/ 0 h 26198"/>
                <a:gd name="T6" fmla="*/ 0 60000 65536"/>
                <a:gd name="T7" fmla="*/ 0 60000 65536"/>
                <a:gd name="T8" fmla="*/ 0 60000 65536"/>
                <a:gd name="T9" fmla="*/ 0 w 23722"/>
                <a:gd name="T10" fmla="*/ 0 h 26198"/>
                <a:gd name="T11" fmla="*/ 23722 w 23722"/>
                <a:gd name="T12" fmla="*/ 26198 h 26198"/>
              </a:gdLst>
              <a:ahLst/>
              <a:cxnLst>
                <a:cxn ang="T6">
                  <a:pos x="T0" y="T1"/>
                </a:cxn>
                <a:cxn ang="T7">
                  <a:pos x="T2" y="T3"/>
                </a:cxn>
                <a:cxn ang="T8">
                  <a:pos x="T4" y="T5"/>
                </a:cxn>
              </a:cxnLst>
              <a:rect l="T9" t="T10" r="T11" b="T12"/>
              <a:pathLst>
                <a:path w="23722" h="26198" fill="none" extrusionOk="0">
                  <a:moveTo>
                    <a:pt x="0" y="104"/>
                  </a:moveTo>
                  <a:cubicBezTo>
                    <a:pt x="705" y="34"/>
                    <a:pt x="1413" y="-1"/>
                    <a:pt x="2122" y="0"/>
                  </a:cubicBezTo>
                  <a:cubicBezTo>
                    <a:pt x="14051" y="0"/>
                    <a:pt x="23722" y="9670"/>
                    <a:pt x="23722" y="21600"/>
                  </a:cubicBezTo>
                  <a:cubicBezTo>
                    <a:pt x="23722" y="23145"/>
                    <a:pt x="23556" y="24687"/>
                    <a:pt x="23226" y="26197"/>
                  </a:cubicBezTo>
                </a:path>
                <a:path w="23722" h="26198" stroke="0" extrusionOk="0">
                  <a:moveTo>
                    <a:pt x="0" y="104"/>
                  </a:moveTo>
                  <a:cubicBezTo>
                    <a:pt x="705" y="34"/>
                    <a:pt x="1413" y="-1"/>
                    <a:pt x="2122" y="0"/>
                  </a:cubicBezTo>
                  <a:cubicBezTo>
                    <a:pt x="14051" y="0"/>
                    <a:pt x="23722" y="9670"/>
                    <a:pt x="23722" y="21600"/>
                  </a:cubicBezTo>
                  <a:cubicBezTo>
                    <a:pt x="23722" y="23145"/>
                    <a:pt x="23556" y="24687"/>
                    <a:pt x="23226" y="26197"/>
                  </a:cubicBezTo>
                  <a:lnTo>
                    <a:pt x="2122" y="21600"/>
                  </a:lnTo>
                  <a:lnTo>
                    <a:pt x="0" y="104"/>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4" name="Line 12">
              <a:extLst>
                <a:ext uri="{FF2B5EF4-FFF2-40B4-BE49-F238E27FC236}">
                  <a16:creationId xmlns:a16="http://schemas.microsoft.com/office/drawing/2014/main" id="{4B66A997-32CF-4730-A2FB-B3382CE8C11A}"/>
                </a:ext>
              </a:extLst>
            </p:cNvPr>
            <p:cNvSpPr>
              <a:spLocks noChangeShapeType="1"/>
            </p:cNvSpPr>
            <p:nvPr/>
          </p:nvSpPr>
          <p:spPr bwMode="auto">
            <a:xfrm flipV="1">
              <a:off x="2185" y="2281"/>
              <a:ext cx="754" cy="3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215" name="Line 13">
              <a:extLst>
                <a:ext uri="{FF2B5EF4-FFF2-40B4-BE49-F238E27FC236}">
                  <a16:creationId xmlns:a16="http://schemas.microsoft.com/office/drawing/2014/main" id="{5C3066E2-C562-43DA-9EF0-DD65C8588D77}"/>
                </a:ext>
              </a:extLst>
            </p:cNvPr>
            <p:cNvSpPr>
              <a:spLocks noChangeShapeType="1"/>
            </p:cNvSpPr>
            <p:nvPr/>
          </p:nvSpPr>
          <p:spPr bwMode="auto">
            <a:xfrm flipH="1">
              <a:off x="2717" y="2307"/>
              <a:ext cx="252" cy="812"/>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216" name="Line 14">
              <a:extLst>
                <a:ext uri="{FF2B5EF4-FFF2-40B4-BE49-F238E27FC236}">
                  <a16:creationId xmlns:a16="http://schemas.microsoft.com/office/drawing/2014/main" id="{FAA1F4DD-C28D-4DF8-A217-BD5A07E17C73}"/>
                </a:ext>
              </a:extLst>
            </p:cNvPr>
            <p:cNvSpPr>
              <a:spLocks noChangeShapeType="1"/>
            </p:cNvSpPr>
            <p:nvPr/>
          </p:nvSpPr>
          <p:spPr bwMode="auto">
            <a:xfrm flipV="1">
              <a:off x="2167" y="2207"/>
              <a:ext cx="0" cy="43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217" name="Text Box 15">
              <a:extLst>
                <a:ext uri="{FF2B5EF4-FFF2-40B4-BE49-F238E27FC236}">
                  <a16:creationId xmlns:a16="http://schemas.microsoft.com/office/drawing/2014/main" id="{486263A3-E5E4-471D-A877-A7A47844DD58}"/>
                </a:ext>
              </a:extLst>
            </p:cNvPr>
            <p:cNvSpPr txBox="1">
              <a:spLocks noChangeArrowheads="1"/>
            </p:cNvSpPr>
            <p:nvPr/>
          </p:nvSpPr>
          <p:spPr bwMode="auto">
            <a:xfrm>
              <a:off x="2069" y="1888"/>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51218" name="Text Box 16">
              <a:extLst>
                <a:ext uri="{FF2B5EF4-FFF2-40B4-BE49-F238E27FC236}">
                  <a16:creationId xmlns:a16="http://schemas.microsoft.com/office/drawing/2014/main" id="{C3CF7E0E-2FA4-4DF3-93BB-B3D954A7B6F6}"/>
                </a:ext>
              </a:extLst>
            </p:cNvPr>
            <p:cNvSpPr txBox="1">
              <a:spLocks noChangeArrowheads="1"/>
            </p:cNvSpPr>
            <p:nvPr/>
          </p:nvSpPr>
          <p:spPr bwMode="auto">
            <a:xfrm>
              <a:off x="1882" y="2452"/>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51219" name="Text Box 17">
              <a:extLst>
                <a:ext uri="{FF2B5EF4-FFF2-40B4-BE49-F238E27FC236}">
                  <a16:creationId xmlns:a16="http://schemas.microsoft.com/office/drawing/2014/main" id="{3E78E1D2-A74D-455A-9ED1-D5CE609FC8C9}"/>
                </a:ext>
              </a:extLst>
            </p:cNvPr>
            <p:cNvSpPr txBox="1">
              <a:spLocks noChangeArrowheads="1"/>
            </p:cNvSpPr>
            <p:nvPr/>
          </p:nvSpPr>
          <p:spPr bwMode="auto">
            <a:xfrm>
              <a:off x="2741" y="2996"/>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51220" name="Text Box 18">
              <a:extLst>
                <a:ext uri="{FF2B5EF4-FFF2-40B4-BE49-F238E27FC236}">
                  <a16:creationId xmlns:a16="http://schemas.microsoft.com/office/drawing/2014/main" id="{17ED05BF-8F89-46AB-ACC1-6BFA055B402B}"/>
                </a:ext>
              </a:extLst>
            </p:cNvPr>
            <p:cNvSpPr txBox="1">
              <a:spLocks noChangeArrowheads="1"/>
            </p:cNvSpPr>
            <p:nvPr/>
          </p:nvSpPr>
          <p:spPr bwMode="auto">
            <a:xfrm>
              <a:off x="2990" y="2186"/>
              <a:ext cx="25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51221" name="Text Box 19">
              <a:extLst>
                <a:ext uri="{FF2B5EF4-FFF2-40B4-BE49-F238E27FC236}">
                  <a16:creationId xmlns:a16="http://schemas.microsoft.com/office/drawing/2014/main" id="{4F8C1C41-5518-4CA5-BA75-B2698ECEA51E}"/>
                </a:ext>
              </a:extLst>
            </p:cNvPr>
            <p:cNvSpPr txBox="1">
              <a:spLocks noChangeArrowheads="1"/>
            </p:cNvSpPr>
            <p:nvPr/>
          </p:nvSpPr>
          <p:spPr bwMode="auto">
            <a:xfrm>
              <a:off x="3218" y="2452"/>
              <a:ext cx="25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5</a:t>
              </a:r>
              <a:endParaRPr lang="en-US" altLang="zh-CN" sz="2400">
                <a:solidFill>
                  <a:srgbClr val="FF0000"/>
                </a:solidFill>
              </a:endParaRPr>
            </a:p>
          </p:txBody>
        </p:sp>
        <p:sp>
          <p:nvSpPr>
            <p:cNvPr id="51222" name="Arc 20">
              <a:extLst>
                <a:ext uri="{FF2B5EF4-FFF2-40B4-BE49-F238E27FC236}">
                  <a16:creationId xmlns:a16="http://schemas.microsoft.com/office/drawing/2014/main" id="{E70B93E5-3FA6-47FD-9549-678546EB15BF}"/>
                </a:ext>
              </a:extLst>
            </p:cNvPr>
            <p:cNvSpPr>
              <a:spLocks/>
            </p:cNvSpPr>
            <p:nvPr/>
          </p:nvSpPr>
          <p:spPr bwMode="auto">
            <a:xfrm flipH="1" flipV="1">
              <a:off x="2819" y="2005"/>
              <a:ext cx="314" cy="271"/>
            </a:xfrm>
            <a:custGeom>
              <a:avLst/>
              <a:gdLst>
                <a:gd name="T0" fmla="*/ 0 w 43200"/>
                <a:gd name="T1" fmla="*/ 0 h 42782"/>
                <a:gd name="T2" fmla="*/ 0 w 43200"/>
                <a:gd name="T3" fmla="*/ 0 h 42782"/>
                <a:gd name="T4" fmla="*/ 0 w 43200"/>
                <a:gd name="T5" fmla="*/ 0 h 42782"/>
                <a:gd name="T6" fmla="*/ 0 60000 65536"/>
                <a:gd name="T7" fmla="*/ 0 60000 65536"/>
                <a:gd name="T8" fmla="*/ 0 60000 65536"/>
                <a:gd name="T9" fmla="*/ 0 w 43200"/>
                <a:gd name="T10" fmla="*/ 0 h 42782"/>
                <a:gd name="T11" fmla="*/ 43200 w 43200"/>
                <a:gd name="T12" fmla="*/ 42782 h 42782"/>
              </a:gdLst>
              <a:ahLst/>
              <a:cxnLst>
                <a:cxn ang="T6">
                  <a:pos x="T0" y="T1"/>
                </a:cxn>
                <a:cxn ang="T7">
                  <a:pos x="T2" y="T3"/>
                </a:cxn>
                <a:cxn ang="T8">
                  <a:pos x="T4" y="T5"/>
                </a:cxn>
              </a:cxnLst>
              <a:rect l="T9" t="T10" r="T11" b="T12"/>
              <a:pathLst>
                <a:path w="43200" h="42782" fill="none"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path>
                <a:path w="43200" h="42782" stroke="0" extrusionOk="0">
                  <a:moveTo>
                    <a:pt x="26508" y="146"/>
                  </a:moveTo>
                  <a:cubicBezTo>
                    <a:pt x="36284" y="2427"/>
                    <a:pt x="43200" y="11143"/>
                    <a:pt x="43200" y="21182"/>
                  </a:cubicBezTo>
                  <a:cubicBezTo>
                    <a:pt x="43200" y="33111"/>
                    <a:pt x="33529" y="42782"/>
                    <a:pt x="21600" y="42782"/>
                  </a:cubicBezTo>
                  <a:cubicBezTo>
                    <a:pt x="9670" y="42782"/>
                    <a:pt x="0" y="33111"/>
                    <a:pt x="0" y="21182"/>
                  </a:cubicBezTo>
                  <a:cubicBezTo>
                    <a:pt x="-1" y="10883"/>
                    <a:pt x="7270" y="2017"/>
                    <a:pt x="17369" y="0"/>
                  </a:cubicBezTo>
                  <a:lnTo>
                    <a:pt x="21600" y="21182"/>
                  </a:lnTo>
                  <a:lnTo>
                    <a:pt x="26508" y="146"/>
                  </a:lnTo>
                  <a:close/>
                </a:path>
              </a:pathLst>
            </a:custGeom>
            <a:noFill/>
            <a:ln w="25400">
              <a:solidFill>
                <a:srgbClr val="000000"/>
              </a:solidFill>
              <a:round/>
              <a:headEnd type="triangle" w="lg"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0629" name="Rectangle 21">
            <a:extLst>
              <a:ext uri="{FF2B5EF4-FFF2-40B4-BE49-F238E27FC236}">
                <a16:creationId xmlns:a16="http://schemas.microsoft.com/office/drawing/2014/main" id="{41BD50D2-BB56-4DD1-AA56-2DE17FCFC093}"/>
              </a:ext>
            </a:extLst>
          </p:cNvPr>
          <p:cNvSpPr>
            <a:spLocks noChangeArrowheads="1"/>
          </p:cNvSpPr>
          <p:nvPr/>
        </p:nvSpPr>
        <p:spPr bwMode="auto">
          <a:xfrm>
            <a:off x="2336800" y="5805489"/>
            <a:ext cx="6994222" cy="60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Font typeface="Wingdings" panose="05000000000000000000" pitchFamily="2" charset="2"/>
              <a:buNone/>
            </a:pPr>
            <a:r>
              <a:rPr lang="zh-CN" altLang="en-US" sz="3200"/>
              <a:t>上图的度数序列为</a:t>
            </a:r>
            <a:r>
              <a:rPr lang="en-US" altLang="zh-CN" sz="3200"/>
              <a:t>(1, 4, 3, 4, 0)</a:t>
            </a:r>
            <a:r>
              <a:rPr lang="zh-CN" altLang="en-US" sz="320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0611">
                                            <p:txEl>
                                              <p:pRg st="0" end="0"/>
                                            </p:txEl>
                                          </p:spTgt>
                                        </p:tgtEl>
                                        <p:attrNameLst>
                                          <p:attrName>style.visibility</p:attrName>
                                        </p:attrNameLst>
                                      </p:cBhvr>
                                      <p:to>
                                        <p:strVal val="visible"/>
                                      </p:to>
                                    </p:set>
                                    <p:animEffect transition="in" filter="fade">
                                      <p:cBhvr>
                                        <p:cTn id="7" dur="500"/>
                                        <p:tgtEl>
                                          <p:spTgt spid="1220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0629"/>
                                        </p:tgtEl>
                                        <p:attrNameLst>
                                          <p:attrName>style.visibility</p:attrName>
                                        </p:attrNameLst>
                                      </p:cBhvr>
                                      <p:to>
                                        <p:strVal val="visible"/>
                                      </p:to>
                                    </p:set>
                                    <p:animEffect transition="in" filter="fade">
                                      <p:cBhvr>
                                        <p:cTn id="17" dur="500"/>
                                        <p:tgtEl>
                                          <p:spTgt spid="122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11" grpId="0" build="p"/>
      <p:bldP spid="12206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A4E9B79E-D996-4AAD-82A4-453979FC0EC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857EB6B-7B21-44BD-8AB3-B1884B6EC9DF}"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2227" name="Rectangle 2">
            <a:extLst>
              <a:ext uri="{FF2B5EF4-FFF2-40B4-BE49-F238E27FC236}">
                <a16:creationId xmlns:a16="http://schemas.microsoft.com/office/drawing/2014/main" id="{A87123D4-812F-4899-B60B-A60B50B9E9E0}"/>
              </a:ext>
            </a:extLst>
          </p:cNvPr>
          <p:cNvSpPr>
            <a:spLocks noGrp="1" noChangeArrowheads="1"/>
          </p:cNvSpPr>
          <p:nvPr>
            <p:ph type="title"/>
          </p:nvPr>
        </p:nvSpPr>
        <p:spPr/>
        <p:txBody>
          <a:bodyPr/>
          <a:lstStyle/>
          <a:p>
            <a:pPr eaLnBrk="1" hangingPunct="1"/>
            <a:r>
              <a:rPr lang="zh-CN" altLang="en-US"/>
              <a:t>例</a:t>
            </a:r>
            <a:r>
              <a:rPr lang="en-US" altLang="zh-CN"/>
              <a:t>8.2.14</a:t>
            </a:r>
            <a:endParaRPr lang="zh-CN" altLang="en-US"/>
          </a:p>
        </p:txBody>
      </p:sp>
      <p:sp>
        <p:nvSpPr>
          <p:cNvPr id="1235971" name="Rectangle 3">
            <a:extLst>
              <a:ext uri="{FF2B5EF4-FFF2-40B4-BE49-F238E27FC236}">
                <a16:creationId xmlns:a16="http://schemas.microsoft.com/office/drawing/2014/main" id="{43D33DB8-7A9A-420A-942A-701D39B46BBD}"/>
              </a:ext>
            </a:extLst>
          </p:cNvPr>
          <p:cNvSpPr>
            <a:spLocks noGrp="1" noChangeArrowheads="1"/>
          </p:cNvSpPr>
          <p:nvPr>
            <p:ph type="body" idx="1"/>
          </p:nvPr>
        </p:nvSpPr>
        <p:spPr>
          <a:xfrm>
            <a:off x="2135188" y="1196976"/>
            <a:ext cx="8064500" cy="4056063"/>
          </a:xfrm>
        </p:spPr>
        <p:txBody>
          <a:bodyPr/>
          <a:lstStyle/>
          <a:p>
            <a:pPr marL="0" indent="0" eaLnBrk="1" hangingPunct="1">
              <a:lnSpc>
                <a:spcPct val="105000"/>
              </a:lnSpc>
              <a:buNone/>
            </a:pPr>
            <a:r>
              <a:rPr lang="zh-CN" altLang="en-US"/>
              <a:t>（</a:t>
            </a:r>
            <a:r>
              <a:rPr lang="en-US" altLang="zh-CN"/>
              <a:t>1</a:t>
            </a:r>
            <a:r>
              <a:rPr lang="zh-CN" altLang="en-US"/>
              <a:t>）</a:t>
            </a:r>
            <a:r>
              <a:rPr lang="en-US" altLang="zh-CN"/>
              <a:t>(3, 5, 1, 4)</a:t>
            </a:r>
            <a:r>
              <a:rPr lang="zh-CN" altLang="en-US"/>
              <a:t>，</a:t>
            </a:r>
            <a:r>
              <a:rPr lang="en-US" altLang="zh-CN"/>
              <a:t>(1, 2, 3, 4, 5)</a:t>
            </a:r>
            <a:r>
              <a:rPr lang="zh-CN" altLang="en-US"/>
              <a:t>能成为图的度数序列吗？为什么？</a:t>
            </a:r>
            <a:endParaRPr lang="en-US" altLang="zh-CN"/>
          </a:p>
          <a:p>
            <a:pPr marL="0" indent="0" eaLnBrk="1" hangingPunct="1">
              <a:lnSpc>
                <a:spcPct val="105000"/>
              </a:lnSpc>
              <a:buNone/>
            </a:pPr>
            <a:endParaRPr lang="en-US" altLang="zh-CN"/>
          </a:p>
          <a:p>
            <a:pPr marL="0" indent="0" eaLnBrk="1" hangingPunct="1">
              <a:lnSpc>
                <a:spcPct val="105000"/>
              </a:lnSpc>
              <a:buNone/>
            </a:pPr>
            <a:endParaRPr lang="en-US" altLang="zh-CN"/>
          </a:p>
          <a:p>
            <a:pPr marL="0" indent="0" eaLnBrk="1" hangingPunct="1">
              <a:lnSpc>
                <a:spcPct val="105000"/>
              </a:lnSpc>
              <a:buNone/>
            </a:pPr>
            <a:endParaRPr lang="zh-CN" altLang="en-US"/>
          </a:p>
          <a:p>
            <a:pPr marL="0" indent="0" eaLnBrk="1" hangingPunct="1">
              <a:lnSpc>
                <a:spcPct val="105000"/>
              </a:lnSpc>
              <a:buNone/>
            </a:pPr>
            <a:r>
              <a:rPr lang="zh-CN" altLang="en-US"/>
              <a:t>（</a:t>
            </a:r>
            <a:r>
              <a:rPr lang="en-US" altLang="zh-CN"/>
              <a:t>2</a:t>
            </a:r>
            <a:r>
              <a:rPr lang="zh-CN" altLang="en-US"/>
              <a:t>）已知图</a:t>
            </a:r>
            <a:r>
              <a:rPr lang="en-US" altLang="zh-CN"/>
              <a:t>G</a:t>
            </a:r>
            <a:r>
              <a:rPr lang="zh-CN" altLang="en-US"/>
              <a:t>中有</a:t>
            </a:r>
            <a:r>
              <a:rPr lang="en-US" altLang="zh-CN"/>
              <a:t>15</a:t>
            </a:r>
            <a:r>
              <a:rPr lang="zh-CN" altLang="en-US"/>
              <a:t>条边，</a:t>
            </a:r>
            <a:r>
              <a:rPr lang="en-US" altLang="zh-CN"/>
              <a:t>2</a:t>
            </a:r>
            <a:r>
              <a:rPr lang="zh-CN" altLang="en-US"/>
              <a:t>个度数为</a:t>
            </a:r>
            <a:r>
              <a:rPr lang="en-US" altLang="zh-CN"/>
              <a:t>4</a:t>
            </a:r>
            <a:r>
              <a:rPr lang="zh-CN" altLang="en-US"/>
              <a:t>的结点，</a:t>
            </a:r>
            <a:r>
              <a:rPr lang="en-US" altLang="zh-CN"/>
              <a:t>4</a:t>
            </a:r>
            <a:r>
              <a:rPr lang="zh-CN" altLang="en-US"/>
              <a:t>个度数为</a:t>
            </a:r>
            <a:r>
              <a:rPr lang="en-US" altLang="zh-CN"/>
              <a:t>3</a:t>
            </a:r>
            <a:r>
              <a:rPr lang="zh-CN" altLang="en-US"/>
              <a:t>的结点，其余结点的度数均小于等于</a:t>
            </a:r>
            <a:r>
              <a:rPr lang="en-US" altLang="zh-CN"/>
              <a:t>2</a:t>
            </a:r>
            <a:r>
              <a:rPr lang="zh-CN" altLang="en-US"/>
              <a:t>，问</a:t>
            </a:r>
            <a:r>
              <a:rPr lang="en-US" altLang="zh-CN"/>
              <a:t>G</a:t>
            </a:r>
            <a:r>
              <a:rPr lang="zh-CN" altLang="en-US"/>
              <a:t>中至少有多少个结点？为什么？</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5971">
                                            <p:txEl>
                                              <p:pRg st="0" end="0"/>
                                            </p:txEl>
                                          </p:spTgt>
                                        </p:tgtEl>
                                        <p:attrNameLst>
                                          <p:attrName>style.visibility</p:attrName>
                                        </p:attrNameLst>
                                      </p:cBhvr>
                                      <p:to>
                                        <p:strVal val="visible"/>
                                      </p:to>
                                    </p:set>
                                    <p:animEffect transition="in" filter="fade">
                                      <p:cBhvr>
                                        <p:cTn id="7" dur="500"/>
                                        <p:tgtEl>
                                          <p:spTgt spid="1235971">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35971">
                                            <p:txEl>
                                              <p:pRg st="4" end="4"/>
                                            </p:txEl>
                                          </p:spTgt>
                                        </p:tgtEl>
                                        <p:attrNameLst>
                                          <p:attrName>style.visibility</p:attrName>
                                        </p:attrNameLst>
                                      </p:cBhvr>
                                      <p:to>
                                        <p:strVal val="visible"/>
                                      </p:to>
                                    </p:set>
                                    <p:animEffect transition="in" filter="fade">
                                      <p:cBhvr>
                                        <p:cTn id="11" dur="500"/>
                                        <p:tgtEl>
                                          <p:spTgt spid="1235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a:extLst>
              <a:ext uri="{FF2B5EF4-FFF2-40B4-BE49-F238E27FC236}">
                <a16:creationId xmlns:a16="http://schemas.microsoft.com/office/drawing/2014/main" id="{B53AA028-16DF-4E08-97B9-622446215A8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5A009CD-FB3C-4175-B192-47E0DF8746F7}"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243" name="Rectangle 2">
            <a:extLst>
              <a:ext uri="{FF2B5EF4-FFF2-40B4-BE49-F238E27FC236}">
                <a16:creationId xmlns:a16="http://schemas.microsoft.com/office/drawing/2014/main" id="{A7B3AD42-CB5E-4533-BC66-18ABD62AC582}"/>
              </a:ext>
            </a:extLst>
          </p:cNvPr>
          <p:cNvSpPr>
            <a:spLocks noGrp="1" noChangeArrowheads="1"/>
          </p:cNvSpPr>
          <p:nvPr>
            <p:ph type="title"/>
          </p:nvPr>
        </p:nvSpPr>
        <p:spPr/>
        <p:txBody>
          <a:bodyPr/>
          <a:lstStyle/>
          <a:p>
            <a:pPr eaLnBrk="1" hangingPunct="1"/>
            <a:r>
              <a:rPr lang="en-US" altLang="zh-CN"/>
              <a:t>Lecture 8 Graphs</a:t>
            </a:r>
            <a:endParaRPr lang="zh-CN" altLang="en-US"/>
          </a:p>
        </p:txBody>
      </p:sp>
      <p:sp>
        <p:nvSpPr>
          <p:cNvPr id="1169411" name="Rectangle 3">
            <a:extLst>
              <a:ext uri="{FF2B5EF4-FFF2-40B4-BE49-F238E27FC236}">
                <a16:creationId xmlns:a16="http://schemas.microsoft.com/office/drawing/2014/main" id="{C7558CA5-448E-42A1-BEAD-5E8A0C8C9899}"/>
              </a:ext>
            </a:extLst>
          </p:cNvPr>
          <p:cNvSpPr>
            <a:spLocks noGrp="1" noChangeArrowheads="1"/>
          </p:cNvSpPr>
          <p:nvPr>
            <p:ph type="body" idx="1"/>
          </p:nvPr>
        </p:nvSpPr>
        <p:spPr>
          <a:xfrm>
            <a:off x="1981200" y="1268413"/>
            <a:ext cx="8229600" cy="4792662"/>
          </a:xfrm>
        </p:spPr>
        <p:txBody>
          <a:bodyPr/>
          <a:lstStyle/>
          <a:p>
            <a:pPr marL="0" indent="0" eaLnBrk="1" hangingPunct="1">
              <a:buNone/>
            </a:pPr>
            <a:r>
              <a:rPr lang="zh-CN" altLang="en-US"/>
              <a:t>    我们所讨论的图</a:t>
            </a:r>
            <a:r>
              <a:rPr lang="en-US" altLang="zh-CN"/>
              <a:t>(Graph)</a:t>
            </a:r>
            <a:r>
              <a:rPr lang="zh-CN" altLang="en-US"/>
              <a:t>与人们通常所熟悉的图，例如圆、椭圆、函数图表等是很不相同的。图论中所谓的图是指</a:t>
            </a:r>
            <a:r>
              <a:rPr lang="zh-CN" altLang="en-US">
                <a:solidFill>
                  <a:srgbClr val="FF0000"/>
                </a:solidFill>
              </a:rPr>
              <a:t>某类具体离散事物集合</a:t>
            </a:r>
            <a:r>
              <a:rPr lang="zh-CN" altLang="en-US"/>
              <a:t>和</a:t>
            </a:r>
            <a:r>
              <a:rPr lang="zh-CN" altLang="en-US">
                <a:solidFill>
                  <a:srgbClr val="FF0000"/>
                </a:solidFill>
              </a:rPr>
              <a:t>该集合中的每对事物间以某种方式相联系</a:t>
            </a:r>
            <a:r>
              <a:rPr lang="zh-CN" altLang="en-US"/>
              <a:t>的数学模型。</a:t>
            </a:r>
          </a:p>
          <a:p>
            <a:pPr marL="0" indent="0" eaLnBrk="1" hangingPunct="1">
              <a:buNone/>
            </a:pPr>
            <a:r>
              <a:rPr lang="zh-CN" altLang="en-US"/>
              <a:t>    如果我们用</a:t>
            </a:r>
            <a:r>
              <a:rPr lang="zh-CN" altLang="en-US">
                <a:solidFill>
                  <a:srgbClr val="800080"/>
                </a:solidFill>
              </a:rPr>
              <a:t>点</a:t>
            </a:r>
            <a:r>
              <a:rPr lang="zh-CN" altLang="en-US"/>
              <a:t>表示</a:t>
            </a:r>
            <a:r>
              <a:rPr lang="zh-CN" altLang="en-US">
                <a:solidFill>
                  <a:srgbClr val="0000FF"/>
                </a:solidFill>
              </a:rPr>
              <a:t>具体事物</a:t>
            </a:r>
            <a:r>
              <a:rPr lang="zh-CN" altLang="en-US"/>
              <a:t>，用</a:t>
            </a:r>
            <a:r>
              <a:rPr lang="zh-CN" altLang="en-US">
                <a:solidFill>
                  <a:srgbClr val="800080"/>
                </a:solidFill>
              </a:rPr>
              <a:t>连线</a:t>
            </a:r>
            <a:r>
              <a:rPr lang="zh-CN" altLang="en-US"/>
              <a:t>表示一对具体事物之间的</a:t>
            </a:r>
            <a:r>
              <a:rPr lang="zh-CN" altLang="en-US">
                <a:solidFill>
                  <a:srgbClr val="0000FF"/>
                </a:solidFill>
              </a:rPr>
              <a:t>联系</a:t>
            </a:r>
            <a:r>
              <a:rPr lang="zh-CN" altLang="en-US"/>
              <a:t>。那么，一个图就是由一个表示具体事物的点的集合和表示事物之间联系的一些线的集合所构成，至于</a:t>
            </a:r>
            <a:r>
              <a:rPr lang="zh-CN" altLang="en-US">
                <a:solidFill>
                  <a:srgbClr val="FF0000"/>
                </a:solidFill>
              </a:rPr>
              <a:t>点的位置</a:t>
            </a:r>
            <a:r>
              <a:rPr lang="zh-CN" altLang="en-US"/>
              <a:t>和</a:t>
            </a:r>
            <a:r>
              <a:rPr lang="zh-CN" altLang="en-US">
                <a:solidFill>
                  <a:srgbClr val="FF0000"/>
                </a:solidFill>
              </a:rPr>
              <a:t>连线的长短曲直</a:t>
            </a:r>
            <a:r>
              <a:rPr lang="zh-CN" altLang="en-US"/>
              <a:t>是无关紧要的。</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9411">
                                            <p:txEl>
                                              <p:pRg st="0" end="0"/>
                                            </p:txEl>
                                          </p:spTgt>
                                        </p:tgtEl>
                                        <p:attrNameLst>
                                          <p:attrName>style.visibility</p:attrName>
                                        </p:attrNameLst>
                                      </p:cBhvr>
                                      <p:to>
                                        <p:strVal val="visible"/>
                                      </p:to>
                                    </p:set>
                                    <p:anim calcmode="lin" valueType="num">
                                      <p:cBhvr additive="base">
                                        <p:cTn id="7" dur="500" fill="hold"/>
                                        <p:tgtEl>
                                          <p:spTgt spid="1169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9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9411">
                                            <p:txEl>
                                              <p:pRg st="1" end="1"/>
                                            </p:txEl>
                                          </p:spTgt>
                                        </p:tgtEl>
                                        <p:attrNameLst>
                                          <p:attrName>style.visibility</p:attrName>
                                        </p:attrNameLst>
                                      </p:cBhvr>
                                      <p:to>
                                        <p:strVal val="visible"/>
                                      </p:to>
                                    </p:set>
                                    <p:anim calcmode="lin" valueType="num">
                                      <p:cBhvr additive="base">
                                        <p:cTn id="13" dur="500" fill="hold"/>
                                        <p:tgtEl>
                                          <p:spTgt spid="1169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94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6AC2EE2A-4EC7-4DEA-8083-65296698407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C78E84F-61DE-4C63-9027-1973B2B9B2F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3251" name="Rectangle 2">
            <a:extLst>
              <a:ext uri="{FF2B5EF4-FFF2-40B4-BE49-F238E27FC236}">
                <a16:creationId xmlns:a16="http://schemas.microsoft.com/office/drawing/2014/main" id="{25F12AD5-3885-4B5F-A565-3EB40657A303}"/>
              </a:ext>
            </a:extLst>
          </p:cNvPr>
          <p:cNvSpPr>
            <a:spLocks noGrp="1" noChangeArrowheads="1"/>
          </p:cNvSpPr>
          <p:nvPr>
            <p:ph type="title"/>
          </p:nvPr>
        </p:nvSpPr>
        <p:spPr/>
        <p:txBody>
          <a:bodyPr/>
          <a:lstStyle/>
          <a:p>
            <a:pPr eaLnBrk="1" hangingPunct="1"/>
            <a:r>
              <a:rPr lang="en-US" altLang="zh-CN"/>
              <a:t>8.2.8 </a:t>
            </a:r>
            <a:r>
              <a:rPr lang="zh-CN" altLang="en-US"/>
              <a:t>图的同构 </a:t>
            </a:r>
          </a:p>
        </p:txBody>
      </p:sp>
      <p:sp>
        <p:nvSpPr>
          <p:cNvPr id="1221635" name="Rectangle 3">
            <a:extLst>
              <a:ext uri="{FF2B5EF4-FFF2-40B4-BE49-F238E27FC236}">
                <a16:creationId xmlns:a16="http://schemas.microsoft.com/office/drawing/2014/main" id="{DD83EEB3-8D6B-4217-AA93-D1C9CA549D78}"/>
              </a:ext>
            </a:extLst>
          </p:cNvPr>
          <p:cNvSpPr>
            <a:spLocks noGrp="1" noChangeArrowheads="1"/>
          </p:cNvSpPr>
          <p:nvPr>
            <p:ph type="body" idx="1"/>
          </p:nvPr>
        </p:nvSpPr>
        <p:spPr>
          <a:xfrm>
            <a:off x="2135188" y="1196976"/>
            <a:ext cx="8064500" cy="3254375"/>
          </a:xfrm>
        </p:spPr>
        <p:txBody>
          <a:bodyPr/>
          <a:lstStyle/>
          <a:p>
            <a:pPr marL="0" indent="0" eaLnBrk="1" hangingPunct="1">
              <a:buNone/>
            </a:pPr>
            <a:r>
              <a:rPr lang="zh-CN" altLang="en-US"/>
              <a:t>    图是表达事物之间关系的工具，因此，图的最本质的内容是结点和边的关联关系。而在实际画图时，由于结点的位置不同，边的长短曲直不同，同一事物间的关系可能画出不同形状的图来。</a:t>
            </a:r>
          </a:p>
          <a:p>
            <a:pPr marL="0" indent="0" eaLnBrk="1" hangingPunct="1">
              <a:buNone/>
            </a:pPr>
            <a:r>
              <a:rPr lang="zh-CN" altLang="en-US"/>
              <a:t>    例如下图中的两个图</a:t>
            </a:r>
            <a:r>
              <a:rPr lang="en-US" altLang="zh-CN"/>
              <a:t>G</a:t>
            </a:r>
            <a:r>
              <a:rPr lang="en-US" altLang="zh-CN" baseline="-25000"/>
              <a:t>1</a:t>
            </a:r>
            <a:r>
              <a:rPr lang="zh-CN" altLang="en-US"/>
              <a:t>和</a:t>
            </a:r>
            <a:r>
              <a:rPr lang="en-US" altLang="zh-CN"/>
              <a:t>G</a:t>
            </a:r>
            <a:r>
              <a:rPr lang="en-US" altLang="zh-CN" baseline="-25000"/>
              <a:t>2</a:t>
            </a:r>
            <a:r>
              <a:rPr lang="zh-CN" altLang="en-US"/>
              <a:t>实际上是同一个图</a:t>
            </a:r>
            <a:r>
              <a:rPr lang="en-US" altLang="zh-CN"/>
              <a:t>K</a:t>
            </a:r>
            <a:r>
              <a:rPr lang="en-US" altLang="zh-CN" baseline="-25000"/>
              <a:t>4</a:t>
            </a:r>
            <a:r>
              <a:rPr lang="zh-CN" altLang="en-US"/>
              <a:t>。 </a:t>
            </a:r>
          </a:p>
        </p:txBody>
      </p:sp>
      <p:sp>
        <p:nvSpPr>
          <p:cNvPr id="1221637" name="Oval 5">
            <a:extLst>
              <a:ext uri="{FF2B5EF4-FFF2-40B4-BE49-F238E27FC236}">
                <a16:creationId xmlns:a16="http://schemas.microsoft.com/office/drawing/2014/main" id="{EA21FDAF-3C31-4A2E-85F1-0ACB45AC9E4F}"/>
              </a:ext>
            </a:extLst>
          </p:cNvPr>
          <p:cNvSpPr>
            <a:spLocks noChangeArrowheads="1"/>
          </p:cNvSpPr>
          <p:nvPr/>
        </p:nvSpPr>
        <p:spPr bwMode="auto">
          <a:xfrm>
            <a:off x="4070351" y="5759451"/>
            <a:ext cx="85725" cy="7937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38" name="Oval 6">
            <a:extLst>
              <a:ext uri="{FF2B5EF4-FFF2-40B4-BE49-F238E27FC236}">
                <a16:creationId xmlns:a16="http://schemas.microsoft.com/office/drawing/2014/main" id="{A79F8D7B-A8B5-44DA-90E1-F54ECF72C0C5}"/>
              </a:ext>
            </a:extLst>
          </p:cNvPr>
          <p:cNvSpPr>
            <a:spLocks noChangeArrowheads="1"/>
          </p:cNvSpPr>
          <p:nvPr/>
        </p:nvSpPr>
        <p:spPr bwMode="auto">
          <a:xfrm>
            <a:off x="5153026" y="4764089"/>
            <a:ext cx="85725" cy="7937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39" name="Oval 7">
            <a:extLst>
              <a:ext uri="{FF2B5EF4-FFF2-40B4-BE49-F238E27FC236}">
                <a16:creationId xmlns:a16="http://schemas.microsoft.com/office/drawing/2014/main" id="{6E3B3525-4B58-4958-AFB6-3599AFC0AA74}"/>
              </a:ext>
            </a:extLst>
          </p:cNvPr>
          <p:cNvSpPr>
            <a:spLocks noChangeArrowheads="1"/>
          </p:cNvSpPr>
          <p:nvPr/>
        </p:nvSpPr>
        <p:spPr bwMode="auto">
          <a:xfrm>
            <a:off x="5153026" y="5759451"/>
            <a:ext cx="85725" cy="7937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40" name="Line 8">
            <a:extLst>
              <a:ext uri="{FF2B5EF4-FFF2-40B4-BE49-F238E27FC236}">
                <a16:creationId xmlns:a16="http://schemas.microsoft.com/office/drawing/2014/main" id="{58107DCC-22B3-4AC6-8A03-DE823DD7FFB0}"/>
              </a:ext>
            </a:extLst>
          </p:cNvPr>
          <p:cNvSpPr>
            <a:spLocks noChangeShapeType="1"/>
          </p:cNvSpPr>
          <p:nvPr/>
        </p:nvSpPr>
        <p:spPr bwMode="auto">
          <a:xfrm>
            <a:off x="4157663" y="4802188"/>
            <a:ext cx="9969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41" name="Line 9">
            <a:extLst>
              <a:ext uri="{FF2B5EF4-FFF2-40B4-BE49-F238E27FC236}">
                <a16:creationId xmlns:a16="http://schemas.microsoft.com/office/drawing/2014/main" id="{4F6062D7-E0E5-4BDF-8689-072708E87C92}"/>
              </a:ext>
            </a:extLst>
          </p:cNvPr>
          <p:cNvSpPr>
            <a:spLocks noChangeShapeType="1"/>
          </p:cNvSpPr>
          <p:nvPr/>
        </p:nvSpPr>
        <p:spPr bwMode="auto">
          <a:xfrm>
            <a:off x="4157663" y="5799138"/>
            <a:ext cx="9969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42" name="Line 10">
            <a:extLst>
              <a:ext uri="{FF2B5EF4-FFF2-40B4-BE49-F238E27FC236}">
                <a16:creationId xmlns:a16="http://schemas.microsoft.com/office/drawing/2014/main" id="{B77BB11F-3222-4C21-8FF3-5DD83B16CC4D}"/>
              </a:ext>
            </a:extLst>
          </p:cNvPr>
          <p:cNvSpPr>
            <a:spLocks noChangeShapeType="1"/>
          </p:cNvSpPr>
          <p:nvPr/>
        </p:nvSpPr>
        <p:spPr bwMode="auto">
          <a:xfrm>
            <a:off x="4113213" y="4826000"/>
            <a:ext cx="0" cy="941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43" name="Line 11">
            <a:extLst>
              <a:ext uri="{FF2B5EF4-FFF2-40B4-BE49-F238E27FC236}">
                <a16:creationId xmlns:a16="http://schemas.microsoft.com/office/drawing/2014/main" id="{5BB583F1-4EE7-4338-9A5B-B3BA3BBBA8C7}"/>
              </a:ext>
            </a:extLst>
          </p:cNvPr>
          <p:cNvSpPr>
            <a:spLocks noChangeShapeType="1"/>
          </p:cNvSpPr>
          <p:nvPr/>
        </p:nvSpPr>
        <p:spPr bwMode="auto">
          <a:xfrm>
            <a:off x="5197475" y="4826000"/>
            <a:ext cx="0" cy="941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44" name="Line 12">
            <a:extLst>
              <a:ext uri="{FF2B5EF4-FFF2-40B4-BE49-F238E27FC236}">
                <a16:creationId xmlns:a16="http://schemas.microsoft.com/office/drawing/2014/main" id="{04A30E4F-A6E0-439E-813E-EC9E20818B47}"/>
              </a:ext>
            </a:extLst>
          </p:cNvPr>
          <p:cNvSpPr>
            <a:spLocks noChangeShapeType="1"/>
          </p:cNvSpPr>
          <p:nvPr/>
        </p:nvSpPr>
        <p:spPr bwMode="auto">
          <a:xfrm flipH="1">
            <a:off x="4137025" y="4821238"/>
            <a:ext cx="1022350" cy="939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45" name="Line 13">
            <a:extLst>
              <a:ext uri="{FF2B5EF4-FFF2-40B4-BE49-F238E27FC236}">
                <a16:creationId xmlns:a16="http://schemas.microsoft.com/office/drawing/2014/main" id="{A0749D7A-348D-43AD-B088-D5B7C2EFF07E}"/>
              </a:ext>
            </a:extLst>
          </p:cNvPr>
          <p:cNvSpPr>
            <a:spLocks noChangeShapeType="1"/>
          </p:cNvSpPr>
          <p:nvPr/>
        </p:nvSpPr>
        <p:spPr bwMode="auto">
          <a:xfrm>
            <a:off x="4137025" y="4810125"/>
            <a:ext cx="1022350" cy="939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46" name="Oval 14">
            <a:extLst>
              <a:ext uri="{FF2B5EF4-FFF2-40B4-BE49-F238E27FC236}">
                <a16:creationId xmlns:a16="http://schemas.microsoft.com/office/drawing/2014/main" id="{1FF473EA-EF5B-43F2-9A88-8B5FD34E3B29}"/>
              </a:ext>
            </a:extLst>
          </p:cNvPr>
          <p:cNvSpPr>
            <a:spLocks noChangeArrowheads="1"/>
          </p:cNvSpPr>
          <p:nvPr/>
        </p:nvSpPr>
        <p:spPr bwMode="auto">
          <a:xfrm>
            <a:off x="4070351" y="4764089"/>
            <a:ext cx="85725" cy="7937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47" name="Text Box 15">
            <a:extLst>
              <a:ext uri="{FF2B5EF4-FFF2-40B4-BE49-F238E27FC236}">
                <a16:creationId xmlns:a16="http://schemas.microsoft.com/office/drawing/2014/main" id="{9A66CB70-7181-4084-A9C2-B142E0C9495B}"/>
              </a:ext>
            </a:extLst>
          </p:cNvPr>
          <p:cNvSpPr txBox="1">
            <a:spLocks noChangeArrowheads="1"/>
          </p:cNvSpPr>
          <p:nvPr/>
        </p:nvSpPr>
        <p:spPr bwMode="auto">
          <a:xfrm>
            <a:off x="4378325" y="5949950"/>
            <a:ext cx="541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1</a:t>
            </a:r>
            <a:endParaRPr lang="en-US" altLang="zh-CN" sz="2400">
              <a:solidFill>
                <a:srgbClr val="FF0000"/>
              </a:solidFill>
            </a:endParaRPr>
          </a:p>
        </p:txBody>
      </p:sp>
      <p:sp>
        <p:nvSpPr>
          <p:cNvPr id="1221648" name="Text Box 16">
            <a:extLst>
              <a:ext uri="{FF2B5EF4-FFF2-40B4-BE49-F238E27FC236}">
                <a16:creationId xmlns:a16="http://schemas.microsoft.com/office/drawing/2014/main" id="{E2437EF8-E374-471F-B1DD-A2DA6356D58E}"/>
              </a:ext>
            </a:extLst>
          </p:cNvPr>
          <p:cNvSpPr txBox="1">
            <a:spLocks noChangeArrowheads="1"/>
          </p:cNvSpPr>
          <p:nvPr/>
        </p:nvSpPr>
        <p:spPr bwMode="auto">
          <a:xfrm>
            <a:off x="3792539" y="4549775"/>
            <a:ext cx="269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1</a:t>
            </a:r>
          </a:p>
        </p:txBody>
      </p:sp>
      <p:sp>
        <p:nvSpPr>
          <p:cNvPr id="1221649" name="Text Box 17">
            <a:extLst>
              <a:ext uri="{FF2B5EF4-FFF2-40B4-BE49-F238E27FC236}">
                <a16:creationId xmlns:a16="http://schemas.microsoft.com/office/drawing/2014/main" id="{B90CD5DE-6351-43A1-9DEF-4E63B5D0EBA8}"/>
              </a:ext>
            </a:extLst>
          </p:cNvPr>
          <p:cNvSpPr txBox="1">
            <a:spLocks noChangeArrowheads="1"/>
          </p:cNvSpPr>
          <p:nvPr/>
        </p:nvSpPr>
        <p:spPr bwMode="auto">
          <a:xfrm>
            <a:off x="3792539" y="5626100"/>
            <a:ext cx="269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2</a:t>
            </a:r>
          </a:p>
        </p:txBody>
      </p:sp>
      <p:sp>
        <p:nvSpPr>
          <p:cNvPr id="1221650" name="Text Box 18">
            <a:extLst>
              <a:ext uri="{FF2B5EF4-FFF2-40B4-BE49-F238E27FC236}">
                <a16:creationId xmlns:a16="http://schemas.microsoft.com/office/drawing/2014/main" id="{FEF2B5D0-EFE0-4545-84B9-7ABA8E09F55C}"/>
              </a:ext>
            </a:extLst>
          </p:cNvPr>
          <p:cNvSpPr txBox="1">
            <a:spLocks noChangeArrowheads="1"/>
          </p:cNvSpPr>
          <p:nvPr/>
        </p:nvSpPr>
        <p:spPr bwMode="auto">
          <a:xfrm>
            <a:off x="5237164" y="5626100"/>
            <a:ext cx="268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3</a:t>
            </a:r>
          </a:p>
        </p:txBody>
      </p:sp>
      <p:sp>
        <p:nvSpPr>
          <p:cNvPr id="1221651" name="Text Box 19">
            <a:extLst>
              <a:ext uri="{FF2B5EF4-FFF2-40B4-BE49-F238E27FC236}">
                <a16:creationId xmlns:a16="http://schemas.microsoft.com/office/drawing/2014/main" id="{9B0E5194-D637-4805-A4C1-562CA004B82D}"/>
              </a:ext>
            </a:extLst>
          </p:cNvPr>
          <p:cNvSpPr txBox="1">
            <a:spLocks noChangeArrowheads="1"/>
          </p:cNvSpPr>
          <p:nvPr/>
        </p:nvSpPr>
        <p:spPr bwMode="auto">
          <a:xfrm>
            <a:off x="5237164" y="4549775"/>
            <a:ext cx="268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4</a:t>
            </a:r>
          </a:p>
        </p:txBody>
      </p:sp>
      <p:sp>
        <p:nvSpPr>
          <p:cNvPr id="1221653" name="Oval 21">
            <a:extLst>
              <a:ext uri="{FF2B5EF4-FFF2-40B4-BE49-F238E27FC236}">
                <a16:creationId xmlns:a16="http://schemas.microsoft.com/office/drawing/2014/main" id="{F63D95D8-1C4A-4870-B867-8896FC388AA9}"/>
              </a:ext>
            </a:extLst>
          </p:cNvPr>
          <p:cNvSpPr>
            <a:spLocks noChangeArrowheads="1"/>
          </p:cNvSpPr>
          <p:nvPr/>
        </p:nvSpPr>
        <p:spPr bwMode="auto">
          <a:xfrm>
            <a:off x="6965951" y="5759451"/>
            <a:ext cx="85725" cy="7937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54" name="Oval 22">
            <a:extLst>
              <a:ext uri="{FF2B5EF4-FFF2-40B4-BE49-F238E27FC236}">
                <a16:creationId xmlns:a16="http://schemas.microsoft.com/office/drawing/2014/main" id="{D2EA3B8E-9CA4-4FE0-B7B9-C4DC675A51BD}"/>
              </a:ext>
            </a:extLst>
          </p:cNvPr>
          <p:cNvSpPr>
            <a:spLocks noChangeArrowheads="1"/>
          </p:cNvSpPr>
          <p:nvPr/>
        </p:nvSpPr>
        <p:spPr bwMode="auto">
          <a:xfrm>
            <a:off x="7507289" y="5240339"/>
            <a:ext cx="85725" cy="7778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55" name="Oval 23">
            <a:extLst>
              <a:ext uri="{FF2B5EF4-FFF2-40B4-BE49-F238E27FC236}">
                <a16:creationId xmlns:a16="http://schemas.microsoft.com/office/drawing/2014/main" id="{C0E47674-8008-4D6F-97C7-D878FBD30AEF}"/>
              </a:ext>
            </a:extLst>
          </p:cNvPr>
          <p:cNvSpPr>
            <a:spLocks noChangeArrowheads="1"/>
          </p:cNvSpPr>
          <p:nvPr/>
        </p:nvSpPr>
        <p:spPr bwMode="auto">
          <a:xfrm>
            <a:off x="8048626" y="5759451"/>
            <a:ext cx="85725" cy="7937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56" name="Line 24">
            <a:extLst>
              <a:ext uri="{FF2B5EF4-FFF2-40B4-BE49-F238E27FC236}">
                <a16:creationId xmlns:a16="http://schemas.microsoft.com/office/drawing/2014/main" id="{0A1B960D-1760-4024-8C0E-2C8CF02C10C3}"/>
              </a:ext>
            </a:extLst>
          </p:cNvPr>
          <p:cNvSpPr>
            <a:spLocks noChangeShapeType="1"/>
          </p:cNvSpPr>
          <p:nvPr/>
        </p:nvSpPr>
        <p:spPr bwMode="auto">
          <a:xfrm flipH="1">
            <a:off x="7535863" y="4833939"/>
            <a:ext cx="4762" cy="3905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57" name="Line 25">
            <a:extLst>
              <a:ext uri="{FF2B5EF4-FFF2-40B4-BE49-F238E27FC236}">
                <a16:creationId xmlns:a16="http://schemas.microsoft.com/office/drawing/2014/main" id="{7DDD1B48-3C97-4B7E-A968-38DA9A030E5B}"/>
              </a:ext>
            </a:extLst>
          </p:cNvPr>
          <p:cNvSpPr>
            <a:spLocks noChangeShapeType="1"/>
          </p:cNvSpPr>
          <p:nvPr/>
        </p:nvSpPr>
        <p:spPr bwMode="auto">
          <a:xfrm>
            <a:off x="7053263" y="5799138"/>
            <a:ext cx="9969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58" name="Line 26">
            <a:extLst>
              <a:ext uri="{FF2B5EF4-FFF2-40B4-BE49-F238E27FC236}">
                <a16:creationId xmlns:a16="http://schemas.microsoft.com/office/drawing/2014/main" id="{4CA89D20-7243-48C7-9214-2A8CA91A259F}"/>
              </a:ext>
            </a:extLst>
          </p:cNvPr>
          <p:cNvSpPr>
            <a:spLocks noChangeShapeType="1"/>
          </p:cNvSpPr>
          <p:nvPr/>
        </p:nvSpPr>
        <p:spPr bwMode="auto">
          <a:xfrm flipH="1">
            <a:off x="7008813" y="4811713"/>
            <a:ext cx="493712" cy="939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59" name="Line 27">
            <a:extLst>
              <a:ext uri="{FF2B5EF4-FFF2-40B4-BE49-F238E27FC236}">
                <a16:creationId xmlns:a16="http://schemas.microsoft.com/office/drawing/2014/main" id="{EFE0287C-8A8E-4F1B-98FC-483BB449DF77}"/>
              </a:ext>
            </a:extLst>
          </p:cNvPr>
          <p:cNvSpPr>
            <a:spLocks noChangeShapeType="1"/>
          </p:cNvSpPr>
          <p:nvPr/>
        </p:nvSpPr>
        <p:spPr bwMode="auto">
          <a:xfrm>
            <a:off x="7589838" y="4822825"/>
            <a:ext cx="495300" cy="941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60" name="Line 28">
            <a:extLst>
              <a:ext uri="{FF2B5EF4-FFF2-40B4-BE49-F238E27FC236}">
                <a16:creationId xmlns:a16="http://schemas.microsoft.com/office/drawing/2014/main" id="{8CBFCDFB-D347-488D-8C68-656D7D2EB221}"/>
              </a:ext>
            </a:extLst>
          </p:cNvPr>
          <p:cNvSpPr>
            <a:spLocks noChangeShapeType="1"/>
          </p:cNvSpPr>
          <p:nvPr/>
        </p:nvSpPr>
        <p:spPr bwMode="auto">
          <a:xfrm flipH="1">
            <a:off x="7027864" y="5310188"/>
            <a:ext cx="511175" cy="469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61" name="Line 29">
            <a:extLst>
              <a:ext uri="{FF2B5EF4-FFF2-40B4-BE49-F238E27FC236}">
                <a16:creationId xmlns:a16="http://schemas.microsoft.com/office/drawing/2014/main" id="{8648B72D-31CD-4245-A8A6-193E0C24473A}"/>
              </a:ext>
            </a:extLst>
          </p:cNvPr>
          <p:cNvSpPr>
            <a:spLocks noChangeShapeType="1"/>
          </p:cNvSpPr>
          <p:nvPr/>
        </p:nvSpPr>
        <p:spPr bwMode="auto">
          <a:xfrm>
            <a:off x="7570789" y="5307014"/>
            <a:ext cx="511175" cy="4714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1662" name="Oval 30">
            <a:extLst>
              <a:ext uri="{FF2B5EF4-FFF2-40B4-BE49-F238E27FC236}">
                <a16:creationId xmlns:a16="http://schemas.microsoft.com/office/drawing/2014/main" id="{9A2486EF-DDDE-4D76-8DF2-B95859CBFE04}"/>
              </a:ext>
            </a:extLst>
          </p:cNvPr>
          <p:cNvSpPr>
            <a:spLocks noChangeArrowheads="1"/>
          </p:cNvSpPr>
          <p:nvPr/>
        </p:nvSpPr>
        <p:spPr bwMode="auto">
          <a:xfrm>
            <a:off x="7507289" y="4764089"/>
            <a:ext cx="85725" cy="7937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21663" name="Text Box 31">
            <a:extLst>
              <a:ext uri="{FF2B5EF4-FFF2-40B4-BE49-F238E27FC236}">
                <a16:creationId xmlns:a16="http://schemas.microsoft.com/office/drawing/2014/main" id="{7EA7DCFB-3F80-4E0C-8107-0BAF2D2C9B6A}"/>
              </a:ext>
            </a:extLst>
          </p:cNvPr>
          <p:cNvSpPr txBox="1">
            <a:spLocks noChangeArrowheads="1"/>
          </p:cNvSpPr>
          <p:nvPr/>
        </p:nvSpPr>
        <p:spPr bwMode="auto">
          <a:xfrm>
            <a:off x="7272339" y="5949950"/>
            <a:ext cx="541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2</a:t>
            </a:r>
            <a:endParaRPr lang="en-US" altLang="zh-CN" sz="2400">
              <a:solidFill>
                <a:srgbClr val="FF0000"/>
              </a:solidFill>
            </a:endParaRPr>
          </a:p>
        </p:txBody>
      </p:sp>
      <p:sp>
        <p:nvSpPr>
          <p:cNvPr id="1221664" name="Text Box 32">
            <a:extLst>
              <a:ext uri="{FF2B5EF4-FFF2-40B4-BE49-F238E27FC236}">
                <a16:creationId xmlns:a16="http://schemas.microsoft.com/office/drawing/2014/main" id="{E2D652DD-9DDB-4E2D-9F66-4116ABD9BAEB}"/>
              </a:ext>
            </a:extLst>
          </p:cNvPr>
          <p:cNvSpPr txBox="1">
            <a:spLocks noChangeArrowheads="1"/>
          </p:cNvSpPr>
          <p:nvPr/>
        </p:nvSpPr>
        <p:spPr bwMode="auto">
          <a:xfrm>
            <a:off x="7254876" y="4549775"/>
            <a:ext cx="269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1</a:t>
            </a:r>
          </a:p>
        </p:txBody>
      </p:sp>
      <p:sp>
        <p:nvSpPr>
          <p:cNvPr id="1221665" name="Text Box 33">
            <a:extLst>
              <a:ext uri="{FF2B5EF4-FFF2-40B4-BE49-F238E27FC236}">
                <a16:creationId xmlns:a16="http://schemas.microsoft.com/office/drawing/2014/main" id="{FE04DD7D-387B-4680-ADFE-A2732B23B308}"/>
              </a:ext>
            </a:extLst>
          </p:cNvPr>
          <p:cNvSpPr txBox="1">
            <a:spLocks noChangeArrowheads="1"/>
          </p:cNvSpPr>
          <p:nvPr/>
        </p:nvSpPr>
        <p:spPr bwMode="auto">
          <a:xfrm>
            <a:off x="6688139" y="5626100"/>
            <a:ext cx="268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2</a:t>
            </a:r>
          </a:p>
        </p:txBody>
      </p:sp>
      <p:sp>
        <p:nvSpPr>
          <p:cNvPr id="1221666" name="Text Box 34">
            <a:extLst>
              <a:ext uri="{FF2B5EF4-FFF2-40B4-BE49-F238E27FC236}">
                <a16:creationId xmlns:a16="http://schemas.microsoft.com/office/drawing/2014/main" id="{29A34A8E-D57C-4E61-9A7E-5744BCFE02C1}"/>
              </a:ext>
            </a:extLst>
          </p:cNvPr>
          <p:cNvSpPr txBox="1">
            <a:spLocks noChangeArrowheads="1"/>
          </p:cNvSpPr>
          <p:nvPr/>
        </p:nvSpPr>
        <p:spPr bwMode="auto">
          <a:xfrm>
            <a:off x="8131176" y="5626100"/>
            <a:ext cx="269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3</a:t>
            </a:r>
          </a:p>
        </p:txBody>
      </p:sp>
      <p:sp>
        <p:nvSpPr>
          <p:cNvPr id="1221667" name="Text Box 35">
            <a:extLst>
              <a:ext uri="{FF2B5EF4-FFF2-40B4-BE49-F238E27FC236}">
                <a16:creationId xmlns:a16="http://schemas.microsoft.com/office/drawing/2014/main" id="{9334C626-B9B1-44EE-AC97-CC46E3D32B83}"/>
              </a:ext>
            </a:extLst>
          </p:cNvPr>
          <p:cNvSpPr txBox="1">
            <a:spLocks noChangeArrowheads="1"/>
          </p:cNvSpPr>
          <p:nvPr/>
        </p:nvSpPr>
        <p:spPr bwMode="auto">
          <a:xfrm>
            <a:off x="7402514" y="5240338"/>
            <a:ext cx="2682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4</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1635">
                                            <p:txEl>
                                              <p:pRg st="0" end="0"/>
                                            </p:txEl>
                                          </p:spTgt>
                                        </p:tgtEl>
                                        <p:attrNameLst>
                                          <p:attrName>style.visibility</p:attrName>
                                        </p:attrNameLst>
                                      </p:cBhvr>
                                      <p:to>
                                        <p:strVal val="visible"/>
                                      </p:to>
                                    </p:set>
                                    <p:animEffect transition="in" filter="fade">
                                      <p:cBhvr>
                                        <p:cTn id="7" dur="500"/>
                                        <p:tgtEl>
                                          <p:spTgt spid="1221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1635">
                                            <p:txEl>
                                              <p:pRg st="1" end="1"/>
                                            </p:txEl>
                                          </p:spTgt>
                                        </p:tgtEl>
                                        <p:attrNameLst>
                                          <p:attrName>style.visibility</p:attrName>
                                        </p:attrNameLst>
                                      </p:cBhvr>
                                      <p:to>
                                        <p:strVal val="visible"/>
                                      </p:to>
                                    </p:set>
                                    <p:animEffect transition="in" filter="fade">
                                      <p:cBhvr>
                                        <p:cTn id="12" dur="500"/>
                                        <p:tgtEl>
                                          <p:spTgt spid="122163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1637"/>
                                        </p:tgtEl>
                                        <p:attrNameLst>
                                          <p:attrName>style.visibility</p:attrName>
                                        </p:attrNameLst>
                                      </p:cBhvr>
                                      <p:to>
                                        <p:strVal val="visible"/>
                                      </p:to>
                                    </p:set>
                                    <p:animEffect transition="in" filter="fade">
                                      <p:cBhvr>
                                        <p:cTn id="15" dur="500"/>
                                        <p:tgtEl>
                                          <p:spTgt spid="12216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1638"/>
                                        </p:tgtEl>
                                        <p:attrNameLst>
                                          <p:attrName>style.visibility</p:attrName>
                                        </p:attrNameLst>
                                      </p:cBhvr>
                                      <p:to>
                                        <p:strVal val="visible"/>
                                      </p:to>
                                    </p:set>
                                    <p:animEffect transition="in" filter="fade">
                                      <p:cBhvr>
                                        <p:cTn id="18" dur="500"/>
                                        <p:tgtEl>
                                          <p:spTgt spid="12216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21639"/>
                                        </p:tgtEl>
                                        <p:attrNameLst>
                                          <p:attrName>style.visibility</p:attrName>
                                        </p:attrNameLst>
                                      </p:cBhvr>
                                      <p:to>
                                        <p:strVal val="visible"/>
                                      </p:to>
                                    </p:set>
                                    <p:animEffect transition="in" filter="fade">
                                      <p:cBhvr>
                                        <p:cTn id="21" dur="500"/>
                                        <p:tgtEl>
                                          <p:spTgt spid="12216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21640"/>
                                        </p:tgtEl>
                                        <p:attrNameLst>
                                          <p:attrName>style.visibility</p:attrName>
                                        </p:attrNameLst>
                                      </p:cBhvr>
                                      <p:to>
                                        <p:strVal val="visible"/>
                                      </p:to>
                                    </p:set>
                                    <p:animEffect transition="in" filter="fade">
                                      <p:cBhvr>
                                        <p:cTn id="24" dur="500"/>
                                        <p:tgtEl>
                                          <p:spTgt spid="12216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21641"/>
                                        </p:tgtEl>
                                        <p:attrNameLst>
                                          <p:attrName>style.visibility</p:attrName>
                                        </p:attrNameLst>
                                      </p:cBhvr>
                                      <p:to>
                                        <p:strVal val="visible"/>
                                      </p:to>
                                    </p:set>
                                    <p:animEffect transition="in" filter="fade">
                                      <p:cBhvr>
                                        <p:cTn id="27" dur="500"/>
                                        <p:tgtEl>
                                          <p:spTgt spid="12216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21642"/>
                                        </p:tgtEl>
                                        <p:attrNameLst>
                                          <p:attrName>style.visibility</p:attrName>
                                        </p:attrNameLst>
                                      </p:cBhvr>
                                      <p:to>
                                        <p:strVal val="visible"/>
                                      </p:to>
                                    </p:set>
                                    <p:animEffect transition="in" filter="fade">
                                      <p:cBhvr>
                                        <p:cTn id="30" dur="500"/>
                                        <p:tgtEl>
                                          <p:spTgt spid="122164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21643"/>
                                        </p:tgtEl>
                                        <p:attrNameLst>
                                          <p:attrName>style.visibility</p:attrName>
                                        </p:attrNameLst>
                                      </p:cBhvr>
                                      <p:to>
                                        <p:strVal val="visible"/>
                                      </p:to>
                                    </p:set>
                                    <p:animEffect transition="in" filter="fade">
                                      <p:cBhvr>
                                        <p:cTn id="33" dur="500"/>
                                        <p:tgtEl>
                                          <p:spTgt spid="12216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21644"/>
                                        </p:tgtEl>
                                        <p:attrNameLst>
                                          <p:attrName>style.visibility</p:attrName>
                                        </p:attrNameLst>
                                      </p:cBhvr>
                                      <p:to>
                                        <p:strVal val="visible"/>
                                      </p:to>
                                    </p:set>
                                    <p:animEffect transition="in" filter="fade">
                                      <p:cBhvr>
                                        <p:cTn id="36" dur="500"/>
                                        <p:tgtEl>
                                          <p:spTgt spid="12216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21645"/>
                                        </p:tgtEl>
                                        <p:attrNameLst>
                                          <p:attrName>style.visibility</p:attrName>
                                        </p:attrNameLst>
                                      </p:cBhvr>
                                      <p:to>
                                        <p:strVal val="visible"/>
                                      </p:to>
                                    </p:set>
                                    <p:animEffect transition="in" filter="fade">
                                      <p:cBhvr>
                                        <p:cTn id="39" dur="500"/>
                                        <p:tgtEl>
                                          <p:spTgt spid="12216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21646"/>
                                        </p:tgtEl>
                                        <p:attrNameLst>
                                          <p:attrName>style.visibility</p:attrName>
                                        </p:attrNameLst>
                                      </p:cBhvr>
                                      <p:to>
                                        <p:strVal val="visible"/>
                                      </p:to>
                                    </p:set>
                                    <p:animEffect transition="in" filter="fade">
                                      <p:cBhvr>
                                        <p:cTn id="42" dur="500"/>
                                        <p:tgtEl>
                                          <p:spTgt spid="12216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21647"/>
                                        </p:tgtEl>
                                        <p:attrNameLst>
                                          <p:attrName>style.visibility</p:attrName>
                                        </p:attrNameLst>
                                      </p:cBhvr>
                                      <p:to>
                                        <p:strVal val="visible"/>
                                      </p:to>
                                    </p:set>
                                    <p:animEffect transition="in" filter="fade">
                                      <p:cBhvr>
                                        <p:cTn id="45" dur="500"/>
                                        <p:tgtEl>
                                          <p:spTgt spid="122164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21648"/>
                                        </p:tgtEl>
                                        <p:attrNameLst>
                                          <p:attrName>style.visibility</p:attrName>
                                        </p:attrNameLst>
                                      </p:cBhvr>
                                      <p:to>
                                        <p:strVal val="visible"/>
                                      </p:to>
                                    </p:set>
                                    <p:animEffect transition="in" filter="fade">
                                      <p:cBhvr>
                                        <p:cTn id="48" dur="500"/>
                                        <p:tgtEl>
                                          <p:spTgt spid="12216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21649"/>
                                        </p:tgtEl>
                                        <p:attrNameLst>
                                          <p:attrName>style.visibility</p:attrName>
                                        </p:attrNameLst>
                                      </p:cBhvr>
                                      <p:to>
                                        <p:strVal val="visible"/>
                                      </p:to>
                                    </p:set>
                                    <p:animEffect transition="in" filter="fade">
                                      <p:cBhvr>
                                        <p:cTn id="51" dur="500"/>
                                        <p:tgtEl>
                                          <p:spTgt spid="12216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21650"/>
                                        </p:tgtEl>
                                        <p:attrNameLst>
                                          <p:attrName>style.visibility</p:attrName>
                                        </p:attrNameLst>
                                      </p:cBhvr>
                                      <p:to>
                                        <p:strVal val="visible"/>
                                      </p:to>
                                    </p:set>
                                    <p:animEffect transition="in" filter="fade">
                                      <p:cBhvr>
                                        <p:cTn id="54" dur="500"/>
                                        <p:tgtEl>
                                          <p:spTgt spid="12216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21651"/>
                                        </p:tgtEl>
                                        <p:attrNameLst>
                                          <p:attrName>style.visibility</p:attrName>
                                        </p:attrNameLst>
                                      </p:cBhvr>
                                      <p:to>
                                        <p:strVal val="visible"/>
                                      </p:to>
                                    </p:set>
                                    <p:animEffect transition="in" filter="fade">
                                      <p:cBhvr>
                                        <p:cTn id="57" dur="500"/>
                                        <p:tgtEl>
                                          <p:spTgt spid="12216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21653"/>
                                        </p:tgtEl>
                                        <p:attrNameLst>
                                          <p:attrName>style.visibility</p:attrName>
                                        </p:attrNameLst>
                                      </p:cBhvr>
                                      <p:to>
                                        <p:strVal val="visible"/>
                                      </p:to>
                                    </p:set>
                                    <p:animEffect transition="in" filter="fade">
                                      <p:cBhvr>
                                        <p:cTn id="60" dur="500"/>
                                        <p:tgtEl>
                                          <p:spTgt spid="12216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21654"/>
                                        </p:tgtEl>
                                        <p:attrNameLst>
                                          <p:attrName>style.visibility</p:attrName>
                                        </p:attrNameLst>
                                      </p:cBhvr>
                                      <p:to>
                                        <p:strVal val="visible"/>
                                      </p:to>
                                    </p:set>
                                    <p:animEffect transition="in" filter="fade">
                                      <p:cBhvr>
                                        <p:cTn id="63" dur="500"/>
                                        <p:tgtEl>
                                          <p:spTgt spid="122165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21655"/>
                                        </p:tgtEl>
                                        <p:attrNameLst>
                                          <p:attrName>style.visibility</p:attrName>
                                        </p:attrNameLst>
                                      </p:cBhvr>
                                      <p:to>
                                        <p:strVal val="visible"/>
                                      </p:to>
                                    </p:set>
                                    <p:animEffect transition="in" filter="fade">
                                      <p:cBhvr>
                                        <p:cTn id="66" dur="500"/>
                                        <p:tgtEl>
                                          <p:spTgt spid="122165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21656"/>
                                        </p:tgtEl>
                                        <p:attrNameLst>
                                          <p:attrName>style.visibility</p:attrName>
                                        </p:attrNameLst>
                                      </p:cBhvr>
                                      <p:to>
                                        <p:strVal val="visible"/>
                                      </p:to>
                                    </p:set>
                                    <p:animEffect transition="in" filter="fade">
                                      <p:cBhvr>
                                        <p:cTn id="69" dur="500"/>
                                        <p:tgtEl>
                                          <p:spTgt spid="12216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21657"/>
                                        </p:tgtEl>
                                        <p:attrNameLst>
                                          <p:attrName>style.visibility</p:attrName>
                                        </p:attrNameLst>
                                      </p:cBhvr>
                                      <p:to>
                                        <p:strVal val="visible"/>
                                      </p:to>
                                    </p:set>
                                    <p:animEffect transition="in" filter="fade">
                                      <p:cBhvr>
                                        <p:cTn id="72" dur="500"/>
                                        <p:tgtEl>
                                          <p:spTgt spid="12216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21658"/>
                                        </p:tgtEl>
                                        <p:attrNameLst>
                                          <p:attrName>style.visibility</p:attrName>
                                        </p:attrNameLst>
                                      </p:cBhvr>
                                      <p:to>
                                        <p:strVal val="visible"/>
                                      </p:to>
                                    </p:set>
                                    <p:animEffect transition="in" filter="fade">
                                      <p:cBhvr>
                                        <p:cTn id="75" dur="500"/>
                                        <p:tgtEl>
                                          <p:spTgt spid="122165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21659"/>
                                        </p:tgtEl>
                                        <p:attrNameLst>
                                          <p:attrName>style.visibility</p:attrName>
                                        </p:attrNameLst>
                                      </p:cBhvr>
                                      <p:to>
                                        <p:strVal val="visible"/>
                                      </p:to>
                                    </p:set>
                                    <p:animEffect transition="in" filter="fade">
                                      <p:cBhvr>
                                        <p:cTn id="78" dur="500"/>
                                        <p:tgtEl>
                                          <p:spTgt spid="12216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21660"/>
                                        </p:tgtEl>
                                        <p:attrNameLst>
                                          <p:attrName>style.visibility</p:attrName>
                                        </p:attrNameLst>
                                      </p:cBhvr>
                                      <p:to>
                                        <p:strVal val="visible"/>
                                      </p:to>
                                    </p:set>
                                    <p:animEffect transition="in" filter="fade">
                                      <p:cBhvr>
                                        <p:cTn id="81" dur="500"/>
                                        <p:tgtEl>
                                          <p:spTgt spid="122166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21661"/>
                                        </p:tgtEl>
                                        <p:attrNameLst>
                                          <p:attrName>style.visibility</p:attrName>
                                        </p:attrNameLst>
                                      </p:cBhvr>
                                      <p:to>
                                        <p:strVal val="visible"/>
                                      </p:to>
                                    </p:set>
                                    <p:animEffect transition="in" filter="fade">
                                      <p:cBhvr>
                                        <p:cTn id="84" dur="500"/>
                                        <p:tgtEl>
                                          <p:spTgt spid="12216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21662"/>
                                        </p:tgtEl>
                                        <p:attrNameLst>
                                          <p:attrName>style.visibility</p:attrName>
                                        </p:attrNameLst>
                                      </p:cBhvr>
                                      <p:to>
                                        <p:strVal val="visible"/>
                                      </p:to>
                                    </p:set>
                                    <p:animEffect transition="in" filter="fade">
                                      <p:cBhvr>
                                        <p:cTn id="87" dur="500"/>
                                        <p:tgtEl>
                                          <p:spTgt spid="122166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21663"/>
                                        </p:tgtEl>
                                        <p:attrNameLst>
                                          <p:attrName>style.visibility</p:attrName>
                                        </p:attrNameLst>
                                      </p:cBhvr>
                                      <p:to>
                                        <p:strVal val="visible"/>
                                      </p:to>
                                    </p:set>
                                    <p:animEffect transition="in" filter="fade">
                                      <p:cBhvr>
                                        <p:cTn id="90" dur="500"/>
                                        <p:tgtEl>
                                          <p:spTgt spid="122166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21664"/>
                                        </p:tgtEl>
                                        <p:attrNameLst>
                                          <p:attrName>style.visibility</p:attrName>
                                        </p:attrNameLst>
                                      </p:cBhvr>
                                      <p:to>
                                        <p:strVal val="visible"/>
                                      </p:to>
                                    </p:set>
                                    <p:animEffect transition="in" filter="fade">
                                      <p:cBhvr>
                                        <p:cTn id="93" dur="500"/>
                                        <p:tgtEl>
                                          <p:spTgt spid="122166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221665"/>
                                        </p:tgtEl>
                                        <p:attrNameLst>
                                          <p:attrName>style.visibility</p:attrName>
                                        </p:attrNameLst>
                                      </p:cBhvr>
                                      <p:to>
                                        <p:strVal val="visible"/>
                                      </p:to>
                                    </p:set>
                                    <p:animEffect transition="in" filter="fade">
                                      <p:cBhvr>
                                        <p:cTn id="96" dur="500"/>
                                        <p:tgtEl>
                                          <p:spTgt spid="122166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221666"/>
                                        </p:tgtEl>
                                        <p:attrNameLst>
                                          <p:attrName>style.visibility</p:attrName>
                                        </p:attrNameLst>
                                      </p:cBhvr>
                                      <p:to>
                                        <p:strVal val="visible"/>
                                      </p:to>
                                    </p:set>
                                    <p:animEffect transition="in" filter="fade">
                                      <p:cBhvr>
                                        <p:cTn id="99" dur="500"/>
                                        <p:tgtEl>
                                          <p:spTgt spid="122166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221667"/>
                                        </p:tgtEl>
                                        <p:attrNameLst>
                                          <p:attrName>style.visibility</p:attrName>
                                        </p:attrNameLst>
                                      </p:cBhvr>
                                      <p:to>
                                        <p:strVal val="visible"/>
                                      </p:to>
                                    </p:set>
                                    <p:animEffect transition="in" filter="fade">
                                      <p:cBhvr>
                                        <p:cTn id="102" dur="500"/>
                                        <p:tgtEl>
                                          <p:spTgt spid="122166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3250"/>
                                        </p:tgtEl>
                                        <p:attrNameLst>
                                          <p:attrName>style.visibility</p:attrName>
                                        </p:attrNameLst>
                                      </p:cBhvr>
                                      <p:to>
                                        <p:strVal val="visible"/>
                                      </p:to>
                                    </p:set>
                                    <p:animEffect transition="in" filter="fade">
                                      <p:cBhvr>
                                        <p:cTn id="105" dur="500"/>
                                        <p:tgtEl>
                                          <p:spTgt spid="5325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3251"/>
                                        </p:tgtEl>
                                        <p:attrNameLst>
                                          <p:attrName>style.visibility</p:attrName>
                                        </p:attrNameLst>
                                      </p:cBhvr>
                                      <p:to>
                                        <p:strVal val="visible"/>
                                      </p:to>
                                    </p:set>
                                    <p:animEffect transition="in" filter="fade">
                                      <p:cBhvr>
                                        <p:cTn id="108"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p:bldP spid="1221635" grpId="0" build="p"/>
      <p:bldP spid="1221637" grpId="0" animBg="1"/>
      <p:bldP spid="1221638" grpId="0" animBg="1"/>
      <p:bldP spid="1221639" grpId="0" animBg="1"/>
      <p:bldP spid="1221640" grpId="0" animBg="1"/>
      <p:bldP spid="1221641" grpId="0" animBg="1"/>
      <p:bldP spid="1221642" grpId="0" animBg="1"/>
      <p:bldP spid="1221643" grpId="0" animBg="1"/>
      <p:bldP spid="1221644" grpId="0" animBg="1"/>
      <p:bldP spid="1221645" grpId="0" animBg="1"/>
      <p:bldP spid="1221646" grpId="0" animBg="1"/>
      <p:bldP spid="1221647" grpId="0"/>
      <p:bldP spid="1221648" grpId="0"/>
      <p:bldP spid="1221649" grpId="0"/>
      <p:bldP spid="1221650" grpId="0"/>
      <p:bldP spid="1221651" grpId="0"/>
      <p:bldP spid="1221653" grpId="0" animBg="1"/>
      <p:bldP spid="1221654" grpId="0" animBg="1"/>
      <p:bldP spid="1221655" grpId="0" animBg="1"/>
      <p:bldP spid="1221656" grpId="0" animBg="1"/>
      <p:bldP spid="1221657" grpId="0" animBg="1"/>
      <p:bldP spid="1221658" grpId="0" animBg="1"/>
      <p:bldP spid="1221659" grpId="0" animBg="1"/>
      <p:bldP spid="1221660" grpId="0" animBg="1"/>
      <p:bldP spid="1221661" grpId="0" animBg="1"/>
      <p:bldP spid="1221662" grpId="0" animBg="1"/>
      <p:bldP spid="1221663" grpId="0"/>
      <p:bldP spid="1221664" grpId="0"/>
      <p:bldP spid="1221665" grpId="0"/>
      <p:bldP spid="1221666" grpId="0"/>
      <p:bldP spid="122166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25BBCF55-FBB3-4B61-A842-42877F24F2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A59F965-6ADD-4E5B-AA46-2E0AA277CCAB}"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4275" name="Rectangle 2">
            <a:extLst>
              <a:ext uri="{FF2B5EF4-FFF2-40B4-BE49-F238E27FC236}">
                <a16:creationId xmlns:a16="http://schemas.microsoft.com/office/drawing/2014/main" id="{A9EAAA36-7438-477C-9DEB-33A6A218095A}"/>
              </a:ext>
            </a:extLst>
          </p:cNvPr>
          <p:cNvSpPr>
            <a:spLocks noGrp="1" noChangeArrowheads="1"/>
          </p:cNvSpPr>
          <p:nvPr>
            <p:ph type="title"/>
          </p:nvPr>
        </p:nvSpPr>
        <p:spPr/>
        <p:txBody>
          <a:bodyPr/>
          <a:lstStyle/>
          <a:p>
            <a:pPr eaLnBrk="1" hangingPunct="1"/>
            <a:r>
              <a:rPr lang="zh-CN" altLang="en-US"/>
              <a:t>定义</a:t>
            </a:r>
            <a:r>
              <a:rPr lang="en-US" altLang="zh-CN"/>
              <a:t>8.2.13</a:t>
            </a:r>
            <a:endParaRPr lang="zh-CN" altLang="en-US"/>
          </a:p>
        </p:txBody>
      </p:sp>
      <p:sp>
        <p:nvSpPr>
          <p:cNvPr id="1222659" name="Rectangle 3">
            <a:extLst>
              <a:ext uri="{FF2B5EF4-FFF2-40B4-BE49-F238E27FC236}">
                <a16:creationId xmlns:a16="http://schemas.microsoft.com/office/drawing/2014/main" id="{4E4D36C8-A956-4929-BFD0-F2D58D13B978}"/>
              </a:ext>
            </a:extLst>
          </p:cNvPr>
          <p:cNvSpPr>
            <a:spLocks noGrp="1" noChangeArrowheads="1"/>
          </p:cNvSpPr>
          <p:nvPr>
            <p:ph type="body" idx="1"/>
          </p:nvPr>
        </p:nvSpPr>
        <p:spPr>
          <a:xfrm>
            <a:off x="2135188" y="1219201"/>
            <a:ext cx="8064500" cy="5305425"/>
          </a:xfrm>
        </p:spPr>
        <p:txBody>
          <a:bodyPr/>
          <a:lstStyle/>
          <a:p>
            <a:pPr marL="0" indent="0" eaLnBrk="1" hangingPunct="1">
              <a:buNone/>
            </a:pPr>
            <a:r>
              <a:rPr lang="zh-CN" altLang="en-US"/>
              <a:t>设两个图</a:t>
            </a:r>
            <a:r>
              <a:rPr lang="en-US" altLang="zh-CN"/>
              <a:t>G = &lt;V, E&gt;</a:t>
            </a:r>
            <a:r>
              <a:rPr lang="zh-CN" altLang="en-US"/>
              <a:t>和</a:t>
            </a:r>
            <a:r>
              <a:rPr lang="en-US" altLang="zh-CN"/>
              <a:t>G</a:t>
            </a:r>
            <a:r>
              <a:rPr lang="en-US" altLang="zh-CN">
                <a:latin typeface="宋体" panose="02010600030101010101" pitchFamily="2" charset="-122"/>
              </a:rPr>
              <a:t>’</a:t>
            </a:r>
            <a:r>
              <a:rPr lang="en-US" altLang="zh-CN"/>
              <a:t>= &lt;V</a:t>
            </a:r>
            <a:r>
              <a:rPr lang="en-US" altLang="zh-CN">
                <a:latin typeface="宋体" panose="02010600030101010101" pitchFamily="2" charset="-122"/>
              </a:rPr>
              <a:t>’</a:t>
            </a:r>
            <a:r>
              <a:rPr lang="en-US" altLang="zh-CN"/>
              <a:t>, E</a:t>
            </a:r>
            <a:r>
              <a:rPr lang="en-US" altLang="zh-CN">
                <a:latin typeface="宋体" panose="02010600030101010101" pitchFamily="2" charset="-122"/>
              </a:rPr>
              <a:t>’</a:t>
            </a:r>
            <a:r>
              <a:rPr lang="en-US" altLang="zh-CN"/>
              <a:t>&gt;</a:t>
            </a:r>
            <a:r>
              <a:rPr lang="zh-CN" altLang="en-US"/>
              <a:t>，如果存在</a:t>
            </a:r>
            <a:r>
              <a:rPr lang="zh-CN" altLang="en-US">
                <a:solidFill>
                  <a:srgbClr val="800080"/>
                </a:solidFill>
              </a:rPr>
              <a:t>双射</a:t>
            </a:r>
            <a:r>
              <a:rPr lang="zh-CN" altLang="en-US"/>
              <a:t>函数</a:t>
            </a:r>
            <a:r>
              <a:rPr lang="en-US" altLang="zh-CN"/>
              <a:t>g</a:t>
            </a:r>
            <a:r>
              <a:rPr lang="zh-CN" altLang="en-US"/>
              <a:t>：</a:t>
            </a:r>
            <a:r>
              <a:rPr lang="en-US" altLang="zh-CN"/>
              <a:t>V→V</a:t>
            </a:r>
            <a:r>
              <a:rPr lang="en-US" altLang="zh-CN">
                <a:latin typeface="宋体" panose="02010600030101010101" pitchFamily="2" charset="-122"/>
              </a:rPr>
              <a:t>’</a:t>
            </a:r>
            <a:r>
              <a:rPr lang="zh-CN" altLang="en-US"/>
              <a:t>，使得对于任意的</a:t>
            </a:r>
            <a:r>
              <a:rPr lang="en-US" altLang="zh-CN"/>
              <a:t>e = (v</a:t>
            </a:r>
            <a:r>
              <a:rPr lang="en-US" altLang="zh-CN" baseline="-25000"/>
              <a:t>i</a:t>
            </a:r>
            <a:r>
              <a:rPr lang="en-US" altLang="zh-CN"/>
              <a:t>, v</a:t>
            </a:r>
            <a:r>
              <a:rPr lang="en-US" altLang="zh-CN" baseline="-25000"/>
              <a:t>j</a:t>
            </a:r>
            <a:r>
              <a:rPr lang="en-US" altLang="zh-CN"/>
              <a:t>)(</a:t>
            </a:r>
            <a:r>
              <a:rPr lang="zh-CN" altLang="en-US"/>
              <a:t>或者</a:t>
            </a:r>
            <a:r>
              <a:rPr lang="en-US" altLang="zh-CN"/>
              <a:t>&lt;v</a:t>
            </a:r>
            <a:r>
              <a:rPr lang="en-US" altLang="zh-CN" baseline="-25000"/>
              <a:t>i</a:t>
            </a:r>
            <a:r>
              <a:rPr lang="en-US" altLang="zh-CN"/>
              <a:t>, v</a:t>
            </a:r>
            <a:r>
              <a:rPr lang="en-US" altLang="zh-CN" baseline="-25000"/>
              <a:t>j</a:t>
            </a:r>
            <a:r>
              <a:rPr lang="en-US" altLang="zh-CN"/>
              <a:t>&gt;)∈E</a:t>
            </a:r>
            <a:r>
              <a:rPr lang="zh-CN" altLang="en-US"/>
              <a:t>当且仅当</a:t>
            </a:r>
            <a:r>
              <a:rPr lang="en-US" altLang="zh-CN"/>
              <a:t>e</a:t>
            </a:r>
            <a:r>
              <a:rPr lang="en-US" altLang="zh-CN">
                <a:latin typeface="宋体" panose="02010600030101010101" pitchFamily="2" charset="-122"/>
              </a:rPr>
              <a:t>’</a:t>
            </a:r>
            <a:r>
              <a:rPr lang="en-US" altLang="zh-CN"/>
              <a:t> = (g(v</a:t>
            </a:r>
            <a:r>
              <a:rPr lang="en-US" altLang="zh-CN" baseline="-25000"/>
              <a:t>i</a:t>
            </a:r>
            <a:r>
              <a:rPr lang="en-US" altLang="zh-CN"/>
              <a:t>), g(v</a:t>
            </a:r>
            <a:r>
              <a:rPr lang="en-US" altLang="zh-CN" baseline="-25000"/>
              <a:t>j</a:t>
            </a:r>
            <a:r>
              <a:rPr lang="en-US" altLang="zh-CN"/>
              <a:t>))(</a:t>
            </a:r>
            <a:r>
              <a:rPr lang="zh-CN" altLang="en-US"/>
              <a:t>或者</a:t>
            </a:r>
            <a:r>
              <a:rPr lang="en-US" altLang="zh-CN"/>
              <a:t>&lt;g(v</a:t>
            </a:r>
            <a:r>
              <a:rPr lang="en-US" altLang="zh-CN" baseline="-25000"/>
              <a:t>i</a:t>
            </a:r>
            <a:r>
              <a:rPr lang="en-US" altLang="zh-CN"/>
              <a:t>), g(v</a:t>
            </a:r>
            <a:r>
              <a:rPr lang="en-US" altLang="zh-CN" baseline="-25000"/>
              <a:t>j</a:t>
            </a:r>
            <a:r>
              <a:rPr lang="en-US" altLang="zh-CN"/>
              <a:t>)&gt;)∈E</a:t>
            </a:r>
            <a:r>
              <a:rPr lang="en-US" altLang="zh-CN">
                <a:latin typeface="宋体" panose="02010600030101010101" pitchFamily="2" charset="-122"/>
              </a:rPr>
              <a:t>’</a:t>
            </a:r>
            <a:r>
              <a:rPr lang="zh-CN" altLang="en-US"/>
              <a:t>，并且</a:t>
            </a:r>
            <a:r>
              <a:rPr lang="en-US" altLang="zh-CN"/>
              <a:t>e</a:t>
            </a:r>
            <a:r>
              <a:rPr lang="zh-CN" altLang="en-US"/>
              <a:t>与</a:t>
            </a:r>
            <a:r>
              <a:rPr lang="en-US" altLang="zh-CN"/>
              <a:t>e</a:t>
            </a:r>
            <a:r>
              <a:rPr lang="en-US" altLang="zh-CN">
                <a:latin typeface="宋体" panose="02010600030101010101" pitchFamily="2" charset="-122"/>
              </a:rPr>
              <a:t>’</a:t>
            </a:r>
            <a:r>
              <a:rPr lang="zh-CN" altLang="en-US"/>
              <a:t>的</a:t>
            </a:r>
            <a:r>
              <a:rPr lang="zh-CN" altLang="en-US">
                <a:solidFill>
                  <a:srgbClr val="0000FF"/>
                </a:solidFill>
              </a:rPr>
              <a:t>重数相同</a:t>
            </a:r>
            <a:r>
              <a:rPr lang="zh-CN" altLang="en-US"/>
              <a:t>，则称</a:t>
            </a:r>
            <a:r>
              <a:rPr lang="en-US" altLang="zh-CN"/>
              <a:t>G</a:t>
            </a:r>
            <a:r>
              <a:rPr lang="zh-CN" altLang="en-US"/>
              <a:t>与</a:t>
            </a:r>
            <a:r>
              <a:rPr lang="en-US" altLang="zh-CN"/>
              <a:t>G</a:t>
            </a:r>
            <a:r>
              <a:rPr lang="en-US" altLang="zh-CN">
                <a:latin typeface="宋体" panose="02010600030101010101" pitchFamily="2" charset="-122"/>
              </a:rPr>
              <a:t>’</a:t>
            </a:r>
            <a:r>
              <a:rPr lang="zh-CN" altLang="en-US">
                <a:solidFill>
                  <a:schemeClr val="accent1"/>
                </a:solidFill>
              </a:rPr>
              <a:t>同构</a:t>
            </a:r>
            <a:r>
              <a:rPr lang="en-US" altLang="zh-CN"/>
              <a:t>(Isomor- phism)</a:t>
            </a:r>
            <a:r>
              <a:rPr lang="zh-CN" altLang="en-US"/>
              <a:t>，记为</a:t>
            </a:r>
            <a:r>
              <a:rPr lang="en-US" altLang="zh-CN"/>
              <a:t>G≌G</a:t>
            </a:r>
            <a:r>
              <a:rPr lang="en-US" altLang="zh-CN">
                <a:latin typeface="宋体" panose="02010600030101010101" pitchFamily="2" charset="-122"/>
              </a:rPr>
              <a:t>’</a:t>
            </a:r>
            <a:r>
              <a:rPr lang="zh-CN" altLang="en-US"/>
              <a:t>。</a:t>
            </a:r>
          </a:p>
          <a:p>
            <a:pPr marL="0" indent="0" eaLnBrk="1" hangingPunct="1">
              <a:buNone/>
            </a:pPr>
            <a:r>
              <a:rPr lang="zh-CN" altLang="en-US"/>
              <a:t>    对于同构，形象地说，若图的结点可以任意挪动位置，而边是完全弹性的，只要在不拉断的条件下，一个图可以变形为另一个图，那么这两个图是同构的。</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2659">
                                            <p:txEl>
                                              <p:pRg st="0" end="0"/>
                                            </p:txEl>
                                          </p:spTgt>
                                        </p:tgtEl>
                                        <p:attrNameLst>
                                          <p:attrName>style.visibility</p:attrName>
                                        </p:attrNameLst>
                                      </p:cBhvr>
                                      <p:to>
                                        <p:strVal val="visible"/>
                                      </p:to>
                                    </p:set>
                                    <p:animEffect transition="in" filter="fade">
                                      <p:cBhvr>
                                        <p:cTn id="7" dur="500"/>
                                        <p:tgtEl>
                                          <p:spTgt spid="1222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2659">
                                            <p:txEl>
                                              <p:pRg st="1" end="1"/>
                                            </p:txEl>
                                          </p:spTgt>
                                        </p:tgtEl>
                                        <p:attrNameLst>
                                          <p:attrName>style.visibility</p:attrName>
                                        </p:attrNameLst>
                                      </p:cBhvr>
                                      <p:to>
                                        <p:strVal val="visible"/>
                                      </p:to>
                                    </p:set>
                                    <p:animEffect transition="in" filter="fade">
                                      <p:cBhvr>
                                        <p:cTn id="12" dur="500"/>
                                        <p:tgtEl>
                                          <p:spTgt spid="1222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06CD911D-6410-480C-98B4-FA96274BBE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1627D9D-2421-41DE-BE7C-5382FC717492}"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5299" name="Rectangle 2">
            <a:extLst>
              <a:ext uri="{FF2B5EF4-FFF2-40B4-BE49-F238E27FC236}">
                <a16:creationId xmlns:a16="http://schemas.microsoft.com/office/drawing/2014/main" id="{96D07937-996F-4173-B86C-B2A45EE6179A}"/>
              </a:ext>
            </a:extLst>
          </p:cNvPr>
          <p:cNvSpPr>
            <a:spLocks noGrp="1" noChangeArrowheads="1"/>
          </p:cNvSpPr>
          <p:nvPr>
            <p:ph type="title"/>
          </p:nvPr>
        </p:nvSpPr>
        <p:spPr/>
        <p:txBody>
          <a:bodyPr/>
          <a:lstStyle/>
          <a:p>
            <a:pPr eaLnBrk="1" hangingPunct="1"/>
            <a:r>
              <a:rPr lang="zh-CN" altLang="en-US"/>
              <a:t>两个图同构的必要条件</a:t>
            </a:r>
          </a:p>
        </p:txBody>
      </p:sp>
      <p:sp>
        <p:nvSpPr>
          <p:cNvPr id="1223683" name="Rectangle 3">
            <a:extLst>
              <a:ext uri="{FF2B5EF4-FFF2-40B4-BE49-F238E27FC236}">
                <a16:creationId xmlns:a16="http://schemas.microsoft.com/office/drawing/2014/main" id="{1C8CDFCA-38F9-41BC-B5A0-67D051CC1042}"/>
              </a:ext>
            </a:extLst>
          </p:cNvPr>
          <p:cNvSpPr>
            <a:spLocks noGrp="1" noChangeArrowheads="1"/>
          </p:cNvSpPr>
          <p:nvPr>
            <p:ph type="body" idx="1"/>
          </p:nvPr>
        </p:nvSpPr>
        <p:spPr>
          <a:xfrm>
            <a:off x="2135188" y="1268413"/>
            <a:ext cx="7993062" cy="2038350"/>
          </a:xfrm>
        </p:spPr>
        <p:txBody>
          <a:bodyPr/>
          <a:lstStyle/>
          <a:p>
            <a:pPr marL="0" indent="0" eaLnBrk="1" hangingPunct="1">
              <a:buNone/>
            </a:pPr>
            <a:r>
              <a:rPr lang="zh-CN" altLang="en-US" sz="3200"/>
              <a:t>（</a:t>
            </a:r>
            <a:r>
              <a:rPr lang="en-US" altLang="zh-CN" sz="3200"/>
              <a:t>1</a:t>
            </a:r>
            <a:r>
              <a:rPr lang="zh-CN" altLang="en-US" sz="3200"/>
              <a:t>）结点数目相同； </a:t>
            </a:r>
          </a:p>
          <a:p>
            <a:pPr marL="0" indent="0" eaLnBrk="1" hangingPunct="1">
              <a:buNone/>
            </a:pPr>
            <a:r>
              <a:rPr lang="zh-CN" altLang="en-US" sz="3200"/>
              <a:t>（</a:t>
            </a:r>
            <a:r>
              <a:rPr lang="en-US" altLang="zh-CN" sz="3200"/>
              <a:t>2</a:t>
            </a:r>
            <a:r>
              <a:rPr lang="zh-CN" altLang="en-US" sz="3200"/>
              <a:t>）边数相同； </a:t>
            </a:r>
          </a:p>
          <a:p>
            <a:pPr marL="0" indent="0" eaLnBrk="1" hangingPunct="1">
              <a:buNone/>
            </a:pPr>
            <a:r>
              <a:rPr lang="zh-CN" altLang="en-US" sz="3200"/>
              <a:t>（</a:t>
            </a:r>
            <a:r>
              <a:rPr lang="en-US" altLang="zh-CN" sz="3200"/>
              <a:t>3</a:t>
            </a:r>
            <a:r>
              <a:rPr lang="zh-CN" altLang="en-US" sz="3200"/>
              <a:t>）度数相同的结点数相同。</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3683">
                                            <p:txEl>
                                              <p:pRg st="0" end="0"/>
                                            </p:txEl>
                                          </p:spTgt>
                                        </p:tgtEl>
                                        <p:attrNameLst>
                                          <p:attrName>style.visibility</p:attrName>
                                        </p:attrNameLst>
                                      </p:cBhvr>
                                      <p:to>
                                        <p:strVal val="visible"/>
                                      </p:to>
                                    </p:set>
                                    <p:animEffect transition="in" filter="fade">
                                      <p:cBhvr>
                                        <p:cTn id="7" dur="500"/>
                                        <p:tgtEl>
                                          <p:spTgt spid="1223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3683">
                                            <p:txEl>
                                              <p:pRg st="1" end="1"/>
                                            </p:txEl>
                                          </p:spTgt>
                                        </p:tgtEl>
                                        <p:attrNameLst>
                                          <p:attrName>style.visibility</p:attrName>
                                        </p:attrNameLst>
                                      </p:cBhvr>
                                      <p:to>
                                        <p:strVal val="visible"/>
                                      </p:to>
                                    </p:set>
                                    <p:animEffect transition="in" filter="fade">
                                      <p:cBhvr>
                                        <p:cTn id="12" dur="500"/>
                                        <p:tgtEl>
                                          <p:spTgt spid="1223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3683">
                                            <p:txEl>
                                              <p:pRg st="2" end="2"/>
                                            </p:txEl>
                                          </p:spTgt>
                                        </p:tgtEl>
                                        <p:attrNameLst>
                                          <p:attrName>style.visibility</p:attrName>
                                        </p:attrNameLst>
                                      </p:cBhvr>
                                      <p:to>
                                        <p:strVal val="visible"/>
                                      </p:to>
                                    </p:set>
                                    <p:animEffect transition="in" filter="fade">
                                      <p:cBhvr>
                                        <p:cTn id="17" dur="500"/>
                                        <p:tgtEl>
                                          <p:spTgt spid="1223683">
                                            <p:txEl>
                                              <p:pRg st="2" end="2"/>
                                            </p:txEl>
                                          </p:spTgt>
                                        </p:tgtEl>
                                      </p:cBhvr>
                                    </p:animEffect>
                                  </p:childTnLst>
                                </p:cTn>
                              </p:par>
                            </p:childTnLst>
                          </p:cTn>
                        </p:par>
                        <p:par>
                          <p:cTn id="18" fill="hold" nodeType="afterGroup">
                            <p:stCondLst>
                              <p:cond delay="500"/>
                            </p:stCondLst>
                            <p:childTnLst>
                              <p:par>
                                <p:cTn id="19" presetID="3" presetClass="emph" presetSubtype="2" fill="hold" grpId="1" nodeType="afterEffect">
                                  <p:stCondLst>
                                    <p:cond delay="0"/>
                                  </p:stCondLst>
                                  <p:childTnLst>
                                    <p:animClr clrSpc="rgb" dir="cw">
                                      <p:cBhvr override="childStyle">
                                        <p:cTn id="20" dur="1000" fill="hold"/>
                                        <p:tgtEl>
                                          <p:spTgt spid="1223683">
                                            <p:txEl>
                                              <p:pRg st="0" end="0"/>
                                            </p:txEl>
                                          </p:spTgt>
                                        </p:tgtEl>
                                        <p:attrNameLst>
                                          <p:attrName>style.color</p:attrName>
                                        </p:attrNameLst>
                                      </p:cBhvr>
                                      <p:to>
                                        <a:schemeClr val="accent1"/>
                                      </p:to>
                                    </p:animClr>
                                  </p:childTnLst>
                                </p:cTn>
                              </p:par>
                            </p:childTnLst>
                          </p:cTn>
                        </p:par>
                        <p:par>
                          <p:cTn id="21" fill="hold" nodeType="afterGroup">
                            <p:stCondLst>
                              <p:cond delay="1500"/>
                            </p:stCondLst>
                            <p:childTnLst>
                              <p:par>
                                <p:cTn id="22" presetID="3" presetClass="emph" presetSubtype="2" fill="hold" grpId="1" nodeType="afterEffect">
                                  <p:stCondLst>
                                    <p:cond delay="0"/>
                                  </p:stCondLst>
                                  <p:childTnLst>
                                    <p:animClr clrSpc="rgb" dir="cw">
                                      <p:cBhvr override="childStyle">
                                        <p:cTn id="23" dur="1000" fill="hold"/>
                                        <p:tgtEl>
                                          <p:spTgt spid="1223683">
                                            <p:txEl>
                                              <p:pRg st="1" end="1"/>
                                            </p:txEl>
                                          </p:spTgt>
                                        </p:tgtEl>
                                        <p:attrNameLst>
                                          <p:attrName>style.color</p:attrName>
                                        </p:attrNameLst>
                                      </p:cBhvr>
                                      <p:to>
                                        <a:schemeClr val="accent1"/>
                                      </p:to>
                                    </p:animClr>
                                  </p:childTnLst>
                                </p:cTn>
                              </p:par>
                            </p:childTnLst>
                          </p:cTn>
                        </p:par>
                        <p:par>
                          <p:cTn id="24" fill="hold" nodeType="afterGroup">
                            <p:stCondLst>
                              <p:cond delay="2500"/>
                            </p:stCondLst>
                            <p:childTnLst>
                              <p:par>
                                <p:cTn id="25" presetID="3" presetClass="emph" presetSubtype="2" fill="hold" grpId="1" nodeType="afterEffect">
                                  <p:stCondLst>
                                    <p:cond delay="0"/>
                                  </p:stCondLst>
                                  <p:childTnLst>
                                    <p:animClr clrSpc="rgb" dir="cw">
                                      <p:cBhvr override="childStyle">
                                        <p:cTn id="26" dur="1000" fill="hold"/>
                                        <p:tgtEl>
                                          <p:spTgt spid="122368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3" grpId="0" uiExpand="1" build="allAtOnce"/>
      <p:bldP spid="1223683" grpId="1"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61BE5B0B-81EA-4386-92FB-F54B03FEF43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B938FD0-AF0C-402C-802B-465DA851EA09}"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6323" name="Rectangle 2">
            <a:extLst>
              <a:ext uri="{FF2B5EF4-FFF2-40B4-BE49-F238E27FC236}">
                <a16:creationId xmlns:a16="http://schemas.microsoft.com/office/drawing/2014/main" id="{53FAD786-56CB-474B-A7AB-5E443427323A}"/>
              </a:ext>
            </a:extLst>
          </p:cNvPr>
          <p:cNvSpPr>
            <a:spLocks noGrp="1" noChangeArrowheads="1"/>
          </p:cNvSpPr>
          <p:nvPr>
            <p:ph type="title"/>
          </p:nvPr>
        </p:nvSpPr>
        <p:spPr/>
        <p:txBody>
          <a:bodyPr/>
          <a:lstStyle/>
          <a:p>
            <a:pPr eaLnBrk="1" hangingPunct="1"/>
            <a:r>
              <a:rPr lang="zh-CN" altLang="en-US"/>
              <a:t>例</a:t>
            </a:r>
            <a:r>
              <a:rPr lang="en-US" altLang="zh-CN"/>
              <a:t>8.2.14</a:t>
            </a:r>
            <a:endParaRPr lang="zh-CN" altLang="en-US"/>
          </a:p>
        </p:txBody>
      </p:sp>
      <p:sp>
        <p:nvSpPr>
          <p:cNvPr id="1224707" name="Rectangle 3">
            <a:extLst>
              <a:ext uri="{FF2B5EF4-FFF2-40B4-BE49-F238E27FC236}">
                <a16:creationId xmlns:a16="http://schemas.microsoft.com/office/drawing/2014/main" id="{1E8799D8-70F9-4458-95B2-D231396C7AD5}"/>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a:t>试证明下图中，</a:t>
            </a:r>
            <a:r>
              <a:rPr lang="en-US" altLang="zh-CN"/>
              <a:t>G≌G</a:t>
            </a:r>
            <a:r>
              <a:rPr lang="en-US" altLang="zh-CN">
                <a:latin typeface="宋体" panose="02010600030101010101" pitchFamily="2" charset="-122"/>
              </a:rPr>
              <a:t>’</a:t>
            </a:r>
            <a:r>
              <a:rPr lang="zh-CN" altLang="en-US"/>
              <a:t>。</a:t>
            </a:r>
          </a:p>
        </p:txBody>
      </p:sp>
      <p:grpSp>
        <p:nvGrpSpPr>
          <p:cNvPr id="2" name="Group 64">
            <a:extLst>
              <a:ext uri="{FF2B5EF4-FFF2-40B4-BE49-F238E27FC236}">
                <a16:creationId xmlns:a16="http://schemas.microsoft.com/office/drawing/2014/main" id="{B4D73433-B4D1-41EB-97AB-B824526DFEFF}"/>
              </a:ext>
            </a:extLst>
          </p:cNvPr>
          <p:cNvGrpSpPr>
            <a:grpSpLocks/>
          </p:cNvGrpSpPr>
          <p:nvPr/>
        </p:nvGrpSpPr>
        <p:grpSpPr bwMode="auto">
          <a:xfrm>
            <a:off x="3397250" y="2060575"/>
            <a:ext cx="5003800" cy="2089150"/>
            <a:chOff x="1089" y="1207"/>
            <a:chExt cx="3152" cy="1316"/>
          </a:xfrm>
        </p:grpSpPr>
        <p:sp>
          <p:nvSpPr>
            <p:cNvPr id="56328" name="Line 5">
              <a:extLst>
                <a:ext uri="{FF2B5EF4-FFF2-40B4-BE49-F238E27FC236}">
                  <a16:creationId xmlns:a16="http://schemas.microsoft.com/office/drawing/2014/main" id="{5401DE49-C606-4E08-BB4B-7D22F9B4B675}"/>
                </a:ext>
              </a:extLst>
            </p:cNvPr>
            <p:cNvSpPr>
              <a:spLocks noChangeShapeType="1"/>
            </p:cNvSpPr>
            <p:nvPr/>
          </p:nvSpPr>
          <p:spPr bwMode="auto">
            <a:xfrm flipH="1">
              <a:off x="1266" y="1873"/>
              <a:ext cx="168"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9" name="Line 6">
              <a:extLst>
                <a:ext uri="{FF2B5EF4-FFF2-40B4-BE49-F238E27FC236}">
                  <a16:creationId xmlns:a16="http://schemas.microsoft.com/office/drawing/2014/main" id="{9DFBB292-58B6-4925-A26C-06811C07B57D}"/>
                </a:ext>
              </a:extLst>
            </p:cNvPr>
            <p:cNvSpPr>
              <a:spLocks noChangeShapeType="1"/>
            </p:cNvSpPr>
            <p:nvPr/>
          </p:nvSpPr>
          <p:spPr bwMode="auto">
            <a:xfrm>
              <a:off x="1888" y="1875"/>
              <a:ext cx="167"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0" name="Text Box 7">
              <a:extLst>
                <a:ext uri="{FF2B5EF4-FFF2-40B4-BE49-F238E27FC236}">
                  <a16:creationId xmlns:a16="http://schemas.microsoft.com/office/drawing/2014/main" id="{9F07FF8F-36C8-450F-8382-A22A234D0C2D}"/>
                </a:ext>
              </a:extLst>
            </p:cNvPr>
            <p:cNvSpPr txBox="1">
              <a:spLocks noChangeArrowheads="1"/>
            </p:cNvSpPr>
            <p:nvPr/>
          </p:nvSpPr>
          <p:spPr bwMode="auto">
            <a:xfrm>
              <a:off x="1907" y="1706"/>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8</a:t>
              </a:r>
            </a:p>
          </p:txBody>
        </p:sp>
        <p:sp>
          <p:nvSpPr>
            <p:cNvPr id="56331" name="Text Box 8">
              <a:extLst>
                <a:ext uri="{FF2B5EF4-FFF2-40B4-BE49-F238E27FC236}">
                  <a16:creationId xmlns:a16="http://schemas.microsoft.com/office/drawing/2014/main" id="{1901CBF6-11EA-447B-B454-115A5220D0CD}"/>
                </a:ext>
              </a:extLst>
            </p:cNvPr>
            <p:cNvSpPr txBox="1">
              <a:spLocks noChangeArrowheads="1"/>
            </p:cNvSpPr>
            <p:nvPr/>
          </p:nvSpPr>
          <p:spPr bwMode="auto">
            <a:xfrm>
              <a:off x="1520" y="2289"/>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p>
          </p:txBody>
        </p:sp>
        <p:sp>
          <p:nvSpPr>
            <p:cNvPr id="56332" name="Oval 9">
              <a:extLst>
                <a:ext uri="{FF2B5EF4-FFF2-40B4-BE49-F238E27FC236}">
                  <a16:creationId xmlns:a16="http://schemas.microsoft.com/office/drawing/2014/main" id="{23D9D09D-AA97-4AFF-9B23-682FADD32979}"/>
                </a:ext>
              </a:extLst>
            </p:cNvPr>
            <p:cNvSpPr>
              <a:spLocks noChangeArrowheads="1"/>
            </p:cNvSpPr>
            <p:nvPr/>
          </p:nvSpPr>
          <p:spPr bwMode="auto">
            <a:xfrm>
              <a:off x="1234" y="2040"/>
              <a:ext cx="45" cy="4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33" name="Oval 10">
              <a:extLst>
                <a:ext uri="{FF2B5EF4-FFF2-40B4-BE49-F238E27FC236}">
                  <a16:creationId xmlns:a16="http://schemas.microsoft.com/office/drawing/2014/main" id="{70478A8A-F732-46F1-9AAB-40EA0065BEBA}"/>
                </a:ext>
              </a:extLst>
            </p:cNvPr>
            <p:cNvSpPr>
              <a:spLocks noChangeArrowheads="1"/>
            </p:cNvSpPr>
            <p:nvPr/>
          </p:nvSpPr>
          <p:spPr bwMode="auto">
            <a:xfrm>
              <a:off x="2050" y="1369"/>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34" name="Oval 11">
              <a:extLst>
                <a:ext uri="{FF2B5EF4-FFF2-40B4-BE49-F238E27FC236}">
                  <a16:creationId xmlns:a16="http://schemas.microsoft.com/office/drawing/2014/main" id="{6DEA39C6-DC56-4D85-A9F2-C66F91A65CE4}"/>
                </a:ext>
              </a:extLst>
            </p:cNvPr>
            <p:cNvSpPr>
              <a:spLocks noChangeArrowheads="1"/>
            </p:cNvSpPr>
            <p:nvPr/>
          </p:nvSpPr>
          <p:spPr bwMode="auto">
            <a:xfrm>
              <a:off x="2050" y="2040"/>
              <a:ext cx="45" cy="4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35" name="Line 12">
              <a:extLst>
                <a:ext uri="{FF2B5EF4-FFF2-40B4-BE49-F238E27FC236}">
                  <a16:creationId xmlns:a16="http://schemas.microsoft.com/office/drawing/2014/main" id="{3C290E67-F585-482D-AA0F-18F4B40511AF}"/>
                </a:ext>
              </a:extLst>
            </p:cNvPr>
            <p:cNvSpPr>
              <a:spLocks noChangeShapeType="1"/>
            </p:cNvSpPr>
            <p:nvPr/>
          </p:nvSpPr>
          <p:spPr bwMode="auto">
            <a:xfrm>
              <a:off x="1279" y="1390"/>
              <a:ext cx="78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6" name="Line 13">
              <a:extLst>
                <a:ext uri="{FF2B5EF4-FFF2-40B4-BE49-F238E27FC236}">
                  <a16:creationId xmlns:a16="http://schemas.microsoft.com/office/drawing/2014/main" id="{98354CCD-0557-4D97-8241-2B362482375B}"/>
                </a:ext>
              </a:extLst>
            </p:cNvPr>
            <p:cNvSpPr>
              <a:spLocks noChangeShapeType="1"/>
            </p:cNvSpPr>
            <p:nvPr/>
          </p:nvSpPr>
          <p:spPr bwMode="auto">
            <a:xfrm>
              <a:off x="1279" y="2061"/>
              <a:ext cx="78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Line 14">
              <a:extLst>
                <a:ext uri="{FF2B5EF4-FFF2-40B4-BE49-F238E27FC236}">
                  <a16:creationId xmlns:a16="http://schemas.microsoft.com/office/drawing/2014/main" id="{A5471980-2152-4C1E-8204-4464CCBFB819}"/>
                </a:ext>
              </a:extLst>
            </p:cNvPr>
            <p:cNvSpPr>
              <a:spLocks noChangeShapeType="1"/>
            </p:cNvSpPr>
            <p:nvPr/>
          </p:nvSpPr>
          <p:spPr bwMode="auto">
            <a:xfrm>
              <a:off x="1256" y="1403"/>
              <a:ext cx="1" cy="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8" name="Line 15">
              <a:extLst>
                <a:ext uri="{FF2B5EF4-FFF2-40B4-BE49-F238E27FC236}">
                  <a16:creationId xmlns:a16="http://schemas.microsoft.com/office/drawing/2014/main" id="{93BC526C-9B5D-4D81-AE7C-0B02981D0902}"/>
                </a:ext>
              </a:extLst>
            </p:cNvPr>
            <p:cNvSpPr>
              <a:spLocks noChangeShapeType="1"/>
            </p:cNvSpPr>
            <p:nvPr/>
          </p:nvSpPr>
          <p:spPr bwMode="auto">
            <a:xfrm>
              <a:off x="2073" y="1403"/>
              <a:ext cx="1" cy="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9" name="Line 16">
              <a:extLst>
                <a:ext uri="{FF2B5EF4-FFF2-40B4-BE49-F238E27FC236}">
                  <a16:creationId xmlns:a16="http://schemas.microsoft.com/office/drawing/2014/main" id="{1C789F87-A646-4A59-BAAF-40BAA71C81B5}"/>
                </a:ext>
              </a:extLst>
            </p:cNvPr>
            <p:cNvSpPr>
              <a:spLocks noChangeShapeType="1"/>
            </p:cNvSpPr>
            <p:nvPr/>
          </p:nvSpPr>
          <p:spPr bwMode="auto">
            <a:xfrm>
              <a:off x="1266" y="1402"/>
              <a:ext cx="16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0" name="Oval 17">
              <a:extLst>
                <a:ext uri="{FF2B5EF4-FFF2-40B4-BE49-F238E27FC236}">
                  <a16:creationId xmlns:a16="http://schemas.microsoft.com/office/drawing/2014/main" id="{58FDED96-E6AB-4F24-A3D5-1DCD2375A9EF}"/>
                </a:ext>
              </a:extLst>
            </p:cNvPr>
            <p:cNvSpPr>
              <a:spLocks noChangeArrowheads="1"/>
            </p:cNvSpPr>
            <p:nvPr/>
          </p:nvSpPr>
          <p:spPr bwMode="auto">
            <a:xfrm>
              <a:off x="1234" y="1369"/>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41" name="Text Box 18">
              <a:extLst>
                <a:ext uri="{FF2B5EF4-FFF2-40B4-BE49-F238E27FC236}">
                  <a16:creationId xmlns:a16="http://schemas.microsoft.com/office/drawing/2014/main" id="{6F0A21F1-E866-4C43-B4A2-7E9791B9960D}"/>
                </a:ext>
              </a:extLst>
            </p:cNvPr>
            <p:cNvSpPr txBox="1">
              <a:spLocks noChangeArrowheads="1"/>
            </p:cNvSpPr>
            <p:nvPr/>
          </p:nvSpPr>
          <p:spPr bwMode="auto">
            <a:xfrm>
              <a:off x="1089" y="125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1</a:t>
              </a:r>
            </a:p>
          </p:txBody>
        </p:sp>
        <p:sp>
          <p:nvSpPr>
            <p:cNvPr id="56342" name="Text Box 19">
              <a:extLst>
                <a:ext uri="{FF2B5EF4-FFF2-40B4-BE49-F238E27FC236}">
                  <a16:creationId xmlns:a16="http://schemas.microsoft.com/office/drawing/2014/main" id="{977C5701-6973-4EA6-8F28-23C193104095}"/>
                </a:ext>
              </a:extLst>
            </p:cNvPr>
            <p:cNvSpPr txBox="1">
              <a:spLocks noChangeArrowheads="1"/>
            </p:cNvSpPr>
            <p:nvPr/>
          </p:nvSpPr>
          <p:spPr bwMode="auto">
            <a:xfrm>
              <a:off x="1089" y="196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2</a:t>
              </a:r>
            </a:p>
          </p:txBody>
        </p:sp>
        <p:sp>
          <p:nvSpPr>
            <p:cNvPr id="56343" name="Text Box 20">
              <a:extLst>
                <a:ext uri="{FF2B5EF4-FFF2-40B4-BE49-F238E27FC236}">
                  <a16:creationId xmlns:a16="http://schemas.microsoft.com/office/drawing/2014/main" id="{A915938A-0235-443C-B1B5-5CE0ECCAB5CE}"/>
                </a:ext>
              </a:extLst>
            </p:cNvPr>
            <p:cNvSpPr txBox="1">
              <a:spLocks noChangeArrowheads="1"/>
            </p:cNvSpPr>
            <p:nvPr/>
          </p:nvSpPr>
          <p:spPr bwMode="auto">
            <a:xfrm>
              <a:off x="2093" y="196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5</a:t>
              </a:r>
            </a:p>
          </p:txBody>
        </p:sp>
        <p:sp>
          <p:nvSpPr>
            <p:cNvPr id="56344" name="Text Box 21">
              <a:extLst>
                <a:ext uri="{FF2B5EF4-FFF2-40B4-BE49-F238E27FC236}">
                  <a16:creationId xmlns:a16="http://schemas.microsoft.com/office/drawing/2014/main" id="{31BB833F-27C1-4692-9BEB-624229CF2443}"/>
                </a:ext>
              </a:extLst>
            </p:cNvPr>
            <p:cNvSpPr txBox="1">
              <a:spLocks noChangeArrowheads="1"/>
            </p:cNvSpPr>
            <p:nvPr/>
          </p:nvSpPr>
          <p:spPr bwMode="auto">
            <a:xfrm>
              <a:off x="2093" y="1253"/>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6</a:t>
              </a:r>
            </a:p>
          </p:txBody>
        </p:sp>
        <p:sp>
          <p:nvSpPr>
            <p:cNvPr id="56345" name="Line 23">
              <a:extLst>
                <a:ext uri="{FF2B5EF4-FFF2-40B4-BE49-F238E27FC236}">
                  <a16:creationId xmlns:a16="http://schemas.microsoft.com/office/drawing/2014/main" id="{1F47B172-C78D-4D2D-BBEA-6D157249B254}"/>
                </a:ext>
              </a:extLst>
            </p:cNvPr>
            <p:cNvSpPr>
              <a:spLocks noChangeShapeType="1"/>
            </p:cNvSpPr>
            <p:nvPr/>
          </p:nvSpPr>
          <p:spPr bwMode="auto">
            <a:xfrm flipH="1">
              <a:off x="3799" y="1475"/>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Line 24">
              <a:extLst>
                <a:ext uri="{FF2B5EF4-FFF2-40B4-BE49-F238E27FC236}">
                  <a16:creationId xmlns:a16="http://schemas.microsoft.com/office/drawing/2014/main" id="{56B44391-8CFD-48E2-9A3B-EF7629F104F7}"/>
                </a:ext>
              </a:extLst>
            </p:cNvPr>
            <p:cNvSpPr>
              <a:spLocks noChangeShapeType="1"/>
            </p:cNvSpPr>
            <p:nvPr/>
          </p:nvSpPr>
          <p:spPr bwMode="auto">
            <a:xfrm>
              <a:off x="3064" y="1475"/>
              <a:ext cx="71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7" name="Text Box 25">
              <a:extLst>
                <a:ext uri="{FF2B5EF4-FFF2-40B4-BE49-F238E27FC236}">
                  <a16:creationId xmlns:a16="http://schemas.microsoft.com/office/drawing/2014/main" id="{D0748956-3C7A-4CA7-B0A8-B99DD00ECC74}"/>
                </a:ext>
              </a:extLst>
            </p:cNvPr>
            <p:cNvSpPr txBox="1">
              <a:spLocks noChangeArrowheads="1"/>
            </p:cNvSpPr>
            <p:nvPr/>
          </p:nvSpPr>
          <p:spPr bwMode="auto">
            <a:xfrm>
              <a:off x="3460" y="2289"/>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a:solidFill>
                    <a:srgbClr val="FF0000"/>
                  </a:solidFill>
                  <a:latin typeface="Times New Roman" panose="02020603050405020304" pitchFamily="18" charset="0"/>
                </a:rPr>
                <a:t>’</a:t>
              </a:r>
              <a:endParaRPr lang="en-US" altLang="zh-CN" sz="2400">
                <a:solidFill>
                  <a:srgbClr val="FF0000"/>
                </a:solidFill>
              </a:endParaRPr>
            </a:p>
          </p:txBody>
        </p:sp>
        <p:sp>
          <p:nvSpPr>
            <p:cNvPr id="56348" name="Text Box 26">
              <a:extLst>
                <a:ext uri="{FF2B5EF4-FFF2-40B4-BE49-F238E27FC236}">
                  <a16:creationId xmlns:a16="http://schemas.microsoft.com/office/drawing/2014/main" id="{E06CD72A-DD61-4EFA-A5C6-3BC5EC9E35D6}"/>
                </a:ext>
              </a:extLst>
            </p:cNvPr>
            <p:cNvSpPr txBox="1">
              <a:spLocks noChangeArrowheads="1"/>
            </p:cNvSpPr>
            <p:nvPr/>
          </p:nvSpPr>
          <p:spPr bwMode="auto">
            <a:xfrm>
              <a:off x="2961" y="196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b</a:t>
              </a:r>
            </a:p>
          </p:txBody>
        </p:sp>
        <p:sp>
          <p:nvSpPr>
            <p:cNvPr id="56349" name="Oval 27">
              <a:extLst>
                <a:ext uri="{FF2B5EF4-FFF2-40B4-BE49-F238E27FC236}">
                  <a16:creationId xmlns:a16="http://schemas.microsoft.com/office/drawing/2014/main" id="{1E14824F-360A-40CA-9AF6-187A99355B09}"/>
                </a:ext>
              </a:extLst>
            </p:cNvPr>
            <p:cNvSpPr>
              <a:spLocks noChangeArrowheads="1"/>
            </p:cNvSpPr>
            <p:nvPr/>
          </p:nvSpPr>
          <p:spPr bwMode="auto">
            <a:xfrm>
              <a:off x="1420" y="1847"/>
              <a:ext cx="44"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50" name="Oval 28">
              <a:extLst>
                <a:ext uri="{FF2B5EF4-FFF2-40B4-BE49-F238E27FC236}">
                  <a16:creationId xmlns:a16="http://schemas.microsoft.com/office/drawing/2014/main" id="{AC66CDAA-9971-4338-8021-57794F7369D2}"/>
                </a:ext>
              </a:extLst>
            </p:cNvPr>
            <p:cNvSpPr>
              <a:spLocks noChangeArrowheads="1"/>
            </p:cNvSpPr>
            <p:nvPr/>
          </p:nvSpPr>
          <p:spPr bwMode="auto">
            <a:xfrm>
              <a:off x="1864" y="1561"/>
              <a:ext cx="44"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51" name="Oval 29">
              <a:extLst>
                <a:ext uri="{FF2B5EF4-FFF2-40B4-BE49-F238E27FC236}">
                  <a16:creationId xmlns:a16="http://schemas.microsoft.com/office/drawing/2014/main" id="{BD866F2B-3C9D-46F9-82E9-E65F068D2D4B}"/>
                </a:ext>
              </a:extLst>
            </p:cNvPr>
            <p:cNvSpPr>
              <a:spLocks noChangeArrowheads="1"/>
            </p:cNvSpPr>
            <p:nvPr/>
          </p:nvSpPr>
          <p:spPr bwMode="auto">
            <a:xfrm>
              <a:off x="1864" y="1847"/>
              <a:ext cx="44"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52" name="Line 30">
              <a:extLst>
                <a:ext uri="{FF2B5EF4-FFF2-40B4-BE49-F238E27FC236}">
                  <a16:creationId xmlns:a16="http://schemas.microsoft.com/office/drawing/2014/main" id="{394C64FC-C9B5-4F43-B6E9-B233B2255B4D}"/>
                </a:ext>
              </a:extLst>
            </p:cNvPr>
            <p:cNvSpPr>
              <a:spLocks noChangeShapeType="1"/>
            </p:cNvSpPr>
            <p:nvPr/>
          </p:nvSpPr>
          <p:spPr bwMode="auto">
            <a:xfrm>
              <a:off x="1465" y="1582"/>
              <a:ext cx="38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Line 31">
              <a:extLst>
                <a:ext uri="{FF2B5EF4-FFF2-40B4-BE49-F238E27FC236}">
                  <a16:creationId xmlns:a16="http://schemas.microsoft.com/office/drawing/2014/main" id="{5315BFD5-4D9F-4E3F-B617-45E6C7C945EF}"/>
                </a:ext>
              </a:extLst>
            </p:cNvPr>
            <p:cNvSpPr>
              <a:spLocks noChangeShapeType="1"/>
            </p:cNvSpPr>
            <p:nvPr/>
          </p:nvSpPr>
          <p:spPr bwMode="auto">
            <a:xfrm>
              <a:off x="1465" y="1869"/>
              <a:ext cx="38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4" name="Line 32">
              <a:extLst>
                <a:ext uri="{FF2B5EF4-FFF2-40B4-BE49-F238E27FC236}">
                  <a16:creationId xmlns:a16="http://schemas.microsoft.com/office/drawing/2014/main" id="{3A20862B-7141-47E4-AEAC-64FA3A7C174E}"/>
                </a:ext>
              </a:extLst>
            </p:cNvPr>
            <p:cNvSpPr>
              <a:spLocks noChangeShapeType="1"/>
            </p:cNvSpPr>
            <p:nvPr/>
          </p:nvSpPr>
          <p:spPr bwMode="auto">
            <a:xfrm>
              <a:off x="1441" y="1595"/>
              <a:ext cx="0" cy="2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5" name="Line 33">
              <a:extLst>
                <a:ext uri="{FF2B5EF4-FFF2-40B4-BE49-F238E27FC236}">
                  <a16:creationId xmlns:a16="http://schemas.microsoft.com/office/drawing/2014/main" id="{97419059-403E-4646-8C07-27083712367F}"/>
                </a:ext>
              </a:extLst>
            </p:cNvPr>
            <p:cNvSpPr>
              <a:spLocks noChangeShapeType="1"/>
            </p:cNvSpPr>
            <p:nvPr/>
          </p:nvSpPr>
          <p:spPr bwMode="auto">
            <a:xfrm>
              <a:off x="1886" y="1595"/>
              <a:ext cx="0" cy="2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6" name="Line 34">
              <a:extLst>
                <a:ext uri="{FF2B5EF4-FFF2-40B4-BE49-F238E27FC236}">
                  <a16:creationId xmlns:a16="http://schemas.microsoft.com/office/drawing/2014/main" id="{686C0B8F-105B-407E-9095-A5D8F311B043}"/>
                </a:ext>
              </a:extLst>
            </p:cNvPr>
            <p:cNvSpPr>
              <a:spLocks noChangeShapeType="1"/>
            </p:cNvSpPr>
            <p:nvPr/>
          </p:nvSpPr>
          <p:spPr bwMode="auto">
            <a:xfrm flipH="1">
              <a:off x="1886" y="1407"/>
              <a:ext cx="16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Oval 35">
              <a:extLst>
                <a:ext uri="{FF2B5EF4-FFF2-40B4-BE49-F238E27FC236}">
                  <a16:creationId xmlns:a16="http://schemas.microsoft.com/office/drawing/2014/main" id="{015BDB47-ECCB-4536-BAA2-6DB00BC76A95}"/>
                </a:ext>
              </a:extLst>
            </p:cNvPr>
            <p:cNvSpPr>
              <a:spLocks noChangeArrowheads="1"/>
            </p:cNvSpPr>
            <p:nvPr/>
          </p:nvSpPr>
          <p:spPr bwMode="auto">
            <a:xfrm>
              <a:off x="1420" y="1561"/>
              <a:ext cx="44"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58" name="Text Box 36">
              <a:extLst>
                <a:ext uri="{FF2B5EF4-FFF2-40B4-BE49-F238E27FC236}">
                  <a16:creationId xmlns:a16="http://schemas.microsoft.com/office/drawing/2014/main" id="{E7D5784D-AC97-48D4-A6AC-26FB3FE805A9}"/>
                </a:ext>
              </a:extLst>
            </p:cNvPr>
            <p:cNvSpPr txBox="1">
              <a:spLocks noChangeArrowheads="1"/>
            </p:cNvSpPr>
            <p:nvPr/>
          </p:nvSpPr>
          <p:spPr bwMode="auto">
            <a:xfrm>
              <a:off x="1275" y="1706"/>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3</a:t>
              </a:r>
            </a:p>
          </p:txBody>
        </p:sp>
        <p:sp>
          <p:nvSpPr>
            <p:cNvPr id="56359" name="Text Box 37">
              <a:extLst>
                <a:ext uri="{FF2B5EF4-FFF2-40B4-BE49-F238E27FC236}">
                  <a16:creationId xmlns:a16="http://schemas.microsoft.com/office/drawing/2014/main" id="{6F4C5DB7-F06C-469D-A749-E03EED285196}"/>
                </a:ext>
              </a:extLst>
            </p:cNvPr>
            <p:cNvSpPr txBox="1">
              <a:spLocks noChangeArrowheads="1"/>
            </p:cNvSpPr>
            <p:nvPr/>
          </p:nvSpPr>
          <p:spPr bwMode="auto">
            <a:xfrm>
              <a:off x="1275" y="1472"/>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4</a:t>
              </a:r>
            </a:p>
          </p:txBody>
        </p:sp>
        <p:sp>
          <p:nvSpPr>
            <p:cNvPr id="56360" name="Text Box 38">
              <a:extLst>
                <a:ext uri="{FF2B5EF4-FFF2-40B4-BE49-F238E27FC236}">
                  <a16:creationId xmlns:a16="http://schemas.microsoft.com/office/drawing/2014/main" id="{2A2A8390-D9DB-4DCF-B540-7021AF284C24}"/>
                </a:ext>
              </a:extLst>
            </p:cNvPr>
            <p:cNvSpPr txBox="1">
              <a:spLocks noChangeArrowheads="1"/>
            </p:cNvSpPr>
            <p:nvPr/>
          </p:nvSpPr>
          <p:spPr bwMode="auto">
            <a:xfrm>
              <a:off x="1907" y="1472"/>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7</a:t>
              </a:r>
            </a:p>
          </p:txBody>
        </p:sp>
        <p:sp>
          <p:nvSpPr>
            <p:cNvPr id="56361" name="Line 39">
              <a:extLst>
                <a:ext uri="{FF2B5EF4-FFF2-40B4-BE49-F238E27FC236}">
                  <a16:creationId xmlns:a16="http://schemas.microsoft.com/office/drawing/2014/main" id="{2955DF5A-0548-47B6-82AF-8436E90A864E}"/>
                </a:ext>
              </a:extLst>
            </p:cNvPr>
            <p:cNvSpPr>
              <a:spLocks noChangeShapeType="1"/>
            </p:cNvSpPr>
            <p:nvPr/>
          </p:nvSpPr>
          <p:spPr bwMode="auto">
            <a:xfrm flipH="1">
              <a:off x="3038" y="1475"/>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2" name="Line 40">
              <a:extLst>
                <a:ext uri="{FF2B5EF4-FFF2-40B4-BE49-F238E27FC236}">
                  <a16:creationId xmlns:a16="http://schemas.microsoft.com/office/drawing/2014/main" id="{0871C5CD-92A8-42AB-BA06-0C3D9B5880A0}"/>
                </a:ext>
              </a:extLst>
            </p:cNvPr>
            <p:cNvSpPr>
              <a:spLocks noChangeShapeType="1"/>
            </p:cNvSpPr>
            <p:nvPr/>
          </p:nvSpPr>
          <p:spPr bwMode="auto">
            <a:xfrm flipH="1">
              <a:off x="3430" y="1467"/>
              <a:ext cx="711" cy="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3" name="Line 41">
              <a:extLst>
                <a:ext uri="{FF2B5EF4-FFF2-40B4-BE49-F238E27FC236}">
                  <a16:creationId xmlns:a16="http://schemas.microsoft.com/office/drawing/2014/main" id="{D3A44F04-27C4-4F20-A664-5448890E275A}"/>
                </a:ext>
              </a:extLst>
            </p:cNvPr>
            <p:cNvSpPr>
              <a:spLocks noChangeShapeType="1"/>
            </p:cNvSpPr>
            <p:nvPr/>
          </p:nvSpPr>
          <p:spPr bwMode="auto">
            <a:xfrm>
              <a:off x="3042" y="1475"/>
              <a:ext cx="355"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4" name="Text Box 42">
              <a:extLst>
                <a:ext uri="{FF2B5EF4-FFF2-40B4-BE49-F238E27FC236}">
                  <a16:creationId xmlns:a16="http://schemas.microsoft.com/office/drawing/2014/main" id="{63DEBE24-EDF9-4C14-9853-A74D1E8DA7FB}"/>
                </a:ext>
              </a:extLst>
            </p:cNvPr>
            <p:cNvSpPr txBox="1">
              <a:spLocks noChangeArrowheads="1"/>
            </p:cNvSpPr>
            <p:nvPr/>
          </p:nvSpPr>
          <p:spPr bwMode="auto">
            <a:xfrm>
              <a:off x="2961" y="120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a</a:t>
              </a:r>
            </a:p>
          </p:txBody>
        </p:sp>
        <p:sp>
          <p:nvSpPr>
            <p:cNvPr id="56365" name="Text Box 43">
              <a:extLst>
                <a:ext uri="{FF2B5EF4-FFF2-40B4-BE49-F238E27FC236}">
                  <a16:creationId xmlns:a16="http://schemas.microsoft.com/office/drawing/2014/main" id="{66B0B5BE-0708-426B-9FDD-B3AB2F542F14}"/>
                </a:ext>
              </a:extLst>
            </p:cNvPr>
            <p:cNvSpPr txBox="1">
              <a:spLocks noChangeArrowheads="1"/>
            </p:cNvSpPr>
            <p:nvPr/>
          </p:nvSpPr>
          <p:spPr bwMode="auto">
            <a:xfrm>
              <a:off x="3341" y="120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sp>
          <p:nvSpPr>
            <p:cNvPr id="56366" name="Oval 44">
              <a:extLst>
                <a:ext uri="{FF2B5EF4-FFF2-40B4-BE49-F238E27FC236}">
                  <a16:creationId xmlns:a16="http://schemas.microsoft.com/office/drawing/2014/main" id="{A6D3F0AC-35B6-4820-A2F3-3FF3982312A1}"/>
                </a:ext>
              </a:extLst>
            </p:cNvPr>
            <p:cNvSpPr>
              <a:spLocks noChangeArrowheads="1"/>
            </p:cNvSpPr>
            <p:nvPr/>
          </p:nvSpPr>
          <p:spPr bwMode="auto">
            <a:xfrm>
              <a:off x="3016" y="1435"/>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67" name="Oval 45">
              <a:extLst>
                <a:ext uri="{FF2B5EF4-FFF2-40B4-BE49-F238E27FC236}">
                  <a16:creationId xmlns:a16="http://schemas.microsoft.com/office/drawing/2014/main" id="{2E2F38CA-12F5-4262-A933-4B7E2AF6F4FC}"/>
                </a:ext>
              </a:extLst>
            </p:cNvPr>
            <p:cNvSpPr>
              <a:spLocks noChangeArrowheads="1"/>
            </p:cNvSpPr>
            <p:nvPr/>
          </p:nvSpPr>
          <p:spPr bwMode="auto">
            <a:xfrm>
              <a:off x="3392" y="1435"/>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68" name="Oval 46">
              <a:extLst>
                <a:ext uri="{FF2B5EF4-FFF2-40B4-BE49-F238E27FC236}">
                  <a16:creationId xmlns:a16="http://schemas.microsoft.com/office/drawing/2014/main" id="{D3725964-6DD6-45F7-A46E-3BF382A16587}"/>
                </a:ext>
              </a:extLst>
            </p:cNvPr>
            <p:cNvSpPr>
              <a:spLocks noChangeArrowheads="1"/>
            </p:cNvSpPr>
            <p:nvPr/>
          </p:nvSpPr>
          <p:spPr bwMode="auto">
            <a:xfrm>
              <a:off x="3768" y="1435"/>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69" name="Oval 47">
              <a:extLst>
                <a:ext uri="{FF2B5EF4-FFF2-40B4-BE49-F238E27FC236}">
                  <a16:creationId xmlns:a16="http://schemas.microsoft.com/office/drawing/2014/main" id="{E0109DD8-B2D7-486F-B681-BDC723DA0C5D}"/>
                </a:ext>
              </a:extLst>
            </p:cNvPr>
            <p:cNvSpPr>
              <a:spLocks noChangeArrowheads="1"/>
            </p:cNvSpPr>
            <p:nvPr/>
          </p:nvSpPr>
          <p:spPr bwMode="auto">
            <a:xfrm>
              <a:off x="4144" y="1435"/>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70" name="Oval 48">
              <a:extLst>
                <a:ext uri="{FF2B5EF4-FFF2-40B4-BE49-F238E27FC236}">
                  <a16:creationId xmlns:a16="http://schemas.microsoft.com/office/drawing/2014/main" id="{A6966CEF-531E-466C-B425-2A4E4C4D3EA1}"/>
                </a:ext>
              </a:extLst>
            </p:cNvPr>
            <p:cNvSpPr>
              <a:spLocks noChangeArrowheads="1"/>
            </p:cNvSpPr>
            <p:nvPr/>
          </p:nvSpPr>
          <p:spPr bwMode="auto">
            <a:xfrm>
              <a:off x="3016" y="1967"/>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71" name="Oval 49">
              <a:extLst>
                <a:ext uri="{FF2B5EF4-FFF2-40B4-BE49-F238E27FC236}">
                  <a16:creationId xmlns:a16="http://schemas.microsoft.com/office/drawing/2014/main" id="{42607A14-4ECF-40E3-9364-2645D5562C32}"/>
                </a:ext>
              </a:extLst>
            </p:cNvPr>
            <p:cNvSpPr>
              <a:spLocks noChangeArrowheads="1"/>
            </p:cNvSpPr>
            <p:nvPr/>
          </p:nvSpPr>
          <p:spPr bwMode="auto">
            <a:xfrm>
              <a:off x="3392" y="1967"/>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72" name="Oval 50">
              <a:extLst>
                <a:ext uri="{FF2B5EF4-FFF2-40B4-BE49-F238E27FC236}">
                  <a16:creationId xmlns:a16="http://schemas.microsoft.com/office/drawing/2014/main" id="{10EB41B9-71BD-49C7-B140-BFD13B1AD715}"/>
                </a:ext>
              </a:extLst>
            </p:cNvPr>
            <p:cNvSpPr>
              <a:spLocks noChangeArrowheads="1"/>
            </p:cNvSpPr>
            <p:nvPr/>
          </p:nvSpPr>
          <p:spPr bwMode="auto">
            <a:xfrm>
              <a:off x="3768" y="1967"/>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73" name="Oval 51">
              <a:extLst>
                <a:ext uri="{FF2B5EF4-FFF2-40B4-BE49-F238E27FC236}">
                  <a16:creationId xmlns:a16="http://schemas.microsoft.com/office/drawing/2014/main" id="{3355BBCE-6E1C-4ACE-A651-5CB89CF97078}"/>
                </a:ext>
              </a:extLst>
            </p:cNvPr>
            <p:cNvSpPr>
              <a:spLocks noChangeArrowheads="1"/>
            </p:cNvSpPr>
            <p:nvPr/>
          </p:nvSpPr>
          <p:spPr bwMode="auto">
            <a:xfrm>
              <a:off x="4144" y="1967"/>
              <a:ext cx="45" cy="4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6374" name="Line 52">
              <a:extLst>
                <a:ext uri="{FF2B5EF4-FFF2-40B4-BE49-F238E27FC236}">
                  <a16:creationId xmlns:a16="http://schemas.microsoft.com/office/drawing/2014/main" id="{3D9F985B-BBBB-4212-8E3F-F06180276EA4}"/>
                </a:ext>
              </a:extLst>
            </p:cNvPr>
            <p:cNvSpPr>
              <a:spLocks noChangeShapeType="1"/>
            </p:cNvSpPr>
            <p:nvPr/>
          </p:nvSpPr>
          <p:spPr bwMode="auto">
            <a:xfrm flipH="1">
              <a:off x="4167" y="1475"/>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5" name="Line 53">
              <a:extLst>
                <a:ext uri="{FF2B5EF4-FFF2-40B4-BE49-F238E27FC236}">
                  <a16:creationId xmlns:a16="http://schemas.microsoft.com/office/drawing/2014/main" id="{9E0577CC-FDCE-4609-8E39-FD4BAF4A1E95}"/>
                </a:ext>
              </a:extLst>
            </p:cNvPr>
            <p:cNvSpPr>
              <a:spLocks noChangeShapeType="1"/>
            </p:cNvSpPr>
            <p:nvPr/>
          </p:nvSpPr>
          <p:spPr bwMode="auto">
            <a:xfrm flipH="1">
              <a:off x="3414" y="1475"/>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6" name="Line 54">
              <a:extLst>
                <a:ext uri="{FF2B5EF4-FFF2-40B4-BE49-F238E27FC236}">
                  <a16:creationId xmlns:a16="http://schemas.microsoft.com/office/drawing/2014/main" id="{AF8FF23F-F221-4604-9793-40CE5C849C05}"/>
                </a:ext>
              </a:extLst>
            </p:cNvPr>
            <p:cNvSpPr>
              <a:spLocks noChangeShapeType="1"/>
            </p:cNvSpPr>
            <p:nvPr/>
          </p:nvSpPr>
          <p:spPr bwMode="auto">
            <a:xfrm flipH="1">
              <a:off x="3791" y="1475"/>
              <a:ext cx="0"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7" name="Line 55">
              <a:extLst>
                <a:ext uri="{FF2B5EF4-FFF2-40B4-BE49-F238E27FC236}">
                  <a16:creationId xmlns:a16="http://schemas.microsoft.com/office/drawing/2014/main" id="{F90B9DE2-6438-455E-B33C-BE6E0483BF5D}"/>
                </a:ext>
              </a:extLst>
            </p:cNvPr>
            <p:cNvSpPr>
              <a:spLocks noChangeShapeType="1"/>
            </p:cNvSpPr>
            <p:nvPr/>
          </p:nvSpPr>
          <p:spPr bwMode="auto">
            <a:xfrm>
              <a:off x="3430" y="1483"/>
              <a:ext cx="711" cy="4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8" name="Line 56">
              <a:extLst>
                <a:ext uri="{FF2B5EF4-FFF2-40B4-BE49-F238E27FC236}">
                  <a16:creationId xmlns:a16="http://schemas.microsoft.com/office/drawing/2014/main" id="{644025EB-2421-44BA-866B-AD74CB90D227}"/>
                </a:ext>
              </a:extLst>
            </p:cNvPr>
            <p:cNvSpPr>
              <a:spLocks noChangeShapeType="1"/>
            </p:cNvSpPr>
            <p:nvPr/>
          </p:nvSpPr>
          <p:spPr bwMode="auto">
            <a:xfrm>
              <a:off x="3805" y="1475"/>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9" name="Line 57">
              <a:extLst>
                <a:ext uri="{FF2B5EF4-FFF2-40B4-BE49-F238E27FC236}">
                  <a16:creationId xmlns:a16="http://schemas.microsoft.com/office/drawing/2014/main" id="{79B851C8-25B8-4E9A-BFB2-024D87E20B7B}"/>
                </a:ext>
              </a:extLst>
            </p:cNvPr>
            <p:cNvSpPr>
              <a:spLocks noChangeShapeType="1"/>
            </p:cNvSpPr>
            <p:nvPr/>
          </p:nvSpPr>
          <p:spPr bwMode="auto">
            <a:xfrm flipH="1">
              <a:off x="3046" y="1475"/>
              <a:ext cx="356" cy="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0" name="Line 58">
              <a:extLst>
                <a:ext uri="{FF2B5EF4-FFF2-40B4-BE49-F238E27FC236}">
                  <a16:creationId xmlns:a16="http://schemas.microsoft.com/office/drawing/2014/main" id="{0C2AB29F-A818-402F-B954-406BDCDFD5FD}"/>
                </a:ext>
              </a:extLst>
            </p:cNvPr>
            <p:cNvSpPr>
              <a:spLocks noChangeShapeType="1"/>
            </p:cNvSpPr>
            <p:nvPr/>
          </p:nvSpPr>
          <p:spPr bwMode="auto">
            <a:xfrm flipH="1">
              <a:off x="3059" y="1467"/>
              <a:ext cx="710" cy="5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1" name="Text Box 59">
              <a:extLst>
                <a:ext uri="{FF2B5EF4-FFF2-40B4-BE49-F238E27FC236}">
                  <a16:creationId xmlns:a16="http://schemas.microsoft.com/office/drawing/2014/main" id="{335567E9-1B16-4EE0-8A1A-8C8B6BB26431}"/>
                </a:ext>
              </a:extLst>
            </p:cNvPr>
            <p:cNvSpPr txBox="1">
              <a:spLocks noChangeArrowheads="1"/>
            </p:cNvSpPr>
            <p:nvPr/>
          </p:nvSpPr>
          <p:spPr bwMode="auto">
            <a:xfrm>
              <a:off x="3721" y="120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p>
          </p:txBody>
        </p:sp>
        <p:sp>
          <p:nvSpPr>
            <p:cNvPr id="56382" name="Text Box 60">
              <a:extLst>
                <a:ext uri="{FF2B5EF4-FFF2-40B4-BE49-F238E27FC236}">
                  <a16:creationId xmlns:a16="http://schemas.microsoft.com/office/drawing/2014/main" id="{597C53E9-DF07-436C-B835-5C5E1638B568}"/>
                </a:ext>
              </a:extLst>
            </p:cNvPr>
            <p:cNvSpPr txBox="1">
              <a:spLocks noChangeArrowheads="1"/>
            </p:cNvSpPr>
            <p:nvPr/>
          </p:nvSpPr>
          <p:spPr bwMode="auto">
            <a:xfrm>
              <a:off x="4101" y="120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p>
          </p:txBody>
        </p:sp>
        <p:sp>
          <p:nvSpPr>
            <p:cNvPr id="56383" name="Text Box 61">
              <a:extLst>
                <a:ext uri="{FF2B5EF4-FFF2-40B4-BE49-F238E27FC236}">
                  <a16:creationId xmlns:a16="http://schemas.microsoft.com/office/drawing/2014/main" id="{21379070-01E1-413C-A18C-A7D295F44D34}"/>
                </a:ext>
              </a:extLst>
            </p:cNvPr>
            <p:cNvSpPr txBox="1">
              <a:spLocks noChangeArrowheads="1"/>
            </p:cNvSpPr>
            <p:nvPr/>
          </p:nvSpPr>
          <p:spPr bwMode="auto">
            <a:xfrm>
              <a:off x="3341" y="196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d</a:t>
              </a:r>
            </a:p>
          </p:txBody>
        </p:sp>
        <p:sp>
          <p:nvSpPr>
            <p:cNvPr id="56384" name="Text Box 62">
              <a:extLst>
                <a:ext uri="{FF2B5EF4-FFF2-40B4-BE49-F238E27FC236}">
                  <a16:creationId xmlns:a16="http://schemas.microsoft.com/office/drawing/2014/main" id="{BF452646-E9BC-4064-B37D-E20BE3DA7970}"/>
                </a:ext>
              </a:extLst>
            </p:cNvPr>
            <p:cNvSpPr txBox="1">
              <a:spLocks noChangeArrowheads="1"/>
            </p:cNvSpPr>
            <p:nvPr/>
          </p:nvSpPr>
          <p:spPr bwMode="auto">
            <a:xfrm>
              <a:off x="3721" y="196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f</a:t>
              </a:r>
            </a:p>
          </p:txBody>
        </p:sp>
        <p:sp>
          <p:nvSpPr>
            <p:cNvPr id="56385" name="Text Box 63">
              <a:extLst>
                <a:ext uri="{FF2B5EF4-FFF2-40B4-BE49-F238E27FC236}">
                  <a16:creationId xmlns:a16="http://schemas.microsoft.com/office/drawing/2014/main" id="{863CEBF3-CE4E-4C63-9FE0-5A6C9299CF26}"/>
                </a:ext>
              </a:extLst>
            </p:cNvPr>
            <p:cNvSpPr txBox="1">
              <a:spLocks noChangeArrowheads="1"/>
            </p:cNvSpPr>
            <p:nvPr/>
          </p:nvSpPr>
          <p:spPr bwMode="auto">
            <a:xfrm>
              <a:off x="4101" y="1967"/>
              <a:ext cx="1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h</a:t>
              </a:r>
            </a:p>
          </p:txBody>
        </p:sp>
      </p:grpSp>
      <p:sp>
        <p:nvSpPr>
          <p:cNvPr id="1224769" name="Rectangle 65">
            <a:extLst>
              <a:ext uri="{FF2B5EF4-FFF2-40B4-BE49-F238E27FC236}">
                <a16:creationId xmlns:a16="http://schemas.microsoft.com/office/drawing/2014/main" id="{D48932B7-AA92-4349-8FE7-9672306D9669}"/>
              </a:ext>
            </a:extLst>
          </p:cNvPr>
          <p:cNvSpPr>
            <a:spLocks noChangeArrowheads="1"/>
          </p:cNvSpPr>
          <p:nvPr/>
        </p:nvSpPr>
        <p:spPr bwMode="auto">
          <a:xfrm>
            <a:off x="2063750" y="4116388"/>
            <a:ext cx="80645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分析  </a:t>
            </a:r>
            <a:r>
              <a:rPr lang="zh-CN" altLang="en-US" dirty="0"/>
              <a:t>证明两个图同构，关键是找到满足要求的结点集之间的双射函数。现在还没有好的办法，只有凭经验去试。</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4707">
                                            <p:txEl>
                                              <p:pRg st="0" end="0"/>
                                            </p:txEl>
                                          </p:spTgt>
                                        </p:tgtEl>
                                        <p:attrNameLst>
                                          <p:attrName>style.visibility</p:attrName>
                                        </p:attrNameLst>
                                      </p:cBhvr>
                                      <p:to>
                                        <p:strVal val="visible"/>
                                      </p:to>
                                    </p:set>
                                    <p:animEffect transition="in" filter="fade">
                                      <p:cBhvr>
                                        <p:cTn id="7" dur="500"/>
                                        <p:tgtEl>
                                          <p:spTgt spid="1224707">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24769"/>
                                        </p:tgtEl>
                                        <p:attrNameLst>
                                          <p:attrName>style.visibility</p:attrName>
                                        </p:attrNameLst>
                                      </p:cBhvr>
                                      <p:to>
                                        <p:strVal val="visible"/>
                                      </p:to>
                                    </p:set>
                                    <p:animEffect transition="in" filter="fade">
                                      <p:cBhvr>
                                        <p:cTn id="16" dur="500"/>
                                        <p:tgtEl>
                                          <p:spTgt spid="12247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grpId="1" nodeType="clickEffect">
                                  <p:stCondLst>
                                    <p:cond delay="0"/>
                                  </p:stCondLst>
                                  <p:childTnLst>
                                    <p:animEffect transition="out" filter="fade">
                                      <p:cBhvr>
                                        <p:cTn id="20" dur="500"/>
                                        <p:tgtEl>
                                          <p:spTgt spid="1224769"/>
                                        </p:tgtEl>
                                      </p:cBhvr>
                                    </p:animEffect>
                                    <p:set>
                                      <p:cBhvr>
                                        <p:cTn id="21" dur="1" fill="hold">
                                          <p:stCondLst>
                                            <p:cond delay="499"/>
                                          </p:stCondLst>
                                        </p:cTn>
                                        <p:tgtEl>
                                          <p:spTgt spid="12247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07" grpId="0" build="p"/>
      <p:bldP spid="1224769" grpId="0"/>
      <p:bldP spid="122476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498ADFB5-882C-431A-B6B7-AF031E940F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E6DE2DB-8579-4CAF-B119-48518F1EA4E6}"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7347" name="Rectangle 2">
            <a:extLst>
              <a:ext uri="{FF2B5EF4-FFF2-40B4-BE49-F238E27FC236}">
                <a16:creationId xmlns:a16="http://schemas.microsoft.com/office/drawing/2014/main" id="{48782F69-562A-41D7-B6F9-ACE60AC4A941}"/>
              </a:ext>
            </a:extLst>
          </p:cNvPr>
          <p:cNvSpPr>
            <a:spLocks noGrp="1" noChangeArrowheads="1"/>
          </p:cNvSpPr>
          <p:nvPr>
            <p:ph type="title"/>
          </p:nvPr>
        </p:nvSpPr>
        <p:spPr/>
        <p:txBody>
          <a:bodyPr/>
          <a:lstStyle/>
          <a:p>
            <a:pPr eaLnBrk="1" hangingPunct="1"/>
            <a:r>
              <a:rPr lang="zh-CN" altLang="en-US"/>
              <a:t>例</a:t>
            </a:r>
            <a:r>
              <a:rPr lang="en-US" altLang="zh-CN"/>
              <a:t>8.2.15</a:t>
            </a:r>
            <a:endParaRPr lang="zh-CN" altLang="en-US"/>
          </a:p>
        </p:txBody>
      </p:sp>
      <p:sp>
        <p:nvSpPr>
          <p:cNvPr id="1225731" name="Rectangle 3">
            <a:extLst>
              <a:ext uri="{FF2B5EF4-FFF2-40B4-BE49-F238E27FC236}">
                <a16:creationId xmlns:a16="http://schemas.microsoft.com/office/drawing/2014/main" id="{B00BF35F-4860-4F7B-997F-D66336966830}"/>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a:t>证明下图中，</a:t>
            </a:r>
            <a:r>
              <a:rPr lang="en-US" altLang="zh-CN"/>
              <a:t>G</a:t>
            </a:r>
            <a:r>
              <a:rPr lang="zh-CN" altLang="en-US"/>
              <a:t>与</a:t>
            </a:r>
            <a:r>
              <a:rPr lang="en-US" altLang="zh-CN"/>
              <a:t>G</a:t>
            </a:r>
            <a:r>
              <a:rPr lang="en-US" altLang="zh-CN">
                <a:latin typeface="宋体" panose="02010600030101010101" pitchFamily="2" charset="-122"/>
              </a:rPr>
              <a:t>’</a:t>
            </a:r>
            <a:r>
              <a:rPr lang="zh-CN" altLang="en-US"/>
              <a:t>不同构</a:t>
            </a:r>
          </a:p>
        </p:txBody>
      </p:sp>
      <p:grpSp>
        <p:nvGrpSpPr>
          <p:cNvPr id="2" name="Group 42">
            <a:extLst>
              <a:ext uri="{FF2B5EF4-FFF2-40B4-BE49-F238E27FC236}">
                <a16:creationId xmlns:a16="http://schemas.microsoft.com/office/drawing/2014/main" id="{F06BA120-B03E-43D8-A987-6B6485B13CA8}"/>
              </a:ext>
            </a:extLst>
          </p:cNvPr>
          <p:cNvGrpSpPr>
            <a:grpSpLocks/>
          </p:cNvGrpSpPr>
          <p:nvPr/>
        </p:nvGrpSpPr>
        <p:grpSpPr bwMode="auto">
          <a:xfrm>
            <a:off x="3575051" y="1989139"/>
            <a:ext cx="4976813" cy="1762125"/>
            <a:chOff x="1741" y="1344"/>
            <a:chExt cx="3135" cy="1110"/>
          </a:xfrm>
        </p:grpSpPr>
        <p:sp>
          <p:nvSpPr>
            <p:cNvPr id="57352" name="Oval 6">
              <a:extLst>
                <a:ext uri="{FF2B5EF4-FFF2-40B4-BE49-F238E27FC236}">
                  <a16:creationId xmlns:a16="http://schemas.microsoft.com/office/drawing/2014/main" id="{45B5B160-3628-4DC9-9B93-18F33231725F}"/>
                </a:ext>
              </a:extLst>
            </p:cNvPr>
            <p:cNvSpPr>
              <a:spLocks noChangeArrowheads="1"/>
            </p:cNvSpPr>
            <p:nvPr/>
          </p:nvSpPr>
          <p:spPr bwMode="auto">
            <a:xfrm>
              <a:off x="2403" y="1586"/>
              <a:ext cx="56" cy="5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53" name="Line 7">
              <a:extLst>
                <a:ext uri="{FF2B5EF4-FFF2-40B4-BE49-F238E27FC236}">
                  <a16:creationId xmlns:a16="http://schemas.microsoft.com/office/drawing/2014/main" id="{009563C8-7AB9-49F2-926E-5F33253E3954}"/>
                </a:ext>
              </a:extLst>
            </p:cNvPr>
            <p:cNvSpPr>
              <a:spLocks noChangeShapeType="1"/>
            </p:cNvSpPr>
            <p:nvPr/>
          </p:nvSpPr>
          <p:spPr bwMode="auto">
            <a:xfrm>
              <a:off x="1849" y="1906"/>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Oval 8">
              <a:extLst>
                <a:ext uri="{FF2B5EF4-FFF2-40B4-BE49-F238E27FC236}">
                  <a16:creationId xmlns:a16="http://schemas.microsoft.com/office/drawing/2014/main" id="{8C82ABE9-A666-4A14-A280-B3C5388F9393}"/>
                </a:ext>
              </a:extLst>
            </p:cNvPr>
            <p:cNvSpPr>
              <a:spLocks noChangeArrowheads="1"/>
            </p:cNvSpPr>
            <p:nvPr/>
          </p:nvSpPr>
          <p:spPr bwMode="auto">
            <a:xfrm>
              <a:off x="1801"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55" name="Text Box 9">
              <a:extLst>
                <a:ext uri="{FF2B5EF4-FFF2-40B4-BE49-F238E27FC236}">
                  <a16:creationId xmlns:a16="http://schemas.microsoft.com/office/drawing/2014/main" id="{C3CDC626-3730-455B-940A-8CEC7BFB79CC}"/>
                </a:ext>
              </a:extLst>
            </p:cNvPr>
            <p:cNvSpPr txBox="1">
              <a:spLocks noChangeArrowheads="1"/>
            </p:cNvSpPr>
            <p:nvPr/>
          </p:nvSpPr>
          <p:spPr bwMode="auto">
            <a:xfrm>
              <a:off x="1741"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1</a:t>
              </a:r>
            </a:p>
          </p:txBody>
        </p:sp>
        <p:sp>
          <p:nvSpPr>
            <p:cNvPr id="57356" name="Text Box 10">
              <a:extLst>
                <a:ext uri="{FF2B5EF4-FFF2-40B4-BE49-F238E27FC236}">
                  <a16:creationId xmlns:a16="http://schemas.microsoft.com/office/drawing/2014/main" id="{C0851BCC-B1A5-48C2-BFD1-7BF16142315B}"/>
                </a:ext>
              </a:extLst>
            </p:cNvPr>
            <p:cNvSpPr txBox="1">
              <a:spLocks noChangeArrowheads="1"/>
            </p:cNvSpPr>
            <p:nvPr/>
          </p:nvSpPr>
          <p:spPr bwMode="auto">
            <a:xfrm>
              <a:off x="2040"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2</a:t>
              </a:r>
            </a:p>
          </p:txBody>
        </p:sp>
        <p:sp>
          <p:nvSpPr>
            <p:cNvPr id="57357" name="Text Box 11">
              <a:extLst>
                <a:ext uri="{FF2B5EF4-FFF2-40B4-BE49-F238E27FC236}">
                  <a16:creationId xmlns:a16="http://schemas.microsoft.com/office/drawing/2014/main" id="{EB16435B-4982-4223-AA6C-3562279E0552}"/>
                </a:ext>
              </a:extLst>
            </p:cNvPr>
            <p:cNvSpPr txBox="1">
              <a:spLocks noChangeArrowheads="1"/>
            </p:cNvSpPr>
            <p:nvPr/>
          </p:nvSpPr>
          <p:spPr bwMode="auto">
            <a:xfrm>
              <a:off x="2938" y="1902"/>
              <a:ext cx="17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5</a:t>
              </a:r>
            </a:p>
          </p:txBody>
        </p:sp>
        <p:sp>
          <p:nvSpPr>
            <p:cNvPr id="57358" name="Text Box 12">
              <a:extLst>
                <a:ext uri="{FF2B5EF4-FFF2-40B4-BE49-F238E27FC236}">
                  <a16:creationId xmlns:a16="http://schemas.microsoft.com/office/drawing/2014/main" id="{21761023-04E0-4293-A4B0-899805D93D9B}"/>
                </a:ext>
              </a:extLst>
            </p:cNvPr>
            <p:cNvSpPr txBox="1">
              <a:spLocks noChangeArrowheads="1"/>
            </p:cNvSpPr>
            <p:nvPr/>
          </p:nvSpPr>
          <p:spPr bwMode="auto">
            <a:xfrm>
              <a:off x="2345" y="1344"/>
              <a:ext cx="17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6</a:t>
              </a:r>
            </a:p>
          </p:txBody>
        </p:sp>
        <p:sp>
          <p:nvSpPr>
            <p:cNvPr id="57359" name="Line 13">
              <a:extLst>
                <a:ext uri="{FF2B5EF4-FFF2-40B4-BE49-F238E27FC236}">
                  <a16:creationId xmlns:a16="http://schemas.microsoft.com/office/drawing/2014/main" id="{A8E89B55-FE74-4BC0-B5D3-F7494C07FC0F}"/>
                </a:ext>
              </a:extLst>
            </p:cNvPr>
            <p:cNvSpPr>
              <a:spLocks noChangeShapeType="1"/>
            </p:cNvSpPr>
            <p:nvPr/>
          </p:nvSpPr>
          <p:spPr bwMode="auto">
            <a:xfrm>
              <a:off x="2431" y="1639"/>
              <a:ext cx="0" cy="2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Text Box 14">
              <a:extLst>
                <a:ext uri="{FF2B5EF4-FFF2-40B4-BE49-F238E27FC236}">
                  <a16:creationId xmlns:a16="http://schemas.microsoft.com/office/drawing/2014/main" id="{CFC4D14A-1BC0-4D41-B0A6-F60DA3ECE489}"/>
                </a:ext>
              </a:extLst>
            </p:cNvPr>
            <p:cNvSpPr txBox="1">
              <a:spLocks noChangeArrowheads="1"/>
            </p:cNvSpPr>
            <p:nvPr/>
          </p:nvSpPr>
          <p:spPr bwMode="auto">
            <a:xfrm>
              <a:off x="2339"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3</a:t>
              </a:r>
            </a:p>
          </p:txBody>
        </p:sp>
        <p:sp>
          <p:nvSpPr>
            <p:cNvPr id="57361" name="Text Box 15">
              <a:extLst>
                <a:ext uri="{FF2B5EF4-FFF2-40B4-BE49-F238E27FC236}">
                  <a16:creationId xmlns:a16="http://schemas.microsoft.com/office/drawing/2014/main" id="{86C4F414-BBD0-4A80-B8F1-66239C2DAF0D}"/>
                </a:ext>
              </a:extLst>
            </p:cNvPr>
            <p:cNvSpPr txBox="1">
              <a:spLocks noChangeArrowheads="1"/>
            </p:cNvSpPr>
            <p:nvPr/>
          </p:nvSpPr>
          <p:spPr bwMode="auto">
            <a:xfrm>
              <a:off x="2639"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4</a:t>
              </a:r>
            </a:p>
          </p:txBody>
        </p:sp>
        <p:sp>
          <p:nvSpPr>
            <p:cNvPr id="57362" name="Oval 16">
              <a:extLst>
                <a:ext uri="{FF2B5EF4-FFF2-40B4-BE49-F238E27FC236}">
                  <a16:creationId xmlns:a16="http://schemas.microsoft.com/office/drawing/2014/main" id="{8902EE2F-FAC3-461E-AB16-A6AF585D4F9A}"/>
                </a:ext>
              </a:extLst>
            </p:cNvPr>
            <p:cNvSpPr>
              <a:spLocks noChangeArrowheads="1"/>
            </p:cNvSpPr>
            <p:nvPr/>
          </p:nvSpPr>
          <p:spPr bwMode="auto">
            <a:xfrm>
              <a:off x="2101"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63" name="Oval 17">
              <a:extLst>
                <a:ext uri="{FF2B5EF4-FFF2-40B4-BE49-F238E27FC236}">
                  <a16:creationId xmlns:a16="http://schemas.microsoft.com/office/drawing/2014/main" id="{3DDCC619-F850-426E-8AA1-53F99DE14210}"/>
                </a:ext>
              </a:extLst>
            </p:cNvPr>
            <p:cNvSpPr>
              <a:spLocks noChangeArrowheads="1"/>
            </p:cNvSpPr>
            <p:nvPr/>
          </p:nvSpPr>
          <p:spPr bwMode="auto">
            <a:xfrm>
              <a:off x="2403"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64" name="Oval 18">
              <a:extLst>
                <a:ext uri="{FF2B5EF4-FFF2-40B4-BE49-F238E27FC236}">
                  <a16:creationId xmlns:a16="http://schemas.microsoft.com/office/drawing/2014/main" id="{D4F3E996-0B94-45CB-A0DA-D3F16103A102}"/>
                </a:ext>
              </a:extLst>
            </p:cNvPr>
            <p:cNvSpPr>
              <a:spLocks noChangeArrowheads="1"/>
            </p:cNvSpPr>
            <p:nvPr/>
          </p:nvSpPr>
          <p:spPr bwMode="auto">
            <a:xfrm>
              <a:off x="2703"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65" name="Oval 19">
              <a:extLst>
                <a:ext uri="{FF2B5EF4-FFF2-40B4-BE49-F238E27FC236}">
                  <a16:creationId xmlns:a16="http://schemas.microsoft.com/office/drawing/2014/main" id="{C4ADC736-4300-47B2-9AC6-6697E8B810F5}"/>
                </a:ext>
              </a:extLst>
            </p:cNvPr>
            <p:cNvSpPr>
              <a:spLocks noChangeArrowheads="1"/>
            </p:cNvSpPr>
            <p:nvPr/>
          </p:nvSpPr>
          <p:spPr bwMode="auto">
            <a:xfrm>
              <a:off x="3005"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66" name="Line 20">
              <a:extLst>
                <a:ext uri="{FF2B5EF4-FFF2-40B4-BE49-F238E27FC236}">
                  <a16:creationId xmlns:a16="http://schemas.microsoft.com/office/drawing/2014/main" id="{99703A48-6AFC-402A-A254-B73538FED7CC}"/>
                </a:ext>
              </a:extLst>
            </p:cNvPr>
            <p:cNvSpPr>
              <a:spLocks noChangeShapeType="1"/>
            </p:cNvSpPr>
            <p:nvPr/>
          </p:nvSpPr>
          <p:spPr bwMode="auto">
            <a:xfrm>
              <a:off x="2151" y="1906"/>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1">
              <a:extLst>
                <a:ext uri="{FF2B5EF4-FFF2-40B4-BE49-F238E27FC236}">
                  <a16:creationId xmlns:a16="http://schemas.microsoft.com/office/drawing/2014/main" id="{BB918CB1-E62C-4835-A5D5-340ED0291011}"/>
                </a:ext>
              </a:extLst>
            </p:cNvPr>
            <p:cNvSpPr>
              <a:spLocks noChangeShapeType="1"/>
            </p:cNvSpPr>
            <p:nvPr/>
          </p:nvSpPr>
          <p:spPr bwMode="auto">
            <a:xfrm>
              <a:off x="2455" y="1906"/>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22">
              <a:extLst>
                <a:ext uri="{FF2B5EF4-FFF2-40B4-BE49-F238E27FC236}">
                  <a16:creationId xmlns:a16="http://schemas.microsoft.com/office/drawing/2014/main" id="{8F954787-2C0A-4587-9A74-27FC25DB17A3}"/>
                </a:ext>
              </a:extLst>
            </p:cNvPr>
            <p:cNvSpPr>
              <a:spLocks noChangeShapeType="1"/>
            </p:cNvSpPr>
            <p:nvPr/>
          </p:nvSpPr>
          <p:spPr bwMode="auto">
            <a:xfrm>
              <a:off x="2758" y="1906"/>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Text Box 23">
              <a:extLst>
                <a:ext uri="{FF2B5EF4-FFF2-40B4-BE49-F238E27FC236}">
                  <a16:creationId xmlns:a16="http://schemas.microsoft.com/office/drawing/2014/main" id="{71B284DD-30CD-48D3-AEF4-4C3BE0A5C4D3}"/>
                </a:ext>
              </a:extLst>
            </p:cNvPr>
            <p:cNvSpPr txBox="1">
              <a:spLocks noChangeArrowheads="1"/>
            </p:cNvSpPr>
            <p:nvPr/>
          </p:nvSpPr>
          <p:spPr bwMode="auto">
            <a:xfrm>
              <a:off x="2251" y="2160"/>
              <a:ext cx="35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p>
          </p:txBody>
        </p:sp>
        <p:sp>
          <p:nvSpPr>
            <p:cNvPr id="57370" name="Oval 24">
              <a:extLst>
                <a:ext uri="{FF2B5EF4-FFF2-40B4-BE49-F238E27FC236}">
                  <a16:creationId xmlns:a16="http://schemas.microsoft.com/office/drawing/2014/main" id="{9D26F47E-8588-4A5F-9311-85633D46719B}"/>
                </a:ext>
              </a:extLst>
            </p:cNvPr>
            <p:cNvSpPr>
              <a:spLocks noChangeArrowheads="1"/>
            </p:cNvSpPr>
            <p:nvPr/>
          </p:nvSpPr>
          <p:spPr bwMode="auto">
            <a:xfrm>
              <a:off x="4454" y="1586"/>
              <a:ext cx="56" cy="5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71" name="Line 25">
              <a:extLst>
                <a:ext uri="{FF2B5EF4-FFF2-40B4-BE49-F238E27FC236}">
                  <a16:creationId xmlns:a16="http://schemas.microsoft.com/office/drawing/2014/main" id="{4E9C9DE3-513B-4F01-899B-8210BC3EFFCF}"/>
                </a:ext>
              </a:extLst>
            </p:cNvPr>
            <p:cNvSpPr>
              <a:spLocks noChangeShapeType="1"/>
            </p:cNvSpPr>
            <p:nvPr/>
          </p:nvSpPr>
          <p:spPr bwMode="auto">
            <a:xfrm>
              <a:off x="3611" y="1906"/>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Oval 26">
              <a:extLst>
                <a:ext uri="{FF2B5EF4-FFF2-40B4-BE49-F238E27FC236}">
                  <a16:creationId xmlns:a16="http://schemas.microsoft.com/office/drawing/2014/main" id="{3633A3B4-CB02-400E-A474-CFE96B8A70EC}"/>
                </a:ext>
              </a:extLst>
            </p:cNvPr>
            <p:cNvSpPr>
              <a:spLocks noChangeArrowheads="1"/>
            </p:cNvSpPr>
            <p:nvPr/>
          </p:nvSpPr>
          <p:spPr bwMode="auto">
            <a:xfrm>
              <a:off x="3563"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73" name="Text Box 27">
              <a:extLst>
                <a:ext uri="{FF2B5EF4-FFF2-40B4-BE49-F238E27FC236}">
                  <a16:creationId xmlns:a16="http://schemas.microsoft.com/office/drawing/2014/main" id="{8382B119-2040-472C-901A-D981DFBDB826}"/>
                </a:ext>
              </a:extLst>
            </p:cNvPr>
            <p:cNvSpPr txBox="1">
              <a:spLocks noChangeArrowheads="1"/>
            </p:cNvSpPr>
            <p:nvPr/>
          </p:nvSpPr>
          <p:spPr bwMode="auto">
            <a:xfrm>
              <a:off x="3503" y="1902"/>
              <a:ext cx="17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a</a:t>
              </a:r>
            </a:p>
          </p:txBody>
        </p:sp>
        <p:sp>
          <p:nvSpPr>
            <p:cNvPr id="57374" name="Text Box 28">
              <a:extLst>
                <a:ext uri="{FF2B5EF4-FFF2-40B4-BE49-F238E27FC236}">
                  <a16:creationId xmlns:a16="http://schemas.microsoft.com/office/drawing/2014/main" id="{FA455C34-B234-4A2C-8F9B-27719206EE92}"/>
                </a:ext>
              </a:extLst>
            </p:cNvPr>
            <p:cNvSpPr txBox="1">
              <a:spLocks noChangeArrowheads="1"/>
            </p:cNvSpPr>
            <p:nvPr/>
          </p:nvSpPr>
          <p:spPr bwMode="auto">
            <a:xfrm>
              <a:off x="3802"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b</a:t>
              </a:r>
            </a:p>
          </p:txBody>
        </p:sp>
        <p:sp>
          <p:nvSpPr>
            <p:cNvPr id="57375" name="Text Box 29">
              <a:extLst>
                <a:ext uri="{FF2B5EF4-FFF2-40B4-BE49-F238E27FC236}">
                  <a16:creationId xmlns:a16="http://schemas.microsoft.com/office/drawing/2014/main" id="{FFACD264-A0CD-4D6C-8DAC-AC48BA0736A2}"/>
                </a:ext>
              </a:extLst>
            </p:cNvPr>
            <p:cNvSpPr txBox="1">
              <a:spLocks noChangeArrowheads="1"/>
            </p:cNvSpPr>
            <p:nvPr/>
          </p:nvSpPr>
          <p:spPr bwMode="auto">
            <a:xfrm>
              <a:off x="4701"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p>
          </p:txBody>
        </p:sp>
        <p:sp>
          <p:nvSpPr>
            <p:cNvPr id="57376" name="Text Box 30">
              <a:extLst>
                <a:ext uri="{FF2B5EF4-FFF2-40B4-BE49-F238E27FC236}">
                  <a16:creationId xmlns:a16="http://schemas.microsoft.com/office/drawing/2014/main" id="{E792B0C5-8954-4F99-B4D8-3ADFF17EB9D8}"/>
                </a:ext>
              </a:extLst>
            </p:cNvPr>
            <p:cNvSpPr txBox="1">
              <a:spLocks noChangeArrowheads="1"/>
            </p:cNvSpPr>
            <p:nvPr/>
          </p:nvSpPr>
          <p:spPr bwMode="auto">
            <a:xfrm>
              <a:off x="4396" y="1344"/>
              <a:ext cx="17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f</a:t>
              </a:r>
            </a:p>
          </p:txBody>
        </p:sp>
        <p:sp>
          <p:nvSpPr>
            <p:cNvPr id="57377" name="Line 31">
              <a:extLst>
                <a:ext uri="{FF2B5EF4-FFF2-40B4-BE49-F238E27FC236}">
                  <a16:creationId xmlns:a16="http://schemas.microsoft.com/office/drawing/2014/main" id="{ADC8338F-F062-42AC-B4B7-85A9FBB2FE9D}"/>
                </a:ext>
              </a:extLst>
            </p:cNvPr>
            <p:cNvSpPr>
              <a:spLocks noChangeShapeType="1"/>
            </p:cNvSpPr>
            <p:nvPr/>
          </p:nvSpPr>
          <p:spPr bwMode="auto">
            <a:xfrm>
              <a:off x="4482" y="1639"/>
              <a:ext cx="0" cy="2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Text Box 32">
              <a:extLst>
                <a:ext uri="{FF2B5EF4-FFF2-40B4-BE49-F238E27FC236}">
                  <a16:creationId xmlns:a16="http://schemas.microsoft.com/office/drawing/2014/main" id="{2F4ECCD7-9649-41C1-812D-ED2B08845C57}"/>
                </a:ext>
              </a:extLst>
            </p:cNvPr>
            <p:cNvSpPr txBox="1">
              <a:spLocks noChangeArrowheads="1"/>
            </p:cNvSpPr>
            <p:nvPr/>
          </p:nvSpPr>
          <p:spPr bwMode="auto">
            <a:xfrm>
              <a:off x="4102"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sp>
          <p:nvSpPr>
            <p:cNvPr id="57379" name="Text Box 33">
              <a:extLst>
                <a:ext uri="{FF2B5EF4-FFF2-40B4-BE49-F238E27FC236}">
                  <a16:creationId xmlns:a16="http://schemas.microsoft.com/office/drawing/2014/main" id="{F9436AA5-3520-4D4A-8D93-6DA241024D51}"/>
                </a:ext>
              </a:extLst>
            </p:cNvPr>
            <p:cNvSpPr txBox="1">
              <a:spLocks noChangeArrowheads="1"/>
            </p:cNvSpPr>
            <p:nvPr/>
          </p:nvSpPr>
          <p:spPr bwMode="auto">
            <a:xfrm>
              <a:off x="4401" y="1902"/>
              <a:ext cx="17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d</a:t>
              </a:r>
            </a:p>
          </p:txBody>
        </p:sp>
        <p:sp>
          <p:nvSpPr>
            <p:cNvPr id="57380" name="Oval 34">
              <a:extLst>
                <a:ext uri="{FF2B5EF4-FFF2-40B4-BE49-F238E27FC236}">
                  <a16:creationId xmlns:a16="http://schemas.microsoft.com/office/drawing/2014/main" id="{33DE66C9-D31D-4D06-9F16-C7C8AB65879B}"/>
                </a:ext>
              </a:extLst>
            </p:cNvPr>
            <p:cNvSpPr>
              <a:spLocks noChangeArrowheads="1"/>
            </p:cNvSpPr>
            <p:nvPr/>
          </p:nvSpPr>
          <p:spPr bwMode="auto">
            <a:xfrm>
              <a:off x="3864" y="1879"/>
              <a:ext cx="55"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81" name="Oval 35">
              <a:extLst>
                <a:ext uri="{FF2B5EF4-FFF2-40B4-BE49-F238E27FC236}">
                  <a16:creationId xmlns:a16="http://schemas.microsoft.com/office/drawing/2014/main" id="{8E4A6F1A-FC96-425C-8A6A-28EEC3091E6D}"/>
                </a:ext>
              </a:extLst>
            </p:cNvPr>
            <p:cNvSpPr>
              <a:spLocks noChangeArrowheads="1"/>
            </p:cNvSpPr>
            <p:nvPr/>
          </p:nvSpPr>
          <p:spPr bwMode="auto">
            <a:xfrm>
              <a:off x="4165"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82" name="Oval 36">
              <a:extLst>
                <a:ext uri="{FF2B5EF4-FFF2-40B4-BE49-F238E27FC236}">
                  <a16:creationId xmlns:a16="http://schemas.microsoft.com/office/drawing/2014/main" id="{5C83A4F8-DBA5-4D88-9E46-8F4C9C0AE9BA}"/>
                </a:ext>
              </a:extLst>
            </p:cNvPr>
            <p:cNvSpPr>
              <a:spLocks noChangeArrowheads="1"/>
            </p:cNvSpPr>
            <p:nvPr/>
          </p:nvSpPr>
          <p:spPr bwMode="auto">
            <a:xfrm>
              <a:off x="4466"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83" name="Oval 37">
              <a:extLst>
                <a:ext uri="{FF2B5EF4-FFF2-40B4-BE49-F238E27FC236}">
                  <a16:creationId xmlns:a16="http://schemas.microsoft.com/office/drawing/2014/main" id="{9AC2F784-A623-4A6D-8716-633F674E95B8}"/>
                </a:ext>
              </a:extLst>
            </p:cNvPr>
            <p:cNvSpPr>
              <a:spLocks noChangeArrowheads="1"/>
            </p:cNvSpPr>
            <p:nvPr/>
          </p:nvSpPr>
          <p:spPr bwMode="auto">
            <a:xfrm>
              <a:off x="4767" y="1879"/>
              <a:ext cx="56" cy="5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7384" name="Line 38">
              <a:extLst>
                <a:ext uri="{FF2B5EF4-FFF2-40B4-BE49-F238E27FC236}">
                  <a16:creationId xmlns:a16="http://schemas.microsoft.com/office/drawing/2014/main" id="{095EAE44-4862-49D3-82CE-6C6F7F5D9889}"/>
                </a:ext>
              </a:extLst>
            </p:cNvPr>
            <p:cNvSpPr>
              <a:spLocks noChangeShapeType="1"/>
            </p:cNvSpPr>
            <p:nvPr/>
          </p:nvSpPr>
          <p:spPr bwMode="auto">
            <a:xfrm>
              <a:off x="3914" y="1906"/>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5" name="Line 39">
              <a:extLst>
                <a:ext uri="{FF2B5EF4-FFF2-40B4-BE49-F238E27FC236}">
                  <a16:creationId xmlns:a16="http://schemas.microsoft.com/office/drawing/2014/main" id="{F736EB2B-27E0-4DB7-8111-CD971CBAEAFF}"/>
                </a:ext>
              </a:extLst>
            </p:cNvPr>
            <p:cNvSpPr>
              <a:spLocks noChangeShapeType="1"/>
            </p:cNvSpPr>
            <p:nvPr/>
          </p:nvSpPr>
          <p:spPr bwMode="auto">
            <a:xfrm>
              <a:off x="4217" y="1906"/>
              <a:ext cx="25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6" name="Line 40">
              <a:extLst>
                <a:ext uri="{FF2B5EF4-FFF2-40B4-BE49-F238E27FC236}">
                  <a16:creationId xmlns:a16="http://schemas.microsoft.com/office/drawing/2014/main" id="{5D79EFB5-D4D2-49BF-8F2F-C8B604D4C4E6}"/>
                </a:ext>
              </a:extLst>
            </p:cNvPr>
            <p:cNvSpPr>
              <a:spLocks noChangeShapeType="1"/>
            </p:cNvSpPr>
            <p:nvPr/>
          </p:nvSpPr>
          <p:spPr bwMode="auto">
            <a:xfrm>
              <a:off x="4521" y="1906"/>
              <a:ext cx="2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7" name="Text Box 41">
              <a:extLst>
                <a:ext uri="{FF2B5EF4-FFF2-40B4-BE49-F238E27FC236}">
                  <a16:creationId xmlns:a16="http://schemas.microsoft.com/office/drawing/2014/main" id="{5DD020DD-1005-4568-AF96-76FE8A38A1FA}"/>
                </a:ext>
              </a:extLst>
            </p:cNvPr>
            <p:cNvSpPr txBox="1">
              <a:spLocks noChangeArrowheads="1"/>
            </p:cNvSpPr>
            <p:nvPr/>
          </p:nvSpPr>
          <p:spPr bwMode="auto">
            <a:xfrm>
              <a:off x="4013" y="2160"/>
              <a:ext cx="35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a:solidFill>
                    <a:srgbClr val="FF0000"/>
                  </a:solidFill>
                  <a:latin typeface="Times New Roman" panose="02020603050405020304" pitchFamily="18" charset="0"/>
                </a:rPr>
                <a:t>’</a:t>
              </a:r>
              <a:endParaRPr lang="en-US" altLang="zh-CN" sz="2400">
                <a:solidFill>
                  <a:srgbClr val="FF0000"/>
                </a:solidFill>
              </a:endParaRPr>
            </a:p>
            <a:p>
              <a:pPr algn="l" eaLnBrk="1" hangingPunct="1">
                <a:lnSpc>
                  <a:spcPct val="100000"/>
                </a:lnSpc>
                <a:spcBef>
                  <a:spcPct val="0"/>
                </a:spcBef>
                <a:buClrTx/>
                <a:buFontTx/>
                <a:buNone/>
              </a:pPr>
              <a:endParaRPr lang="en-US" altLang="zh-CN" sz="2400">
                <a:solidFill>
                  <a:srgbClr val="FF0000"/>
                </a:solidFill>
              </a:endParaRPr>
            </a:p>
          </p:txBody>
        </p:sp>
      </p:grpSp>
      <p:sp>
        <p:nvSpPr>
          <p:cNvPr id="1225772" name="Rectangle 44">
            <a:extLst>
              <a:ext uri="{FF2B5EF4-FFF2-40B4-BE49-F238E27FC236}">
                <a16:creationId xmlns:a16="http://schemas.microsoft.com/office/drawing/2014/main" id="{96718EC9-7B55-4C17-9DC8-97916BCA36D0}"/>
              </a:ext>
            </a:extLst>
          </p:cNvPr>
          <p:cNvSpPr>
            <a:spLocks noChangeArrowheads="1"/>
          </p:cNvSpPr>
          <p:nvPr/>
        </p:nvSpPr>
        <p:spPr bwMode="auto">
          <a:xfrm>
            <a:off x="2063750" y="3741739"/>
            <a:ext cx="80645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注意  </a:t>
            </a:r>
            <a:r>
              <a:rPr lang="zh-CN" altLang="en-US" dirty="0">
                <a:solidFill>
                  <a:srgbClr val="0000FF"/>
                </a:solidFill>
              </a:rPr>
              <a:t>图同构的三个必要条件不是充分条件</a:t>
            </a:r>
            <a:r>
              <a:rPr lang="zh-CN" altLang="en-US" dirty="0"/>
              <a:t>。在上图的</a:t>
            </a:r>
            <a:r>
              <a:rPr lang="en-US" altLang="zh-CN" dirty="0"/>
              <a:t>G</a:t>
            </a:r>
            <a:r>
              <a:rPr lang="zh-CN" altLang="en-US" dirty="0"/>
              <a:t>与</a:t>
            </a:r>
            <a:r>
              <a:rPr lang="en-US" altLang="zh-CN" dirty="0"/>
              <a:t>G</a:t>
            </a:r>
            <a:r>
              <a:rPr lang="en-US" altLang="zh-CN" dirty="0">
                <a:latin typeface="宋体" panose="02010600030101010101" pitchFamily="2" charset="-122"/>
              </a:rPr>
              <a:t>’</a:t>
            </a:r>
            <a:r>
              <a:rPr lang="zh-CN" altLang="en-US" dirty="0"/>
              <a:t>两个图，虽然满足以上三个条件，但不同构。</a:t>
            </a:r>
          </a:p>
          <a:p>
            <a:pPr eaLnBrk="1" hangingPunct="1">
              <a:buFont typeface="Wingdings" panose="05000000000000000000" pitchFamily="2" charset="2"/>
              <a:buNone/>
            </a:pPr>
            <a:r>
              <a:rPr lang="zh-CN" altLang="en-US" dirty="0"/>
              <a:t>寻找一种简单而有效的方法来判断图的同构，是图论中一个重要而未解决的问题。</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5731">
                                            <p:txEl>
                                              <p:pRg st="0" end="0"/>
                                            </p:txEl>
                                          </p:spTgt>
                                        </p:tgtEl>
                                        <p:attrNameLst>
                                          <p:attrName>style.visibility</p:attrName>
                                        </p:attrNameLst>
                                      </p:cBhvr>
                                      <p:to>
                                        <p:strVal val="visible"/>
                                      </p:to>
                                    </p:set>
                                    <p:anim calcmode="lin" valueType="num">
                                      <p:cBhvr additive="base">
                                        <p:cTn id="7" dur="500" fill="hold"/>
                                        <p:tgtEl>
                                          <p:spTgt spid="1225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573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5"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par>
                          <p:cTn id="20" fill="hold" nodeType="afterGroup">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1225772">
                                            <p:txEl>
                                              <p:pRg st="0" end="0"/>
                                            </p:txEl>
                                          </p:spTgt>
                                        </p:tgtEl>
                                        <p:attrNameLst>
                                          <p:attrName>style.visibility</p:attrName>
                                        </p:attrNameLst>
                                      </p:cBhvr>
                                      <p:to>
                                        <p:strVal val="visible"/>
                                      </p:to>
                                    </p:set>
                                    <p:anim calcmode="lin" valueType="num">
                                      <p:cBhvr additive="base">
                                        <p:cTn id="23" dur="500" fill="hold"/>
                                        <p:tgtEl>
                                          <p:spTgt spid="122577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5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5772">
                                            <p:txEl>
                                              <p:pRg st="1" end="1"/>
                                            </p:txEl>
                                          </p:spTgt>
                                        </p:tgtEl>
                                        <p:attrNameLst>
                                          <p:attrName>style.visibility</p:attrName>
                                        </p:attrNameLst>
                                      </p:cBhvr>
                                      <p:to>
                                        <p:strVal val="visible"/>
                                      </p:to>
                                    </p:set>
                                    <p:anim calcmode="lin" valueType="num">
                                      <p:cBhvr additive="base">
                                        <p:cTn id="29" dur="500" fill="hold"/>
                                        <p:tgtEl>
                                          <p:spTgt spid="122577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57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31" grpId="0" build="p"/>
      <p:bldP spid="122577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74CC18AF-CD04-4C70-AE1E-0BE7B84F5C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96F1318-016E-4C9C-AC44-E236735197E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8371" name="Rectangle 2">
            <a:extLst>
              <a:ext uri="{FF2B5EF4-FFF2-40B4-BE49-F238E27FC236}">
                <a16:creationId xmlns:a16="http://schemas.microsoft.com/office/drawing/2014/main" id="{DE21EA98-27B7-47D2-A93E-9A9BB037D1E2}"/>
              </a:ext>
            </a:extLst>
          </p:cNvPr>
          <p:cNvSpPr>
            <a:spLocks noGrp="1" noChangeArrowheads="1"/>
          </p:cNvSpPr>
          <p:nvPr>
            <p:ph type="title"/>
          </p:nvPr>
        </p:nvSpPr>
        <p:spPr/>
        <p:txBody>
          <a:bodyPr/>
          <a:lstStyle/>
          <a:p>
            <a:pPr eaLnBrk="1" hangingPunct="1"/>
            <a:r>
              <a:rPr lang="en-US" altLang="zh-CN"/>
              <a:t>8.2.9 </a:t>
            </a:r>
            <a:r>
              <a:rPr lang="zh-CN" altLang="en-US"/>
              <a:t>图的难点 </a:t>
            </a:r>
          </a:p>
        </p:txBody>
      </p:sp>
      <p:sp>
        <p:nvSpPr>
          <p:cNvPr id="1226755" name="Rectangle 3">
            <a:extLst>
              <a:ext uri="{FF2B5EF4-FFF2-40B4-BE49-F238E27FC236}">
                <a16:creationId xmlns:a16="http://schemas.microsoft.com/office/drawing/2014/main" id="{D9CD1B66-2CB8-4ACE-8AFC-061DBA31BE2A}"/>
              </a:ext>
            </a:extLst>
          </p:cNvPr>
          <p:cNvSpPr>
            <a:spLocks noGrp="1" noChangeArrowheads="1"/>
          </p:cNvSpPr>
          <p:nvPr>
            <p:ph type="body" idx="1"/>
          </p:nvPr>
        </p:nvSpPr>
        <p:spPr>
          <a:xfrm>
            <a:off x="2135188" y="1196976"/>
            <a:ext cx="8064500" cy="5254625"/>
          </a:xfrm>
        </p:spPr>
        <p:txBody>
          <a:bodyPr/>
          <a:lstStyle/>
          <a:p>
            <a:pPr marL="533400" indent="-533400" eaLnBrk="1" hangingPunct="1">
              <a:lnSpc>
                <a:spcPct val="115000"/>
              </a:lnSpc>
              <a:buFont typeface="Wingdings" panose="05000000000000000000" pitchFamily="2" charset="2"/>
              <a:buChar char="n"/>
            </a:pPr>
            <a:r>
              <a:rPr lang="zh-CN" altLang="en-US"/>
              <a:t>图是由两个集合构成的，可以利用集合的有关知识来研究它，如子图、完全图、补图等；</a:t>
            </a:r>
          </a:p>
          <a:p>
            <a:pPr marL="533400" indent="-533400" eaLnBrk="1" hangingPunct="1">
              <a:lnSpc>
                <a:spcPct val="115000"/>
              </a:lnSpc>
              <a:buFont typeface="Wingdings" panose="05000000000000000000" pitchFamily="2" charset="2"/>
              <a:buChar char="n"/>
            </a:pPr>
            <a:r>
              <a:rPr lang="zh-CN" altLang="en-US"/>
              <a:t>图的计算机表示就是它的邻接矩阵，实际中的图都是很大的，可能有成千上万的结点和边，用手工处理是很难想象的；</a:t>
            </a:r>
          </a:p>
          <a:p>
            <a:pPr marL="533400" indent="-533400" eaLnBrk="1" hangingPunct="1">
              <a:lnSpc>
                <a:spcPct val="115000"/>
              </a:lnSpc>
              <a:buFont typeface="Wingdings" panose="05000000000000000000" pitchFamily="2" charset="2"/>
              <a:buChar char="n"/>
            </a:pPr>
            <a:r>
              <a:rPr lang="zh-CN" altLang="en-US"/>
              <a:t>判断图的同构，是图论中一个重要而未解决的问题。现在还没有好的办法，只有凭经验按定义去试；</a:t>
            </a:r>
          </a:p>
          <a:p>
            <a:pPr marL="533400" indent="-533400" eaLnBrk="1" hangingPunct="1">
              <a:lnSpc>
                <a:spcPct val="115000"/>
              </a:lnSpc>
              <a:buFont typeface="Wingdings" panose="05000000000000000000" pitchFamily="2" charset="2"/>
              <a:buChar char="n"/>
            </a:pPr>
            <a:r>
              <a:rPr lang="zh-CN" altLang="en-US"/>
              <a:t>握手定理是图论的基本定理，很多理论都是以它为基础的，必须熟练掌握，并能灵活运用。</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6755">
                                            <p:txEl>
                                              <p:pRg st="0" end="0"/>
                                            </p:txEl>
                                          </p:spTgt>
                                        </p:tgtEl>
                                        <p:attrNameLst>
                                          <p:attrName>style.visibility</p:attrName>
                                        </p:attrNameLst>
                                      </p:cBhvr>
                                      <p:to>
                                        <p:strVal val="visible"/>
                                      </p:to>
                                    </p:set>
                                    <p:animEffect transition="in" filter="fade">
                                      <p:cBhvr>
                                        <p:cTn id="7" dur="500"/>
                                        <p:tgtEl>
                                          <p:spTgt spid="1226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6755">
                                            <p:txEl>
                                              <p:pRg st="1" end="1"/>
                                            </p:txEl>
                                          </p:spTgt>
                                        </p:tgtEl>
                                        <p:attrNameLst>
                                          <p:attrName>style.visibility</p:attrName>
                                        </p:attrNameLst>
                                      </p:cBhvr>
                                      <p:to>
                                        <p:strVal val="visible"/>
                                      </p:to>
                                    </p:set>
                                    <p:animEffect transition="in" filter="fade">
                                      <p:cBhvr>
                                        <p:cTn id="12" dur="500"/>
                                        <p:tgtEl>
                                          <p:spTgt spid="1226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6755">
                                            <p:txEl>
                                              <p:pRg st="2" end="2"/>
                                            </p:txEl>
                                          </p:spTgt>
                                        </p:tgtEl>
                                        <p:attrNameLst>
                                          <p:attrName>style.visibility</p:attrName>
                                        </p:attrNameLst>
                                      </p:cBhvr>
                                      <p:to>
                                        <p:strVal val="visible"/>
                                      </p:to>
                                    </p:set>
                                    <p:animEffect transition="in" filter="fade">
                                      <p:cBhvr>
                                        <p:cTn id="17" dur="500"/>
                                        <p:tgtEl>
                                          <p:spTgt spid="1226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6755">
                                            <p:txEl>
                                              <p:pRg st="3" end="3"/>
                                            </p:txEl>
                                          </p:spTgt>
                                        </p:tgtEl>
                                        <p:attrNameLst>
                                          <p:attrName>style.visibility</p:attrName>
                                        </p:attrNameLst>
                                      </p:cBhvr>
                                      <p:to>
                                        <p:strVal val="visible"/>
                                      </p:to>
                                    </p:set>
                                    <p:animEffect transition="in" filter="fade">
                                      <p:cBhvr>
                                        <p:cTn id="22" dur="500"/>
                                        <p:tgtEl>
                                          <p:spTgt spid="122675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370"/>
                                        </p:tgtEl>
                                        <p:attrNameLst>
                                          <p:attrName>style.visibility</p:attrName>
                                        </p:attrNameLst>
                                      </p:cBhvr>
                                      <p:to>
                                        <p:strVal val="visible"/>
                                      </p:to>
                                    </p:set>
                                    <p:animEffect transition="in" filter="fade">
                                      <p:cBhvr>
                                        <p:cTn id="25" dur="500"/>
                                        <p:tgtEl>
                                          <p:spTgt spid="5837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371"/>
                                        </p:tgtEl>
                                        <p:attrNameLst>
                                          <p:attrName>style.visibility</p:attrName>
                                        </p:attrNameLst>
                                      </p:cBhvr>
                                      <p:to>
                                        <p:strVal val="visible"/>
                                      </p:to>
                                    </p:set>
                                    <p:animEffect transition="in" filter="fade">
                                      <p:cBhvr>
                                        <p:cTn id="28"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P spid="12267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22A68925-014F-4DE1-8524-5B06C07FE9A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F8D7926-C638-47ED-AE56-9CF95C3290CC}"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59395" name="Rectangle 2">
            <a:extLst>
              <a:ext uri="{FF2B5EF4-FFF2-40B4-BE49-F238E27FC236}">
                <a16:creationId xmlns:a16="http://schemas.microsoft.com/office/drawing/2014/main" id="{27A5C18F-E371-467A-A68D-C2873578CABA}"/>
              </a:ext>
            </a:extLst>
          </p:cNvPr>
          <p:cNvSpPr>
            <a:spLocks noGrp="1" noChangeArrowheads="1"/>
          </p:cNvSpPr>
          <p:nvPr>
            <p:ph type="title"/>
          </p:nvPr>
        </p:nvSpPr>
        <p:spPr/>
        <p:txBody>
          <a:bodyPr/>
          <a:lstStyle/>
          <a:p>
            <a:pPr eaLnBrk="1" hangingPunct="1"/>
            <a:r>
              <a:rPr lang="en-US" altLang="zh-CN"/>
              <a:t>8.2.10 </a:t>
            </a:r>
            <a:r>
              <a:rPr lang="zh-CN" altLang="en-US"/>
              <a:t>图的应用 </a:t>
            </a:r>
          </a:p>
        </p:txBody>
      </p:sp>
      <p:sp>
        <p:nvSpPr>
          <p:cNvPr id="1227779" name="Rectangle 3">
            <a:extLst>
              <a:ext uri="{FF2B5EF4-FFF2-40B4-BE49-F238E27FC236}">
                <a16:creationId xmlns:a16="http://schemas.microsoft.com/office/drawing/2014/main" id="{8D79B95C-3A7E-48B8-A54A-48072341D2B1}"/>
              </a:ext>
            </a:extLst>
          </p:cNvPr>
          <p:cNvSpPr>
            <a:spLocks noGrp="1" noChangeArrowheads="1"/>
          </p:cNvSpPr>
          <p:nvPr>
            <p:ph type="body" idx="1"/>
          </p:nvPr>
        </p:nvSpPr>
        <p:spPr>
          <a:xfrm>
            <a:off x="1919288" y="1341439"/>
            <a:ext cx="8424862" cy="4911725"/>
          </a:xfrm>
        </p:spPr>
        <p:txBody>
          <a:bodyPr/>
          <a:lstStyle/>
          <a:p>
            <a:pPr marL="0" indent="0" eaLnBrk="1" hangingPunct="1">
              <a:buNone/>
            </a:pPr>
            <a:r>
              <a:rPr lang="zh-CN" altLang="en-US" sz="2400"/>
              <a:t>    自从克希荷夫运用图论从事电路网络的拓扑分析以来，尤其是近几十年来，网络理论的研究和应用十分引人注目，电路网络、运输网络、信息网络等与工程和应用紧密相关的课题受到了高度的重视，其中多数问题都与优化有关，涉及到问题的费用、容量、可靠性和其它性能指标，有重要的应用价值。网络应用的一个重要方面就是通讯网络。如电话网络、计算机网络、管理信息系统、医疗数据网络、银行数据网络、开关网络等等。这些网络的基本要求是网络中各个用户能够快速安全地传递信息，不产生差错和故障，同时使建造和维护网络所需费用低。因此通讯网络涉及的因素很多，我们就不详细介绍，仅说明一些基本知识。 </a:t>
            </a:r>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5675EF07-462C-49C6-9D05-64AC9F2FB9B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F2C08CF-5E77-49FA-BD9D-0B90666F827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0419" name="Rectangle 2">
            <a:extLst>
              <a:ext uri="{FF2B5EF4-FFF2-40B4-BE49-F238E27FC236}">
                <a16:creationId xmlns:a16="http://schemas.microsoft.com/office/drawing/2014/main" id="{E759687A-96E7-4B88-BC7D-BC0DD4909867}"/>
              </a:ext>
            </a:extLst>
          </p:cNvPr>
          <p:cNvSpPr>
            <a:spLocks noGrp="1" noChangeArrowheads="1"/>
          </p:cNvSpPr>
          <p:nvPr>
            <p:ph type="title"/>
          </p:nvPr>
        </p:nvSpPr>
        <p:spPr/>
        <p:txBody>
          <a:bodyPr/>
          <a:lstStyle/>
          <a:p>
            <a:pPr eaLnBrk="1" hangingPunct="1"/>
            <a:r>
              <a:rPr lang="zh-CN" altLang="en-US"/>
              <a:t>通讯网络</a:t>
            </a:r>
          </a:p>
        </p:txBody>
      </p:sp>
      <p:sp>
        <p:nvSpPr>
          <p:cNvPr id="1228803" name="Rectangle 3">
            <a:extLst>
              <a:ext uri="{FF2B5EF4-FFF2-40B4-BE49-F238E27FC236}">
                <a16:creationId xmlns:a16="http://schemas.microsoft.com/office/drawing/2014/main" id="{0DE22593-9888-42BC-8E95-27C6D9E38F77}"/>
              </a:ext>
            </a:extLst>
          </p:cNvPr>
          <p:cNvSpPr>
            <a:spLocks noGrp="1" noChangeArrowheads="1"/>
          </p:cNvSpPr>
          <p:nvPr>
            <p:ph type="body" idx="1"/>
          </p:nvPr>
        </p:nvSpPr>
        <p:spPr>
          <a:xfrm>
            <a:off x="2135188" y="1196976"/>
            <a:ext cx="8064500" cy="2143125"/>
          </a:xfrm>
        </p:spPr>
        <p:txBody>
          <a:bodyPr/>
          <a:lstStyle/>
          <a:p>
            <a:pPr marL="0" indent="0" eaLnBrk="1" hangingPunct="1">
              <a:buNone/>
            </a:pPr>
            <a:r>
              <a:rPr lang="zh-CN" altLang="en-US"/>
              <a:t>通讯网络中最重要的整体问题之一是网络的结构形式。通讯网络是一个强连通的有向图，根据用途和各种性能指标有着不同的结构形式，下图给出了一些典型的结构。 </a:t>
            </a:r>
          </a:p>
        </p:txBody>
      </p:sp>
      <p:grpSp>
        <p:nvGrpSpPr>
          <p:cNvPr id="2" name="Group 130">
            <a:extLst>
              <a:ext uri="{FF2B5EF4-FFF2-40B4-BE49-F238E27FC236}">
                <a16:creationId xmlns:a16="http://schemas.microsoft.com/office/drawing/2014/main" id="{5FC12E43-BF86-432E-AFF4-C2C98121903D}"/>
              </a:ext>
            </a:extLst>
          </p:cNvPr>
          <p:cNvGrpSpPr>
            <a:grpSpLocks/>
          </p:cNvGrpSpPr>
          <p:nvPr/>
        </p:nvGrpSpPr>
        <p:grpSpPr bwMode="auto">
          <a:xfrm>
            <a:off x="2279651" y="3427414"/>
            <a:ext cx="7705725" cy="1728787"/>
            <a:chOff x="476" y="2159"/>
            <a:chExt cx="4854" cy="1089"/>
          </a:xfrm>
        </p:grpSpPr>
        <p:grpSp>
          <p:nvGrpSpPr>
            <p:cNvPr id="60428" name="Group 122">
              <a:extLst>
                <a:ext uri="{FF2B5EF4-FFF2-40B4-BE49-F238E27FC236}">
                  <a16:creationId xmlns:a16="http://schemas.microsoft.com/office/drawing/2014/main" id="{EDCB55DC-FF66-41DA-A725-ABE80DBAB276}"/>
                </a:ext>
              </a:extLst>
            </p:cNvPr>
            <p:cNvGrpSpPr>
              <a:grpSpLocks/>
            </p:cNvGrpSpPr>
            <p:nvPr/>
          </p:nvGrpSpPr>
          <p:grpSpPr bwMode="auto">
            <a:xfrm>
              <a:off x="476" y="2160"/>
              <a:ext cx="887" cy="1088"/>
              <a:chOff x="521" y="2251"/>
              <a:chExt cx="887" cy="1088"/>
            </a:xfrm>
          </p:grpSpPr>
          <p:grpSp>
            <p:nvGrpSpPr>
              <p:cNvPr id="60530" name="Group 5">
                <a:extLst>
                  <a:ext uri="{FF2B5EF4-FFF2-40B4-BE49-F238E27FC236}">
                    <a16:creationId xmlns:a16="http://schemas.microsoft.com/office/drawing/2014/main" id="{3DCDF638-9392-4B26-85E8-9FB4D14A14C9}"/>
                  </a:ext>
                </a:extLst>
              </p:cNvPr>
              <p:cNvGrpSpPr>
                <a:grpSpLocks/>
              </p:cNvGrpSpPr>
              <p:nvPr/>
            </p:nvGrpSpPr>
            <p:grpSpPr bwMode="auto">
              <a:xfrm>
                <a:off x="521" y="2251"/>
                <a:ext cx="887" cy="805"/>
                <a:chOff x="1929" y="3881"/>
                <a:chExt cx="1293" cy="1089"/>
              </a:xfrm>
            </p:grpSpPr>
            <p:sp>
              <p:nvSpPr>
                <p:cNvPr id="60532" name="Oval 6">
                  <a:extLst>
                    <a:ext uri="{FF2B5EF4-FFF2-40B4-BE49-F238E27FC236}">
                      <a16:creationId xmlns:a16="http://schemas.microsoft.com/office/drawing/2014/main" id="{C3F60743-1919-4F97-A23A-1C7B7808737F}"/>
                    </a:ext>
                  </a:extLst>
                </p:cNvPr>
                <p:cNvSpPr>
                  <a:spLocks noChangeArrowheads="1"/>
                </p:cNvSpPr>
                <p:nvPr/>
              </p:nvSpPr>
              <p:spPr bwMode="auto">
                <a:xfrm>
                  <a:off x="2277" y="3881"/>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33" name="Oval 7">
                  <a:extLst>
                    <a:ext uri="{FF2B5EF4-FFF2-40B4-BE49-F238E27FC236}">
                      <a16:creationId xmlns:a16="http://schemas.microsoft.com/office/drawing/2014/main" id="{A7301E4D-A2BC-4176-AD19-C0D9D6E946CA}"/>
                    </a:ext>
                  </a:extLst>
                </p:cNvPr>
                <p:cNvSpPr>
                  <a:spLocks noChangeArrowheads="1"/>
                </p:cNvSpPr>
                <p:nvPr/>
              </p:nvSpPr>
              <p:spPr bwMode="auto">
                <a:xfrm>
                  <a:off x="2829" y="3881"/>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34" name="Oval 8">
                  <a:extLst>
                    <a:ext uri="{FF2B5EF4-FFF2-40B4-BE49-F238E27FC236}">
                      <a16:creationId xmlns:a16="http://schemas.microsoft.com/office/drawing/2014/main" id="{4ED7A1D5-B4E3-4D1B-B6BF-6421EEF2590D}"/>
                    </a:ext>
                  </a:extLst>
                </p:cNvPr>
                <p:cNvSpPr>
                  <a:spLocks noChangeArrowheads="1"/>
                </p:cNvSpPr>
                <p:nvPr/>
              </p:nvSpPr>
              <p:spPr bwMode="auto">
                <a:xfrm>
                  <a:off x="1929" y="438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35" name="Oval 9">
                  <a:extLst>
                    <a:ext uri="{FF2B5EF4-FFF2-40B4-BE49-F238E27FC236}">
                      <a16:creationId xmlns:a16="http://schemas.microsoft.com/office/drawing/2014/main" id="{A243E0E7-CF4F-491A-95A9-FE0674E01997}"/>
                    </a:ext>
                  </a:extLst>
                </p:cNvPr>
                <p:cNvSpPr>
                  <a:spLocks noChangeArrowheads="1"/>
                </p:cNvSpPr>
                <p:nvPr/>
              </p:nvSpPr>
              <p:spPr bwMode="auto">
                <a:xfrm>
                  <a:off x="3165" y="438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36" name="Oval 10">
                  <a:extLst>
                    <a:ext uri="{FF2B5EF4-FFF2-40B4-BE49-F238E27FC236}">
                      <a16:creationId xmlns:a16="http://schemas.microsoft.com/office/drawing/2014/main" id="{22D06C87-F21F-40D9-892E-1CA1CB578E72}"/>
                    </a:ext>
                  </a:extLst>
                </p:cNvPr>
                <p:cNvSpPr>
                  <a:spLocks noChangeArrowheads="1"/>
                </p:cNvSpPr>
                <p:nvPr/>
              </p:nvSpPr>
              <p:spPr bwMode="auto">
                <a:xfrm>
                  <a:off x="2277" y="4913"/>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37" name="Oval 11">
                  <a:extLst>
                    <a:ext uri="{FF2B5EF4-FFF2-40B4-BE49-F238E27FC236}">
                      <a16:creationId xmlns:a16="http://schemas.microsoft.com/office/drawing/2014/main" id="{3720B937-4112-41F7-A356-3FD139255983}"/>
                    </a:ext>
                  </a:extLst>
                </p:cNvPr>
                <p:cNvSpPr>
                  <a:spLocks noChangeArrowheads="1"/>
                </p:cNvSpPr>
                <p:nvPr/>
              </p:nvSpPr>
              <p:spPr bwMode="auto">
                <a:xfrm>
                  <a:off x="2841" y="4913"/>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38" name="Line 12">
                  <a:extLst>
                    <a:ext uri="{FF2B5EF4-FFF2-40B4-BE49-F238E27FC236}">
                      <a16:creationId xmlns:a16="http://schemas.microsoft.com/office/drawing/2014/main" id="{FF0EABAE-A853-4FA0-963C-54D320709484}"/>
                    </a:ext>
                  </a:extLst>
                </p:cNvPr>
                <p:cNvSpPr>
                  <a:spLocks noChangeShapeType="1"/>
                </p:cNvSpPr>
                <p:nvPr/>
              </p:nvSpPr>
              <p:spPr bwMode="auto">
                <a:xfrm>
                  <a:off x="2337" y="4937"/>
                  <a:ext cx="51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539" name="Line 13">
                  <a:extLst>
                    <a:ext uri="{FF2B5EF4-FFF2-40B4-BE49-F238E27FC236}">
                      <a16:creationId xmlns:a16="http://schemas.microsoft.com/office/drawing/2014/main" id="{F4901E4E-865E-4AB4-9790-D5DEAB1B3297}"/>
                    </a:ext>
                  </a:extLst>
                </p:cNvPr>
                <p:cNvSpPr>
                  <a:spLocks noChangeShapeType="1"/>
                </p:cNvSpPr>
                <p:nvPr/>
              </p:nvSpPr>
              <p:spPr bwMode="auto">
                <a:xfrm>
                  <a:off x="2325" y="3920"/>
                  <a:ext cx="510" cy="0"/>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40" name="Line 14">
                  <a:extLst>
                    <a:ext uri="{FF2B5EF4-FFF2-40B4-BE49-F238E27FC236}">
                      <a16:creationId xmlns:a16="http://schemas.microsoft.com/office/drawing/2014/main" id="{EE9E74C8-EE7C-4111-9A8C-C79186DE8D04}"/>
                    </a:ext>
                  </a:extLst>
                </p:cNvPr>
                <p:cNvSpPr>
                  <a:spLocks noChangeShapeType="1"/>
                </p:cNvSpPr>
                <p:nvPr/>
              </p:nvSpPr>
              <p:spPr bwMode="auto">
                <a:xfrm flipH="1">
                  <a:off x="1965" y="3920"/>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541" name="Line 15">
                  <a:extLst>
                    <a:ext uri="{FF2B5EF4-FFF2-40B4-BE49-F238E27FC236}">
                      <a16:creationId xmlns:a16="http://schemas.microsoft.com/office/drawing/2014/main" id="{1DFD70DB-9D98-4085-AA39-A8AB02BB9607}"/>
                    </a:ext>
                  </a:extLst>
                </p:cNvPr>
                <p:cNvSpPr>
                  <a:spLocks noChangeShapeType="1"/>
                </p:cNvSpPr>
                <p:nvPr/>
              </p:nvSpPr>
              <p:spPr bwMode="auto">
                <a:xfrm flipH="1">
                  <a:off x="2877" y="4440"/>
                  <a:ext cx="312" cy="454"/>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42" name="Line 16">
                  <a:extLst>
                    <a:ext uri="{FF2B5EF4-FFF2-40B4-BE49-F238E27FC236}">
                      <a16:creationId xmlns:a16="http://schemas.microsoft.com/office/drawing/2014/main" id="{DDAE2768-7FFA-4CD2-98BB-03DF2BD3366A}"/>
                    </a:ext>
                  </a:extLst>
                </p:cNvPr>
                <p:cNvSpPr>
                  <a:spLocks noChangeShapeType="1"/>
                </p:cNvSpPr>
                <p:nvPr/>
              </p:nvSpPr>
              <p:spPr bwMode="auto">
                <a:xfrm>
                  <a:off x="1977" y="4454"/>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543" name="Line 17">
                  <a:extLst>
                    <a:ext uri="{FF2B5EF4-FFF2-40B4-BE49-F238E27FC236}">
                      <a16:creationId xmlns:a16="http://schemas.microsoft.com/office/drawing/2014/main" id="{C973A31E-C1F6-4B41-B0FC-CA3F010E3740}"/>
                    </a:ext>
                  </a:extLst>
                </p:cNvPr>
                <p:cNvSpPr>
                  <a:spLocks noChangeShapeType="1"/>
                </p:cNvSpPr>
                <p:nvPr/>
              </p:nvSpPr>
              <p:spPr bwMode="auto">
                <a:xfrm flipH="1" flipV="1">
                  <a:off x="2889" y="3932"/>
                  <a:ext cx="312"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0531" name="Text Box 18">
                <a:extLst>
                  <a:ext uri="{FF2B5EF4-FFF2-40B4-BE49-F238E27FC236}">
                    <a16:creationId xmlns:a16="http://schemas.microsoft.com/office/drawing/2014/main" id="{221EA799-4188-46D6-AF91-CBC9E146F311}"/>
                  </a:ext>
                </a:extLst>
              </p:cNvPr>
              <p:cNvSpPr txBox="1">
                <a:spLocks noChangeArrowheads="1"/>
              </p:cNvSpPr>
              <p:nvPr/>
            </p:nvSpPr>
            <p:spPr bwMode="auto">
              <a:xfrm>
                <a:off x="848" y="3171"/>
                <a:ext cx="23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(a)</a:t>
                </a:r>
              </a:p>
            </p:txBody>
          </p:sp>
        </p:grpSp>
        <p:grpSp>
          <p:nvGrpSpPr>
            <p:cNvPr id="60429" name="Group 121">
              <a:extLst>
                <a:ext uri="{FF2B5EF4-FFF2-40B4-BE49-F238E27FC236}">
                  <a16:creationId xmlns:a16="http://schemas.microsoft.com/office/drawing/2014/main" id="{F64DD34F-14CC-47CF-B420-47C37CF67EE4}"/>
                </a:ext>
              </a:extLst>
            </p:cNvPr>
            <p:cNvGrpSpPr>
              <a:grpSpLocks/>
            </p:cNvGrpSpPr>
            <p:nvPr/>
          </p:nvGrpSpPr>
          <p:grpSpPr bwMode="auto">
            <a:xfrm>
              <a:off x="1483" y="2169"/>
              <a:ext cx="1107" cy="1079"/>
              <a:chOff x="1437" y="2260"/>
              <a:chExt cx="1107" cy="1079"/>
            </a:xfrm>
          </p:grpSpPr>
          <p:grpSp>
            <p:nvGrpSpPr>
              <p:cNvPr id="60493" name="Group 19">
                <a:extLst>
                  <a:ext uri="{FF2B5EF4-FFF2-40B4-BE49-F238E27FC236}">
                    <a16:creationId xmlns:a16="http://schemas.microsoft.com/office/drawing/2014/main" id="{EE287A7B-682A-40B3-AF7F-7317023B2AA8}"/>
                  </a:ext>
                </a:extLst>
              </p:cNvPr>
              <p:cNvGrpSpPr>
                <a:grpSpLocks/>
              </p:cNvGrpSpPr>
              <p:nvPr/>
            </p:nvGrpSpPr>
            <p:grpSpPr bwMode="auto">
              <a:xfrm>
                <a:off x="1437" y="2260"/>
                <a:ext cx="1107" cy="796"/>
                <a:chOff x="4143" y="3612"/>
                <a:chExt cx="1614" cy="1077"/>
              </a:xfrm>
            </p:grpSpPr>
            <p:sp>
              <p:nvSpPr>
                <p:cNvPr id="60495" name="Line 20">
                  <a:extLst>
                    <a:ext uri="{FF2B5EF4-FFF2-40B4-BE49-F238E27FC236}">
                      <a16:creationId xmlns:a16="http://schemas.microsoft.com/office/drawing/2014/main" id="{F75B2D3C-4783-4C6E-83D2-5A3294997B3D}"/>
                    </a:ext>
                  </a:extLst>
                </p:cNvPr>
                <p:cNvSpPr>
                  <a:spLocks noChangeShapeType="1"/>
                </p:cNvSpPr>
                <p:nvPr/>
              </p:nvSpPr>
              <p:spPr bwMode="auto">
                <a:xfrm>
                  <a:off x="4968" y="3649"/>
                  <a:ext cx="113"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96" name="Line 21">
                  <a:extLst>
                    <a:ext uri="{FF2B5EF4-FFF2-40B4-BE49-F238E27FC236}">
                      <a16:creationId xmlns:a16="http://schemas.microsoft.com/office/drawing/2014/main" id="{720491C1-88C9-4EE8-82D5-3347F5384ED2}"/>
                    </a:ext>
                  </a:extLst>
                </p:cNvPr>
                <p:cNvSpPr>
                  <a:spLocks noChangeShapeType="1"/>
                </p:cNvSpPr>
                <p:nvPr/>
              </p:nvSpPr>
              <p:spPr bwMode="auto">
                <a:xfrm>
                  <a:off x="4992" y="3648"/>
                  <a:ext cx="51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97" name="Line 22">
                  <a:extLst>
                    <a:ext uri="{FF2B5EF4-FFF2-40B4-BE49-F238E27FC236}">
                      <a16:creationId xmlns:a16="http://schemas.microsoft.com/office/drawing/2014/main" id="{F475FA98-A5D1-4C33-9866-6467E8AE6755}"/>
                    </a:ext>
                  </a:extLst>
                </p:cNvPr>
                <p:cNvSpPr>
                  <a:spLocks noChangeShapeType="1"/>
                </p:cNvSpPr>
                <p:nvPr/>
              </p:nvSpPr>
              <p:spPr bwMode="auto">
                <a:xfrm flipH="1">
                  <a:off x="4632" y="3648"/>
                  <a:ext cx="34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98" name="Oval 23">
                  <a:extLst>
                    <a:ext uri="{FF2B5EF4-FFF2-40B4-BE49-F238E27FC236}">
                      <a16:creationId xmlns:a16="http://schemas.microsoft.com/office/drawing/2014/main" id="{3629CDEE-96DF-4DC7-A4C0-1454B5BDC2BD}"/>
                    </a:ext>
                  </a:extLst>
                </p:cNvPr>
                <p:cNvSpPr>
                  <a:spLocks noChangeArrowheads="1"/>
                </p:cNvSpPr>
                <p:nvPr/>
              </p:nvSpPr>
              <p:spPr bwMode="auto">
                <a:xfrm>
                  <a:off x="4944" y="361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99" name="Line 24">
                  <a:extLst>
                    <a:ext uri="{FF2B5EF4-FFF2-40B4-BE49-F238E27FC236}">
                      <a16:creationId xmlns:a16="http://schemas.microsoft.com/office/drawing/2014/main" id="{F13095C3-220A-4B87-ABA7-173C8AE3BF0C}"/>
                    </a:ext>
                  </a:extLst>
                </p:cNvPr>
                <p:cNvSpPr>
                  <a:spLocks noChangeShapeType="1"/>
                </p:cNvSpPr>
                <p:nvPr/>
              </p:nvSpPr>
              <p:spPr bwMode="auto">
                <a:xfrm flipH="1">
                  <a:off x="4401" y="3888"/>
                  <a:ext cx="227"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0" name="Line 25">
                  <a:extLst>
                    <a:ext uri="{FF2B5EF4-FFF2-40B4-BE49-F238E27FC236}">
                      <a16:creationId xmlns:a16="http://schemas.microsoft.com/office/drawing/2014/main" id="{0913AF4D-79DA-42AA-B840-32A019DE39EB}"/>
                    </a:ext>
                  </a:extLst>
                </p:cNvPr>
                <p:cNvSpPr>
                  <a:spLocks noChangeShapeType="1"/>
                </p:cNvSpPr>
                <p:nvPr/>
              </p:nvSpPr>
              <p:spPr bwMode="auto">
                <a:xfrm>
                  <a:off x="4620" y="3889"/>
                  <a:ext cx="17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1" name="Line 26">
                  <a:extLst>
                    <a:ext uri="{FF2B5EF4-FFF2-40B4-BE49-F238E27FC236}">
                      <a16:creationId xmlns:a16="http://schemas.microsoft.com/office/drawing/2014/main" id="{BB609403-27A4-4E85-8500-E7D730A70003}"/>
                    </a:ext>
                  </a:extLst>
                </p:cNvPr>
                <p:cNvSpPr>
                  <a:spLocks noChangeShapeType="1"/>
                </p:cNvSpPr>
                <p:nvPr/>
              </p:nvSpPr>
              <p:spPr bwMode="auto">
                <a:xfrm>
                  <a:off x="5076" y="3900"/>
                  <a:ext cx="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2" name="Line 27">
                  <a:extLst>
                    <a:ext uri="{FF2B5EF4-FFF2-40B4-BE49-F238E27FC236}">
                      <a16:creationId xmlns:a16="http://schemas.microsoft.com/office/drawing/2014/main" id="{9AA28F4B-9EE7-41C3-8D6D-9C59FD8C3800}"/>
                    </a:ext>
                  </a:extLst>
                </p:cNvPr>
                <p:cNvSpPr>
                  <a:spLocks noChangeShapeType="1"/>
                </p:cNvSpPr>
                <p:nvPr/>
              </p:nvSpPr>
              <p:spPr bwMode="auto">
                <a:xfrm flipH="1">
                  <a:off x="5314" y="3888"/>
                  <a:ext cx="17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3" name="Line 28">
                  <a:extLst>
                    <a:ext uri="{FF2B5EF4-FFF2-40B4-BE49-F238E27FC236}">
                      <a16:creationId xmlns:a16="http://schemas.microsoft.com/office/drawing/2014/main" id="{86FB81B5-522E-4525-881E-B95C3EE30262}"/>
                    </a:ext>
                  </a:extLst>
                </p:cNvPr>
                <p:cNvSpPr>
                  <a:spLocks noChangeShapeType="1"/>
                </p:cNvSpPr>
                <p:nvPr/>
              </p:nvSpPr>
              <p:spPr bwMode="auto">
                <a:xfrm>
                  <a:off x="5485" y="3889"/>
                  <a:ext cx="227"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4" name="Line 29">
                  <a:extLst>
                    <a:ext uri="{FF2B5EF4-FFF2-40B4-BE49-F238E27FC236}">
                      <a16:creationId xmlns:a16="http://schemas.microsoft.com/office/drawing/2014/main" id="{E0B37516-1105-4E71-83CA-E5E9740910A6}"/>
                    </a:ext>
                  </a:extLst>
                </p:cNvPr>
                <p:cNvSpPr>
                  <a:spLocks noChangeShapeType="1"/>
                </p:cNvSpPr>
                <p:nvPr/>
              </p:nvSpPr>
              <p:spPr bwMode="auto">
                <a:xfrm flipH="1">
                  <a:off x="5124" y="4167"/>
                  <a:ext cx="17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5" name="Line 30">
                  <a:extLst>
                    <a:ext uri="{FF2B5EF4-FFF2-40B4-BE49-F238E27FC236}">
                      <a16:creationId xmlns:a16="http://schemas.microsoft.com/office/drawing/2014/main" id="{CFC4DC5A-5ED7-45CD-BED2-22D748F993AD}"/>
                    </a:ext>
                  </a:extLst>
                </p:cNvPr>
                <p:cNvSpPr>
                  <a:spLocks noChangeShapeType="1"/>
                </p:cNvSpPr>
                <p:nvPr/>
              </p:nvSpPr>
              <p:spPr bwMode="auto">
                <a:xfrm>
                  <a:off x="5352" y="4167"/>
                  <a:ext cx="17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6" name="Line 31">
                  <a:extLst>
                    <a:ext uri="{FF2B5EF4-FFF2-40B4-BE49-F238E27FC236}">
                      <a16:creationId xmlns:a16="http://schemas.microsoft.com/office/drawing/2014/main" id="{8A8A61EC-422F-4437-BA85-EEBB0692C179}"/>
                    </a:ext>
                  </a:extLst>
                </p:cNvPr>
                <p:cNvSpPr>
                  <a:spLocks noChangeShapeType="1"/>
                </p:cNvSpPr>
                <p:nvPr/>
              </p:nvSpPr>
              <p:spPr bwMode="auto">
                <a:xfrm>
                  <a:off x="5316" y="4164"/>
                  <a:ext cx="0"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7" name="Line 32">
                  <a:extLst>
                    <a:ext uri="{FF2B5EF4-FFF2-40B4-BE49-F238E27FC236}">
                      <a16:creationId xmlns:a16="http://schemas.microsoft.com/office/drawing/2014/main" id="{0B6992CD-79B4-48EC-9B87-C16611A0B17A}"/>
                    </a:ext>
                  </a:extLst>
                </p:cNvPr>
                <p:cNvSpPr>
                  <a:spLocks noChangeShapeType="1"/>
                </p:cNvSpPr>
                <p:nvPr/>
              </p:nvSpPr>
              <p:spPr bwMode="auto">
                <a:xfrm>
                  <a:off x="5334" y="4129"/>
                  <a:ext cx="397" cy="283"/>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8" name="Line 33">
                  <a:extLst>
                    <a:ext uri="{FF2B5EF4-FFF2-40B4-BE49-F238E27FC236}">
                      <a16:creationId xmlns:a16="http://schemas.microsoft.com/office/drawing/2014/main" id="{69D8923D-2BF9-40AB-861F-FEFBA7BBDFB4}"/>
                    </a:ext>
                  </a:extLst>
                </p:cNvPr>
                <p:cNvSpPr>
                  <a:spLocks noChangeShapeType="1"/>
                </p:cNvSpPr>
                <p:nvPr/>
              </p:nvSpPr>
              <p:spPr bwMode="auto">
                <a:xfrm flipH="1">
                  <a:off x="4272" y="4164"/>
                  <a:ext cx="113"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09" name="Line 34">
                  <a:extLst>
                    <a:ext uri="{FF2B5EF4-FFF2-40B4-BE49-F238E27FC236}">
                      <a16:creationId xmlns:a16="http://schemas.microsoft.com/office/drawing/2014/main" id="{F36BBCF2-0B0F-4464-814F-A8FBCDB3394B}"/>
                    </a:ext>
                  </a:extLst>
                </p:cNvPr>
                <p:cNvSpPr>
                  <a:spLocks noChangeShapeType="1"/>
                </p:cNvSpPr>
                <p:nvPr/>
              </p:nvSpPr>
              <p:spPr bwMode="auto">
                <a:xfrm>
                  <a:off x="4404" y="4164"/>
                  <a:ext cx="113"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10" name="Line 35">
                  <a:extLst>
                    <a:ext uri="{FF2B5EF4-FFF2-40B4-BE49-F238E27FC236}">
                      <a16:creationId xmlns:a16="http://schemas.microsoft.com/office/drawing/2014/main" id="{6A8268A6-8D8B-4F18-85D5-80ABD9534CC6}"/>
                    </a:ext>
                  </a:extLst>
                </p:cNvPr>
                <p:cNvSpPr>
                  <a:spLocks noChangeShapeType="1"/>
                </p:cNvSpPr>
                <p:nvPr/>
              </p:nvSpPr>
              <p:spPr bwMode="auto">
                <a:xfrm flipH="1">
                  <a:off x="4675" y="4164"/>
                  <a:ext cx="113"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11" name="Line 36">
                  <a:extLst>
                    <a:ext uri="{FF2B5EF4-FFF2-40B4-BE49-F238E27FC236}">
                      <a16:creationId xmlns:a16="http://schemas.microsoft.com/office/drawing/2014/main" id="{4BB5089B-F22C-49E7-8F0B-8195F58126D3}"/>
                    </a:ext>
                  </a:extLst>
                </p:cNvPr>
                <p:cNvSpPr>
                  <a:spLocks noChangeShapeType="1"/>
                </p:cNvSpPr>
                <p:nvPr/>
              </p:nvSpPr>
              <p:spPr bwMode="auto">
                <a:xfrm>
                  <a:off x="4807" y="4164"/>
                  <a:ext cx="113"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12" name="Line 37">
                  <a:extLst>
                    <a:ext uri="{FF2B5EF4-FFF2-40B4-BE49-F238E27FC236}">
                      <a16:creationId xmlns:a16="http://schemas.microsoft.com/office/drawing/2014/main" id="{B2DFA6FC-45E8-471E-8DFA-4FA78BC4E065}"/>
                    </a:ext>
                  </a:extLst>
                </p:cNvPr>
                <p:cNvSpPr>
                  <a:spLocks noChangeShapeType="1"/>
                </p:cNvSpPr>
                <p:nvPr/>
              </p:nvSpPr>
              <p:spPr bwMode="auto">
                <a:xfrm flipH="1">
                  <a:off x="4164" y="4428"/>
                  <a:ext cx="113" cy="22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513" name="Oval 38">
                  <a:extLst>
                    <a:ext uri="{FF2B5EF4-FFF2-40B4-BE49-F238E27FC236}">
                      <a16:creationId xmlns:a16="http://schemas.microsoft.com/office/drawing/2014/main" id="{71909E24-35DB-4449-94F1-3DB901098307}"/>
                    </a:ext>
                  </a:extLst>
                </p:cNvPr>
                <p:cNvSpPr>
                  <a:spLocks noChangeArrowheads="1"/>
                </p:cNvSpPr>
                <p:nvPr/>
              </p:nvSpPr>
              <p:spPr bwMode="auto">
                <a:xfrm>
                  <a:off x="4143" y="463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14" name="Oval 39">
                  <a:extLst>
                    <a:ext uri="{FF2B5EF4-FFF2-40B4-BE49-F238E27FC236}">
                      <a16:creationId xmlns:a16="http://schemas.microsoft.com/office/drawing/2014/main" id="{6351A46C-69F8-4A54-873C-1F44771D768A}"/>
                    </a:ext>
                  </a:extLst>
                </p:cNvPr>
                <p:cNvSpPr>
                  <a:spLocks noChangeArrowheads="1"/>
                </p:cNvSpPr>
                <p:nvPr/>
              </p:nvSpPr>
              <p:spPr bwMode="auto">
                <a:xfrm>
                  <a:off x="4236"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15" name="Oval 40">
                  <a:extLst>
                    <a:ext uri="{FF2B5EF4-FFF2-40B4-BE49-F238E27FC236}">
                      <a16:creationId xmlns:a16="http://schemas.microsoft.com/office/drawing/2014/main" id="{3225159E-C3B7-4845-87D2-B3BF166FEE91}"/>
                    </a:ext>
                  </a:extLst>
                </p:cNvPr>
                <p:cNvSpPr>
                  <a:spLocks noChangeArrowheads="1"/>
                </p:cNvSpPr>
                <p:nvPr/>
              </p:nvSpPr>
              <p:spPr bwMode="auto">
                <a:xfrm>
                  <a:off x="4500"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16" name="Oval 41">
                  <a:extLst>
                    <a:ext uri="{FF2B5EF4-FFF2-40B4-BE49-F238E27FC236}">
                      <a16:creationId xmlns:a16="http://schemas.microsoft.com/office/drawing/2014/main" id="{636D6385-3E13-4F2E-9DD3-CF77D0B6C13E}"/>
                    </a:ext>
                  </a:extLst>
                </p:cNvPr>
                <p:cNvSpPr>
                  <a:spLocks noChangeArrowheads="1"/>
                </p:cNvSpPr>
                <p:nvPr/>
              </p:nvSpPr>
              <p:spPr bwMode="auto">
                <a:xfrm>
                  <a:off x="4656"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17" name="Oval 42">
                  <a:extLst>
                    <a:ext uri="{FF2B5EF4-FFF2-40B4-BE49-F238E27FC236}">
                      <a16:creationId xmlns:a16="http://schemas.microsoft.com/office/drawing/2014/main" id="{7369C6E9-5243-4F91-9957-CCD11A2F31C7}"/>
                    </a:ext>
                  </a:extLst>
                </p:cNvPr>
                <p:cNvSpPr>
                  <a:spLocks noChangeArrowheads="1"/>
                </p:cNvSpPr>
                <p:nvPr/>
              </p:nvSpPr>
              <p:spPr bwMode="auto">
                <a:xfrm>
                  <a:off x="4884"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18" name="Oval 43">
                  <a:extLst>
                    <a:ext uri="{FF2B5EF4-FFF2-40B4-BE49-F238E27FC236}">
                      <a16:creationId xmlns:a16="http://schemas.microsoft.com/office/drawing/2014/main" id="{6E75B349-9246-483A-81AE-72398201227E}"/>
                    </a:ext>
                  </a:extLst>
                </p:cNvPr>
                <p:cNvSpPr>
                  <a:spLocks noChangeArrowheads="1"/>
                </p:cNvSpPr>
                <p:nvPr/>
              </p:nvSpPr>
              <p:spPr bwMode="auto">
                <a:xfrm>
                  <a:off x="5088"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19" name="Oval 44">
                  <a:extLst>
                    <a:ext uri="{FF2B5EF4-FFF2-40B4-BE49-F238E27FC236}">
                      <a16:creationId xmlns:a16="http://schemas.microsoft.com/office/drawing/2014/main" id="{E1B58D05-8FAF-4340-BA2A-A4DEDEF4E016}"/>
                    </a:ext>
                  </a:extLst>
                </p:cNvPr>
                <p:cNvSpPr>
                  <a:spLocks noChangeArrowheads="1"/>
                </p:cNvSpPr>
                <p:nvPr/>
              </p:nvSpPr>
              <p:spPr bwMode="auto">
                <a:xfrm>
                  <a:off x="5292"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0" name="Oval 45">
                  <a:extLst>
                    <a:ext uri="{FF2B5EF4-FFF2-40B4-BE49-F238E27FC236}">
                      <a16:creationId xmlns:a16="http://schemas.microsoft.com/office/drawing/2014/main" id="{0D957EFD-9F1E-4D68-9978-F146B7D259A8}"/>
                    </a:ext>
                  </a:extLst>
                </p:cNvPr>
                <p:cNvSpPr>
                  <a:spLocks noChangeArrowheads="1"/>
                </p:cNvSpPr>
                <p:nvPr/>
              </p:nvSpPr>
              <p:spPr bwMode="auto">
                <a:xfrm>
                  <a:off x="5496"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1" name="Oval 46">
                  <a:extLst>
                    <a:ext uri="{FF2B5EF4-FFF2-40B4-BE49-F238E27FC236}">
                      <a16:creationId xmlns:a16="http://schemas.microsoft.com/office/drawing/2014/main" id="{21F51D9C-43D6-4A09-BF56-253C66360194}"/>
                    </a:ext>
                  </a:extLst>
                </p:cNvPr>
                <p:cNvSpPr>
                  <a:spLocks noChangeArrowheads="1"/>
                </p:cNvSpPr>
                <p:nvPr/>
              </p:nvSpPr>
              <p:spPr bwMode="auto">
                <a:xfrm>
                  <a:off x="5700" y="439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2" name="Oval 47">
                  <a:extLst>
                    <a:ext uri="{FF2B5EF4-FFF2-40B4-BE49-F238E27FC236}">
                      <a16:creationId xmlns:a16="http://schemas.microsoft.com/office/drawing/2014/main" id="{BB8C21C8-78BE-4D1A-9DBB-56B683ACF0DF}"/>
                    </a:ext>
                  </a:extLst>
                </p:cNvPr>
                <p:cNvSpPr>
                  <a:spLocks noChangeArrowheads="1"/>
                </p:cNvSpPr>
                <p:nvPr/>
              </p:nvSpPr>
              <p:spPr bwMode="auto">
                <a:xfrm>
                  <a:off x="4368" y="41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3" name="Oval 48">
                  <a:extLst>
                    <a:ext uri="{FF2B5EF4-FFF2-40B4-BE49-F238E27FC236}">
                      <a16:creationId xmlns:a16="http://schemas.microsoft.com/office/drawing/2014/main" id="{C36A2CD2-28AB-4DF0-AC7F-F225B93FA5B0}"/>
                    </a:ext>
                  </a:extLst>
                </p:cNvPr>
                <p:cNvSpPr>
                  <a:spLocks noChangeArrowheads="1"/>
                </p:cNvSpPr>
                <p:nvPr/>
              </p:nvSpPr>
              <p:spPr bwMode="auto">
                <a:xfrm>
                  <a:off x="5052" y="41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4" name="Oval 49">
                  <a:extLst>
                    <a:ext uri="{FF2B5EF4-FFF2-40B4-BE49-F238E27FC236}">
                      <a16:creationId xmlns:a16="http://schemas.microsoft.com/office/drawing/2014/main" id="{6D20C87C-FF9D-4335-9EF8-97380482ABEC}"/>
                    </a:ext>
                  </a:extLst>
                </p:cNvPr>
                <p:cNvSpPr>
                  <a:spLocks noChangeArrowheads="1"/>
                </p:cNvSpPr>
                <p:nvPr/>
              </p:nvSpPr>
              <p:spPr bwMode="auto">
                <a:xfrm>
                  <a:off x="4776" y="41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5" name="Oval 50">
                  <a:extLst>
                    <a:ext uri="{FF2B5EF4-FFF2-40B4-BE49-F238E27FC236}">
                      <a16:creationId xmlns:a16="http://schemas.microsoft.com/office/drawing/2014/main" id="{5F3D236A-31F8-490E-9E21-2EE375AC43F6}"/>
                    </a:ext>
                  </a:extLst>
                </p:cNvPr>
                <p:cNvSpPr>
                  <a:spLocks noChangeArrowheads="1"/>
                </p:cNvSpPr>
                <p:nvPr/>
              </p:nvSpPr>
              <p:spPr bwMode="auto">
                <a:xfrm>
                  <a:off x="5283" y="41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6" name="Oval 51">
                  <a:extLst>
                    <a:ext uri="{FF2B5EF4-FFF2-40B4-BE49-F238E27FC236}">
                      <a16:creationId xmlns:a16="http://schemas.microsoft.com/office/drawing/2014/main" id="{388366C3-BF72-4C44-A724-20FDDDFEF628}"/>
                    </a:ext>
                  </a:extLst>
                </p:cNvPr>
                <p:cNvSpPr>
                  <a:spLocks noChangeArrowheads="1"/>
                </p:cNvSpPr>
                <p:nvPr/>
              </p:nvSpPr>
              <p:spPr bwMode="auto">
                <a:xfrm>
                  <a:off x="5688" y="410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7" name="Oval 52">
                  <a:extLst>
                    <a:ext uri="{FF2B5EF4-FFF2-40B4-BE49-F238E27FC236}">
                      <a16:creationId xmlns:a16="http://schemas.microsoft.com/office/drawing/2014/main" id="{70BD0002-CC37-4317-BE18-53016CC7CF21}"/>
                    </a:ext>
                  </a:extLst>
                </p:cNvPr>
                <p:cNvSpPr>
                  <a:spLocks noChangeArrowheads="1"/>
                </p:cNvSpPr>
                <p:nvPr/>
              </p:nvSpPr>
              <p:spPr bwMode="auto">
                <a:xfrm>
                  <a:off x="4596" y="385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8" name="Oval 53">
                  <a:extLst>
                    <a:ext uri="{FF2B5EF4-FFF2-40B4-BE49-F238E27FC236}">
                      <a16:creationId xmlns:a16="http://schemas.microsoft.com/office/drawing/2014/main" id="{74AF8387-20E1-402D-AE7E-80BB3149E63F}"/>
                    </a:ext>
                  </a:extLst>
                </p:cNvPr>
                <p:cNvSpPr>
                  <a:spLocks noChangeArrowheads="1"/>
                </p:cNvSpPr>
                <p:nvPr/>
              </p:nvSpPr>
              <p:spPr bwMode="auto">
                <a:xfrm>
                  <a:off x="5052" y="385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529" name="Oval 54">
                  <a:extLst>
                    <a:ext uri="{FF2B5EF4-FFF2-40B4-BE49-F238E27FC236}">
                      <a16:creationId xmlns:a16="http://schemas.microsoft.com/office/drawing/2014/main" id="{892511B5-D8AD-463D-AF64-906EA21FF0F6}"/>
                    </a:ext>
                  </a:extLst>
                </p:cNvPr>
                <p:cNvSpPr>
                  <a:spLocks noChangeArrowheads="1"/>
                </p:cNvSpPr>
                <p:nvPr/>
              </p:nvSpPr>
              <p:spPr bwMode="auto">
                <a:xfrm>
                  <a:off x="5460" y="385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60494" name="Text Box 55">
                <a:extLst>
                  <a:ext uri="{FF2B5EF4-FFF2-40B4-BE49-F238E27FC236}">
                    <a16:creationId xmlns:a16="http://schemas.microsoft.com/office/drawing/2014/main" id="{82E1992D-616E-44FD-AC8E-D8570D5171E9}"/>
                  </a:ext>
                </a:extLst>
              </p:cNvPr>
              <p:cNvSpPr txBox="1">
                <a:spLocks noChangeArrowheads="1"/>
              </p:cNvSpPr>
              <p:nvPr/>
            </p:nvSpPr>
            <p:spPr bwMode="auto">
              <a:xfrm>
                <a:off x="1874" y="317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(b)</a:t>
                </a:r>
              </a:p>
            </p:txBody>
          </p:sp>
        </p:grpSp>
        <p:grpSp>
          <p:nvGrpSpPr>
            <p:cNvPr id="60430" name="Group 120">
              <a:extLst>
                <a:ext uri="{FF2B5EF4-FFF2-40B4-BE49-F238E27FC236}">
                  <a16:creationId xmlns:a16="http://schemas.microsoft.com/office/drawing/2014/main" id="{A7EF8EAE-9565-486E-BB6C-2F2D7BD5E611}"/>
                </a:ext>
              </a:extLst>
            </p:cNvPr>
            <p:cNvGrpSpPr>
              <a:grpSpLocks/>
            </p:cNvGrpSpPr>
            <p:nvPr/>
          </p:nvGrpSpPr>
          <p:grpSpPr bwMode="auto">
            <a:xfrm>
              <a:off x="2711" y="2169"/>
              <a:ext cx="757" cy="1079"/>
              <a:chOff x="2574" y="2260"/>
              <a:chExt cx="757" cy="1079"/>
            </a:xfrm>
          </p:grpSpPr>
          <p:grpSp>
            <p:nvGrpSpPr>
              <p:cNvPr id="60472" name="Group 56">
                <a:extLst>
                  <a:ext uri="{FF2B5EF4-FFF2-40B4-BE49-F238E27FC236}">
                    <a16:creationId xmlns:a16="http://schemas.microsoft.com/office/drawing/2014/main" id="{AD5D2FB1-E2C8-4C2D-B8CD-7C569402F3F5}"/>
                  </a:ext>
                </a:extLst>
              </p:cNvPr>
              <p:cNvGrpSpPr>
                <a:grpSpLocks/>
              </p:cNvGrpSpPr>
              <p:nvPr/>
            </p:nvGrpSpPr>
            <p:grpSpPr bwMode="auto">
              <a:xfrm>
                <a:off x="2574" y="2260"/>
                <a:ext cx="757" cy="796"/>
                <a:chOff x="5568" y="3723"/>
                <a:chExt cx="1104" cy="1077"/>
              </a:xfrm>
            </p:grpSpPr>
            <p:sp>
              <p:nvSpPr>
                <p:cNvPr id="60474" name="Line 57">
                  <a:extLst>
                    <a:ext uri="{FF2B5EF4-FFF2-40B4-BE49-F238E27FC236}">
                      <a16:creationId xmlns:a16="http://schemas.microsoft.com/office/drawing/2014/main" id="{EAB4C6B8-B46A-42CE-A03E-DEAC0520A3C5}"/>
                    </a:ext>
                  </a:extLst>
                </p:cNvPr>
                <p:cNvSpPr>
                  <a:spLocks noChangeShapeType="1"/>
                </p:cNvSpPr>
                <p:nvPr/>
              </p:nvSpPr>
              <p:spPr bwMode="auto">
                <a:xfrm>
                  <a:off x="5894" y="3792"/>
                  <a:ext cx="454" cy="90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75" name="Line 58">
                  <a:extLst>
                    <a:ext uri="{FF2B5EF4-FFF2-40B4-BE49-F238E27FC236}">
                      <a16:creationId xmlns:a16="http://schemas.microsoft.com/office/drawing/2014/main" id="{1DA93A81-2B1B-4245-8DE5-D28F2073B584}"/>
                    </a:ext>
                  </a:extLst>
                </p:cNvPr>
                <p:cNvSpPr>
                  <a:spLocks noChangeShapeType="1"/>
                </p:cNvSpPr>
                <p:nvPr/>
              </p:nvSpPr>
              <p:spPr bwMode="auto">
                <a:xfrm>
                  <a:off x="5664" y="4023"/>
                  <a:ext cx="907" cy="454"/>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76" name="Line 59">
                  <a:extLst>
                    <a:ext uri="{FF2B5EF4-FFF2-40B4-BE49-F238E27FC236}">
                      <a16:creationId xmlns:a16="http://schemas.microsoft.com/office/drawing/2014/main" id="{03206872-3185-46B2-984A-993BA223FEFC}"/>
                    </a:ext>
                  </a:extLst>
                </p:cNvPr>
                <p:cNvSpPr>
                  <a:spLocks noChangeShapeType="1"/>
                </p:cNvSpPr>
                <p:nvPr/>
              </p:nvSpPr>
              <p:spPr bwMode="auto">
                <a:xfrm flipV="1">
                  <a:off x="5664" y="4034"/>
                  <a:ext cx="907" cy="454"/>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77" name="Line 60">
                  <a:extLst>
                    <a:ext uri="{FF2B5EF4-FFF2-40B4-BE49-F238E27FC236}">
                      <a16:creationId xmlns:a16="http://schemas.microsoft.com/office/drawing/2014/main" id="{9A59B6FD-2280-482F-B803-C996B9AF78A7}"/>
                    </a:ext>
                  </a:extLst>
                </p:cNvPr>
                <p:cNvSpPr>
                  <a:spLocks noChangeShapeType="1"/>
                </p:cNvSpPr>
                <p:nvPr/>
              </p:nvSpPr>
              <p:spPr bwMode="auto">
                <a:xfrm flipV="1">
                  <a:off x="5892" y="3795"/>
                  <a:ext cx="454" cy="90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78" name="Line 61">
                  <a:extLst>
                    <a:ext uri="{FF2B5EF4-FFF2-40B4-BE49-F238E27FC236}">
                      <a16:creationId xmlns:a16="http://schemas.microsoft.com/office/drawing/2014/main" id="{2AF2BE86-1A74-4D23-AC9B-581E9EA2757B}"/>
                    </a:ext>
                  </a:extLst>
                </p:cNvPr>
                <p:cNvSpPr>
                  <a:spLocks noChangeShapeType="1"/>
                </p:cNvSpPr>
                <p:nvPr/>
              </p:nvSpPr>
              <p:spPr bwMode="auto">
                <a:xfrm>
                  <a:off x="6120" y="3744"/>
                  <a:ext cx="0" cy="102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79" name="Line 62">
                  <a:extLst>
                    <a:ext uri="{FF2B5EF4-FFF2-40B4-BE49-F238E27FC236}">
                      <a16:creationId xmlns:a16="http://schemas.microsoft.com/office/drawing/2014/main" id="{99885B60-116E-49E1-80C1-717D24E4812E}"/>
                    </a:ext>
                  </a:extLst>
                </p:cNvPr>
                <p:cNvSpPr>
                  <a:spLocks noChangeShapeType="1"/>
                </p:cNvSpPr>
                <p:nvPr/>
              </p:nvSpPr>
              <p:spPr bwMode="auto">
                <a:xfrm>
                  <a:off x="5604" y="4248"/>
                  <a:ext cx="1020"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80" name="Oval 63">
                  <a:extLst>
                    <a:ext uri="{FF2B5EF4-FFF2-40B4-BE49-F238E27FC236}">
                      <a16:creationId xmlns:a16="http://schemas.microsoft.com/office/drawing/2014/main" id="{3C805B41-7DA5-4E34-8C1E-52A568E55088}"/>
                    </a:ext>
                  </a:extLst>
                </p:cNvPr>
                <p:cNvSpPr>
                  <a:spLocks noChangeArrowheads="1"/>
                </p:cNvSpPr>
                <p:nvPr/>
              </p:nvSpPr>
              <p:spPr bwMode="auto">
                <a:xfrm>
                  <a:off x="6079" y="4207"/>
                  <a:ext cx="85" cy="85"/>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1" name="Oval 64">
                  <a:extLst>
                    <a:ext uri="{FF2B5EF4-FFF2-40B4-BE49-F238E27FC236}">
                      <a16:creationId xmlns:a16="http://schemas.microsoft.com/office/drawing/2014/main" id="{B2044CAE-B114-4026-8B74-661E3DBF38C7}"/>
                    </a:ext>
                  </a:extLst>
                </p:cNvPr>
                <p:cNvSpPr>
                  <a:spLocks noChangeArrowheads="1"/>
                </p:cNvSpPr>
                <p:nvPr/>
              </p:nvSpPr>
              <p:spPr bwMode="auto">
                <a:xfrm>
                  <a:off x="6087" y="3723"/>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2" name="Oval 65">
                  <a:extLst>
                    <a:ext uri="{FF2B5EF4-FFF2-40B4-BE49-F238E27FC236}">
                      <a16:creationId xmlns:a16="http://schemas.microsoft.com/office/drawing/2014/main" id="{508BEEE0-12FB-4B86-8314-07D41BBEAF5A}"/>
                    </a:ext>
                  </a:extLst>
                </p:cNvPr>
                <p:cNvSpPr>
                  <a:spLocks noChangeArrowheads="1"/>
                </p:cNvSpPr>
                <p:nvPr/>
              </p:nvSpPr>
              <p:spPr bwMode="auto">
                <a:xfrm>
                  <a:off x="6315" y="3783"/>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3" name="Oval 66">
                  <a:extLst>
                    <a:ext uri="{FF2B5EF4-FFF2-40B4-BE49-F238E27FC236}">
                      <a16:creationId xmlns:a16="http://schemas.microsoft.com/office/drawing/2014/main" id="{8D4225C8-93BA-48E8-8AE6-022F13C02502}"/>
                    </a:ext>
                  </a:extLst>
                </p:cNvPr>
                <p:cNvSpPr>
                  <a:spLocks noChangeArrowheads="1"/>
                </p:cNvSpPr>
                <p:nvPr/>
              </p:nvSpPr>
              <p:spPr bwMode="auto">
                <a:xfrm>
                  <a:off x="6615" y="4215"/>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4" name="Oval 67">
                  <a:extLst>
                    <a:ext uri="{FF2B5EF4-FFF2-40B4-BE49-F238E27FC236}">
                      <a16:creationId xmlns:a16="http://schemas.microsoft.com/office/drawing/2014/main" id="{DC748D27-04E3-4519-926E-726B3A0883F2}"/>
                    </a:ext>
                  </a:extLst>
                </p:cNvPr>
                <p:cNvSpPr>
                  <a:spLocks noChangeArrowheads="1"/>
                </p:cNvSpPr>
                <p:nvPr/>
              </p:nvSpPr>
              <p:spPr bwMode="auto">
                <a:xfrm>
                  <a:off x="5568" y="4215"/>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5" name="Oval 68">
                  <a:extLst>
                    <a:ext uri="{FF2B5EF4-FFF2-40B4-BE49-F238E27FC236}">
                      <a16:creationId xmlns:a16="http://schemas.microsoft.com/office/drawing/2014/main" id="{DCCECB08-307F-4920-A468-B382EC3C0CB5}"/>
                    </a:ext>
                  </a:extLst>
                </p:cNvPr>
                <p:cNvSpPr>
                  <a:spLocks noChangeArrowheads="1"/>
                </p:cNvSpPr>
                <p:nvPr/>
              </p:nvSpPr>
              <p:spPr bwMode="auto">
                <a:xfrm>
                  <a:off x="6096" y="4743"/>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6" name="Oval 69">
                  <a:extLst>
                    <a:ext uri="{FF2B5EF4-FFF2-40B4-BE49-F238E27FC236}">
                      <a16:creationId xmlns:a16="http://schemas.microsoft.com/office/drawing/2014/main" id="{16411E95-91E3-41B5-87A1-44A858671135}"/>
                    </a:ext>
                  </a:extLst>
                </p:cNvPr>
                <p:cNvSpPr>
                  <a:spLocks noChangeArrowheads="1"/>
                </p:cNvSpPr>
                <p:nvPr/>
              </p:nvSpPr>
              <p:spPr bwMode="auto">
                <a:xfrm>
                  <a:off x="6555" y="3999"/>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7" name="Oval 70">
                  <a:extLst>
                    <a:ext uri="{FF2B5EF4-FFF2-40B4-BE49-F238E27FC236}">
                      <a16:creationId xmlns:a16="http://schemas.microsoft.com/office/drawing/2014/main" id="{C136D032-8656-49D7-B24F-B53716A8B616}"/>
                    </a:ext>
                  </a:extLst>
                </p:cNvPr>
                <p:cNvSpPr>
                  <a:spLocks noChangeArrowheads="1"/>
                </p:cNvSpPr>
                <p:nvPr/>
              </p:nvSpPr>
              <p:spPr bwMode="auto">
                <a:xfrm>
                  <a:off x="5628" y="3996"/>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8" name="Oval 71">
                  <a:extLst>
                    <a:ext uri="{FF2B5EF4-FFF2-40B4-BE49-F238E27FC236}">
                      <a16:creationId xmlns:a16="http://schemas.microsoft.com/office/drawing/2014/main" id="{111F57D8-0392-494F-9143-3D74D5FA7E8A}"/>
                    </a:ext>
                  </a:extLst>
                </p:cNvPr>
                <p:cNvSpPr>
                  <a:spLocks noChangeArrowheads="1"/>
                </p:cNvSpPr>
                <p:nvPr/>
              </p:nvSpPr>
              <p:spPr bwMode="auto">
                <a:xfrm>
                  <a:off x="5868" y="3768"/>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89" name="Oval 72">
                  <a:extLst>
                    <a:ext uri="{FF2B5EF4-FFF2-40B4-BE49-F238E27FC236}">
                      <a16:creationId xmlns:a16="http://schemas.microsoft.com/office/drawing/2014/main" id="{ADF3F136-4A2E-44C2-B5AB-861D2D5E6EF2}"/>
                    </a:ext>
                  </a:extLst>
                </p:cNvPr>
                <p:cNvSpPr>
                  <a:spLocks noChangeArrowheads="1"/>
                </p:cNvSpPr>
                <p:nvPr/>
              </p:nvSpPr>
              <p:spPr bwMode="auto">
                <a:xfrm>
                  <a:off x="5640" y="4464"/>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90" name="Oval 73">
                  <a:extLst>
                    <a:ext uri="{FF2B5EF4-FFF2-40B4-BE49-F238E27FC236}">
                      <a16:creationId xmlns:a16="http://schemas.microsoft.com/office/drawing/2014/main" id="{C439B180-CA72-4838-835D-1AFA6000520E}"/>
                    </a:ext>
                  </a:extLst>
                </p:cNvPr>
                <p:cNvSpPr>
                  <a:spLocks noChangeArrowheads="1"/>
                </p:cNvSpPr>
                <p:nvPr/>
              </p:nvSpPr>
              <p:spPr bwMode="auto">
                <a:xfrm>
                  <a:off x="5856" y="4683"/>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91" name="Oval 74">
                  <a:extLst>
                    <a:ext uri="{FF2B5EF4-FFF2-40B4-BE49-F238E27FC236}">
                      <a16:creationId xmlns:a16="http://schemas.microsoft.com/office/drawing/2014/main" id="{DBF1BC74-BEE9-4587-9AE0-89493FC4D21D}"/>
                    </a:ext>
                  </a:extLst>
                </p:cNvPr>
                <p:cNvSpPr>
                  <a:spLocks noChangeArrowheads="1"/>
                </p:cNvSpPr>
                <p:nvPr/>
              </p:nvSpPr>
              <p:spPr bwMode="auto">
                <a:xfrm>
                  <a:off x="6555" y="4455"/>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92" name="Oval 75">
                  <a:extLst>
                    <a:ext uri="{FF2B5EF4-FFF2-40B4-BE49-F238E27FC236}">
                      <a16:creationId xmlns:a16="http://schemas.microsoft.com/office/drawing/2014/main" id="{1C55BDDB-160C-4651-837F-9CABBF174508}"/>
                    </a:ext>
                  </a:extLst>
                </p:cNvPr>
                <p:cNvSpPr>
                  <a:spLocks noChangeArrowheads="1"/>
                </p:cNvSpPr>
                <p:nvPr/>
              </p:nvSpPr>
              <p:spPr bwMode="auto">
                <a:xfrm>
                  <a:off x="6327" y="4671"/>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60473" name="Text Box 76">
                <a:extLst>
                  <a:ext uri="{FF2B5EF4-FFF2-40B4-BE49-F238E27FC236}">
                    <a16:creationId xmlns:a16="http://schemas.microsoft.com/office/drawing/2014/main" id="{94BBFD55-35CB-4907-90E7-129C85F36A91}"/>
                  </a:ext>
                </a:extLst>
              </p:cNvPr>
              <p:cNvSpPr txBox="1">
                <a:spLocks noChangeArrowheads="1"/>
              </p:cNvSpPr>
              <p:nvPr/>
            </p:nvSpPr>
            <p:spPr bwMode="auto">
              <a:xfrm>
                <a:off x="2836" y="317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grpSp>
        <p:grpSp>
          <p:nvGrpSpPr>
            <p:cNvPr id="60431" name="Group 119">
              <a:extLst>
                <a:ext uri="{FF2B5EF4-FFF2-40B4-BE49-F238E27FC236}">
                  <a16:creationId xmlns:a16="http://schemas.microsoft.com/office/drawing/2014/main" id="{C65AAE92-D68C-4D60-9141-CC4DC43094E9}"/>
                </a:ext>
              </a:extLst>
            </p:cNvPr>
            <p:cNvGrpSpPr>
              <a:grpSpLocks/>
            </p:cNvGrpSpPr>
            <p:nvPr/>
          </p:nvGrpSpPr>
          <p:grpSpPr bwMode="auto">
            <a:xfrm>
              <a:off x="3588" y="2195"/>
              <a:ext cx="856" cy="1053"/>
              <a:chOff x="3361" y="2286"/>
              <a:chExt cx="856" cy="1053"/>
            </a:xfrm>
          </p:grpSpPr>
          <p:grpSp>
            <p:nvGrpSpPr>
              <p:cNvPr id="60455" name="Group 77">
                <a:extLst>
                  <a:ext uri="{FF2B5EF4-FFF2-40B4-BE49-F238E27FC236}">
                    <a16:creationId xmlns:a16="http://schemas.microsoft.com/office/drawing/2014/main" id="{9963B8DB-2B71-4FC3-B2CF-FEDA0093D516}"/>
                  </a:ext>
                </a:extLst>
              </p:cNvPr>
              <p:cNvGrpSpPr>
                <a:grpSpLocks/>
              </p:cNvGrpSpPr>
              <p:nvPr/>
            </p:nvGrpSpPr>
            <p:grpSpPr bwMode="auto">
              <a:xfrm>
                <a:off x="3361" y="2286"/>
                <a:ext cx="856" cy="770"/>
                <a:chOff x="7164" y="3732"/>
                <a:chExt cx="1248" cy="1041"/>
              </a:xfrm>
            </p:grpSpPr>
            <p:sp>
              <p:nvSpPr>
                <p:cNvPr id="60457" name="Line 78">
                  <a:extLst>
                    <a:ext uri="{FF2B5EF4-FFF2-40B4-BE49-F238E27FC236}">
                      <a16:creationId xmlns:a16="http://schemas.microsoft.com/office/drawing/2014/main" id="{4AF07CF4-D7F8-4ECD-AE72-F1B64F7C7A97}"/>
                    </a:ext>
                  </a:extLst>
                </p:cNvPr>
                <p:cNvSpPr>
                  <a:spLocks noChangeShapeType="1"/>
                </p:cNvSpPr>
                <p:nvPr/>
              </p:nvSpPr>
              <p:spPr bwMode="auto">
                <a:xfrm flipH="1">
                  <a:off x="7209" y="3771"/>
                  <a:ext cx="567" cy="39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58" name="Oval 79">
                  <a:extLst>
                    <a:ext uri="{FF2B5EF4-FFF2-40B4-BE49-F238E27FC236}">
                      <a16:creationId xmlns:a16="http://schemas.microsoft.com/office/drawing/2014/main" id="{2FA4103B-B624-4A5C-B550-6533452EB8B3}"/>
                    </a:ext>
                  </a:extLst>
                </p:cNvPr>
                <p:cNvSpPr>
                  <a:spLocks noChangeArrowheads="1"/>
                </p:cNvSpPr>
                <p:nvPr/>
              </p:nvSpPr>
              <p:spPr bwMode="auto">
                <a:xfrm>
                  <a:off x="7764" y="3732"/>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59" name="Oval 80">
                  <a:extLst>
                    <a:ext uri="{FF2B5EF4-FFF2-40B4-BE49-F238E27FC236}">
                      <a16:creationId xmlns:a16="http://schemas.microsoft.com/office/drawing/2014/main" id="{485D80C5-0429-457D-A516-F1CF7741BE76}"/>
                    </a:ext>
                  </a:extLst>
                </p:cNvPr>
                <p:cNvSpPr>
                  <a:spLocks noChangeArrowheads="1"/>
                </p:cNvSpPr>
                <p:nvPr/>
              </p:nvSpPr>
              <p:spPr bwMode="auto">
                <a:xfrm>
                  <a:off x="7164" y="4152"/>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60" name="Oval 81">
                  <a:extLst>
                    <a:ext uri="{FF2B5EF4-FFF2-40B4-BE49-F238E27FC236}">
                      <a16:creationId xmlns:a16="http://schemas.microsoft.com/office/drawing/2014/main" id="{6C79B168-06CD-41BD-8500-1E887E4119A3}"/>
                    </a:ext>
                  </a:extLst>
                </p:cNvPr>
                <p:cNvSpPr>
                  <a:spLocks noChangeArrowheads="1"/>
                </p:cNvSpPr>
                <p:nvPr/>
              </p:nvSpPr>
              <p:spPr bwMode="auto">
                <a:xfrm>
                  <a:off x="8355" y="4152"/>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61" name="Oval 82">
                  <a:extLst>
                    <a:ext uri="{FF2B5EF4-FFF2-40B4-BE49-F238E27FC236}">
                      <a16:creationId xmlns:a16="http://schemas.microsoft.com/office/drawing/2014/main" id="{4C217BFA-852B-4DC4-B412-8E9E49A50AD2}"/>
                    </a:ext>
                  </a:extLst>
                </p:cNvPr>
                <p:cNvSpPr>
                  <a:spLocks noChangeArrowheads="1"/>
                </p:cNvSpPr>
                <p:nvPr/>
              </p:nvSpPr>
              <p:spPr bwMode="auto">
                <a:xfrm>
                  <a:off x="7500" y="4716"/>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62" name="Oval 83">
                  <a:extLst>
                    <a:ext uri="{FF2B5EF4-FFF2-40B4-BE49-F238E27FC236}">
                      <a16:creationId xmlns:a16="http://schemas.microsoft.com/office/drawing/2014/main" id="{7949D170-2877-4A34-A7A0-F29B53E43C92}"/>
                    </a:ext>
                  </a:extLst>
                </p:cNvPr>
                <p:cNvSpPr>
                  <a:spLocks noChangeArrowheads="1"/>
                </p:cNvSpPr>
                <p:nvPr/>
              </p:nvSpPr>
              <p:spPr bwMode="auto">
                <a:xfrm>
                  <a:off x="8100" y="4716"/>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63" name="Line 84">
                  <a:extLst>
                    <a:ext uri="{FF2B5EF4-FFF2-40B4-BE49-F238E27FC236}">
                      <a16:creationId xmlns:a16="http://schemas.microsoft.com/office/drawing/2014/main" id="{E9304440-B7A3-482F-AB6F-1608BD85343D}"/>
                    </a:ext>
                  </a:extLst>
                </p:cNvPr>
                <p:cNvSpPr>
                  <a:spLocks noChangeShapeType="1"/>
                </p:cNvSpPr>
                <p:nvPr/>
              </p:nvSpPr>
              <p:spPr bwMode="auto">
                <a:xfrm>
                  <a:off x="7560" y="4740"/>
                  <a:ext cx="540"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64" name="Line 85">
                  <a:extLst>
                    <a:ext uri="{FF2B5EF4-FFF2-40B4-BE49-F238E27FC236}">
                      <a16:creationId xmlns:a16="http://schemas.microsoft.com/office/drawing/2014/main" id="{FFF2B070-1004-4D11-A61E-867A087C09DB}"/>
                    </a:ext>
                  </a:extLst>
                </p:cNvPr>
                <p:cNvSpPr>
                  <a:spLocks noChangeShapeType="1"/>
                </p:cNvSpPr>
                <p:nvPr/>
              </p:nvSpPr>
              <p:spPr bwMode="auto">
                <a:xfrm flipH="1">
                  <a:off x="8148" y="4209"/>
                  <a:ext cx="227" cy="51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65" name="Line 86">
                  <a:extLst>
                    <a:ext uri="{FF2B5EF4-FFF2-40B4-BE49-F238E27FC236}">
                      <a16:creationId xmlns:a16="http://schemas.microsoft.com/office/drawing/2014/main" id="{72D1EB2A-C038-4B3D-85BD-DCDAC451FB4E}"/>
                    </a:ext>
                  </a:extLst>
                </p:cNvPr>
                <p:cNvSpPr>
                  <a:spLocks noChangeShapeType="1"/>
                </p:cNvSpPr>
                <p:nvPr/>
              </p:nvSpPr>
              <p:spPr bwMode="auto">
                <a:xfrm>
                  <a:off x="7188" y="4212"/>
                  <a:ext cx="312" cy="51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66" name="Line 87">
                  <a:extLst>
                    <a:ext uri="{FF2B5EF4-FFF2-40B4-BE49-F238E27FC236}">
                      <a16:creationId xmlns:a16="http://schemas.microsoft.com/office/drawing/2014/main" id="{C1201D24-0D4B-4806-A5E9-B714226227EB}"/>
                    </a:ext>
                  </a:extLst>
                </p:cNvPr>
                <p:cNvSpPr>
                  <a:spLocks noChangeShapeType="1"/>
                </p:cNvSpPr>
                <p:nvPr/>
              </p:nvSpPr>
              <p:spPr bwMode="auto">
                <a:xfrm>
                  <a:off x="7824" y="3759"/>
                  <a:ext cx="567" cy="397"/>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67" name="Line 88">
                  <a:extLst>
                    <a:ext uri="{FF2B5EF4-FFF2-40B4-BE49-F238E27FC236}">
                      <a16:creationId xmlns:a16="http://schemas.microsoft.com/office/drawing/2014/main" id="{241A9749-95D4-4712-9442-4047142468B8}"/>
                    </a:ext>
                  </a:extLst>
                </p:cNvPr>
                <p:cNvSpPr>
                  <a:spLocks noChangeShapeType="1"/>
                </p:cNvSpPr>
                <p:nvPr/>
              </p:nvSpPr>
              <p:spPr bwMode="auto">
                <a:xfrm>
                  <a:off x="7224" y="4188"/>
                  <a:ext cx="1134"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68" name="Line 89">
                  <a:extLst>
                    <a:ext uri="{FF2B5EF4-FFF2-40B4-BE49-F238E27FC236}">
                      <a16:creationId xmlns:a16="http://schemas.microsoft.com/office/drawing/2014/main" id="{B5284CAB-C1B4-4036-B823-E6822C97F7C3}"/>
                    </a:ext>
                  </a:extLst>
                </p:cNvPr>
                <p:cNvSpPr>
                  <a:spLocks noChangeShapeType="1"/>
                </p:cNvSpPr>
                <p:nvPr/>
              </p:nvSpPr>
              <p:spPr bwMode="auto">
                <a:xfrm flipH="1">
                  <a:off x="7524" y="3783"/>
                  <a:ext cx="255" cy="936"/>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69" name="Line 90">
                  <a:extLst>
                    <a:ext uri="{FF2B5EF4-FFF2-40B4-BE49-F238E27FC236}">
                      <a16:creationId xmlns:a16="http://schemas.microsoft.com/office/drawing/2014/main" id="{D535E68F-7B37-4AA6-8E69-51611C3FD9E6}"/>
                    </a:ext>
                  </a:extLst>
                </p:cNvPr>
                <p:cNvSpPr>
                  <a:spLocks noChangeShapeType="1"/>
                </p:cNvSpPr>
                <p:nvPr/>
              </p:nvSpPr>
              <p:spPr bwMode="auto">
                <a:xfrm>
                  <a:off x="7824" y="3783"/>
                  <a:ext cx="300" cy="936"/>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70" name="Line 91">
                  <a:extLst>
                    <a:ext uri="{FF2B5EF4-FFF2-40B4-BE49-F238E27FC236}">
                      <a16:creationId xmlns:a16="http://schemas.microsoft.com/office/drawing/2014/main" id="{EEF0DE33-1DEE-40C0-8DC3-EE63BDE69E70}"/>
                    </a:ext>
                  </a:extLst>
                </p:cNvPr>
                <p:cNvSpPr>
                  <a:spLocks noChangeShapeType="1"/>
                </p:cNvSpPr>
                <p:nvPr/>
              </p:nvSpPr>
              <p:spPr bwMode="auto">
                <a:xfrm flipV="1">
                  <a:off x="7560" y="4212"/>
                  <a:ext cx="794" cy="51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71" name="Line 92">
                  <a:extLst>
                    <a:ext uri="{FF2B5EF4-FFF2-40B4-BE49-F238E27FC236}">
                      <a16:creationId xmlns:a16="http://schemas.microsoft.com/office/drawing/2014/main" id="{F0CBD2DB-EAAC-464A-B90D-CF664142BED5}"/>
                    </a:ext>
                  </a:extLst>
                </p:cNvPr>
                <p:cNvSpPr>
                  <a:spLocks noChangeShapeType="1"/>
                </p:cNvSpPr>
                <p:nvPr/>
              </p:nvSpPr>
              <p:spPr bwMode="auto">
                <a:xfrm>
                  <a:off x="7224" y="4224"/>
                  <a:ext cx="879" cy="51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60456" name="Text Box 114">
                <a:extLst>
                  <a:ext uri="{FF2B5EF4-FFF2-40B4-BE49-F238E27FC236}">
                    <a16:creationId xmlns:a16="http://schemas.microsoft.com/office/drawing/2014/main" id="{E99D8218-65AF-4A58-B806-8EA77854AC80}"/>
                  </a:ext>
                </a:extLst>
              </p:cNvPr>
              <p:cNvSpPr txBox="1">
                <a:spLocks noChangeArrowheads="1"/>
              </p:cNvSpPr>
              <p:nvPr/>
            </p:nvSpPr>
            <p:spPr bwMode="auto">
              <a:xfrm>
                <a:off x="3672" y="317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(d)</a:t>
                </a:r>
              </a:p>
            </p:txBody>
          </p:sp>
        </p:grpSp>
        <p:grpSp>
          <p:nvGrpSpPr>
            <p:cNvPr id="60432" name="Group 118">
              <a:extLst>
                <a:ext uri="{FF2B5EF4-FFF2-40B4-BE49-F238E27FC236}">
                  <a16:creationId xmlns:a16="http://schemas.microsoft.com/office/drawing/2014/main" id="{49424F92-9864-474C-A25A-1434E18438D3}"/>
                </a:ext>
              </a:extLst>
            </p:cNvPr>
            <p:cNvGrpSpPr>
              <a:grpSpLocks/>
            </p:cNvGrpSpPr>
            <p:nvPr/>
          </p:nvGrpSpPr>
          <p:grpSpPr bwMode="auto">
            <a:xfrm>
              <a:off x="4565" y="2159"/>
              <a:ext cx="765" cy="1089"/>
              <a:chOff x="4247" y="2250"/>
              <a:chExt cx="765" cy="1089"/>
            </a:xfrm>
          </p:grpSpPr>
          <p:grpSp>
            <p:nvGrpSpPr>
              <p:cNvPr id="60433" name="Group 93">
                <a:extLst>
                  <a:ext uri="{FF2B5EF4-FFF2-40B4-BE49-F238E27FC236}">
                    <a16:creationId xmlns:a16="http://schemas.microsoft.com/office/drawing/2014/main" id="{05754E08-DBA6-4653-A544-468C32446E14}"/>
                  </a:ext>
                </a:extLst>
              </p:cNvPr>
              <p:cNvGrpSpPr>
                <a:grpSpLocks/>
              </p:cNvGrpSpPr>
              <p:nvPr/>
            </p:nvGrpSpPr>
            <p:grpSpPr bwMode="auto">
              <a:xfrm>
                <a:off x="4247" y="2250"/>
                <a:ext cx="765" cy="806"/>
                <a:chOff x="8280" y="3576"/>
                <a:chExt cx="1116" cy="1090"/>
              </a:xfrm>
            </p:grpSpPr>
            <p:sp>
              <p:nvSpPr>
                <p:cNvPr id="60435" name="Line 94">
                  <a:extLst>
                    <a:ext uri="{FF2B5EF4-FFF2-40B4-BE49-F238E27FC236}">
                      <a16:creationId xmlns:a16="http://schemas.microsoft.com/office/drawing/2014/main" id="{B86B7CE2-A4DE-4733-815D-4CBADC7EB172}"/>
                    </a:ext>
                  </a:extLst>
                </p:cNvPr>
                <p:cNvSpPr>
                  <a:spLocks noChangeShapeType="1"/>
                </p:cNvSpPr>
                <p:nvPr/>
              </p:nvSpPr>
              <p:spPr bwMode="auto">
                <a:xfrm>
                  <a:off x="9051" y="3972"/>
                  <a:ext cx="0" cy="68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36" name="Oval 95">
                  <a:extLst>
                    <a:ext uri="{FF2B5EF4-FFF2-40B4-BE49-F238E27FC236}">
                      <a16:creationId xmlns:a16="http://schemas.microsoft.com/office/drawing/2014/main" id="{A970BB31-3ADC-4E2B-A31C-8B89BACFF22B}"/>
                    </a:ext>
                  </a:extLst>
                </p:cNvPr>
                <p:cNvSpPr>
                  <a:spLocks noChangeArrowheads="1"/>
                </p:cNvSpPr>
                <p:nvPr/>
              </p:nvSpPr>
              <p:spPr bwMode="auto">
                <a:xfrm>
                  <a:off x="8280" y="3936"/>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37" name="Line 96">
                  <a:extLst>
                    <a:ext uri="{FF2B5EF4-FFF2-40B4-BE49-F238E27FC236}">
                      <a16:creationId xmlns:a16="http://schemas.microsoft.com/office/drawing/2014/main" id="{3C91F13E-73C2-49BE-90BA-7E50327525C7}"/>
                    </a:ext>
                  </a:extLst>
                </p:cNvPr>
                <p:cNvSpPr>
                  <a:spLocks noChangeShapeType="1"/>
                </p:cNvSpPr>
                <p:nvPr/>
              </p:nvSpPr>
              <p:spPr bwMode="auto">
                <a:xfrm>
                  <a:off x="8340" y="3960"/>
                  <a:ext cx="680"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38" name="Oval 97">
                  <a:extLst>
                    <a:ext uri="{FF2B5EF4-FFF2-40B4-BE49-F238E27FC236}">
                      <a16:creationId xmlns:a16="http://schemas.microsoft.com/office/drawing/2014/main" id="{01A73029-F74E-4B5A-AEAE-3DEDEEE7F37E}"/>
                    </a:ext>
                  </a:extLst>
                </p:cNvPr>
                <p:cNvSpPr>
                  <a:spLocks noChangeArrowheads="1"/>
                </p:cNvSpPr>
                <p:nvPr/>
              </p:nvSpPr>
              <p:spPr bwMode="auto">
                <a:xfrm>
                  <a:off x="9015" y="3936"/>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39" name="Line 98">
                  <a:extLst>
                    <a:ext uri="{FF2B5EF4-FFF2-40B4-BE49-F238E27FC236}">
                      <a16:creationId xmlns:a16="http://schemas.microsoft.com/office/drawing/2014/main" id="{7B8891D7-41B1-40EA-9611-395B48FEEC75}"/>
                    </a:ext>
                  </a:extLst>
                </p:cNvPr>
                <p:cNvSpPr>
                  <a:spLocks noChangeShapeType="1"/>
                </p:cNvSpPr>
                <p:nvPr/>
              </p:nvSpPr>
              <p:spPr bwMode="auto">
                <a:xfrm>
                  <a:off x="8304" y="3986"/>
                  <a:ext cx="0" cy="68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40" name="Oval 99">
                  <a:extLst>
                    <a:ext uri="{FF2B5EF4-FFF2-40B4-BE49-F238E27FC236}">
                      <a16:creationId xmlns:a16="http://schemas.microsoft.com/office/drawing/2014/main" id="{A2DF93A6-0DCA-41D8-B2D8-F58C9AEAEB36}"/>
                    </a:ext>
                  </a:extLst>
                </p:cNvPr>
                <p:cNvSpPr>
                  <a:spLocks noChangeArrowheads="1"/>
                </p:cNvSpPr>
                <p:nvPr/>
              </p:nvSpPr>
              <p:spPr bwMode="auto">
                <a:xfrm>
                  <a:off x="8280" y="4608"/>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41" name="Line 100">
                  <a:extLst>
                    <a:ext uri="{FF2B5EF4-FFF2-40B4-BE49-F238E27FC236}">
                      <a16:creationId xmlns:a16="http://schemas.microsoft.com/office/drawing/2014/main" id="{C8A20BC8-5E26-486A-BB1F-45AF42C4515A}"/>
                    </a:ext>
                  </a:extLst>
                </p:cNvPr>
                <p:cNvSpPr>
                  <a:spLocks noChangeShapeType="1"/>
                </p:cNvSpPr>
                <p:nvPr/>
              </p:nvSpPr>
              <p:spPr bwMode="auto">
                <a:xfrm>
                  <a:off x="8340" y="4632"/>
                  <a:ext cx="680"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42" name="Oval 101">
                  <a:extLst>
                    <a:ext uri="{FF2B5EF4-FFF2-40B4-BE49-F238E27FC236}">
                      <a16:creationId xmlns:a16="http://schemas.microsoft.com/office/drawing/2014/main" id="{5E9CCEC6-FB7A-4F56-BE7C-DFFEA36255DD}"/>
                    </a:ext>
                  </a:extLst>
                </p:cNvPr>
                <p:cNvSpPr>
                  <a:spLocks noChangeArrowheads="1"/>
                </p:cNvSpPr>
                <p:nvPr/>
              </p:nvSpPr>
              <p:spPr bwMode="auto">
                <a:xfrm>
                  <a:off x="9015" y="4608"/>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43" name="Line 102">
                  <a:extLst>
                    <a:ext uri="{FF2B5EF4-FFF2-40B4-BE49-F238E27FC236}">
                      <a16:creationId xmlns:a16="http://schemas.microsoft.com/office/drawing/2014/main" id="{14DC6C98-F1D3-462C-8F24-80014C315F8E}"/>
                    </a:ext>
                  </a:extLst>
                </p:cNvPr>
                <p:cNvSpPr>
                  <a:spLocks noChangeShapeType="1"/>
                </p:cNvSpPr>
                <p:nvPr/>
              </p:nvSpPr>
              <p:spPr bwMode="auto">
                <a:xfrm flipH="1">
                  <a:off x="8328" y="4277"/>
                  <a:ext cx="283" cy="34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44" name="Line 103">
                  <a:extLst>
                    <a:ext uri="{FF2B5EF4-FFF2-40B4-BE49-F238E27FC236}">
                      <a16:creationId xmlns:a16="http://schemas.microsoft.com/office/drawing/2014/main" id="{DBB690DA-70F0-4F1B-BB59-8F171918F692}"/>
                    </a:ext>
                  </a:extLst>
                </p:cNvPr>
                <p:cNvSpPr>
                  <a:spLocks noChangeShapeType="1"/>
                </p:cNvSpPr>
                <p:nvPr/>
              </p:nvSpPr>
              <p:spPr bwMode="auto">
                <a:xfrm>
                  <a:off x="9375" y="3612"/>
                  <a:ext cx="0" cy="68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45" name="Oval 104">
                  <a:extLst>
                    <a:ext uri="{FF2B5EF4-FFF2-40B4-BE49-F238E27FC236}">
                      <a16:creationId xmlns:a16="http://schemas.microsoft.com/office/drawing/2014/main" id="{C9EFDD9D-5680-4252-B648-FD4141A03812}"/>
                    </a:ext>
                  </a:extLst>
                </p:cNvPr>
                <p:cNvSpPr>
                  <a:spLocks noChangeArrowheads="1"/>
                </p:cNvSpPr>
                <p:nvPr/>
              </p:nvSpPr>
              <p:spPr bwMode="auto">
                <a:xfrm>
                  <a:off x="8604" y="3576"/>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46" name="Line 105">
                  <a:extLst>
                    <a:ext uri="{FF2B5EF4-FFF2-40B4-BE49-F238E27FC236}">
                      <a16:creationId xmlns:a16="http://schemas.microsoft.com/office/drawing/2014/main" id="{859BC3C3-C709-4EB6-9CE2-2AAA46254AA9}"/>
                    </a:ext>
                  </a:extLst>
                </p:cNvPr>
                <p:cNvSpPr>
                  <a:spLocks noChangeShapeType="1"/>
                </p:cNvSpPr>
                <p:nvPr/>
              </p:nvSpPr>
              <p:spPr bwMode="auto">
                <a:xfrm>
                  <a:off x="8664" y="3600"/>
                  <a:ext cx="680"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47" name="Oval 106">
                  <a:extLst>
                    <a:ext uri="{FF2B5EF4-FFF2-40B4-BE49-F238E27FC236}">
                      <a16:creationId xmlns:a16="http://schemas.microsoft.com/office/drawing/2014/main" id="{EFD0706E-6268-4D4B-8AE1-9FE8F94F035E}"/>
                    </a:ext>
                  </a:extLst>
                </p:cNvPr>
                <p:cNvSpPr>
                  <a:spLocks noChangeArrowheads="1"/>
                </p:cNvSpPr>
                <p:nvPr/>
              </p:nvSpPr>
              <p:spPr bwMode="auto">
                <a:xfrm>
                  <a:off x="9339" y="3576"/>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48" name="Line 107">
                  <a:extLst>
                    <a:ext uri="{FF2B5EF4-FFF2-40B4-BE49-F238E27FC236}">
                      <a16:creationId xmlns:a16="http://schemas.microsoft.com/office/drawing/2014/main" id="{440DC781-BE2F-4276-AD84-9171E14EEC96}"/>
                    </a:ext>
                  </a:extLst>
                </p:cNvPr>
                <p:cNvSpPr>
                  <a:spLocks noChangeShapeType="1"/>
                </p:cNvSpPr>
                <p:nvPr/>
              </p:nvSpPr>
              <p:spPr bwMode="auto">
                <a:xfrm>
                  <a:off x="8628" y="3626"/>
                  <a:ext cx="0" cy="68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49" name="Oval 108">
                  <a:extLst>
                    <a:ext uri="{FF2B5EF4-FFF2-40B4-BE49-F238E27FC236}">
                      <a16:creationId xmlns:a16="http://schemas.microsoft.com/office/drawing/2014/main" id="{D2C863AA-BF1D-436E-A4D9-D25F656FF8C5}"/>
                    </a:ext>
                  </a:extLst>
                </p:cNvPr>
                <p:cNvSpPr>
                  <a:spLocks noChangeArrowheads="1"/>
                </p:cNvSpPr>
                <p:nvPr/>
              </p:nvSpPr>
              <p:spPr bwMode="auto">
                <a:xfrm>
                  <a:off x="8604" y="4248"/>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50" name="Line 109">
                  <a:extLst>
                    <a:ext uri="{FF2B5EF4-FFF2-40B4-BE49-F238E27FC236}">
                      <a16:creationId xmlns:a16="http://schemas.microsoft.com/office/drawing/2014/main" id="{51ACCDB8-7592-4A0F-9D9A-8350B078A642}"/>
                    </a:ext>
                  </a:extLst>
                </p:cNvPr>
                <p:cNvSpPr>
                  <a:spLocks noChangeShapeType="1"/>
                </p:cNvSpPr>
                <p:nvPr/>
              </p:nvSpPr>
              <p:spPr bwMode="auto">
                <a:xfrm>
                  <a:off x="8664" y="4272"/>
                  <a:ext cx="680"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51" name="Oval 110">
                  <a:extLst>
                    <a:ext uri="{FF2B5EF4-FFF2-40B4-BE49-F238E27FC236}">
                      <a16:creationId xmlns:a16="http://schemas.microsoft.com/office/drawing/2014/main" id="{B4D90ADE-D85F-4A27-A9A2-C56517479455}"/>
                    </a:ext>
                  </a:extLst>
                </p:cNvPr>
                <p:cNvSpPr>
                  <a:spLocks noChangeArrowheads="1"/>
                </p:cNvSpPr>
                <p:nvPr/>
              </p:nvSpPr>
              <p:spPr bwMode="auto">
                <a:xfrm>
                  <a:off x="9339" y="4248"/>
                  <a:ext cx="57" cy="57"/>
                </a:xfrm>
                <a:prstGeom prst="ellipse">
                  <a:avLst/>
                </a:prstGeom>
                <a:solidFill>
                  <a:srgbClr val="FFFFFF"/>
                </a:solidFill>
                <a:ln w="25400">
                  <a:solidFill>
                    <a:srgbClr val="000000"/>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0452" name="Line 111">
                  <a:extLst>
                    <a:ext uri="{FF2B5EF4-FFF2-40B4-BE49-F238E27FC236}">
                      <a16:creationId xmlns:a16="http://schemas.microsoft.com/office/drawing/2014/main" id="{E2793487-4FF5-45EA-9C73-0893CE2F021F}"/>
                    </a:ext>
                  </a:extLst>
                </p:cNvPr>
                <p:cNvSpPr>
                  <a:spLocks noChangeShapeType="1"/>
                </p:cNvSpPr>
                <p:nvPr/>
              </p:nvSpPr>
              <p:spPr bwMode="auto">
                <a:xfrm flipH="1">
                  <a:off x="8328" y="3612"/>
                  <a:ext cx="283" cy="34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53" name="Line 112">
                  <a:extLst>
                    <a:ext uri="{FF2B5EF4-FFF2-40B4-BE49-F238E27FC236}">
                      <a16:creationId xmlns:a16="http://schemas.microsoft.com/office/drawing/2014/main" id="{6046B8F1-D9FC-4EF9-A2A3-BC4B51E9885B}"/>
                    </a:ext>
                  </a:extLst>
                </p:cNvPr>
                <p:cNvSpPr>
                  <a:spLocks noChangeShapeType="1"/>
                </p:cNvSpPr>
                <p:nvPr/>
              </p:nvSpPr>
              <p:spPr bwMode="auto">
                <a:xfrm flipH="1">
                  <a:off x="9068" y="3624"/>
                  <a:ext cx="283" cy="34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454" name="Line 113">
                  <a:extLst>
                    <a:ext uri="{FF2B5EF4-FFF2-40B4-BE49-F238E27FC236}">
                      <a16:creationId xmlns:a16="http://schemas.microsoft.com/office/drawing/2014/main" id="{B3EBB795-3017-41D6-B69C-9E244CCCF0AB}"/>
                    </a:ext>
                  </a:extLst>
                </p:cNvPr>
                <p:cNvSpPr>
                  <a:spLocks noChangeShapeType="1"/>
                </p:cNvSpPr>
                <p:nvPr/>
              </p:nvSpPr>
              <p:spPr bwMode="auto">
                <a:xfrm flipH="1">
                  <a:off x="9075" y="4289"/>
                  <a:ext cx="283" cy="34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60434" name="Text Box 115">
                <a:extLst>
                  <a:ext uri="{FF2B5EF4-FFF2-40B4-BE49-F238E27FC236}">
                    <a16:creationId xmlns:a16="http://schemas.microsoft.com/office/drawing/2014/main" id="{8B4E11C7-8365-405A-AD4B-A268B04A07F1}"/>
                  </a:ext>
                </a:extLst>
              </p:cNvPr>
              <p:cNvSpPr txBox="1">
                <a:spLocks noChangeArrowheads="1"/>
              </p:cNvSpPr>
              <p:nvPr/>
            </p:nvSpPr>
            <p:spPr bwMode="auto">
              <a:xfrm>
                <a:off x="4513" y="3171"/>
                <a:ext cx="23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p>
            </p:txBody>
          </p:sp>
        </p:grpSp>
      </p:grpSp>
      <p:sp>
        <p:nvSpPr>
          <p:cNvPr id="1228923" name="Rectangle 123">
            <a:extLst>
              <a:ext uri="{FF2B5EF4-FFF2-40B4-BE49-F238E27FC236}">
                <a16:creationId xmlns:a16="http://schemas.microsoft.com/office/drawing/2014/main" id="{467CBB03-C682-4DE3-981D-C670961F7D1D}"/>
              </a:ext>
            </a:extLst>
          </p:cNvPr>
          <p:cNvSpPr>
            <a:spLocks noChangeArrowheads="1"/>
          </p:cNvSpPr>
          <p:nvPr/>
        </p:nvSpPr>
        <p:spPr bwMode="auto">
          <a:xfrm>
            <a:off x="2135188" y="5300663"/>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在实际应用中，根据需要还可将上述几种典型结构组合使用。 </a:t>
            </a:r>
          </a:p>
        </p:txBody>
      </p:sp>
      <p:sp>
        <p:nvSpPr>
          <p:cNvPr id="1228925" name="AutoShape 125">
            <a:extLst>
              <a:ext uri="{FF2B5EF4-FFF2-40B4-BE49-F238E27FC236}">
                <a16:creationId xmlns:a16="http://schemas.microsoft.com/office/drawing/2014/main" id="{546DB849-7B8A-4F8D-8A5A-4246F41CA038}"/>
              </a:ext>
            </a:extLst>
          </p:cNvPr>
          <p:cNvSpPr>
            <a:spLocks noChangeArrowheads="1"/>
          </p:cNvSpPr>
          <p:nvPr/>
        </p:nvSpPr>
        <p:spPr bwMode="auto">
          <a:xfrm>
            <a:off x="1774825" y="5338763"/>
            <a:ext cx="2160588" cy="1079500"/>
          </a:xfrm>
          <a:prstGeom prst="wedgeRoundRectCallout">
            <a:avLst>
              <a:gd name="adj1" fmla="val 13481"/>
              <a:gd name="adj2" fmla="val -88528"/>
              <a:gd name="adj3" fmla="val 16667"/>
            </a:avLst>
          </a:prstGeom>
          <a:solidFill>
            <a:srgbClr val="FFFF66">
              <a:alpha val="89803"/>
            </a:srgbClr>
          </a:solidFill>
          <a:ln w="12700" algn="ctr">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accent1"/>
                </a:solidFill>
              </a:rPr>
              <a:t>环（</a:t>
            </a:r>
            <a:r>
              <a:rPr lang="en-US" altLang="zh-CN">
                <a:solidFill>
                  <a:schemeClr val="accent1"/>
                </a:solidFill>
              </a:rPr>
              <a:t>Ring</a:t>
            </a:r>
            <a:r>
              <a:rPr lang="zh-CN" altLang="en-US">
                <a:solidFill>
                  <a:schemeClr val="accent1"/>
                </a:solidFill>
              </a:rPr>
              <a:t>）型网络</a:t>
            </a:r>
          </a:p>
        </p:txBody>
      </p:sp>
      <p:sp>
        <p:nvSpPr>
          <p:cNvPr id="1228926" name="AutoShape 126">
            <a:extLst>
              <a:ext uri="{FF2B5EF4-FFF2-40B4-BE49-F238E27FC236}">
                <a16:creationId xmlns:a16="http://schemas.microsoft.com/office/drawing/2014/main" id="{86B9F162-75AE-4955-9826-C067ED41E36D}"/>
              </a:ext>
            </a:extLst>
          </p:cNvPr>
          <p:cNvSpPr>
            <a:spLocks noChangeArrowheads="1"/>
          </p:cNvSpPr>
          <p:nvPr/>
        </p:nvSpPr>
        <p:spPr bwMode="auto">
          <a:xfrm>
            <a:off x="3503613" y="5338763"/>
            <a:ext cx="2305050" cy="1079500"/>
          </a:xfrm>
          <a:prstGeom prst="wedgeRoundRectCallout">
            <a:avLst>
              <a:gd name="adj1" fmla="val 9505"/>
              <a:gd name="adj2" fmla="val -88528"/>
              <a:gd name="adj3" fmla="val 16667"/>
            </a:avLst>
          </a:prstGeom>
          <a:solidFill>
            <a:srgbClr val="FFFF66">
              <a:alpha val="89803"/>
            </a:srgbClr>
          </a:solidFill>
          <a:ln w="12700" algn="ctr">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accent1"/>
                </a:solidFill>
              </a:rPr>
              <a:t>树（</a:t>
            </a:r>
            <a:r>
              <a:rPr lang="en-US" altLang="zh-CN">
                <a:solidFill>
                  <a:schemeClr val="accent1"/>
                </a:solidFill>
              </a:rPr>
              <a:t>Tree</a:t>
            </a:r>
            <a:r>
              <a:rPr lang="zh-CN" altLang="en-US">
                <a:solidFill>
                  <a:schemeClr val="accent1"/>
                </a:solidFill>
              </a:rPr>
              <a:t>）型网络</a:t>
            </a:r>
          </a:p>
        </p:txBody>
      </p:sp>
      <p:sp>
        <p:nvSpPr>
          <p:cNvPr id="1228927" name="AutoShape 127">
            <a:extLst>
              <a:ext uri="{FF2B5EF4-FFF2-40B4-BE49-F238E27FC236}">
                <a16:creationId xmlns:a16="http://schemas.microsoft.com/office/drawing/2014/main" id="{D8283377-8C59-44BC-A2C0-F5E7CA618779}"/>
              </a:ext>
            </a:extLst>
          </p:cNvPr>
          <p:cNvSpPr>
            <a:spLocks noChangeArrowheads="1"/>
          </p:cNvSpPr>
          <p:nvPr/>
        </p:nvSpPr>
        <p:spPr bwMode="auto">
          <a:xfrm>
            <a:off x="5232400" y="5338763"/>
            <a:ext cx="2159000" cy="1079500"/>
          </a:xfrm>
          <a:prstGeom prst="wedgeRoundRectCallout">
            <a:avLst>
              <a:gd name="adj1" fmla="val 13528"/>
              <a:gd name="adj2" fmla="val -88528"/>
              <a:gd name="adj3" fmla="val 16667"/>
            </a:avLst>
          </a:prstGeom>
          <a:solidFill>
            <a:srgbClr val="FFFF66">
              <a:alpha val="89803"/>
            </a:srgbClr>
          </a:solidFill>
          <a:ln w="12700" algn="ctr">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accent1"/>
                </a:solidFill>
              </a:rPr>
              <a:t>星（</a:t>
            </a:r>
            <a:r>
              <a:rPr lang="en-US" altLang="zh-CN">
                <a:solidFill>
                  <a:schemeClr val="accent1"/>
                </a:solidFill>
              </a:rPr>
              <a:t>Star</a:t>
            </a:r>
            <a:r>
              <a:rPr lang="zh-CN" altLang="en-US">
                <a:solidFill>
                  <a:schemeClr val="accent1"/>
                </a:solidFill>
              </a:rPr>
              <a:t>）型网络</a:t>
            </a:r>
          </a:p>
        </p:txBody>
      </p:sp>
      <p:sp>
        <p:nvSpPr>
          <p:cNvPr id="1228928" name="AutoShape 128">
            <a:extLst>
              <a:ext uri="{FF2B5EF4-FFF2-40B4-BE49-F238E27FC236}">
                <a16:creationId xmlns:a16="http://schemas.microsoft.com/office/drawing/2014/main" id="{BFD8989A-F6A2-476A-9304-66EC485E29B5}"/>
              </a:ext>
            </a:extLst>
          </p:cNvPr>
          <p:cNvSpPr>
            <a:spLocks noChangeArrowheads="1"/>
          </p:cNvSpPr>
          <p:nvPr/>
        </p:nvSpPr>
        <p:spPr bwMode="auto">
          <a:xfrm>
            <a:off x="5735638" y="5512476"/>
            <a:ext cx="3816350" cy="919401"/>
          </a:xfrm>
          <a:prstGeom prst="wedgeRoundRectCallout">
            <a:avLst>
              <a:gd name="adj1" fmla="val 16139"/>
              <a:gd name="adj2" fmla="val -115838"/>
              <a:gd name="adj3" fmla="val 16667"/>
            </a:avLst>
          </a:prstGeom>
          <a:solidFill>
            <a:srgbClr val="FFFF66">
              <a:alpha val="89803"/>
            </a:srgbClr>
          </a:solidFill>
          <a:ln w="12700" algn="ctr">
            <a:solidFill>
              <a:srgbClr val="003300"/>
            </a:solidFill>
            <a:miter lim="800000"/>
            <a:headEnd/>
            <a:tailEnd/>
          </a:ln>
        </p:spPr>
        <p:txBody>
          <a:bodyPr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sz="2400">
                <a:solidFill>
                  <a:schemeClr val="accent1"/>
                </a:solidFill>
              </a:rPr>
              <a:t>分布式（</a:t>
            </a:r>
            <a:r>
              <a:rPr lang="en-US" altLang="zh-CN" sz="2400">
                <a:solidFill>
                  <a:schemeClr val="accent1"/>
                </a:solidFill>
              </a:rPr>
              <a:t>Distributivity</a:t>
            </a:r>
            <a:r>
              <a:rPr lang="zh-CN" altLang="en-US" sz="2400">
                <a:solidFill>
                  <a:schemeClr val="accent1"/>
                </a:solidFill>
              </a:rPr>
              <a:t>）网络</a:t>
            </a:r>
          </a:p>
        </p:txBody>
      </p:sp>
      <p:sp>
        <p:nvSpPr>
          <p:cNvPr id="1228929" name="AutoShape 129">
            <a:extLst>
              <a:ext uri="{FF2B5EF4-FFF2-40B4-BE49-F238E27FC236}">
                <a16:creationId xmlns:a16="http://schemas.microsoft.com/office/drawing/2014/main" id="{18BDEA44-4E26-44F3-B78F-F7AD385DF36D}"/>
              </a:ext>
            </a:extLst>
          </p:cNvPr>
          <p:cNvSpPr>
            <a:spLocks noChangeArrowheads="1"/>
          </p:cNvSpPr>
          <p:nvPr/>
        </p:nvSpPr>
        <p:spPr bwMode="auto">
          <a:xfrm>
            <a:off x="7608888" y="5338763"/>
            <a:ext cx="2951162" cy="1079500"/>
          </a:xfrm>
          <a:prstGeom prst="wedgeRoundRectCallout">
            <a:avLst>
              <a:gd name="adj1" fmla="val -3523"/>
              <a:gd name="adj2" fmla="val -107500"/>
              <a:gd name="adj3" fmla="val 16667"/>
            </a:avLst>
          </a:prstGeom>
          <a:solidFill>
            <a:srgbClr val="FFFF66">
              <a:alpha val="89803"/>
            </a:srgbClr>
          </a:solidFill>
          <a:ln w="12700" algn="ctr">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accent1"/>
                </a:solidFill>
              </a:rPr>
              <a:t>立方体（</a:t>
            </a:r>
            <a:r>
              <a:rPr lang="en-US" altLang="zh-CN">
                <a:solidFill>
                  <a:schemeClr val="accent1"/>
                </a:solidFill>
              </a:rPr>
              <a:t>Cube</a:t>
            </a:r>
            <a:r>
              <a:rPr lang="zh-CN" altLang="en-US">
                <a:solidFill>
                  <a:schemeClr val="accent1"/>
                </a:solidFill>
              </a:rPr>
              <a:t>）型网络</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8803">
                                            <p:txEl>
                                              <p:pRg st="0" end="0"/>
                                            </p:txEl>
                                          </p:spTgt>
                                        </p:tgtEl>
                                        <p:attrNameLst>
                                          <p:attrName>style.visibility</p:attrName>
                                        </p:attrNameLst>
                                      </p:cBhvr>
                                      <p:to>
                                        <p:strVal val="visible"/>
                                      </p:to>
                                    </p:set>
                                    <p:animEffect transition="in" filter="fade">
                                      <p:cBhvr>
                                        <p:cTn id="7" dur="500"/>
                                        <p:tgtEl>
                                          <p:spTgt spid="1228803">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28925"/>
                                        </p:tgtEl>
                                        <p:attrNameLst>
                                          <p:attrName>style.visibility</p:attrName>
                                        </p:attrNameLst>
                                      </p:cBhvr>
                                      <p:to>
                                        <p:strVal val="visible"/>
                                      </p:to>
                                    </p:set>
                                    <p:animEffect transition="in" filter="fade">
                                      <p:cBhvr>
                                        <p:cTn id="16" dur="500"/>
                                        <p:tgtEl>
                                          <p:spTgt spid="12289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grpId="1" nodeType="clickEffect">
                                  <p:stCondLst>
                                    <p:cond delay="0"/>
                                  </p:stCondLst>
                                  <p:childTnLst>
                                    <p:animEffect transition="out" filter="fade">
                                      <p:cBhvr>
                                        <p:cTn id="20" dur="500"/>
                                        <p:tgtEl>
                                          <p:spTgt spid="1228925"/>
                                        </p:tgtEl>
                                      </p:cBhvr>
                                    </p:animEffect>
                                    <p:set>
                                      <p:cBhvr>
                                        <p:cTn id="21" dur="1" fill="hold">
                                          <p:stCondLst>
                                            <p:cond delay="499"/>
                                          </p:stCondLst>
                                        </p:cTn>
                                        <p:tgtEl>
                                          <p:spTgt spid="1228925"/>
                                        </p:tgtEl>
                                        <p:attrNameLst>
                                          <p:attrName>style.visibility</p:attrName>
                                        </p:attrNameLst>
                                      </p:cBhvr>
                                      <p:to>
                                        <p:strVal val="hidden"/>
                                      </p:to>
                                    </p:se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28926"/>
                                        </p:tgtEl>
                                        <p:attrNameLst>
                                          <p:attrName>style.visibility</p:attrName>
                                        </p:attrNameLst>
                                      </p:cBhvr>
                                      <p:to>
                                        <p:strVal val="visible"/>
                                      </p:to>
                                    </p:set>
                                    <p:animEffect transition="in" filter="fade">
                                      <p:cBhvr>
                                        <p:cTn id="25" dur="500"/>
                                        <p:tgtEl>
                                          <p:spTgt spid="12289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xit" presetSubtype="0" fill="hold" grpId="1" nodeType="clickEffect">
                                  <p:stCondLst>
                                    <p:cond delay="0"/>
                                  </p:stCondLst>
                                  <p:childTnLst>
                                    <p:animEffect transition="out" filter="fade">
                                      <p:cBhvr>
                                        <p:cTn id="29" dur="500"/>
                                        <p:tgtEl>
                                          <p:spTgt spid="1228926"/>
                                        </p:tgtEl>
                                      </p:cBhvr>
                                    </p:animEffect>
                                    <p:set>
                                      <p:cBhvr>
                                        <p:cTn id="30" dur="1" fill="hold">
                                          <p:stCondLst>
                                            <p:cond delay="499"/>
                                          </p:stCondLst>
                                        </p:cTn>
                                        <p:tgtEl>
                                          <p:spTgt spid="1228926"/>
                                        </p:tgtEl>
                                        <p:attrNameLst>
                                          <p:attrName>style.visibility</p:attrName>
                                        </p:attrNameLst>
                                      </p:cBhvr>
                                      <p:to>
                                        <p:strVal val="hidden"/>
                                      </p:to>
                                    </p:se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28927"/>
                                        </p:tgtEl>
                                        <p:attrNameLst>
                                          <p:attrName>style.visibility</p:attrName>
                                        </p:attrNameLst>
                                      </p:cBhvr>
                                      <p:to>
                                        <p:strVal val="visible"/>
                                      </p:to>
                                    </p:set>
                                    <p:animEffect transition="in" filter="fade">
                                      <p:cBhvr>
                                        <p:cTn id="34" dur="500"/>
                                        <p:tgtEl>
                                          <p:spTgt spid="12289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1" nodeType="clickEffect">
                                  <p:stCondLst>
                                    <p:cond delay="0"/>
                                  </p:stCondLst>
                                  <p:childTnLst>
                                    <p:animEffect transition="out" filter="fade">
                                      <p:cBhvr>
                                        <p:cTn id="38" dur="500"/>
                                        <p:tgtEl>
                                          <p:spTgt spid="1228927"/>
                                        </p:tgtEl>
                                      </p:cBhvr>
                                    </p:animEffect>
                                    <p:set>
                                      <p:cBhvr>
                                        <p:cTn id="39" dur="1" fill="hold">
                                          <p:stCondLst>
                                            <p:cond delay="499"/>
                                          </p:stCondLst>
                                        </p:cTn>
                                        <p:tgtEl>
                                          <p:spTgt spid="1228927"/>
                                        </p:tgtEl>
                                        <p:attrNameLst>
                                          <p:attrName>style.visibility</p:attrName>
                                        </p:attrNameLst>
                                      </p:cBhvr>
                                      <p:to>
                                        <p:strVal val="hidden"/>
                                      </p:to>
                                    </p:se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228928"/>
                                        </p:tgtEl>
                                        <p:attrNameLst>
                                          <p:attrName>style.visibility</p:attrName>
                                        </p:attrNameLst>
                                      </p:cBhvr>
                                      <p:to>
                                        <p:strVal val="visible"/>
                                      </p:to>
                                    </p:set>
                                    <p:animEffect transition="in" filter="fade">
                                      <p:cBhvr>
                                        <p:cTn id="43" dur="500"/>
                                        <p:tgtEl>
                                          <p:spTgt spid="12289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228928"/>
                                        </p:tgtEl>
                                      </p:cBhvr>
                                    </p:animEffect>
                                    <p:set>
                                      <p:cBhvr>
                                        <p:cTn id="48" dur="1" fill="hold">
                                          <p:stCondLst>
                                            <p:cond delay="499"/>
                                          </p:stCondLst>
                                        </p:cTn>
                                        <p:tgtEl>
                                          <p:spTgt spid="1228928"/>
                                        </p:tgtEl>
                                        <p:attrNameLst>
                                          <p:attrName>style.visibility</p:attrName>
                                        </p:attrNameLst>
                                      </p:cBhvr>
                                      <p:to>
                                        <p:strVal val="hidden"/>
                                      </p:to>
                                    </p:set>
                                  </p:childTnLst>
                                </p:cTn>
                              </p:par>
                            </p:childTnLst>
                          </p:cTn>
                        </p:par>
                        <p:par>
                          <p:cTn id="49" fill="hold" nodeType="afterGroup">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228929"/>
                                        </p:tgtEl>
                                        <p:attrNameLst>
                                          <p:attrName>style.visibility</p:attrName>
                                        </p:attrNameLst>
                                      </p:cBhvr>
                                      <p:to>
                                        <p:strVal val="visible"/>
                                      </p:to>
                                    </p:set>
                                    <p:animEffect transition="in" filter="fade">
                                      <p:cBhvr>
                                        <p:cTn id="52" dur="500"/>
                                        <p:tgtEl>
                                          <p:spTgt spid="12289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500"/>
                                        <p:tgtEl>
                                          <p:spTgt spid="1228929"/>
                                        </p:tgtEl>
                                      </p:cBhvr>
                                    </p:animEffect>
                                    <p:set>
                                      <p:cBhvr>
                                        <p:cTn id="57" dur="1" fill="hold">
                                          <p:stCondLst>
                                            <p:cond delay="499"/>
                                          </p:stCondLst>
                                        </p:cTn>
                                        <p:tgtEl>
                                          <p:spTgt spid="1228929"/>
                                        </p:tgtEl>
                                        <p:attrNameLst>
                                          <p:attrName>style.visibility</p:attrName>
                                        </p:attrNameLst>
                                      </p:cBhvr>
                                      <p:to>
                                        <p:strVal val="hidden"/>
                                      </p:to>
                                    </p:set>
                                  </p:childTnLst>
                                </p:cTn>
                              </p:par>
                            </p:childTnLst>
                          </p:cTn>
                        </p:par>
                        <p:par>
                          <p:cTn id="58" fill="hold" nodeType="afterGroup">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228923"/>
                                        </p:tgtEl>
                                        <p:attrNameLst>
                                          <p:attrName>style.visibility</p:attrName>
                                        </p:attrNameLst>
                                      </p:cBhvr>
                                      <p:to>
                                        <p:strVal val="visible"/>
                                      </p:to>
                                    </p:set>
                                    <p:animEffect transition="in" filter="fade">
                                      <p:cBhvr>
                                        <p:cTn id="61" dur="500"/>
                                        <p:tgtEl>
                                          <p:spTgt spid="122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3" grpId="0" build="p"/>
      <p:bldP spid="1228923" grpId="0"/>
      <p:bldP spid="1228925" grpId="0" animBg="1"/>
      <p:bldP spid="1228925" grpId="1" animBg="1"/>
      <p:bldP spid="1228926" grpId="0" animBg="1"/>
      <p:bldP spid="1228926" grpId="1" animBg="1"/>
      <p:bldP spid="1228927" grpId="0" animBg="1"/>
      <p:bldP spid="1228927" grpId="1" animBg="1"/>
      <p:bldP spid="1228928" grpId="0" animBg="1"/>
      <p:bldP spid="1228928" grpId="1" animBg="1"/>
      <p:bldP spid="1228929" grpId="0" animBg="1"/>
      <p:bldP spid="1228929"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595F99C3-0D1A-41FF-80DD-47869A0DCF5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6DDDF65-80AC-4FF8-B660-4DBAB62305BB}"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1443" name="Rectangle 2">
            <a:extLst>
              <a:ext uri="{FF2B5EF4-FFF2-40B4-BE49-F238E27FC236}">
                <a16:creationId xmlns:a16="http://schemas.microsoft.com/office/drawing/2014/main" id="{79443E84-ACD2-44FE-9BA6-616F3104928D}"/>
              </a:ext>
            </a:extLst>
          </p:cNvPr>
          <p:cNvSpPr>
            <a:spLocks noGrp="1" noChangeArrowheads="1"/>
          </p:cNvSpPr>
          <p:nvPr>
            <p:ph type="title"/>
          </p:nvPr>
        </p:nvSpPr>
        <p:spPr/>
        <p:txBody>
          <a:bodyPr/>
          <a:lstStyle/>
          <a:p>
            <a:pPr eaLnBrk="1" hangingPunct="1"/>
            <a:r>
              <a:rPr lang="en-US" altLang="zh-CN"/>
              <a:t>8.3 </a:t>
            </a:r>
            <a:r>
              <a:rPr lang="zh-CN" altLang="en-US"/>
              <a:t>通路、回路与连通性 </a:t>
            </a:r>
          </a:p>
        </p:txBody>
      </p:sp>
      <p:sp>
        <p:nvSpPr>
          <p:cNvPr id="1229827" name="Rectangle 3">
            <a:extLst>
              <a:ext uri="{FF2B5EF4-FFF2-40B4-BE49-F238E27FC236}">
                <a16:creationId xmlns:a16="http://schemas.microsoft.com/office/drawing/2014/main" id="{41049D64-6996-4405-8B08-A59C87E98F67}"/>
              </a:ext>
            </a:extLst>
          </p:cNvPr>
          <p:cNvSpPr>
            <a:spLocks noGrp="1" noChangeArrowheads="1"/>
          </p:cNvSpPr>
          <p:nvPr>
            <p:ph type="body" idx="1"/>
          </p:nvPr>
        </p:nvSpPr>
        <p:spPr>
          <a:xfrm>
            <a:off x="2135188" y="1341439"/>
            <a:ext cx="3816350" cy="4194175"/>
          </a:xfrm>
        </p:spPr>
        <p:txBody>
          <a:bodyPr/>
          <a:lstStyle/>
          <a:p>
            <a:pPr marL="0" indent="0" eaLnBrk="1" hangingPunct="1">
              <a:buNone/>
            </a:pPr>
            <a:r>
              <a:rPr lang="zh-CN" altLang="en-US"/>
              <a:t>    右图是中国铁路交通图的一部分，如果一个旅客要从昆明乘火车到北京，那么他一定会经过其它车站；而旅客不可能从兰州乘火车到达台北。这就引出了图的通路与连通的概念。</a:t>
            </a:r>
          </a:p>
        </p:txBody>
      </p:sp>
      <p:grpSp>
        <p:nvGrpSpPr>
          <p:cNvPr id="2" name="Group 57">
            <a:extLst>
              <a:ext uri="{FF2B5EF4-FFF2-40B4-BE49-F238E27FC236}">
                <a16:creationId xmlns:a16="http://schemas.microsoft.com/office/drawing/2014/main" id="{81D96AB8-466D-4B77-A50E-89202F433F7F}"/>
              </a:ext>
            </a:extLst>
          </p:cNvPr>
          <p:cNvGrpSpPr>
            <a:grpSpLocks/>
          </p:cNvGrpSpPr>
          <p:nvPr/>
        </p:nvGrpSpPr>
        <p:grpSpPr bwMode="auto">
          <a:xfrm>
            <a:off x="6167438" y="1389064"/>
            <a:ext cx="4286250" cy="4162425"/>
            <a:chOff x="2925" y="875"/>
            <a:chExt cx="2700" cy="2622"/>
          </a:xfrm>
        </p:grpSpPr>
        <p:sp>
          <p:nvSpPr>
            <p:cNvPr id="61447" name="Line 5">
              <a:extLst>
                <a:ext uri="{FF2B5EF4-FFF2-40B4-BE49-F238E27FC236}">
                  <a16:creationId xmlns:a16="http://schemas.microsoft.com/office/drawing/2014/main" id="{51C316E8-F413-4B34-8A33-BAB32DC96256}"/>
                </a:ext>
              </a:extLst>
            </p:cNvPr>
            <p:cNvSpPr>
              <a:spLocks noChangeAspect="1" noChangeShapeType="1"/>
            </p:cNvSpPr>
            <p:nvPr/>
          </p:nvSpPr>
          <p:spPr bwMode="auto">
            <a:xfrm>
              <a:off x="3351" y="1602"/>
              <a:ext cx="425" cy="17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Oval 6">
              <a:extLst>
                <a:ext uri="{FF2B5EF4-FFF2-40B4-BE49-F238E27FC236}">
                  <a16:creationId xmlns:a16="http://schemas.microsoft.com/office/drawing/2014/main" id="{8B646F46-BC47-4664-8D47-10F7E939F541}"/>
                </a:ext>
              </a:extLst>
            </p:cNvPr>
            <p:cNvSpPr>
              <a:spLocks noChangeAspect="1" noChangeArrowheads="1"/>
            </p:cNvSpPr>
            <p:nvPr/>
          </p:nvSpPr>
          <p:spPr bwMode="auto">
            <a:xfrm>
              <a:off x="3351" y="213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49" name="Oval 7">
              <a:extLst>
                <a:ext uri="{FF2B5EF4-FFF2-40B4-BE49-F238E27FC236}">
                  <a16:creationId xmlns:a16="http://schemas.microsoft.com/office/drawing/2014/main" id="{E0349403-1EE7-45B1-901C-677538761D3B}"/>
                </a:ext>
              </a:extLst>
            </p:cNvPr>
            <p:cNvSpPr>
              <a:spLocks noChangeAspect="1" noChangeArrowheads="1"/>
            </p:cNvSpPr>
            <p:nvPr/>
          </p:nvSpPr>
          <p:spPr bwMode="auto">
            <a:xfrm>
              <a:off x="3546" y="2257"/>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0" name="Oval 8">
              <a:extLst>
                <a:ext uri="{FF2B5EF4-FFF2-40B4-BE49-F238E27FC236}">
                  <a16:creationId xmlns:a16="http://schemas.microsoft.com/office/drawing/2014/main" id="{70AFE827-3109-4BEE-9328-01C5674D7695}"/>
                </a:ext>
              </a:extLst>
            </p:cNvPr>
            <p:cNvSpPr>
              <a:spLocks noChangeAspect="1" noChangeArrowheads="1"/>
            </p:cNvSpPr>
            <p:nvPr/>
          </p:nvSpPr>
          <p:spPr bwMode="auto">
            <a:xfrm>
              <a:off x="4163" y="1710"/>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1" name="Oval 9">
              <a:extLst>
                <a:ext uri="{FF2B5EF4-FFF2-40B4-BE49-F238E27FC236}">
                  <a16:creationId xmlns:a16="http://schemas.microsoft.com/office/drawing/2014/main" id="{36267972-82C5-4447-849B-72ADBAF6B21A}"/>
                </a:ext>
              </a:extLst>
            </p:cNvPr>
            <p:cNvSpPr>
              <a:spLocks noChangeAspect="1" noChangeArrowheads="1"/>
            </p:cNvSpPr>
            <p:nvPr/>
          </p:nvSpPr>
          <p:spPr bwMode="auto">
            <a:xfrm>
              <a:off x="3768" y="176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2" name="Oval 10">
              <a:extLst>
                <a:ext uri="{FF2B5EF4-FFF2-40B4-BE49-F238E27FC236}">
                  <a16:creationId xmlns:a16="http://schemas.microsoft.com/office/drawing/2014/main" id="{EB0B2351-7492-4CB5-BB90-7FA0DA240548}"/>
                </a:ext>
              </a:extLst>
            </p:cNvPr>
            <p:cNvSpPr>
              <a:spLocks noChangeAspect="1" noChangeArrowheads="1"/>
            </p:cNvSpPr>
            <p:nvPr/>
          </p:nvSpPr>
          <p:spPr bwMode="auto">
            <a:xfrm>
              <a:off x="4376" y="115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3" name="Oval 11">
              <a:extLst>
                <a:ext uri="{FF2B5EF4-FFF2-40B4-BE49-F238E27FC236}">
                  <a16:creationId xmlns:a16="http://schemas.microsoft.com/office/drawing/2014/main" id="{DB4DE040-3AE7-4EF7-9081-522C494BA070}"/>
                </a:ext>
              </a:extLst>
            </p:cNvPr>
            <p:cNvSpPr>
              <a:spLocks noChangeAspect="1" noChangeArrowheads="1"/>
            </p:cNvSpPr>
            <p:nvPr/>
          </p:nvSpPr>
          <p:spPr bwMode="auto">
            <a:xfrm>
              <a:off x="4108" y="2401"/>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4" name="Oval 12">
              <a:extLst>
                <a:ext uri="{FF2B5EF4-FFF2-40B4-BE49-F238E27FC236}">
                  <a16:creationId xmlns:a16="http://schemas.microsoft.com/office/drawing/2014/main" id="{E070C99D-12B6-4663-8D9C-1BFFD125F034}"/>
                </a:ext>
              </a:extLst>
            </p:cNvPr>
            <p:cNvSpPr>
              <a:spLocks noChangeAspect="1" noChangeArrowheads="1"/>
            </p:cNvSpPr>
            <p:nvPr/>
          </p:nvSpPr>
          <p:spPr bwMode="auto">
            <a:xfrm>
              <a:off x="4817" y="2079"/>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5" name="Oval 13">
              <a:extLst>
                <a:ext uri="{FF2B5EF4-FFF2-40B4-BE49-F238E27FC236}">
                  <a16:creationId xmlns:a16="http://schemas.microsoft.com/office/drawing/2014/main" id="{2CFA7566-9423-4909-B6A6-120BDD4C1070}"/>
                </a:ext>
              </a:extLst>
            </p:cNvPr>
            <p:cNvSpPr>
              <a:spLocks noChangeAspect="1" noChangeArrowheads="1"/>
            </p:cNvSpPr>
            <p:nvPr/>
          </p:nvSpPr>
          <p:spPr bwMode="auto">
            <a:xfrm>
              <a:off x="4468" y="124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6" name="Oval 14">
              <a:extLst>
                <a:ext uri="{FF2B5EF4-FFF2-40B4-BE49-F238E27FC236}">
                  <a16:creationId xmlns:a16="http://schemas.microsoft.com/office/drawing/2014/main" id="{6E3453D0-CFDC-4F89-A9EF-F617EDF371E8}"/>
                </a:ext>
              </a:extLst>
            </p:cNvPr>
            <p:cNvSpPr>
              <a:spLocks noChangeAspect="1" noChangeArrowheads="1"/>
            </p:cNvSpPr>
            <p:nvPr/>
          </p:nvSpPr>
          <p:spPr bwMode="auto">
            <a:xfrm>
              <a:off x="4982" y="95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7" name="Oval 15">
              <a:extLst>
                <a:ext uri="{FF2B5EF4-FFF2-40B4-BE49-F238E27FC236}">
                  <a16:creationId xmlns:a16="http://schemas.microsoft.com/office/drawing/2014/main" id="{36D5200C-6DD4-4177-BB40-59C47343B7A1}"/>
                </a:ext>
              </a:extLst>
            </p:cNvPr>
            <p:cNvSpPr>
              <a:spLocks noChangeAspect="1" noChangeArrowheads="1"/>
            </p:cNvSpPr>
            <p:nvPr/>
          </p:nvSpPr>
          <p:spPr bwMode="auto">
            <a:xfrm>
              <a:off x="3322" y="156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8" name="Oval 16">
              <a:extLst>
                <a:ext uri="{FF2B5EF4-FFF2-40B4-BE49-F238E27FC236}">
                  <a16:creationId xmlns:a16="http://schemas.microsoft.com/office/drawing/2014/main" id="{06A25050-76DC-40F2-B2BD-DC4E16DA5956}"/>
                </a:ext>
              </a:extLst>
            </p:cNvPr>
            <p:cNvSpPr>
              <a:spLocks noChangeAspect="1" noChangeArrowheads="1"/>
            </p:cNvSpPr>
            <p:nvPr/>
          </p:nvSpPr>
          <p:spPr bwMode="auto">
            <a:xfrm>
              <a:off x="4130" y="292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59" name="Oval 17">
              <a:extLst>
                <a:ext uri="{FF2B5EF4-FFF2-40B4-BE49-F238E27FC236}">
                  <a16:creationId xmlns:a16="http://schemas.microsoft.com/office/drawing/2014/main" id="{290E89E2-090F-4EA5-A12D-5B0A3BB3D271}"/>
                </a:ext>
              </a:extLst>
            </p:cNvPr>
            <p:cNvSpPr>
              <a:spLocks noChangeAspect="1" noChangeArrowheads="1"/>
            </p:cNvSpPr>
            <p:nvPr/>
          </p:nvSpPr>
          <p:spPr bwMode="auto">
            <a:xfrm>
              <a:off x="3230" y="273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60" name="Text Box 18">
              <a:extLst>
                <a:ext uri="{FF2B5EF4-FFF2-40B4-BE49-F238E27FC236}">
                  <a16:creationId xmlns:a16="http://schemas.microsoft.com/office/drawing/2014/main" id="{0DB57597-B119-442B-B3AF-EBDF8B34C317}"/>
                </a:ext>
              </a:extLst>
            </p:cNvPr>
            <p:cNvSpPr txBox="1">
              <a:spLocks noChangeAspect="1" noChangeArrowheads="1"/>
            </p:cNvSpPr>
            <p:nvPr/>
          </p:nvSpPr>
          <p:spPr bwMode="auto">
            <a:xfrm>
              <a:off x="2925" y="2002"/>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成都</a:t>
              </a:r>
            </a:p>
          </p:txBody>
        </p:sp>
        <p:sp>
          <p:nvSpPr>
            <p:cNvPr id="61461" name="Line 19">
              <a:extLst>
                <a:ext uri="{FF2B5EF4-FFF2-40B4-BE49-F238E27FC236}">
                  <a16:creationId xmlns:a16="http://schemas.microsoft.com/office/drawing/2014/main" id="{97C909EA-A2F7-4831-975A-B9E1B7938448}"/>
                </a:ext>
              </a:extLst>
            </p:cNvPr>
            <p:cNvSpPr>
              <a:spLocks noChangeAspect="1" noChangeShapeType="1"/>
            </p:cNvSpPr>
            <p:nvPr/>
          </p:nvSpPr>
          <p:spPr bwMode="auto">
            <a:xfrm>
              <a:off x="3388" y="2167"/>
              <a:ext cx="170" cy="1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20">
              <a:extLst>
                <a:ext uri="{FF2B5EF4-FFF2-40B4-BE49-F238E27FC236}">
                  <a16:creationId xmlns:a16="http://schemas.microsoft.com/office/drawing/2014/main" id="{C87BAAF8-0F46-454A-8047-27B3A0D586B5}"/>
                </a:ext>
              </a:extLst>
            </p:cNvPr>
            <p:cNvSpPr>
              <a:spLocks noChangeAspect="1" noChangeShapeType="1"/>
            </p:cNvSpPr>
            <p:nvPr/>
          </p:nvSpPr>
          <p:spPr bwMode="auto">
            <a:xfrm flipH="1">
              <a:off x="3252" y="2178"/>
              <a:ext cx="125" cy="5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21">
              <a:extLst>
                <a:ext uri="{FF2B5EF4-FFF2-40B4-BE49-F238E27FC236}">
                  <a16:creationId xmlns:a16="http://schemas.microsoft.com/office/drawing/2014/main" id="{AD39FB75-BEB8-478A-AF6D-D4A7D771DAC4}"/>
                </a:ext>
              </a:extLst>
            </p:cNvPr>
            <p:cNvSpPr>
              <a:spLocks noChangeAspect="1" noChangeShapeType="1"/>
            </p:cNvSpPr>
            <p:nvPr/>
          </p:nvSpPr>
          <p:spPr bwMode="auto">
            <a:xfrm flipH="1">
              <a:off x="3274" y="2301"/>
              <a:ext cx="283" cy="4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Line 22">
              <a:extLst>
                <a:ext uri="{FF2B5EF4-FFF2-40B4-BE49-F238E27FC236}">
                  <a16:creationId xmlns:a16="http://schemas.microsoft.com/office/drawing/2014/main" id="{97BDF2BD-1B00-4D69-A888-A1F52BD1B94D}"/>
                </a:ext>
              </a:extLst>
            </p:cNvPr>
            <p:cNvSpPr>
              <a:spLocks noChangeAspect="1" noChangeShapeType="1"/>
            </p:cNvSpPr>
            <p:nvPr/>
          </p:nvSpPr>
          <p:spPr bwMode="auto">
            <a:xfrm flipH="1">
              <a:off x="3403" y="1800"/>
              <a:ext cx="369" cy="3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Line 23">
              <a:extLst>
                <a:ext uri="{FF2B5EF4-FFF2-40B4-BE49-F238E27FC236}">
                  <a16:creationId xmlns:a16="http://schemas.microsoft.com/office/drawing/2014/main" id="{2C0827C6-1795-4510-99FA-A0A4E2B7D0FC}"/>
                </a:ext>
              </a:extLst>
            </p:cNvPr>
            <p:cNvSpPr>
              <a:spLocks noChangeAspect="1" noChangeShapeType="1"/>
            </p:cNvSpPr>
            <p:nvPr/>
          </p:nvSpPr>
          <p:spPr bwMode="auto">
            <a:xfrm>
              <a:off x="3340" y="1606"/>
              <a:ext cx="45" cy="5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24">
              <a:extLst>
                <a:ext uri="{FF2B5EF4-FFF2-40B4-BE49-F238E27FC236}">
                  <a16:creationId xmlns:a16="http://schemas.microsoft.com/office/drawing/2014/main" id="{9278E2CB-8029-4A4A-AB3E-5D31CC5F501E}"/>
                </a:ext>
              </a:extLst>
            </p:cNvPr>
            <p:cNvSpPr>
              <a:spLocks noChangeAspect="1" noChangeShapeType="1"/>
            </p:cNvSpPr>
            <p:nvPr/>
          </p:nvSpPr>
          <p:spPr bwMode="auto">
            <a:xfrm>
              <a:off x="3601" y="2283"/>
              <a:ext cx="510" cy="1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Line 25">
              <a:extLst>
                <a:ext uri="{FF2B5EF4-FFF2-40B4-BE49-F238E27FC236}">
                  <a16:creationId xmlns:a16="http://schemas.microsoft.com/office/drawing/2014/main" id="{37512047-5B67-4E0F-987C-B8B6D9295F18}"/>
                </a:ext>
              </a:extLst>
            </p:cNvPr>
            <p:cNvSpPr>
              <a:spLocks noChangeAspect="1" noChangeShapeType="1"/>
            </p:cNvSpPr>
            <p:nvPr/>
          </p:nvSpPr>
          <p:spPr bwMode="auto">
            <a:xfrm>
              <a:off x="4127" y="2460"/>
              <a:ext cx="28" cy="4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8" name="Line 26">
              <a:extLst>
                <a:ext uri="{FF2B5EF4-FFF2-40B4-BE49-F238E27FC236}">
                  <a16:creationId xmlns:a16="http://schemas.microsoft.com/office/drawing/2014/main" id="{5DE7044A-A16B-4A0E-A497-D16503176777}"/>
                </a:ext>
              </a:extLst>
            </p:cNvPr>
            <p:cNvSpPr>
              <a:spLocks noChangeAspect="1" noChangeShapeType="1"/>
            </p:cNvSpPr>
            <p:nvPr/>
          </p:nvSpPr>
          <p:spPr bwMode="auto">
            <a:xfrm flipV="1">
              <a:off x="3825" y="1732"/>
              <a:ext cx="340"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9" name="Line 27">
              <a:extLst>
                <a:ext uri="{FF2B5EF4-FFF2-40B4-BE49-F238E27FC236}">
                  <a16:creationId xmlns:a16="http://schemas.microsoft.com/office/drawing/2014/main" id="{5246D3B8-6672-49B9-925C-2122319B1465}"/>
                </a:ext>
              </a:extLst>
            </p:cNvPr>
            <p:cNvSpPr>
              <a:spLocks noChangeAspect="1" noChangeShapeType="1"/>
            </p:cNvSpPr>
            <p:nvPr/>
          </p:nvSpPr>
          <p:spPr bwMode="auto">
            <a:xfrm>
              <a:off x="4185" y="1764"/>
              <a:ext cx="40"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28">
              <a:extLst>
                <a:ext uri="{FF2B5EF4-FFF2-40B4-BE49-F238E27FC236}">
                  <a16:creationId xmlns:a16="http://schemas.microsoft.com/office/drawing/2014/main" id="{6D6EF4B2-C9E0-411A-B70D-388D2EA869BB}"/>
                </a:ext>
              </a:extLst>
            </p:cNvPr>
            <p:cNvSpPr>
              <a:spLocks noChangeAspect="1" noChangeShapeType="1"/>
            </p:cNvSpPr>
            <p:nvPr/>
          </p:nvSpPr>
          <p:spPr bwMode="auto">
            <a:xfrm flipH="1">
              <a:off x="4145" y="2200"/>
              <a:ext cx="68" cy="1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Line 29">
              <a:extLst>
                <a:ext uri="{FF2B5EF4-FFF2-40B4-BE49-F238E27FC236}">
                  <a16:creationId xmlns:a16="http://schemas.microsoft.com/office/drawing/2014/main" id="{385E8EFD-470C-4244-88D7-9CFCA8AFC039}"/>
                </a:ext>
              </a:extLst>
            </p:cNvPr>
            <p:cNvSpPr>
              <a:spLocks noChangeAspect="1" noChangeShapeType="1"/>
            </p:cNvSpPr>
            <p:nvPr/>
          </p:nvSpPr>
          <p:spPr bwMode="auto">
            <a:xfrm flipV="1">
              <a:off x="4251" y="2112"/>
              <a:ext cx="567"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2" name="Line 30">
              <a:extLst>
                <a:ext uri="{FF2B5EF4-FFF2-40B4-BE49-F238E27FC236}">
                  <a16:creationId xmlns:a16="http://schemas.microsoft.com/office/drawing/2014/main" id="{49B09657-7CB4-4DFE-B890-A59010DD7FD0}"/>
                </a:ext>
              </a:extLst>
            </p:cNvPr>
            <p:cNvSpPr>
              <a:spLocks noChangeAspect="1" noChangeShapeType="1"/>
            </p:cNvSpPr>
            <p:nvPr/>
          </p:nvSpPr>
          <p:spPr bwMode="auto">
            <a:xfrm flipH="1">
              <a:off x="4196" y="1187"/>
              <a:ext cx="204"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3" name="Line 31">
              <a:extLst>
                <a:ext uri="{FF2B5EF4-FFF2-40B4-BE49-F238E27FC236}">
                  <a16:creationId xmlns:a16="http://schemas.microsoft.com/office/drawing/2014/main" id="{115EF3C6-918C-4BEC-8C4C-4CFAC5B7BACD}"/>
                </a:ext>
              </a:extLst>
            </p:cNvPr>
            <p:cNvSpPr>
              <a:spLocks noChangeAspect="1" noChangeShapeType="1"/>
            </p:cNvSpPr>
            <p:nvPr/>
          </p:nvSpPr>
          <p:spPr bwMode="auto">
            <a:xfrm flipV="1">
              <a:off x="4420" y="989"/>
              <a:ext cx="567"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Arc 32">
              <a:extLst>
                <a:ext uri="{FF2B5EF4-FFF2-40B4-BE49-F238E27FC236}">
                  <a16:creationId xmlns:a16="http://schemas.microsoft.com/office/drawing/2014/main" id="{68B907DB-7BD8-4C5A-8D60-8184EB16F011}"/>
                </a:ext>
              </a:extLst>
            </p:cNvPr>
            <p:cNvSpPr>
              <a:spLocks noChangeAspect="1"/>
            </p:cNvSpPr>
            <p:nvPr/>
          </p:nvSpPr>
          <p:spPr bwMode="auto">
            <a:xfrm flipH="1">
              <a:off x="3348" y="1169"/>
              <a:ext cx="1020" cy="3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8" y="0"/>
                    <a:pt x="21599" y="9670"/>
                    <a:pt x="21599" y="21599"/>
                  </a:cubicBezTo>
                </a:path>
                <a:path w="21600" h="21600" stroke="0" extrusionOk="0">
                  <a:moveTo>
                    <a:pt x="-1" y="0"/>
                  </a:moveTo>
                  <a:cubicBezTo>
                    <a:pt x="11928" y="0"/>
                    <a:pt x="21599" y="9670"/>
                    <a:pt x="21599" y="21599"/>
                  </a:cubicBezTo>
                  <a:lnTo>
                    <a:pt x="0" y="21600"/>
                  </a:lnTo>
                  <a:lnTo>
                    <a:pt x="-1" y="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75" name="Line 33">
              <a:extLst>
                <a:ext uri="{FF2B5EF4-FFF2-40B4-BE49-F238E27FC236}">
                  <a16:creationId xmlns:a16="http://schemas.microsoft.com/office/drawing/2014/main" id="{B5B7C3A0-10C0-4A1E-8E2C-941EBD9BFE4E}"/>
                </a:ext>
              </a:extLst>
            </p:cNvPr>
            <p:cNvSpPr>
              <a:spLocks noChangeAspect="1" noChangeShapeType="1"/>
            </p:cNvSpPr>
            <p:nvPr/>
          </p:nvSpPr>
          <p:spPr bwMode="auto">
            <a:xfrm>
              <a:off x="4439" y="1209"/>
              <a:ext cx="45" cy="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6" name="Text Box 34">
              <a:extLst>
                <a:ext uri="{FF2B5EF4-FFF2-40B4-BE49-F238E27FC236}">
                  <a16:creationId xmlns:a16="http://schemas.microsoft.com/office/drawing/2014/main" id="{0EF6036B-080E-4FBF-BBB8-36F90B58A123}"/>
                </a:ext>
              </a:extLst>
            </p:cNvPr>
            <p:cNvSpPr txBox="1">
              <a:spLocks noChangeAspect="1" noChangeArrowheads="1"/>
            </p:cNvSpPr>
            <p:nvPr/>
          </p:nvSpPr>
          <p:spPr bwMode="auto">
            <a:xfrm>
              <a:off x="3079" y="2746"/>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昆明</a:t>
              </a:r>
            </a:p>
          </p:txBody>
        </p:sp>
        <p:sp>
          <p:nvSpPr>
            <p:cNvPr id="61477" name="Text Box 35">
              <a:extLst>
                <a:ext uri="{FF2B5EF4-FFF2-40B4-BE49-F238E27FC236}">
                  <a16:creationId xmlns:a16="http://schemas.microsoft.com/office/drawing/2014/main" id="{1BECCB1E-8D2E-40A4-B76E-99CAB8CEDF23}"/>
                </a:ext>
              </a:extLst>
            </p:cNvPr>
            <p:cNvSpPr txBox="1">
              <a:spLocks noChangeAspect="1" noChangeArrowheads="1"/>
            </p:cNvSpPr>
            <p:nvPr/>
          </p:nvSpPr>
          <p:spPr bwMode="auto">
            <a:xfrm>
              <a:off x="3470" y="2332"/>
              <a:ext cx="39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重庆</a:t>
              </a:r>
            </a:p>
          </p:txBody>
        </p:sp>
        <p:sp>
          <p:nvSpPr>
            <p:cNvPr id="61478" name="Text Box 36">
              <a:extLst>
                <a:ext uri="{FF2B5EF4-FFF2-40B4-BE49-F238E27FC236}">
                  <a16:creationId xmlns:a16="http://schemas.microsoft.com/office/drawing/2014/main" id="{E614B03B-8158-4C26-8BB9-6B622DF0C509}"/>
                </a:ext>
              </a:extLst>
            </p:cNvPr>
            <p:cNvSpPr txBox="1">
              <a:spLocks noChangeAspect="1" noChangeArrowheads="1"/>
            </p:cNvSpPr>
            <p:nvPr/>
          </p:nvSpPr>
          <p:spPr bwMode="auto">
            <a:xfrm>
              <a:off x="3968" y="2959"/>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广州</a:t>
              </a:r>
            </a:p>
          </p:txBody>
        </p:sp>
        <p:sp>
          <p:nvSpPr>
            <p:cNvPr id="61479" name="Text Box 37">
              <a:extLst>
                <a:ext uri="{FF2B5EF4-FFF2-40B4-BE49-F238E27FC236}">
                  <a16:creationId xmlns:a16="http://schemas.microsoft.com/office/drawing/2014/main" id="{54B07AB1-2647-4157-87EC-2CE9ED893546}"/>
                </a:ext>
              </a:extLst>
            </p:cNvPr>
            <p:cNvSpPr txBox="1">
              <a:spLocks noChangeAspect="1" noChangeArrowheads="1"/>
            </p:cNvSpPr>
            <p:nvPr/>
          </p:nvSpPr>
          <p:spPr bwMode="auto">
            <a:xfrm>
              <a:off x="4163" y="2241"/>
              <a:ext cx="39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长沙</a:t>
              </a:r>
            </a:p>
          </p:txBody>
        </p:sp>
        <p:sp>
          <p:nvSpPr>
            <p:cNvPr id="61480" name="Text Box 38">
              <a:extLst>
                <a:ext uri="{FF2B5EF4-FFF2-40B4-BE49-F238E27FC236}">
                  <a16:creationId xmlns:a16="http://schemas.microsoft.com/office/drawing/2014/main" id="{5D37A3E9-A143-4C80-B4BE-BE986EC8990B}"/>
                </a:ext>
              </a:extLst>
            </p:cNvPr>
            <p:cNvSpPr txBox="1">
              <a:spLocks noChangeAspect="1" noChangeArrowheads="1"/>
            </p:cNvSpPr>
            <p:nvPr/>
          </p:nvSpPr>
          <p:spPr bwMode="auto">
            <a:xfrm>
              <a:off x="3847" y="1987"/>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武汉</a:t>
              </a:r>
            </a:p>
          </p:txBody>
        </p:sp>
        <p:sp>
          <p:nvSpPr>
            <p:cNvPr id="61481" name="Text Box 39">
              <a:extLst>
                <a:ext uri="{FF2B5EF4-FFF2-40B4-BE49-F238E27FC236}">
                  <a16:creationId xmlns:a16="http://schemas.microsoft.com/office/drawing/2014/main" id="{893C0BDB-71E1-4D01-B86A-2C5CBA7FA713}"/>
                </a:ext>
              </a:extLst>
            </p:cNvPr>
            <p:cNvSpPr txBox="1">
              <a:spLocks noChangeAspect="1" noChangeArrowheads="1"/>
            </p:cNvSpPr>
            <p:nvPr/>
          </p:nvSpPr>
          <p:spPr bwMode="auto">
            <a:xfrm>
              <a:off x="4905" y="1967"/>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上海</a:t>
              </a:r>
            </a:p>
          </p:txBody>
        </p:sp>
        <p:sp>
          <p:nvSpPr>
            <p:cNvPr id="61482" name="Text Box 40">
              <a:extLst>
                <a:ext uri="{FF2B5EF4-FFF2-40B4-BE49-F238E27FC236}">
                  <a16:creationId xmlns:a16="http://schemas.microsoft.com/office/drawing/2014/main" id="{B132104E-D139-462D-ABFD-BA18FA224150}"/>
                </a:ext>
              </a:extLst>
            </p:cNvPr>
            <p:cNvSpPr txBox="1">
              <a:spLocks noChangeAspect="1" noChangeArrowheads="1"/>
            </p:cNvSpPr>
            <p:nvPr/>
          </p:nvSpPr>
          <p:spPr bwMode="auto">
            <a:xfrm>
              <a:off x="2925" y="1343"/>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兰州</a:t>
              </a:r>
            </a:p>
          </p:txBody>
        </p:sp>
        <p:sp>
          <p:nvSpPr>
            <p:cNvPr id="61483" name="Text Box 41">
              <a:extLst>
                <a:ext uri="{FF2B5EF4-FFF2-40B4-BE49-F238E27FC236}">
                  <a16:creationId xmlns:a16="http://schemas.microsoft.com/office/drawing/2014/main" id="{A287B71B-4226-46E5-9093-2BFFA0ABF7DC}"/>
                </a:ext>
              </a:extLst>
            </p:cNvPr>
            <p:cNvSpPr txBox="1">
              <a:spLocks noChangeAspect="1" noChangeArrowheads="1"/>
            </p:cNvSpPr>
            <p:nvPr/>
          </p:nvSpPr>
          <p:spPr bwMode="auto">
            <a:xfrm>
              <a:off x="3667" y="1499"/>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西安</a:t>
              </a:r>
            </a:p>
          </p:txBody>
        </p:sp>
        <p:sp>
          <p:nvSpPr>
            <p:cNvPr id="61484" name="Text Box 42">
              <a:extLst>
                <a:ext uri="{FF2B5EF4-FFF2-40B4-BE49-F238E27FC236}">
                  <a16:creationId xmlns:a16="http://schemas.microsoft.com/office/drawing/2014/main" id="{B4429993-AFC2-4032-824A-7F5EA8799737}"/>
                </a:ext>
              </a:extLst>
            </p:cNvPr>
            <p:cNvSpPr txBox="1">
              <a:spLocks noChangeAspect="1" noChangeArrowheads="1"/>
            </p:cNvSpPr>
            <p:nvPr/>
          </p:nvSpPr>
          <p:spPr bwMode="auto">
            <a:xfrm>
              <a:off x="5085" y="87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沈阳</a:t>
              </a:r>
            </a:p>
          </p:txBody>
        </p:sp>
        <p:sp>
          <p:nvSpPr>
            <p:cNvPr id="61485" name="Text Box 43">
              <a:extLst>
                <a:ext uri="{FF2B5EF4-FFF2-40B4-BE49-F238E27FC236}">
                  <a16:creationId xmlns:a16="http://schemas.microsoft.com/office/drawing/2014/main" id="{D807F0DD-B95D-4E46-82F7-004517A41576}"/>
                </a:ext>
              </a:extLst>
            </p:cNvPr>
            <p:cNvSpPr txBox="1">
              <a:spLocks noChangeAspect="1" noChangeArrowheads="1"/>
            </p:cNvSpPr>
            <p:nvPr/>
          </p:nvSpPr>
          <p:spPr bwMode="auto">
            <a:xfrm>
              <a:off x="4185" y="87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北京</a:t>
              </a:r>
            </a:p>
          </p:txBody>
        </p:sp>
        <p:sp>
          <p:nvSpPr>
            <p:cNvPr id="61486" name="Text Box 44">
              <a:extLst>
                <a:ext uri="{FF2B5EF4-FFF2-40B4-BE49-F238E27FC236}">
                  <a16:creationId xmlns:a16="http://schemas.microsoft.com/office/drawing/2014/main" id="{906AD4F0-738E-402D-80B5-ED94CE05B70E}"/>
                </a:ext>
              </a:extLst>
            </p:cNvPr>
            <p:cNvSpPr txBox="1">
              <a:spLocks noChangeAspect="1" noChangeArrowheads="1"/>
            </p:cNvSpPr>
            <p:nvPr/>
          </p:nvSpPr>
          <p:spPr bwMode="auto">
            <a:xfrm>
              <a:off x="4545" y="1187"/>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天津</a:t>
              </a:r>
            </a:p>
          </p:txBody>
        </p:sp>
        <p:sp>
          <p:nvSpPr>
            <p:cNvPr id="61487" name="Text Box 45">
              <a:extLst>
                <a:ext uri="{FF2B5EF4-FFF2-40B4-BE49-F238E27FC236}">
                  <a16:creationId xmlns:a16="http://schemas.microsoft.com/office/drawing/2014/main" id="{516D0781-514F-48A0-8EF4-5B848F1FD09F}"/>
                </a:ext>
              </a:extLst>
            </p:cNvPr>
            <p:cNvSpPr txBox="1">
              <a:spLocks noChangeAspect="1" noChangeArrowheads="1"/>
            </p:cNvSpPr>
            <p:nvPr/>
          </p:nvSpPr>
          <p:spPr bwMode="auto">
            <a:xfrm>
              <a:off x="4252" y="160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郑州</a:t>
              </a:r>
            </a:p>
          </p:txBody>
        </p:sp>
        <p:sp>
          <p:nvSpPr>
            <p:cNvPr id="61488" name="Oval 46">
              <a:extLst>
                <a:ext uri="{FF2B5EF4-FFF2-40B4-BE49-F238E27FC236}">
                  <a16:creationId xmlns:a16="http://schemas.microsoft.com/office/drawing/2014/main" id="{611A3FF2-6787-4378-9934-5F44CBB2B1CC}"/>
                </a:ext>
              </a:extLst>
            </p:cNvPr>
            <p:cNvSpPr>
              <a:spLocks noChangeAspect="1" noChangeArrowheads="1"/>
            </p:cNvSpPr>
            <p:nvPr/>
          </p:nvSpPr>
          <p:spPr bwMode="auto">
            <a:xfrm>
              <a:off x="4207" y="214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89" name="Oval 48">
              <a:extLst>
                <a:ext uri="{FF2B5EF4-FFF2-40B4-BE49-F238E27FC236}">
                  <a16:creationId xmlns:a16="http://schemas.microsoft.com/office/drawing/2014/main" id="{95AA4893-E64B-4DFA-BC80-7C1123C24661}"/>
                </a:ext>
              </a:extLst>
            </p:cNvPr>
            <p:cNvSpPr>
              <a:spLocks noChangeAspect="1" noChangeArrowheads="1"/>
            </p:cNvSpPr>
            <p:nvPr/>
          </p:nvSpPr>
          <p:spPr bwMode="auto">
            <a:xfrm>
              <a:off x="4839" y="2845"/>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90" name="Text Box 49">
              <a:extLst>
                <a:ext uri="{FF2B5EF4-FFF2-40B4-BE49-F238E27FC236}">
                  <a16:creationId xmlns:a16="http://schemas.microsoft.com/office/drawing/2014/main" id="{4A4E5D6A-17E6-40EA-A87F-09F25F8AF1E9}"/>
                </a:ext>
              </a:extLst>
            </p:cNvPr>
            <p:cNvSpPr txBox="1">
              <a:spLocks noChangeAspect="1" noChangeArrowheads="1"/>
            </p:cNvSpPr>
            <p:nvPr/>
          </p:nvSpPr>
          <p:spPr bwMode="auto">
            <a:xfrm>
              <a:off x="4795" y="2566"/>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厦门</a:t>
              </a:r>
            </a:p>
          </p:txBody>
        </p:sp>
        <p:sp>
          <p:nvSpPr>
            <p:cNvPr id="61491" name="Line 50">
              <a:extLst>
                <a:ext uri="{FF2B5EF4-FFF2-40B4-BE49-F238E27FC236}">
                  <a16:creationId xmlns:a16="http://schemas.microsoft.com/office/drawing/2014/main" id="{5B285E85-A639-42E6-A286-C1890C103E26}"/>
                </a:ext>
              </a:extLst>
            </p:cNvPr>
            <p:cNvSpPr>
              <a:spLocks noChangeAspect="1" noChangeShapeType="1"/>
            </p:cNvSpPr>
            <p:nvPr/>
          </p:nvSpPr>
          <p:spPr bwMode="auto">
            <a:xfrm>
              <a:off x="4163" y="2441"/>
              <a:ext cx="680" cy="4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2" name="Line 51">
              <a:extLst>
                <a:ext uri="{FF2B5EF4-FFF2-40B4-BE49-F238E27FC236}">
                  <a16:creationId xmlns:a16="http://schemas.microsoft.com/office/drawing/2014/main" id="{4B1014D3-F026-4FC6-8989-84D5FC9D2C42}"/>
                </a:ext>
              </a:extLst>
            </p:cNvPr>
            <p:cNvSpPr>
              <a:spLocks noChangeAspect="1" noChangeShapeType="1"/>
            </p:cNvSpPr>
            <p:nvPr/>
          </p:nvSpPr>
          <p:spPr bwMode="auto">
            <a:xfrm flipH="1">
              <a:off x="4185" y="2891"/>
              <a:ext cx="652"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3" name="Oval 52">
              <a:extLst>
                <a:ext uri="{FF2B5EF4-FFF2-40B4-BE49-F238E27FC236}">
                  <a16:creationId xmlns:a16="http://schemas.microsoft.com/office/drawing/2014/main" id="{AB8C447E-682D-4A61-937C-57BDA0336405}"/>
                </a:ext>
              </a:extLst>
            </p:cNvPr>
            <p:cNvSpPr>
              <a:spLocks noChangeAspect="1" noChangeArrowheads="1"/>
            </p:cNvSpPr>
            <p:nvPr/>
          </p:nvSpPr>
          <p:spPr bwMode="auto">
            <a:xfrm>
              <a:off x="5030" y="3214"/>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94" name="Text Box 53">
              <a:extLst>
                <a:ext uri="{FF2B5EF4-FFF2-40B4-BE49-F238E27FC236}">
                  <a16:creationId xmlns:a16="http://schemas.microsoft.com/office/drawing/2014/main" id="{04EA0BAB-D8C5-421F-9416-864ED99D734A}"/>
                </a:ext>
              </a:extLst>
            </p:cNvPr>
            <p:cNvSpPr txBox="1">
              <a:spLocks noChangeAspect="1" noChangeArrowheads="1"/>
            </p:cNvSpPr>
            <p:nvPr/>
          </p:nvSpPr>
          <p:spPr bwMode="auto">
            <a:xfrm>
              <a:off x="4883" y="3214"/>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高雄</a:t>
              </a:r>
            </a:p>
          </p:txBody>
        </p:sp>
        <p:sp>
          <p:nvSpPr>
            <p:cNvPr id="61495" name="Oval 54">
              <a:extLst>
                <a:ext uri="{FF2B5EF4-FFF2-40B4-BE49-F238E27FC236}">
                  <a16:creationId xmlns:a16="http://schemas.microsoft.com/office/drawing/2014/main" id="{9F446745-74D2-49E0-A8AE-69DA079E5182}"/>
                </a:ext>
              </a:extLst>
            </p:cNvPr>
            <p:cNvSpPr>
              <a:spLocks noChangeAspect="1" noChangeArrowheads="1"/>
            </p:cNvSpPr>
            <p:nvPr/>
          </p:nvSpPr>
          <p:spPr bwMode="auto">
            <a:xfrm>
              <a:off x="5265" y="2902"/>
              <a:ext cx="57" cy="5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1496" name="Text Box 55">
              <a:extLst>
                <a:ext uri="{FF2B5EF4-FFF2-40B4-BE49-F238E27FC236}">
                  <a16:creationId xmlns:a16="http://schemas.microsoft.com/office/drawing/2014/main" id="{1CA2D469-DBA2-46B8-ADA5-D10A3F96DEB4}"/>
                </a:ext>
              </a:extLst>
            </p:cNvPr>
            <p:cNvSpPr txBox="1">
              <a:spLocks noChangeAspect="1" noChangeArrowheads="1"/>
            </p:cNvSpPr>
            <p:nvPr/>
          </p:nvSpPr>
          <p:spPr bwMode="auto">
            <a:xfrm>
              <a:off x="5228" y="2645"/>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solidFill>
                    <a:srgbClr val="FF0000"/>
                  </a:solidFill>
                </a:rPr>
                <a:t>台北</a:t>
              </a:r>
            </a:p>
          </p:txBody>
        </p:sp>
        <p:sp>
          <p:nvSpPr>
            <p:cNvPr id="61497" name="Line 56">
              <a:extLst>
                <a:ext uri="{FF2B5EF4-FFF2-40B4-BE49-F238E27FC236}">
                  <a16:creationId xmlns:a16="http://schemas.microsoft.com/office/drawing/2014/main" id="{D1FF7584-E8A6-4F2E-91D4-8CCDA126BB37}"/>
                </a:ext>
              </a:extLst>
            </p:cNvPr>
            <p:cNvSpPr>
              <a:spLocks noChangeAspect="1" noChangeShapeType="1"/>
            </p:cNvSpPr>
            <p:nvPr/>
          </p:nvSpPr>
          <p:spPr bwMode="auto">
            <a:xfrm flipH="1">
              <a:off x="5085" y="2946"/>
              <a:ext cx="189"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93241" name="Picture 57">
            <a:extLst>
              <a:ext uri="{FF2B5EF4-FFF2-40B4-BE49-F238E27FC236}">
                <a16:creationId xmlns:a16="http://schemas.microsoft.com/office/drawing/2014/main" id="{3DB968D9-9BEC-4441-96A5-BCA52D9ED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26" y="1285876"/>
            <a:ext cx="46386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9827">
                                            <p:txEl>
                                              <p:pRg st="0" end="0"/>
                                            </p:txEl>
                                          </p:spTgt>
                                        </p:tgtEl>
                                        <p:attrNameLst>
                                          <p:attrName>style.visibility</p:attrName>
                                        </p:attrNameLst>
                                      </p:cBhvr>
                                      <p:to>
                                        <p:strVal val="visible"/>
                                      </p:to>
                                    </p:set>
                                    <p:anim calcmode="lin" valueType="num">
                                      <p:cBhvr additive="base">
                                        <p:cTn id="7" dur="500" fill="hold"/>
                                        <p:tgtEl>
                                          <p:spTgt spid="1229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827">
                                            <p:txEl>
                                              <p:pRg st="0" end="0"/>
                                            </p:txEl>
                                          </p:spTgt>
                                        </p:tgtEl>
                                        <p:attrNameLst>
                                          <p:attrName>ppt_y</p:attrName>
                                        </p:attrNameLst>
                                      </p:cBhvr>
                                      <p:tavLst>
                                        <p:tav tm="0">
                                          <p:val>
                                            <p:strVal val="1+#ppt_h/2"/>
                                          </p:val>
                                        </p:tav>
                                        <p:tav tm="100000">
                                          <p:val>
                                            <p:strVal val="#ppt_y"/>
                                          </p:val>
                                        </p:tav>
                                      </p:tavLst>
                                    </p:anim>
                                  </p:childTnLst>
                                </p:cTn>
                              </p:par>
                              <p:par>
                                <p:cTn id="9" presetID="25"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3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2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C6A97BEB-C5A2-43FF-8D1E-D17CA6DA5F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C01E2C7-032F-421A-916B-C39C2AD7AF19}"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2467" name="Rectangle 2">
            <a:extLst>
              <a:ext uri="{FF2B5EF4-FFF2-40B4-BE49-F238E27FC236}">
                <a16:creationId xmlns:a16="http://schemas.microsoft.com/office/drawing/2014/main" id="{70BA6277-6205-48C6-93B6-62CFEC7971EB}"/>
              </a:ext>
            </a:extLst>
          </p:cNvPr>
          <p:cNvSpPr>
            <a:spLocks noGrp="1" noChangeArrowheads="1"/>
          </p:cNvSpPr>
          <p:nvPr>
            <p:ph type="title"/>
          </p:nvPr>
        </p:nvSpPr>
        <p:spPr/>
        <p:txBody>
          <a:bodyPr/>
          <a:lstStyle/>
          <a:p>
            <a:pPr eaLnBrk="1" hangingPunct="1"/>
            <a:r>
              <a:rPr lang="zh-CN" altLang="en-US"/>
              <a:t>定义</a:t>
            </a:r>
            <a:r>
              <a:rPr lang="en-US" altLang="zh-CN"/>
              <a:t>8.3.1 </a:t>
            </a:r>
            <a:endParaRPr lang="zh-CN" altLang="en-US"/>
          </a:p>
        </p:txBody>
      </p:sp>
      <p:sp>
        <p:nvSpPr>
          <p:cNvPr id="1238019" name="Rectangle 3">
            <a:extLst>
              <a:ext uri="{FF2B5EF4-FFF2-40B4-BE49-F238E27FC236}">
                <a16:creationId xmlns:a16="http://schemas.microsoft.com/office/drawing/2014/main" id="{45358617-EC3D-4E21-A4AC-4B4899F6E9E8}"/>
              </a:ext>
            </a:extLst>
          </p:cNvPr>
          <p:cNvSpPr>
            <a:spLocks noGrp="1" noChangeArrowheads="1"/>
          </p:cNvSpPr>
          <p:nvPr>
            <p:ph type="body" idx="1"/>
          </p:nvPr>
        </p:nvSpPr>
        <p:spPr>
          <a:xfrm>
            <a:off x="1920875" y="1309688"/>
            <a:ext cx="8496300" cy="2741612"/>
          </a:xfrm>
        </p:spPr>
        <p:txBody>
          <a:bodyPr/>
          <a:lstStyle/>
          <a:p>
            <a:pPr marL="381000" indent="-381000" eaLnBrk="1" hangingPunct="1">
              <a:buNone/>
            </a:pPr>
            <a:r>
              <a:rPr lang="zh-CN" altLang="en-US" dirty="0"/>
              <a:t>给定图</a:t>
            </a:r>
            <a:r>
              <a:rPr lang="en-US" altLang="zh-CN" dirty="0"/>
              <a:t>G=&lt;V,E&gt;</a:t>
            </a:r>
            <a:r>
              <a:rPr lang="zh-CN" altLang="en-US" dirty="0"/>
              <a:t>中</a:t>
            </a:r>
            <a:r>
              <a:rPr lang="zh-CN" altLang="en-US" dirty="0">
                <a:solidFill>
                  <a:srgbClr val="0000FF"/>
                </a:solidFill>
              </a:rPr>
              <a:t>结点和边</a:t>
            </a:r>
            <a:r>
              <a:rPr lang="zh-CN" altLang="en-US" dirty="0">
                <a:solidFill>
                  <a:srgbClr val="800080"/>
                </a:solidFill>
              </a:rPr>
              <a:t>相继交错出现</a:t>
            </a:r>
            <a:r>
              <a:rPr lang="zh-CN" altLang="en-US" dirty="0"/>
              <a:t>的序列</a:t>
            </a:r>
            <a:r>
              <a:rPr lang="en-US" altLang="zh-CN" dirty="0"/>
              <a:t>Γ=v</a:t>
            </a:r>
            <a:r>
              <a:rPr lang="en-US" altLang="zh-CN" baseline="-25000" dirty="0"/>
              <a:t>0</a:t>
            </a:r>
            <a:r>
              <a:rPr lang="en-US" altLang="zh-CN" dirty="0"/>
              <a:t>e</a:t>
            </a:r>
            <a:r>
              <a:rPr lang="en-US" altLang="zh-CN" baseline="-25000" dirty="0"/>
              <a:t>1</a:t>
            </a:r>
            <a:r>
              <a:rPr lang="en-US" altLang="zh-CN" dirty="0"/>
              <a:t>v</a:t>
            </a:r>
            <a:r>
              <a:rPr lang="en-US" altLang="zh-CN" baseline="-25000" dirty="0"/>
              <a:t>1</a:t>
            </a:r>
            <a:r>
              <a:rPr lang="en-US" altLang="zh-CN" dirty="0"/>
              <a:t>e</a:t>
            </a:r>
            <a:r>
              <a:rPr lang="en-US" altLang="zh-CN" baseline="-25000" dirty="0"/>
              <a:t>2</a:t>
            </a:r>
            <a:r>
              <a:rPr lang="en-US" altLang="zh-CN" dirty="0"/>
              <a:t>v</a:t>
            </a:r>
            <a:r>
              <a:rPr lang="en-US" altLang="zh-CN" baseline="-25000" dirty="0"/>
              <a:t>2</a:t>
            </a:r>
            <a:r>
              <a:rPr lang="en-US" altLang="zh-CN" dirty="0">
                <a:latin typeface="宋体" panose="02010600030101010101" pitchFamily="2" charset="-122"/>
              </a:rPr>
              <a:t>…</a:t>
            </a:r>
            <a:r>
              <a:rPr lang="en-US" altLang="zh-CN" dirty="0" err="1"/>
              <a:t>e</a:t>
            </a:r>
            <a:r>
              <a:rPr lang="en-US" altLang="zh-CN" baseline="-25000" dirty="0" err="1"/>
              <a:t>k</a:t>
            </a:r>
            <a:r>
              <a:rPr lang="en-US" altLang="zh-CN" dirty="0" err="1"/>
              <a:t>v</a:t>
            </a:r>
            <a:r>
              <a:rPr lang="en-US" altLang="zh-CN" baseline="-25000" dirty="0" err="1"/>
              <a:t>k</a:t>
            </a:r>
            <a:r>
              <a:rPr lang="zh-CN" altLang="en-US" dirty="0"/>
              <a:t>。</a:t>
            </a:r>
          </a:p>
          <a:p>
            <a:pPr marL="381000" indent="-381000" eaLnBrk="1" hangingPunct="1">
              <a:buFont typeface="Wingdings" panose="05000000000000000000" pitchFamily="2" charset="2"/>
              <a:buAutoNum type="arabicPeriod"/>
            </a:pPr>
            <a:r>
              <a:rPr lang="zh-CN" altLang="en-US" dirty="0"/>
              <a:t>若</a:t>
            </a:r>
            <a:r>
              <a:rPr lang="en-US" altLang="zh-CN" dirty="0"/>
              <a:t>Γ</a:t>
            </a:r>
            <a:r>
              <a:rPr lang="zh-CN" altLang="en-US" dirty="0"/>
              <a:t>中边</a:t>
            </a:r>
            <a:r>
              <a:rPr lang="en-US" altLang="zh-CN" dirty="0" err="1"/>
              <a:t>e</a:t>
            </a:r>
            <a:r>
              <a:rPr lang="en-US" altLang="zh-CN" baseline="-25000" dirty="0" err="1"/>
              <a:t>i</a:t>
            </a:r>
            <a:r>
              <a:rPr lang="zh-CN" altLang="en-US" dirty="0"/>
              <a:t>的两端点是</a:t>
            </a:r>
            <a:r>
              <a:rPr lang="en-US" altLang="zh-CN" dirty="0"/>
              <a:t>v</a:t>
            </a:r>
            <a:r>
              <a:rPr lang="en-US" altLang="zh-CN" baseline="-25000" dirty="0"/>
              <a:t>i-1</a:t>
            </a:r>
            <a:r>
              <a:rPr lang="zh-CN" altLang="en-US" dirty="0"/>
              <a:t>和</a:t>
            </a:r>
            <a:r>
              <a:rPr lang="en-US" altLang="zh-CN" dirty="0"/>
              <a:t>v</a:t>
            </a:r>
            <a:r>
              <a:rPr lang="en-US" altLang="zh-CN" baseline="-25000" dirty="0"/>
              <a:t>i</a:t>
            </a:r>
            <a:r>
              <a:rPr lang="zh-CN" altLang="en-US" dirty="0"/>
              <a:t>（</a:t>
            </a:r>
            <a:r>
              <a:rPr lang="en-US" altLang="zh-CN" dirty="0"/>
              <a:t>G</a:t>
            </a:r>
            <a:r>
              <a:rPr lang="zh-CN" altLang="en-US" dirty="0"/>
              <a:t>是有向图时要求</a:t>
            </a:r>
            <a:r>
              <a:rPr lang="en-US" altLang="zh-CN" dirty="0"/>
              <a:t>v</a:t>
            </a:r>
            <a:r>
              <a:rPr lang="en-US" altLang="zh-CN" baseline="-25000" dirty="0"/>
              <a:t>i-1</a:t>
            </a:r>
            <a:r>
              <a:rPr lang="zh-CN" altLang="en-US" dirty="0"/>
              <a:t>与</a:t>
            </a:r>
            <a:r>
              <a:rPr lang="en-US" altLang="zh-CN" dirty="0"/>
              <a:t>v</a:t>
            </a:r>
            <a:r>
              <a:rPr lang="en-US" altLang="zh-CN" baseline="-25000" dirty="0"/>
              <a:t>i</a:t>
            </a:r>
            <a:r>
              <a:rPr lang="zh-CN" altLang="en-US" dirty="0"/>
              <a:t>分别是</a:t>
            </a:r>
            <a:r>
              <a:rPr lang="en-US" altLang="zh-CN" dirty="0" err="1"/>
              <a:t>e</a:t>
            </a:r>
            <a:r>
              <a:rPr lang="en-US" altLang="zh-CN" baseline="-25000" dirty="0" err="1"/>
              <a:t>i</a:t>
            </a:r>
            <a:r>
              <a:rPr lang="zh-CN" altLang="en-US" dirty="0"/>
              <a:t>的始点和终点），</a:t>
            </a:r>
            <a:r>
              <a:rPr lang="en-US" altLang="zh-CN" dirty="0" err="1"/>
              <a:t>i</a:t>
            </a:r>
            <a:r>
              <a:rPr lang="en-US" altLang="zh-CN" dirty="0"/>
              <a:t>=1,2,</a:t>
            </a:r>
            <a:r>
              <a:rPr lang="en-US" altLang="zh-CN" dirty="0">
                <a:latin typeface="宋体" panose="02010600030101010101" pitchFamily="2" charset="-122"/>
              </a:rPr>
              <a:t>…</a:t>
            </a:r>
            <a:r>
              <a:rPr lang="en-US" altLang="zh-CN" dirty="0"/>
              <a:t>,k</a:t>
            </a:r>
            <a:r>
              <a:rPr lang="zh-CN" altLang="en-US" dirty="0"/>
              <a:t>，则称</a:t>
            </a:r>
            <a:r>
              <a:rPr lang="en-US" altLang="zh-CN" dirty="0"/>
              <a:t>Γ</a:t>
            </a:r>
            <a:r>
              <a:rPr lang="zh-CN" altLang="en-US" dirty="0"/>
              <a:t>为</a:t>
            </a:r>
            <a:r>
              <a:rPr lang="zh-CN" altLang="en-US" dirty="0">
                <a:solidFill>
                  <a:srgbClr val="0000FF"/>
                </a:solidFill>
              </a:rPr>
              <a:t>结点</a:t>
            </a:r>
            <a:r>
              <a:rPr lang="en-US" altLang="zh-CN" dirty="0">
                <a:solidFill>
                  <a:srgbClr val="0000FF"/>
                </a:solidFill>
              </a:rPr>
              <a:t>v</a:t>
            </a:r>
            <a:r>
              <a:rPr lang="en-US" altLang="zh-CN" baseline="-25000" dirty="0">
                <a:solidFill>
                  <a:srgbClr val="0000FF"/>
                </a:solidFill>
              </a:rPr>
              <a:t>0</a:t>
            </a:r>
            <a:r>
              <a:rPr lang="zh-CN" altLang="en-US" dirty="0">
                <a:solidFill>
                  <a:srgbClr val="0000FF"/>
                </a:solidFill>
              </a:rPr>
              <a:t>到结点</a:t>
            </a:r>
            <a:r>
              <a:rPr lang="en-US" altLang="zh-CN" dirty="0" err="1">
                <a:solidFill>
                  <a:srgbClr val="0000FF"/>
                </a:solidFill>
              </a:rPr>
              <a:t>v</a:t>
            </a:r>
            <a:r>
              <a:rPr lang="en-US" altLang="zh-CN" baseline="-25000" dirty="0" err="1">
                <a:solidFill>
                  <a:srgbClr val="0000FF"/>
                </a:solidFill>
              </a:rPr>
              <a:t>k</a:t>
            </a:r>
            <a:r>
              <a:rPr lang="zh-CN" altLang="en-US" dirty="0"/>
              <a:t>的</a:t>
            </a:r>
            <a:r>
              <a:rPr lang="zh-CN" altLang="en-US" dirty="0">
                <a:solidFill>
                  <a:schemeClr val="accent1"/>
                </a:solidFill>
              </a:rPr>
              <a:t>通路</a:t>
            </a:r>
            <a:r>
              <a:rPr lang="en-US" altLang="zh-CN" dirty="0"/>
              <a:t>(Entry)</a:t>
            </a:r>
            <a:r>
              <a:rPr lang="zh-CN" altLang="en-US" dirty="0"/>
              <a:t>。</a:t>
            </a:r>
          </a:p>
        </p:txBody>
      </p:sp>
      <p:sp>
        <p:nvSpPr>
          <p:cNvPr id="1238021" name="Rectangle 5">
            <a:extLst>
              <a:ext uri="{FF2B5EF4-FFF2-40B4-BE49-F238E27FC236}">
                <a16:creationId xmlns:a16="http://schemas.microsoft.com/office/drawing/2014/main" id="{B1BEFA0B-C0AD-4DBB-8665-77340737428A}"/>
              </a:ext>
            </a:extLst>
          </p:cNvPr>
          <p:cNvSpPr>
            <a:spLocks noChangeArrowheads="1"/>
          </p:cNvSpPr>
          <p:nvPr/>
        </p:nvSpPr>
        <p:spPr bwMode="auto">
          <a:xfrm>
            <a:off x="1919288" y="4040188"/>
            <a:ext cx="84963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a:t>  v</a:t>
            </a:r>
            <a:r>
              <a:rPr lang="en-US" altLang="zh-CN" baseline="-25000"/>
              <a:t>0</a:t>
            </a:r>
            <a:r>
              <a:rPr lang="zh-CN" altLang="en-US"/>
              <a:t>和</a:t>
            </a:r>
            <a:r>
              <a:rPr lang="en-US" altLang="zh-CN"/>
              <a:t>v</a:t>
            </a:r>
            <a:r>
              <a:rPr lang="en-US" altLang="zh-CN" baseline="-25000"/>
              <a:t>k</a:t>
            </a:r>
            <a:r>
              <a:rPr lang="zh-CN" altLang="en-US"/>
              <a:t>分别称为此通路的</a:t>
            </a:r>
            <a:r>
              <a:rPr lang="zh-CN" altLang="en-US">
                <a:solidFill>
                  <a:schemeClr val="accent1"/>
                </a:solidFill>
              </a:rPr>
              <a:t>始点</a:t>
            </a:r>
            <a:r>
              <a:rPr lang="zh-CN" altLang="en-US"/>
              <a:t>和</a:t>
            </a:r>
            <a:r>
              <a:rPr lang="zh-CN" altLang="en-US">
                <a:solidFill>
                  <a:schemeClr val="accent1"/>
                </a:solidFill>
              </a:rPr>
              <a:t>终点</a:t>
            </a:r>
            <a:r>
              <a:rPr lang="zh-CN" altLang="en-US"/>
              <a:t>，统称为通路的</a:t>
            </a:r>
            <a:r>
              <a:rPr lang="zh-CN" altLang="en-US">
                <a:solidFill>
                  <a:schemeClr val="accent1"/>
                </a:solidFill>
              </a:rPr>
              <a:t>端点</a:t>
            </a:r>
            <a:r>
              <a:rPr lang="zh-CN" altLang="en-US"/>
              <a:t>。</a:t>
            </a:r>
          </a:p>
        </p:txBody>
      </p:sp>
      <p:sp>
        <p:nvSpPr>
          <p:cNvPr id="1238022" name="Rectangle 6">
            <a:extLst>
              <a:ext uri="{FF2B5EF4-FFF2-40B4-BE49-F238E27FC236}">
                <a16:creationId xmlns:a16="http://schemas.microsoft.com/office/drawing/2014/main" id="{4C785129-93E7-42C5-9FE7-3D016E453F3D}"/>
              </a:ext>
            </a:extLst>
          </p:cNvPr>
          <p:cNvSpPr>
            <a:spLocks noChangeArrowheads="1"/>
          </p:cNvSpPr>
          <p:nvPr/>
        </p:nvSpPr>
        <p:spPr bwMode="auto">
          <a:xfrm>
            <a:off x="1919288" y="5129214"/>
            <a:ext cx="84963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通路中</a:t>
            </a:r>
            <a:r>
              <a:rPr lang="zh-CN" altLang="en-US">
                <a:solidFill>
                  <a:srgbClr val="800080"/>
                </a:solidFill>
              </a:rPr>
              <a:t>边的数目</a:t>
            </a:r>
            <a:r>
              <a:rPr lang="en-US" altLang="zh-CN">
                <a:solidFill>
                  <a:srgbClr val="800080"/>
                </a:solidFill>
              </a:rPr>
              <a:t>k</a:t>
            </a:r>
            <a:r>
              <a:rPr lang="zh-CN" altLang="en-US"/>
              <a:t>称为此通路的</a:t>
            </a:r>
            <a:r>
              <a:rPr lang="zh-CN" altLang="en-US">
                <a:solidFill>
                  <a:schemeClr val="accent1"/>
                </a:solidFill>
              </a:rPr>
              <a:t>长度</a:t>
            </a:r>
            <a:r>
              <a:rPr lang="en-US" altLang="zh-CN"/>
              <a:t>(Length)</a:t>
            </a:r>
            <a:r>
              <a:rPr lang="zh-CN" altLang="en-US"/>
              <a:t>。</a:t>
            </a:r>
          </a:p>
        </p:txBody>
      </p:sp>
      <p:sp>
        <p:nvSpPr>
          <p:cNvPr id="1238023" name="Rectangle 7">
            <a:extLst>
              <a:ext uri="{FF2B5EF4-FFF2-40B4-BE49-F238E27FC236}">
                <a16:creationId xmlns:a16="http://schemas.microsoft.com/office/drawing/2014/main" id="{4774E7DB-E9B1-4C1E-BF10-48B417F85D5B}"/>
              </a:ext>
            </a:extLst>
          </p:cNvPr>
          <p:cNvSpPr>
            <a:spLocks noChangeArrowheads="1"/>
          </p:cNvSpPr>
          <p:nvPr/>
        </p:nvSpPr>
        <p:spPr bwMode="auto">
          <a:xfrm>
            <a:off x="1992313" y="5734051"/>
            <a:ext cx="84963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当</a:t>
            </a:r>
            <a:r>
              <a:rPr lang="en-US" altLang="zh-CN">
                <a:solidFill>
                  <a:srgbClr val="0000FF"/>
                </a:solidFill>
              </a:rPr>
              <a:t>v</a:t>
            </a:r>
            <a:r>
              <a:rPr lang="en-US" altLang="zh-CN" baseline="-25000">
                <a:solidFill>
                  <a:srgbClr val="0000FF"/>
                </a:solidFill>
              </a:rPr>
              <a:t>0</a:t>
            </a:r>
            <a:r>
              <a:rPr lang="en-US" altLang="zh-CN">
                <a:solidFill>
                  <a:srgbClr val="0000FF"/>
                </a:solidFill>
              </a:rPr>
              <a:t>=v</a:t>
            </a:r>
            <a:r>
              <a:rPr lang="en-US" altLang="zh-CN" baseline="-25000">
                <a:solidFill>
                  <a:srgbClr val="0000FF"/>
                </a:solidFill>
              </a:rPr>
              <a:t>n</a:t>
            </a:r>
            <a:r>
              <a:rPr lang="zh-CN" altLang="en-US"/>
              <a:t>时，此通路称为</a:t>
            </a:r>
            <a:r>
              <a:rPr lang="zh-CN" altLang="en-US">
                <a:solidFill>
                  <a:schemeClr val="accent1"/>
                </a:solidFill>
              </a:rPr>
              <a:t>回路</a:t>
            </a:r>
            <a:r>
              <a:rPr lang="en-US" altLang="zh-CN"/>
              <a:t>(Circuit)</a:t>
            </a:r>
            <a:r>
              <a:rPr lang="zh-CN" altLang="en-US"/>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8019">
                                            <p:txEl>
                                              <p:pRg st="0" end="0"/>
                                            </p:txEl>
                                          </p:spTgt>
                                        </p:tgtEl>
                                        <p:attrNameLst>
                                          <p:attrName>style.visibility</p:attrName>
                                        </p:attrNameLst>
                                      </p:cBhvr>
                                      <p:to>
                                        <p:strVal val="visible"/>
                                      </p:to>
                                    </p:set>
                                    <p:animEffect transition="in" filter="fade">
                                      <p:cBhvr>
                                        <p:cTn id="7" dur="500"/>
                                        <p:tgtEl>
                                          <p:spTgt spid="1238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8019">
                                            <p:txEl>
                                              <p:pRg st="1" end="1"/>
                                            </p:txEl>
                                          </p:spTgt>
                                        </p:tgtEl>
                                        <p:attrNameLst>
                                          <p:attrName>style.visibility</p:attrName>
                                        </p:attrNameLst>
                                      </p:cBhvr>
                                      <p:to>
                                        <p:strVal val="visible"/>
                                      </p:to>
                                    </p:set>
                                    <p:animEffect transition="in" filter="fade">
                                      <p:cBhvr>
                                        <p:cTn id="12" dur="500"/>
                                        <p:tgtEl>
                                          <p:spTgt spid="1238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8021">
                                            <p:txEl>
                                              <p:pRg st="0" end="0"/>
                                            </p:txEl>
                                          </p:spTgt>
                                        </p:tgtEl>
                                        <p:attrNameLst>
                                          <p:attrName>style.visibility</p:attrName>
                                        </p:attrNameLst>
                                      </p:cBhvr>
                                      <p:to>
                                        <p:strVal val="visible"/>
                                      </p:to>
                                    </p:set>
                                    <p:animEffect transition="in" filter="fade">
                                      <p:cBhvr>
                                        <p:cTn id="17" dur="500"/>
                                        <p:tgtEl>
                                          <p:spTgt spid="123802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8022">
                                            <p:txEl>
                                              <p:pRg st="0" end="0"/>
                                            </p:txEl>
                                          </p:spTgt>
                                        </p:tgtEl>
                                        <p:attrNameLst>
                                          <p:attrName>style.visibility</p:attrName>
                                        </p:attrNameLst>
                                      </p:cBhvr>
                                      <p:to>
                                        <p:strVal val="visible"/>
                                      </p:to>
                                    </p:set>
                                    <p:animEffect transition="in" filter="fade">
                                      <p:cBhvr>
                                        <p:cTn id="22" dur="500"/>
                                        <p:tgtEl>
                                          <p:spTgt spid="123802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8023">
                                            <p:txEl>
                                              <p:pRg st="0" end="0"/>
                                            </p:txEl>
                                          </p:spTgt>
                                        </p:tgtEl>
                                        <p:attrNameLst>
                                          <p:attrName>style.visibility</p:attrName>
                                        </p:attrNameLst>
                                      </p:cBhvr>
                                      <p:to>
                                        <p:strVal val="visible"/>
                                      </p:to>
                                    </p:set>
                                    <p:animEffect transition="in" filter="fade">
                                      <p:cBhvr>
                                        <p:cTn id="27" dur="500"/>
                                        <p:tgtEl>
                                          <p:spTgt spid="12380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19" grpId="0" build="p"/>
      <p:bldP spid="1238021" grpId="0" build="p"/>
      <p:bldP spid="1238022" grpId="0" build="p"/>
      <p:bldP spid="12380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a:extLst>
              <a:ext uri="{FF2B5EF4-FFF2-40B4-BE49-F238E27FC236}">
                <a16:creationId xmlns:a16="http://schemas.microsoft.com/office/drawing/2014/main" id="{42810EB8-362C-4B8C-AC0A-A672F281F75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E090F19-77C8-483B-BAAF-57978F9CFD7E}"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1267" name="Rectangle 2">
            <a:extLst>
              <a:ext uri="{FF2B5EF4-FFF2-40B4-BE49-F238E27FC236}">
                <a16:creationId xmlns:a16="http://schemas.microsoft.com/office/drawing/2014/main" id="{6E297C5A-FB42-4F92-A041-86F0D0E553B9}"/>
              </a:ext>
            </a:extLst>
          </p:cNvPr>
          <p:cNvSpPr>
            <a:spLocks noGrp="1" noChangeArrowheads="1"/>
          </p:cNvSpPr>
          <p:nvPr>
            <p:ph type="title"/>
          </p:nvPr>
        </p:nvSpPr>
        <p:spPr>
          <a:xfrm>
            <a:off x="2198688" y="371476"/>
            <a:ext cx="7937500" cy="708025"/>
          </a:xfrm>
        </p:spPr>
        <p:txBody>
          <a:bodyPr/>
          <a:lstStyle/>
          <a:p>
            <a:pPr eaLnBrk="1" hangingPunct="1"/>
            <a:r>
              <a:rPr lang="en-US" altLang="zh-CN"/>
              <a:t>8.0 </a:t>
            </a:r>
            <a:r>
              <a:rPr lang="zh-CN" altLang="en-US"/>
              <a:t>内容提要 </a:t>
            </a:r>
          </a:p>
        </p:txBody>
      </p:sp>
      <p:grpSp>
        <p:nvGrpSpPr>
          <p:cNvPr id="2" name="Group 3">
            <a:extLst>
              <a:ext uri="{FF2B5EF4-FFF2-40B4-BE49-F238E27FC236}">
                <a16:creationId xmlns:a16="http://schemas.microsoft.com/office/drawing/2014/main" id="{EB7F48DA-8DAA-4FC6-8FFE-D6082FBC1620}"/>
              </a:ext>
            </a:extLst>
          </p:cNvPr>
          <p:cNvGrpSpPr>
            <a:grpSpLocks/>
          </p:cNvGrpSpPr>
          <p:nvPr/>
        </p:nvGrpSpPr>
        <p:grpSpPr bwMode="auto">
          <a:xfrm>
            <a:off x="3575050" y="5589588"/>
            <a:ext cx="4724400" cy="863600"/>
            <a:chOff x="1296" y="1824"/>
            <a:chExt cx="2976" cy="432"/>
          </a:xfrm>
        </p:grpSpPr>
        <p:sp>
          <p:nvSpPr>
            <p:cNvPr id="1170436" name="AutoShape 4">
              <a:extLst>
                <a:ext uri="{FF2B5EF4-FFF2-40B4-BE49-F238E27FC236}">
                  <a16:creationId xmlns:a16="http://schemas.microsoft.com/office/drawing/2014/main" id="{294FE12E-3C65-4A78-9DD7-420FC6732795}"/>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11295" name="AutoShape 5">
              <a:extLst>
                <a:ext uri="{FF2B5EF4-FFF2-40B4-BE49-F238E27FC236}">
                  <a16:creationId xmlns:a16="http://schemas.microsoft.com/office/drawing/2014/main" id="{9028A613-522B-41A1-8A73-873AA2BA996B}"/>
                </a:ext>
              </a:extLst>
            </p:cNvPr>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96" name="Text Box 6">
              <a:extLst>
                <a:ext uri="{FF2B5EF4-FFF2-40B4-BE49-F238E27FC236}">
                  <a16:creationId xmlns:a16="http://schemas.microsoft.com/office/drawing/2014/main" id="{F8D1ED33-6D36-4D9C-BC00-6A8DD2B16DA4}"/>
                </a:ext>
              </a:extLst>
            </p:cNvPr>
            <p:cNvSpPr txBox="1">
              <a:spLocks noChangeArrowheads="1"/>
            </p:cNvSpPr>
            <p:nvPr/>
          </p:nvSpPr>
          <p:spPr bwMode="gray">
            <a:xfrm>
              <a:off x="1680" y="1934"/>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rgbClr val="003300"/>
                  </a:solidFill>
                </a:rPr>
                <a:t>图的</a:t>
              </a:r>
              <a:r>
                <a:rPr lang="zh-CN" altLang="en-US">
                  <a:solidFill>
                    <a:schemeClr val="tx1"/>
                  </a:solidFill>
                </a:rPr>
                <a:t>应用</a:t>
              </a:r>
              <a:r>
                <a:rPr lang="zh-CN" altLang="en-US" b="0">
                  <a:solidFill>
                    <a:schemeClr val="tx1"/>
                  </a:solidFill>
                </a:rPr>
                <a:t> </a:t>
              </a:r>
            </a:p>
          </p:txBody>
        </p:sp>
        <p:sp>
          <p:nvSpPr>
            <p:cNvPr id="11297" name="Text Box 7">
              <a:extLst>
                <a:ext uri="{FF2B5EF4-FFF2-40B4-BE49-F238E27FC236}">
                  <a16:creationId xmlns:a16="http://schemas.microsoft.com/office/drawing/2014/main" id="{9098BBBD-FF26-4C4F-8ECF-8FCC0DE4ADAA}"/>
                </a:ext>
              </a:extLst>
            </p:cNvPr>
            <p:cNvSpPr txBox="1">
              <a:spLocks noChangeArrowheads="1"/>
            </p:cNvSpPr>
            <p:nvPr/>
          </p:nvSpPr>
          <p:spPr bwMode="gray">
            <a:xfrm>
              <a:off x="1390" y="1850"/>
              <a:ext cx="22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a:solidFill>
                    <a:schemeClr val="bg1"/>
                  </a:solidFill>
                </a:rPr>
                <a:t>6</a:t>
              </a:r>
            </a:p>
          </p:txBody>
        </p:sp>
      </p:grpSp>
      <p:grpSp>
        <p:nvGrpSpPr>
          <p:cNvPr id="3" name="Group 8">
            <a:extLst>
              <a:ext uri="{FF2B5EF4-FFF2-40B4-BE49-F238E27FC236}">
                <a16:creationId xmlns:a16="http://schemas.microsoft.com/office/drawing/2014/main" id="{8A45172C-18E2-4774-B3CC-2AE0423674FA}"/>
              </a:ext>
            </a:extLst>
          </p:cNvPr>
          <p:cNvGrpSpPr>
            <a:grpSpLocks/>
          </p:cNvGrpSpPr>
          <p:nvPr/>
        </p:nvGrpSpPr>
        <p:grpSpPr bwMode="auto">
          <a:xfrm>
            <a:off x="3584575" y="2924175"/>
            <a:ext cx="4724400" cy="909638"/>
            <a:chOff x="1296" y="1824"/>
            <a:chExt cx="2976" cy="432"/>
          </a:xfrm>
        </p:grpSpPr>
        <p:sp>
          <p:nvSpPr>
            <p:cNvPr id="1170441" name="AutoShape 9">
              <a:extLst>
                <a:ext uri="{FF2B5EF4-FFF2-40B4-BE49-F238E27FC236}">
                  <a16:creationId xmlns:a16="http://schemas.microsoft.com/office/drawing/2014/main" id="{94F10C1F-095E-48DA-95DA-0AD1E368206C}"/>
                </a:ext>
              </a:extLst>
            </p:cNvPr>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11291" name="AutoShape 10">
              <a:extLst>
                <a:ext uri="{FF2B5EF4-FFF2-40B4-BE49-F238E27FC236}">
                  <a16:creationId xmlns:a16="http://schemas.microsoft.com/office/drawing/2014/main" id="{26503C6A-EABF-493E-8B48-48FB29AD3881}"/>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92" name="Text Box 11">
              <a:extLst>
                <a:ext uri="{FF2B5EF4-FFF2-40B4-BE49-F238E27FC236}">
                  <a16:creationId xmlns:a16="http://schemas.microsoft.com/office/drawing/2014/main" id="{19144FB2-AE68-4AC9-B029-9BBDF66EDA9E}"/>
                </a:ext>
              </a:extLst>
            </p:cNvPr>
            <p:cNvSpPr txBox="1">
              <a:spLocks noChangeArrowheads="1"/>
            </p:cNvSpPr>
            <p:nvPr/>
          </p:nvSpPr>
          <p:spPr bwMode="gray">
            <a:xfrm>
              <a:off x="1680" y="1934"/>
              <a:ext cx="216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chemeClr val="tx1"/>
                  </a:solidFill>
                </a:rPr>
                <a:t>图的</a:t>
              </a:r>
              <a:r>
                <a:rPr lang="zh-CN" altLang="en-US">
                  <a:solidFill>
                    <a:srgbClr val="003300"/>
                  </a:solidFill>
                </a:rPr>
                <a:t>性质</a:t>
              </a:r>
            </a:p>
          </p:txBody>
        </p:sp>
        <p:sp>
          <p:nvSpPr>
            <p:cNvPr id="11293" name="Text Box 12">
              <a:extLst>
                <a:ext uri="{FF2B5EF4-FFF2-40B4-BE49-F238E27FC236}">
                  <a16:creationId xmlns:a16="http://schemas.microsoft.com/office/drawing/2014/main" id="{916BFB6B-D166-46BD-A0E9-37A7C47610A1}"/>
                </a:ext>
              </a:extLst>
            </p:cNvPr>
            <p:cNvSpPr txBox="1">
              <a:spLocks noChangeArrowheads="1"/>
            </p:cNvSpPr>
            <p:nvPr/>
          </p:nvSpPr>
          <p:spPr bwMode="gray">
            <a:xfrm>
              <a:off x="1389" y="1852"/>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a:solidFill>
                    <a:schemeClr val="bg1"/>
                  </a:solidFill>
                </a:rPr>
                <a:t>3</a:t>
              </a:r>
            </a:p>
          </p:txBody>
        </p:sp>
      </p:grpSp>
      <p:grpSp>
        <p:nvGrpSpPr>
          <p:cNvPr id="4" name="Group 13">
            <a:extLst>
              <a:ext uri="{FF2B5EF4-FFF2-40B4-BE49-F238E27FC236}">
                <a16:creationId xmlns:a16="http://schemas.microsoft.com/office/drawing/2014/main" id="{48291045-E306-4554-9544-160988334187}"/>
              </a:ext>
            </a:extLst>
          </p:cNvPr>
          <p:cNvGrpSpPr>
            <a:grpSpLocks/>
          </p:cNvGrpSpPr>
          <p:nvPr/>
        </p:nvGrpSpPr>
        <p:grpSpPr bwMode="auto">
          <a:xfrm>
            <a:off x="3584575" y="3835400"/>
            <a:ext cx="4724400" cy="889000"/>
            <a:chOff x="1296" y="1824"/>
            <a:chExt cx="2976" cy="432"/>
          </a:xfrm>
        </p:grpSpPr>
        <p:sp>
          <p:nvSpPr>
            <p:cNvPr id="1170446" name="AutoShape 14">
              <a:extLst>
                <a:ext uri="{FF2B5EF4-FFF2-40B4-BE49-F238E27FC236}">
                  <a16:creationId xmlns:a16="http://schemas.microsoft.com/office/drawing/2014/main" id="{6B01CD90-0FCE-4E0B-ABFA-9B1B97E847ED}"/>
                </a:ext>
              </a:extLst>
            </p:cNvPr>
            <p:cNvSpPr>
              <a:spLocks noChangeArrowheads="1"/>
            </p:cNvSpPr>
            <p:nvPr/>
          </p:nvSpPr>
          <p:spPr bwMode="gray">
            <a:xfrm>
              <a:off x="1536" y="1899"/>
              <a:ext cx="2736" cy="289"/>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11287" name="AutoShape 15">
              <a:extLst>
                <a:ext uri="{FF2B5EF4-FFF2-40B4-BE49-F238E27FC236}">
                  <a16:creationId xmlns:a16="http://schemas.microsoft.com/office/drawing/2014/main" id="{5E40E2E4-2C52-4F3C-A597-7FB8F6DBD330}"/>
                </a:ext>
              </a:extLst>
            </p:cNvPr>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88" name="Text Box 16">
              <a:extLst>
                <a:ext uri="{FF2B5EF4-FFF2-40B4-BE49-F238E27FC236}">
                  <a16:creationId xmlns:a16="http://schemas.microsoft.com/office/drawing/2014/main" id="{9847DA70-E021-4BDD-8735-D89BD3E4FA17}"/>
                </a:ext>
              </a:extLst>
            </p:cNvPr>
            <p:cNvSpPr txBox="1">
              <a:spLocks noChangeArrowheads="1"/>
            </p:cNvSpPr>
            <p:nvPr/>
          </p:nvSpPr>
          <p:spPr bwMode="gray">
            <a:xfrm>
              <a:off x="1680" y="1934"/>
              <a:ext cx="216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chemeClr val="tx1"/>
                  </a:solidFill>
                </a:rPr>
                <a:t>通路与回路</a:t>
              </a:r>
            </a:p>
          </p:txBody>
        </p:sp>
        <p:sp>
          <p:nvSpPr>
            <p:cNvPr id="11289" name="Text Box 17">
              <a:extLst>
                <a:ext uri="{FF2B5EF4-FFF2-40B4-BE49-F238E27FC236}">
                  <a16:creationId xmlns:a16="http://schemas.microsoft.com/office/drawing/2014/main" id="{80B3B85C-9EAF-462D-854B-63BFC9F4BD6E}"/>
                </a:ext>
              </a:extLst>
            </p:cNvPr>
            <p:cNvSpPr txBox="1">
              <a:spLocks noChangeArrowheads="1"/>
            </p:cNvSpPr>
            <p:nvPr/>
          </p:nvSpPr>
          <p:spPr bwMode="gray">
            <a:xfrm>
              <a:off x="1389" y="1851"/>
              <a:ext cx="23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a:solidFill>
                    <a:schemeClr val="bg1"/>
                  </a:solidFill>
                </a:rPr>
                <a:t>4</a:t>
              </a:r>
            </a:p>
          </p:txBody>
        </p:sp>
      </p:grpSp>
      <p:grpSp>
        <p:nvGrpSpPr>
          <p:cNvPr id="5" name="Group 18">
            <a:extLst>
              <a:ext uri="{FF2B5EF4-FFF2-40B4-BE49-F238E27FC236}">
                <a16:creationId xmlns:a16="http://schemas.microsoft.com/office/drawing/2014/main" id="{C6C69FAA-ECDD-4140-8FA4-696A4C209E4E}"/>
              </a:ext>
            </a:extLst>
          </p:cNvPr>
          <p:cNvGrpSpPr>
            <a:grpSpLocks/>
          </p:cNvGrpSpPr>
          <p:nvPr/>
        </p:nvGrpSpPr>
        <p:grpSpPr bwMode="auto">
          <a:xfrm>
            <a:off x="3575050" y="1169989"/>
            <a:ext cx="4724400" cy="890587"/>
            <a:chOff x="1296" y="1824"/>
            <a:chExt cx="2976" cy="432"/>
          </a:xfrm>
        </p:grpSpPr>
        <p:sp>
          <p:nvSpPr>
            <p:cNvPr id="11282" name="AutoShape 19">
              <a:extLst>
                <a:ext uri="{FF2B5EF4-FFF2-40B4-BE49-F238E27FC236}">
                  <a16:creationId xmlns:a16="http://schemas.microsoft.com/office/drawing/2014/main" id="{275C5D61-4B77-4DDC-98C0-B8C6BE6270E3}"/>
                </a:ext>
              </a:extLst>
            </p:cNvPr>
            <p:cNvSpPr>
              <a:spLocks noChangeArrowheads="1"/>
            </p:cNvSpPr>
            <p:nvPr/>
          </p:nvSpPr>
          <p:spPr bwMode="gray">
            <a:xfrm>
              <a:off x="1536" y="1899"/>
              <a:ext cx="2736" cy="288"/>
            </a:xfrm>
            <a:prstGeom prst="roundRect">
              <a:avLst>
                <a:gd name="adj" fmla="val 16667"/>
              </a:avLst>
            </a:prstGeom>
            <a:gradFill rotWithShape="1">
              <a:gsLst>
                <a:gs pos="0">
                  <a:srgbClr val="765E00"/>
                </a:gs>
                <a:gs pos="50000">
                  <a:srgbClr val="FFCC00"/>
                </a:gs>
                <a:gs pos="100000">
                  <a:srgbClr val="765E00"/>
                </a:gs>
              </a:gsLst>
              <a:lin ang="5400000" scaled="1"/>
            </a:gradFill>
            <a:ln w="12700" algn="ctr">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83" name="AutoShape 20">
              <a:extLst>
                <a:ext uri="{FF2B5EF4-FFF2-40B4-BE49-F238E27FC236}">
                  <a16:creationId xmlns:a16="http://schemas.microsoft.com/office/drawing/2014/main" id="{DC6BFF1E-526E-49B3-A1EB-18F99E4EE143}"/>
                </a:ext>
              </a:extLst>
            </p:cNvPr>
            <p:cNvSpPr>
              <a:spLocks noChangeArrowheads="1"/>
            </p:cNvSpPr>
            <p:nvPr/>
          </p:nvSpPr>
          <p:spPr bwMode="gray">
            <a:xfrm>
              <a:off x="1296" y="1824"/>
              <a:ext cx="432" cy="432"/>
            </a:xfrm>
            <a:prstGeom prst="diamond">
              <a:avLst/>
            </a:prstGeom>
            <a:solidFill>
              <a:srgbClr val="CC9900"/>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84" name="Text Box 21">
              <a:extLst>
                <a:ext uri="{FF2B5EF4-FFF2-40B4-BE49-F238E27FC236}">
                  <a16:creationId xmlns:a16="http://schemas.microsoft.com/office/drawing/2014/main" id="{5667AA9F-B350-43D8-8542-CD4655B2153F}"/>
                </a:ext>
              </a:extLst>
            </p:cNvPr>
            <p:cNvSpPr txBox="1">
              <a:spLocks noChangeArrowheads="1"/>
            </p:cNvSpPr>
            <p:nvPr/>
          </p:nvSpPr>
          <p:spPr bwMode="gray">
            <a:xfrm>
              <a:off x="1680" y="1934"/>
              <a:ext cx="21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chemeClr val="tx1"/>
                  </a:solidFill>
                </a:rPr>
                <a:t>图的基本概念</a:t>
              </a:r>
            </a:p>
          </p:txBody>
        </p:sp>
        <p:sp>
          <p:nvSpPr>
            <p:cNvPr id="11285" name="Text Box 22">
              <a:extLst>
                <a:ext uri="{FF2B5EF4-FFF2-40B4-BE49-F238E27FC236}">
                  <a16:creationId xmlns:a16="http://schemas.microsoft.com/office/drawing/2014/main" id="{B264F6C8-3FCF-43FC-9707-F17AD00B9186}"/>
                </a:ext>
              </a:extLst>
            </p:cNvPr>
            <p:cNvSpPr txBox="1">
              <a:spLocks noChangeArrowheads="1"/>
            </p:cNvSpPr>
            <p:nvPr/>
          </p:nvSpPr>
          <p:spPr bwMode="gray">
            <a:xfrm>
              <a:off x="1389" y="1852"/>
              <a:ext cx="23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a:solidFill>
                    <a:schemeClr val="bg1"/>
                  </a:solidFill>
                </a:rPr>
                <a:t>1</a:t>
              </a:r>
            </a:p>
          </p:txBody>
        </p:sp>
      </p:grpSp>
      <p:grpSp>
        <p:nvGrpSpPr>
          <p:cNvPr id="6" name="Group 23">
            <a:extLst>
              <a:ext uri="{FF2B5EF4-FFF2-40B4-BE49-F238E27FC236}">
                <a16:creationId xmlns:a16="http://schemas.microsoft.com/office/drawing/2014/main" id="{09A14C24-3D3F-4145-85DE-3DD1F42CFF1D}"/>
              </a:ext>
            </a:extLst>
          </p:cNvPr>
          <p:cNvGrpSpPr>
            <a:grpSpLocks/>
          </p:cNvGrpSpPr>
          <p:nvPr/>
        </p:nvGrpSpPr>
        <p:grpSpPr bwMode="auto">
          <a:xfrm>
            <a:off x="3575050" y="2060575"/>
            <a:ext cx="4724400" cy="863600"/>
            <a:chOff x="1296" y="1824"/>
            <a:chExt cx="2976" cy="432"/>
          </a:xfrm>
        </p:grpSpPr>
        <p:sp>
          <p:nvSpPr>
            <p:cNvPr id="11278" name="AutoShape 24">
              <a:extLst>
                <a:ext uri="{FF2B5EF4-FFF2-40B4-BE49-F238E27FC236}">
                  <a16:creationId xmlns:a16="http://schemas.microsoft.com/office/drawing/2014/main" id="{C13E384C-D89D-4105-B6EC-64D0D3091E0A}"/>
                </a:ext>
              </a:extLst>
            </p:cNvPr>
            <p:cNvSpPr>
              <a:spLocks noChangeArrowheads="1"/>
            </p:cNvSpPr>
            <p:nvPr/>
          </p:nvSpPr>
          <p:spPr bwMode="gray">
            <a:xfrm>
              <a:off x="1536" y="1899"/>
              <a:ext cx="2736" cy="288"/>
            </a:xfrm>
            <a:prstGeom prst="roundRect">
              <a:avLst>
                <a:gd name="adj" fmla="val 16667"/>
              </a:avLst>
            </a:prstGeom>
            <a:gradFill rotWithShape="1">
              <a:gsLst>
                <a:gs pos="0">
                  <a:srgbClr val="99CC00"/>
                </a:gs>
                <a:gs pos="50000">
                  <a:srgbClr val="E9F4C9"/>
                </a:gs>
                <a:gs pos="100000">
                  <a:srgbClr val="99CC00"/>
                </a:gs>
              </a:gsLst>
              <a:lin ang="5400000" scaled="1"/>
            </a:gradFill>
            <a:ln w="12700" algn="ctr">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79" name="AutoShape 25">
              <a:extLst>
                <a:ext uri="{FF2B5EF4-FFF2-40B4-BE49-F238E27FC236}">
                  <a16:creationId xmlns:a16="http://schemas.microsoft.com/office/drawing/2014/main" id="{502FD24C-F77A-40BF-8148-786D6A943A7E}"/>
                </a:ext>
              </a:extLst>
            </p:cNvPr>
            <p:cNvSpPr>
              <a:spLocks noChangeArrowheads="1"/>
            </p:cNvSpPr>
            <p:nvPr/>
          </p:nvSpPr>
          <p:spPr bwMode="gray">
            <a:xfrm>
              <a:off x="1296" y="1824"/>
              <a:ext cx="432" cy="432"/>
            </a:xfrm>
            <a:prstGeom prst="diamond">
              <a:avLst/>
            </a:prstGeom>
            <a:solidFill>
              <a:srgbClr val="99CC00"/>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80" name="Text Box 26">
              <a:extLst>
                <a:ext uri="{FF2B5EF4-FFF2-40B4-BE49-F238E27FC236}">
                  <a16:creationId xmlns:a16="http://schemas.microsoft.com/office/drawing/2014/main" id="{76EEECBE-CBA8-4ADF-AFB2-27E09BBA6787}"/>
                </a:ext>
              </a:extLst>
            </p:cNvPr>
            <p:cNvSpPr txBox="1">
              <a:spLocks noChangeArrowheads="1"/>
            </p:cNvSpPr>
            <p:nvPr/>
          </p:nvSpPr>
          <p:spPr bwMode="gray">
            <a:xfrm>
              <a:off x="1680" y="1934"/>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chemeClr val="tx1"/>
                  </a:solidFill>
                </a:rPr>
                <a:t>图的表示、分类</a:t>
              </a:r>
            </a:p>
          </p:txBody>
        </p:sp>
        <p:sp>
          <p:nvSpPr>
            <p:cNvPr id="11281" name="Text Box 27">
              <a:extLst>
                <a:ext uri="{FF2B5EF4-FFF2-40B4-BE49-F238E27FC236}">
                  <a16:creationId xmlns:a16="http://schemas.microsoft.com/office/drawing/2014/main" id="{4524E52A-D686-4147-81B8-C2DD039C58F6}"/>
                </a:ext>
              </a:extLst>
            </p:cNvPr>
            <p:cNvSpPr txBox="1">
              <a:spLocks noChangeArrowheads="1"/>
            </p:cNvSpPr>
            <p:nvPr/>
          </p:nvSpPr>
          <p:spPr bwMode="gray">
            <a:xfrm>
              <a:off x="1389" y="1850"/>
              <a:ext cx="23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a:solidFill>
                    <a:schemeClr val="bg1"/>
                  </a:solidFill>
                </a:rPr>
                <a:t>2</a:t>
              </a:r>
            </a:p>
          </p:txBody>
        </p:sp>
      </p:grpSp>
      <p:grpSp>
        <p:nvGrpSpPr>
          <p:cNvPr id="7" name="Group 28">
            <a:extLst>
              <a:ext uri="{FF2B5EF4-FFF2-40B4-BE49-F238E27FC236}">
                <a16:creationId xmlns:a16="http://schemas.microsoft.com/office/drawing/2014/main" id="{79559619-8445-4283-9459-8C685F2C257D}"/>
              </a:ext>
            </a:extLst>
          </p:cNvPr>
          <p:cNvGrpSpPr>
            <a:grpSpLocks/>
          </p:cNvGrpSpPr>
          <p:nvPr/>
        </p:nvGrpSpPr>
        <p:grpSpPr bwMode="auto">
          <a:xfrm>
            <a:off x="3575050" y="4724400"/>
            <a:ext cx="4724400" cy="863600"/>
            <a:chOff x="1296" y="1824"/>
            <a:chExt cx="2976" cy="432"/>
          </a:xfrm>
        </p:grpSpPr>
        <p:sp>
          <p:nvSpPr>
            <p:cNvPr id="11274" name="AutoShape 29">
              <a:extLst>
                <a:ext uri="{FF2B5EF4-FFF2-40B4-BE49-F238E27FC236}">
                  <a16:creationId xmlns:a16="http://schemas.microsoft.com/office/drawing/2014/main" id="{DAC54F9C-B1B6-4D1A-A09A-A80058A7ACC9}"/>
                </a:ext>
              </a:extLst>
            </p:cNvPr>
            <p:cNvSpPr>
              <a:spLocks noChangeArrowheads="1"/>
            </p:cNvSpPr>
            <p:nvPr/>
          </p:nvSpPr>
          <p:spPr bwMode="gray">
            <a:xfrm>
              <a:off x="1536" y="1899"/>
              <a:ext cx="2736" cy="288"/>
            </a:xfrm>
            <a:prstGeom prst="roundRect">
              <a:avLst>
                <a:gd name="adj" fmla="val 16667"/>
              </a:avLst>
            </a:prstGeom>
            <a:gradFill rotWithShape="1">
              <a:gsLst>
                <a:gs pos="0">
                  <a:srgbClr val="3366FF"/>
                </a:gs>
                <a:gs pos="50000">
                  <a:srgbClr val="D4DFFF"/>
                </a:gs>
                <a:gs pos="100000">
                  <a:srgbClr val="3366FF"/>
                </a:gs>
              </a:gsLst>
              <a:lin ang="5400000" scaled="1"/>
            </a:gradFill>
            <a:ln w="12700" algn="ctr">
              <a:solidFill>
                <a:schemeClr val="bg1"/>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75" name="AutoShape 30">
              <a:extLst>
                <a:ext uri="{FF2B5EF4-FFF2-40B4-BE49-F238E27FC236}">
                  <a16:creationId xmlns:a16="http://schemas.microsoft.com/office/drawing/2014/main" id="{1C46455D-4C54-47BD-BFFA-E7183D141170}"/>
                </a:ext>
              </a:extLst>
            </p:cNvPr>
            <p:cNvSpPr>
              <a:spLocks noChangeArrowheads="1"/>
            </p:cNvSpPr>
            <p:nvPr/>
          </p:nvSpPr>
          <p:spPr bwMode="gray">
            <a:xfrm>
              <a:off x="1296" y="1824"/>
              <a:ext cx="432" cy="432"/>
            </a:xfrm>
            <a:prstGeom prst="diamond">
              <a:avLst/>
            </a:prstGeom>
            <a:solidFill>
              <a:srgbClr val="3366FF"/>
            </a:solidFill>
            <a:ln w="25400" algn="ctr">
              <a:solidFill>
                <a:schemeClr val="bg1"/>
              </a:solidFill>
              <a:miter lim="800000"/>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276" name="Text Box 31">
              <a:extLst>
                <a:ext uri="{FF2B5EF4-FFF2-40B4-BE49-F238E27FC236}">
                  <a16:creationId xmlns:a16="http://schemas.microsoft.com/office/drawing/2014/main" id="{FA327065-0365-4610-AB71-3FD697B1EF9F}"/>
                </a:ext>
              </a:extLst>
            </p:cNvPr>
            <p:cNvSpPr txBox="1">
              <a:spLocks noChangeArrowheads="1"/>
            </p:cNvSpPr>
            <p:nvPr/>
          </p:nvSpPr>
          <p:spPr bwMode="gray">
            <a:xfrm>
              <a:off x="1680" y="1934"/>
              <a:ext cx="21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rgbClr val="003300"/>
                  </a:solidFill>
                </a:rPr>
                <a:t>图的</a:t>
              </a:r>
              <a:r>
                <a:rPr lang="zh-CN" altLang="en-US">
                  <a:solidFill>
                    <a:schemeClr val="tx1"/>
                  </a:solidFill>
                </a:rPr>
                <a:t>连通性</a:t>
              </a:r>
            </a:p>
          </p:txBody>
        </p:sp>
        <p:sp>
          <p:nvSpPr>
            <p:cNvPr id="11277" name="Text Box 32">
              <a:extLst>
                <a:ext uri="{FF2B5EF4-FFF2-40B4-BE49-F238E27FC236}">
                  <a16:creationId xmlns:a16="http://schemas.microsoft.com/office/drawing/2014/main" id="{011C7A7C-8C0A-4B78-8E86-481960F68B42}"/>
                </a:ext>
              </a:extLst>
            </p:cNvPr>
            <p:cNvSpPr txBox="1">
              <a:spLocks noChangeArrowheads="1"/>
            </p:cNvSpPr>
            <p:nvPr/>
          </p:nvSpPr>
          <p:spPr bwMode="gray">
            <a:xfrm>
              <a:off x="1389" y="1850"/>
              <a:ext cx="23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a:solidFill>
                    <a:srgbClr val="003300"/>
                  </a:solidFill>
                </a:rPr>
                <a:t>5</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a:extLst>
              <a:ext uri="{FF2B5EF4-FFF2-40B4-BE49-F238E27FC236}">
                <a16:creationId xmlns:a16="http://schemas.microsoft.com/office/drawing/2014/main" id="{223DB01A-F7FE-440D-8316-082180C3A16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BA285C2-0A6B-4389-88C2-1197E4EDD15E}"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3491" name="Rectangle 2">
            <a:extLst>
              <a:ext uri="{FF2B5EF4-FFF2-40B4-BE49-F238E27FC236}">
                <a16:creationId xmlns:a16="http://schemas.microsoft.com/office/drawing/2014/main" id="{7E8F323C-A731-4FB4-9C19-ED67E0AD5535}"/>
              </a:ext>
            </a:extLst>
          </p:cNvPr>
          <p:cNvSpPr>
            <a:spLocks noGrp="1" noChangeArrowheads="1"/>
          </p:cNvSpPr>
          <p:nvPr>
            <p:ph type="title"/>
          </p:nvPr>
        </p:nvSpPr>
        <p:spPr/>
        <p:txBody>
          <a:bodyPr/>
          <a:lstStyle/>
          <a:p>
            <a:pPr eaLnBrk="1" hangingPunct="1"/>
            <a:r>
              <a:rPr lang="zh-CN" altLang="en-US"/>
              <a:t>定义</a:t>
            </a:r>
            <a:r>
              <a:rPr lang="en-US" altLang="zh-CN"/>
              <a:t>8.3.1 </a:t>
            </a:r>
            <a:endParaRPr lang="zh-CN" altLang="en-US"/>
          </a:p>
        </p:txBody>
      </p:sp>
      <p:sp>
        <p:nvSpPr>
          <p:cNvPr id="1268739" name="Rectangle 3">
            <a:extLst>
              <a:ext uri="{FF2B5EF4-FFF2-40B4-BE49-F238E27FC236}">
                <a16:creationId xmlns:a16="http://schemas.microsoft.com/office/drawing/2014/main" id="{3EF27C8F-2EF5-4433-BEB4-43C81BD99216}"/>
              </a:ext>
            </a:extLst>
          </p:cNvPr>
          <p:cNvSpPr>
            <a:spLocks noGrp="1" noChangeArrowheads="1"/>
          </p:cNvSpPr>
          <p:nvPr>
            <p:ph type="body" idx="1"/>
          </p:nvPr>
        </p:nvSpPr>
        <p:spPr>
          <a:xfrm>
            <a:off x="1847851" y="1327150"/>
            <a:ext cx="8424863" cy="4406900"/>
          </a:xfrm>
        </p:spPr>
        <p:txBody>
          <a:bodyPr/>
          <a:lstStyle/>
          <a:p>
            <a:pPr marL="381000" indent="-381000" eaLnBrk="1" hangingPunct="1">
              <a:lnSpc>
                <a:spcPct val="110000"/>
              </a:lnSpc>
              <a:buFont typeface="Wingdings" panose="05000000000000000000" pitchFamily="2" charset="2"/>
              <a:buAutoNum type="arabicPeriod" startAt="2"/>
            </a:pPr>
            <a:r>
              <a:rPr lang="zh-CN" altLang="en-US" dirty="0"/>
              <a:t>若</a:t>
            </a:r>
            <a:r>
              <a:rPr lang="zh-CN" altLang="en-US" dirty="0">
                <a:solidFill>
                  <a:srgbClr val="800080"/>
                </a:solidFill>
              </a:rPr>
              <a:t>通路</a:t>
            </a:r>
            <a:r>
              <a:rPr lang="zh-CN" altLang="en-US" dirty="0"/>
              <a:t>中的</a:t>
            </a:r>
            <a:r>
              <a:rPr lang="zh-CN" altLang="en-US" dirty="0">
                <a:solidFill>
                  <a:srgbClr val="0000FF"/>
                </a:solidFill>
              </a:rPr>
              <a:t>所有边互不相同</a:t>
            </a:r>
            <a:r>
              <a:rPr lang="zh-CN" altLang="en-US" dirty="0"/>
              <a:t>，则称此通路为</a:t>
            </a:r>
            <a:r>
              <a:rPr lang="zh-CN" altLang="en-US" dirty="0">
                <a:solidFill>
                  <a:schemeClr val="accent1"/>
                </a:solidFill>
              </a:rPr>
              <a:t>简单通路</a:t>
            </a:r>
            <a:r>
              <a:rPr lang="en-US" altLang="zh-CN" dirty="0"/>
              <a:t>(Simple Entry)</a:t>
            </a:r>
            <a:r>
              <a:rPr lang="zh-CN" altLang="en-US" dirty="0"/>
              <a:t>或一条</a:t>
            </a:r>
            <a:r>
              <a:rPr lang="zh-CN" altLang="en-US" dirty="0">
                <a:solidFill>
                  <a:schemeClr val="accent1"/>
                </a:solidFill>
              </a:rPr>
              <a:t>迹</a:t>
            </a:r>
            <a:r>
              <a:rPr lang="zh-CN" altLang="en-US" dirty="0"/>
              <a:t>；若</a:t>
            </a:r>
            <a:r>
              <a:rPr lang="zh-CN" altLang="en-US" dirty="0">
                <a:solidFill>
                  <a:srgbClr val="800080"/>
                </a:solidFill>
              </a:rPr>
              <a:t>回路</a:t>
            </a:r>
            <a:r>
              <a:rPr lang="zh-CN" altLang="en-US" dirty="0"/>
              <a:t>中的</a:t>
            </a:r>
            <a:r>
              <a:rPr lang="zh-CN" altLang="en-US" dirty="0">
                <a:solidFill>
                  <a:srgbClr val="0000FF"/>
                </a:solidFill>
              </a:rPr>
              <a:t>所有边互不相同</a:t>
            </a:r>
            <a:r>
              <a:rPr lang="zh-CN" altLang="en-US" dirty="0"/>
              <a:t>，则称此回路为</a:t>
            </a:r>
            <a:r>
              <a:rPr lang="zh-CN" altLang="en-US" dirty="0">
                <a:solidFill>
                  <a:schemeClr val="accent1"/>
                </a:solidFill>
              </a:rPr>
              <a:t>简单回路</a:t>
            </a:r>
            <a:r>
              <a:rPr lang="en-US" altLang="zh-CN" dirty="0"/>
              <a:t>(Simple Circuit)</a:t>
            </a:r>
            <a:r>
              <a:rPr lang="zh-CN" altLang="en-US" dirty="0"/>
              <a:t>或一条闭迹。</a:t>
            </a:r>
          </a:p>
          <a:p>
            <a:pPr marL="381000" indent="-381000" eaLnBrk="1" hangingPunct="1">
              <a:lnSpc>
                <a:spcPct val="110000"/>
              </a:lnSpc>
              <a:buFont typeface="Wingdings" panose="05000000000000000000" pitchFamily="2" charset="2"/>
              <a:buAutoNum type="arabicPeriod" startAt="2"/>
            </a:pPr>
            <a:r>
              <a:rPr lang="zh-CN" altLang="en-US" dirty="0"/>
              <a:t>若</a:t>
            </a:r>
            <a:r>
              <a:rPr lang="zh-CN" altLang="en-US" dirty="0">
                <a:solidFill>
                  <a:srgbClr val="800080"/>
                </a:solidFill>
              </a:rPr>
              <a:t>通路</a:t>
            </a:r>
            <a:r>
              <a:rPr lang="zh-CN" altLang="en-US" dirty="0"/>
              <a:t>中的</a:t>
            </a:r>
            <a:r>
              <a:rPr lang="zh-CN" altLang="en-US" dirty="0">
                <a:solidFill>
                  <a:srgbClr val="0000FF"/>
                </a:solidFill>
              </a:rPr>
              <a:t>所有结点互不相同</a:t>
            </a:r>
            <a:r>
              <a:rPr lang="zh-CN" altLang="en-US" dirty="0"/>
              <a:t>（</a:t>
            </a:r>
            <a:r>
              <a:rPr lang="zh-CN" altLang="en-US" dirty="0">
                <a:solidFill>
                  <a:srgbClr val="008000"/>
                </a:solidFill>
              </a:rPr>
              <a:t>从而所有边互不相同</a:t>
            </a:r>
            <a:r>
              <a:rPr lang="zh-CN" altLang="en-US" dirty="0"/>
              <a:t>），则称此通路为</a:t>
            </a:r>
            <a:r>
              <a:rPr lang="zh-CN" altLang="en-US" dirty="0">
                <a:solidFill>
                  <a:schemeClr val="accent1"/>
                </a:solidFill>
              </a:rPr>
              <a:t>基本通路</a:t>
            </a:r>
            <a:r>
              <a:rPr lang="en-US" altLang="zh-CN" dirty="0"/>
              <a:t>(Basic Entry)</a:t>
            </a:r>
            <a:r>
              <a:rPr lang="zh-CN" altLang="en-US" dirty="0"/>
              <a:t>或者</a:t>
            </a:r>
            <a:r>
              <a:rPr lang="zh-CN" altLang="en-US" dirty="0">
                <a:solidFill>
                  <a:schemeClr val="accent1"/>
                </a:solidFill>
              </a:rPr>
              <a:t>初级通路</a:t>
            </a:r>
            <a:r>
              <a:rPr lang="zh-CN" altLang="en-US" dirty="0"/>
              <a:t>、</a:t>
            </a:r>
            <a:r>
              <a:rPr lang="zh-CN" altLang="en-US" dirty="0">
                <a:solidFill>
                  <a:schemeClr val="accent1"/>
                </a:solidFill>
              </a:rPr>
              <a:t>路径</a:t>
            </a:r>
            <a:r>
              <a:rPr lang="zh-CN" altLang="en-US" dirty="0"/>
              <a:t>；若</a:t>
            </a:r>
            <a:r>
              <a:rPr lang="zh-CN" altLang="en-US" dirty="0">
                <a:solidFill>
                  <a:srgbClr val="800080"/>
                </a:solidFill>
              </a:rPr>
              <a:t>回路</a:t>
            </a:r>
            <a:r>
              <a:rPr lang="zh-CN" altLang="en-US" dirty="0"/>
              <a:t>中除</a:t>
            </a:r>
            <a:r>
              <a:rPr lang="en-US" altLang="zh-CN" dirty="0"/>
              <a:t>v</a:t>
            </a:r>
            <a:r>
              <a:rPr lang="en-US" altLang="zh-CN" baseline="-25000" dirty="0"/>
              <a:t>0</a:t>
            </a:r>
            <a:r>
              <a:rPr lang="en-US" altLang="zh-CN" dirty="0"/>
              <a:t>=</a:t>
            </a:r>
            <a:r>
              <a:rPr lang="en-US" altLang="zh-CN" dirty="0" err="1"/>
              <a:t>v</a:t>
            </a:r>
            <a:r>
              <a:rPr lang="en-US" altLang="zh-CN" baseline="-25000" dirty="0" err="1"/>
              <a:t>k</a:t>
            </a:r>
            <a:r>
              <a:rPr lang="zh-CN" altLang="en-US" dirty="0"/>
              <a:t>外的</a:t>
            </a:r>
            <a:r>
              <a:rPr lang="zh-CN" altLang="en-US" dirty="0">
                <a:solidFill>
                  <a:srgbClr val="0000FF"/>
                </a:solidFill>
              </a:rPr>
              <a:t>所有结点互不相同</a:t>
            </a:r>
            <a:r>
              <a:rPr lang="zh-CN" altLang="en-US" dirty="0"/>
              <a:t>（</a:t>
            </a:r>
            <a:r>
              <a:rPr lang="zh-CN" altLang="en-US" dirty="0">
                <a:solidFill>
                  <a:srgbClr val="008000"/>
                </a:solidFill>
              </a:rPr>
              <a:t>从而所有边互不相同</a:t>
            </a:r>
            <a:r>
              <a:rPr lang="zh-CN" altLang="en-US" dirty="0"/>
              <a:t>），则称此回路为</a:t>
            </a:r>
            <a:r>
              <a:rPr lang="zh-CN" altLang="en-US" dirty="0">
                <a:solidFill>
                  <a:schemeClr val="accent1"/>
                </a:solidFill>
              </a:rPr>
              <a:t>基本回路</a:t>
            </a:r>
            <a:r>
              <a:rPr lang="en-US" altLang="zh-CN" dirty="0"/>
              <a:t>(Basic Circuit)</a:t>
            </a:r>
            <a:r>
              <a:rPr lang="zh-CN" altLang="en-US" dirty="0"/>
              <a:t>或者</a:t>
            </a:r>
            <a:r>
              <a:rPr lang="zh-CN" altLang="en-US" dirty="0">
                <a:solidFill>
                  <a:schemeClr val="accent1"/>
                </a:solidFill>
              </a:rPr>
              <a:t>初级回路</a:t>
            </a:r>
            <a:r>
              <a:rPr lang="zh-CN" altLang="en-US" dirty="0"/>
              <a:t>、</a:t>
            </a:r>
            <a:r>
              <a:rPr lang="zh-CN" altLang="en-US" dirty="0">
                <a:solidFill>
                  <a:schemeClr val="accent1"/>
                </a:solidFill>
              </a:rPr>
              <a:t>圈</a:t>
            </a:r>
            <a:r>
              <a:rPr lang="zh-CN" altLang="en-US" dirty="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8739">
                                            <p:txEl>
                                              <p:pRg st="0" end="0"/>
                                            </p:txEl>
                                          </p:spTgt>
                                        </p:tgtEl>
                                        <p:attrNameLst>
                                          <p:attrName>style.visibility</p:attrName>
                                        </p:attrNameLst>
                                      </p:cBhvr>
                                      <p:to>
                                        <p:strVal val="visible"/>
                                      </p:to>
                                    </p:set>
                                    <p:animEffect transition="in" filter="fade">
                                      <p:cBhvr>
                                        <p:cTn id="7" dur="500"/>
                                        <p:tgtEl>
                                          <p:spTgt spid="1268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8739">
                                            <p:txEl>
                                              <p:pRg st="1" end="1"/>
                                            </p:txEl>
                                          </p:spTgt>
                                        </p:tgtEl>
                                        <p:attrNameLst>
                                          <p:attrName>style.visibility</p:attrName>
                                        </p:attrNameLst>
                                      </p:cBhvr>
                                      <p:to>
                                        <p:strVal val="visible"/>
                                      </p:to>
                                    </p:set>
                                    <p:animEffect transition="in" filter="fade">
                                      <p:cBhvr>
                                        <p:cTn id="12" dur="500"/>
                                        <p:tgtEl>
                                          <p:spTgt spid="1268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3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55EE220E-C3B1-4F44-9E51-315BA13972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4A226AE-88A0-4554-AA04-F5E5A6BBBA1B}" type="datetime1">
              <a:rPr lang="zh-CN" altLang="en-US" sz="2000">
                <a:solidFill>
                  <a:srgbClr val="0000FF"/>
                </a:solidFill>
              </a:rPr>
              <a:pPr algn="l">
                <a:lnSpc>
                  <a:spcPct val="100000"/>
                </a:lnSpc>
                <a:spcBef>
                  <a:spcPct val="0"/>
                </a:spcBef>
                <a:buClrTx/>
                <a:buFontTx/>
                <a:buNone/>
              </a:pPr>
              <a:t>2023/5/13</a:t>
            </a:fld>
            <a:endParaRPr lang="en-US" altLang="zh-CN" sz="2000" dirty="0">
              <a:solidFill>
                <a:srgbClr val="0000FF"/>
              </a:solidFill>
            </a:endParaRPr>
          </a:p>
        </p:txBody>
      </p:sp>
      <p:sp>
        <p:nvSpPr>
          <p:cNvPr id="64515" name="Rectangle 2">
            <a:extLst>
              <a:ext uri="{FF2B5EF4-FFF2-40B4-BE49-F238E27FC236}">
                <a16:creationId xmlns:a16="http://schemas.microsoft.com/office/drawing/2014/main" id="{7ECC878B-AAA6-478C-8333-E1420DB005B4}"/>
              </a:ext>
            </a:extLst>
          </p:cNvPr>
          <p:cNvSpPr>
            <a:spLocks noGrp="1" noChangeArrowheads="1"/>
          </p:cNvSpPr>
          <p:nvPr>
            <p:ph type="title"/>
          </p:nvPr>
        </p:nvSpPr>
        <p:spPr/>
        <p:txBody>
          <a:bodyPr/>
          <a:lstStyle/>
          <a:p>
            <a:pPr eaLnBrk="1" hangingPunct="1"/>
            <a:r>
              <a:rPr lang="zh-CN" altLang="en-US"/>
              <a:t>说明</a:t>
            </a:r>
          </a:p>
        </p:txBody>
      </p:sp>
      <p:sp>
        <p:nvSpPr>
          <p:cNvPr id="1267715" name="Rectangle 3">
            <a:extLst>
              <a:ext uri="{FF2B5EF4-FFF2-40B4-BE49-F238E27FC236}">
                <a16:creationId xmlns:a16="http://schemas.microsoft.com/office/drawing/2014/main" id="{F16CA81D-95CF-4293-8215-21B3E4A0E6E8}"/>
              </a:ext>
            </a:extLst>
          </p:cNvPr>
          <p:cNvSpPr>
            <a:spLocks noGrp="1" noChangeArrowheads="1"/>
          </p:cNvSpPr>
          <p:nvPr>
            <p:ph type="body" idx="1"/>
          </p:nvPr>
        </p:nvSpPr>
        <p:spPr>
          <a:xfrm>
            <a:off x="1776413" y="1196975"/>
            <a:ext cx="8640762" cy="5302250"/>
          </a:xfrm>
        </p:spPr>
        <p:txBody>
          <a:bodyPr/>
          <a:lstStyle/>
          <a:p>
            <a:pPr marL="457200" indent="-457200" eaLnBrk="1" hangingPunct="1">
              <a:lnSpc>
                <a:spcPct val="110000"/>
              </a:lnSpc>
              <a:spcBef>
                <a:spcPct val="5000"/>
              </a:spcBef>
              <a:buFont typeface="Wingdings" panose="05000000000000000000" pitchFamily="2" charset="2"/>
              <a:buAutoNum type="arabicPeriod"/>
            </a:pPr>
            <a:r>
              <a:rPr lang="zh-CN" altLang="en-US"/>
              <a:t>回路是通路的特殊情况。因而，我们说某条通路，它可能是回路。但当我们说一基本通路时，一般是指它不是基本回路的情况。</a:t>
            </a:r>
          </a:p>
          <a:p>
            <a:pPr marL="457200" indent="-457200" eaLnBrk="1" hangingPunct="1">
              <a:lnSpc>
                <a:spcPct val="110000"/>
              </a:lnSpc>
              <a:spcBef>
                <a:spcPct val="5000"/>
              </a:spcBef>
              <a:buFont typeface="Wingdings" panose="05000000000000000000" pitchFamily="2" charset="2"/>
              <a:buAutoNum type="arabicPeriod"/>
            </a:pPr>
            <a:r>
              <a:rPr lang="zh-CN" altLang="en-US"/>
              <a:t>基本通路（回路）一定是简单通路（回路），但反之不真。因为没有重复的结点肯定没有重复的边，但没有重复的边不能保证一定没有重复的结点。</a:t>
            </a:r>
          </a:p>
          <a:p>
            <a:pPr marL="457200" indent="-457200" eaLnBrk="1" hangingPunct="1">
              <a:lnSpc>
                <a:spcPct val="110000"/>
              </a:lnSpc>
              <a:spcBef>
                <a:spcPct val="5000"/>
              </a:spcBef>
              <a:buFont typeface="Wingdings" panose="05000000000000000000" pitchFamily="2" charset="2"/>
              <a:buAutoNum type="arabicPeriod"/>
            </a:pPr>
            <a:r>
              <a:rPr lang="zh-CN" altLang="en-US"/>
              <a:t>在不会引起误解的情况下，一条通路</a:t>
            </a:r>
            <a:r>
              <a:rPr lang="en-US" altLang="zh-CN"/>
              <a:t>v</a:t>
            </a:r>
            <a:r>
              <a:rPr lang="en-US" altLang="zh-CN" baseline="-25000"/>
              <a:t>0</a:t>
            </a:r>
            <a:r>
              <a:rPr lang="en-US" altLang="zh-CN"/>
              <a:t>e</a:t>
            </a:r>
            <a:r>
              <a:rPr lang="en-US" altLang="zh-CN" baseline="-25000"/>
              <a:t>1</a:t>
            </a:r>
            <a:r>
              <a:rPr lang="en-US" altLang="zh-CN"/>
              <a:t>v</a:t>
            </a:r>
            <a:r>
              <a:rPr lang="en-US" altLang="zh-CN" baseline="-25000"/>
              <a:t>1</a:t>
            </a:r>
            <a:r>
              <a:rPr lang="en-US" altLang="zh-CN"/>
              <a:t>e</a:t>
            </a:r>
            <a:r>
              <a:rPr lang="en-US" altLang="zh-CN" baseline="-25000"/>
              <a:t>2</a:t>
            </a:r>
            <a:r>
              <a:rPr lang="en-US" altLang="zh-CN"/>
              <a:t>v</a:t>
            </a:r>
            <a:r>
              <a:rPr lang="en-US" altLang="zh-CN" baseline="-25000"/>
              <a:t>2</a:t>
            </a:r>
            <a:r>
              <a:rPr lang="en-US" altLang="zh-CN">
                <a:latin typeface="宋体" panose="02010600030101010101" pitchFamily="2" charset="-122"/>
              </a:rPr>
              <a:t>…</a:t>
            </a:r>
            <a:r>
              <a:rPr lang="en-US" altLang="zh-CN"/>
              <a:t>e</a:t>
            </a:r>
            <a:r>
              <a:rPr lang="en-US" altLang="zh-CN" baseline="-25000"/>
              <a:t>n</a:t>
            </a:r>
            <a:r>
              <a:rPr lang="en-US" altLang="zh-CN"/>
              <a:t>v</a:t>
            </a:r>
            <a:r>
              <a:rPr lang="en-US" altLang="zh-CN" baseline="-25000"/>
              <a:t>n</a:t>
            </a:r>
            <a:r>
              <a:rPr lang="zh-CN" altLang="en-US"/>
              <a:t>也可以用边的序列</a:t>
            </a:r>
            <a:r>
              <a:rPr lang="en-US" altLang="zh-CN"/>
              <a:t>e</a:t>
            </a:r>
            <a:r>
              <a:rPr lang="en-US" altLang="zh-CN" baseline="-25000"/>
              <a:t>1</a:t>
            </a:r>
            <a:r>
              <a:rPr lang="en-US" altLang="zh-CN"/>
              <a:t>e</a:t>
            </a:r>
            <a:r>
              <a:rPr lang="en-US" altLang="zh-CN" baseline="-25000"/>
              <a:t>2</a:t>
            </a:r>
            <a:r>
              <a:rPr lang="en-US" altLang="zh-CN">
                <a:latin typeface="宋体" panose="02010600030101010101" pitchFamily="2" charset="-122"/>
              </a:rPr>
              <a:t>…</a:t>
            </a:r>
            <a:r>
              <a:rPr lang="en-US" altLang="zh-CN"/>
              <a:t>e</a:t>
            </a:r>
            <a:r>
              <a:rPr lang="en-US" altLang="zh-CN" baseline="-25000"/>
              <a:t>n</a:t>
            </a:r>
            <a:r>
              <a:rPr lang="zh-CN" altLang="en-US"/>
              <a:t>来表示，这种表示方法对于有向图来说较为方便。在线图中，一条通路</a:t>
            </a:r>
            <a:r>
              <a:rPr lang="en-US" altLang="zh-CN"/>
              <a:t>v</a:t>
            </a:r>
            <a:r>
              <a:rPr lang="en-US" altLang="zh-CN" baseline="-25000"/>
              <a:t>0</a:t>
            </a:r>
            <a:r>
              <a:rPr lang="en-US" altLang="zh-CN"/>
              <a:t>e</a:t>
            </a:r>
            <a:r>
              <a:rPr lang="en-US" altLang="zh-CN" baseline="-25000"/>
              <a:t>1</a:t>
            </a:r>
            <a:r>
              <a:rPr lang="en-US" altLang="zh-CN"/>
              <a:t>v</a:t>
            </a:r>
            <a:r>
              <a:rPr lang="en-US" altLang="zh-CN" baseline="-25000"/>
              <a:t>1</a:t>
            </a:r>
            <a:r>
              <a:rPr lang="en-US" altLang="zh-CN"/>
              <a:t>e</a:t>
            </a:r>
            <a:r>
              <a:rPr lang="en-US" altLang="zh-CN" baseline="-25000"/>
              <a:t>2</a:t>
            </a:r>
            <a:r>
              <a:rPr lang="en-US" altLang="zh-CN"/>
              <a:t>v</a:t>
            </a:r>
            <a:r>
              <a:rPr lang="en-US" altLang="zh-CN" baseline="-25000"/>
              <a:t>2</a:t>
            </a:r>
            <a:r>
              <a:rPr lang="en-US" altLang="zh-CN">
                <a:latin typeface="宋体" panose="02010600030101010101" pitchFamily="2" charset="-122"/>
              </a:rPr>
              <a:t>…</a:t>
            </a:r>
            <a:r>
              <a:rPr lang="en-US" altLang="zh-CN"/>
              <a:t>e</a:t>
            </a:r>
            <a:r>
              <a:rPr lang="en-US" altLang="zh-CN" baseline="-25000"/>
              <a:t>n</a:t>
            </a:r>
            <a:r>
              <a:rPr lang="en-US" altLang="zh-CN"/>
              <a:t>v</a:t>
            </a:r>
            <a:r>
              <a:rPr lang="en-US" altLang="zh-CN" baseline="-25000"/>
              <a:t>n</a:t>
            </a:r>
            <a:r>
              <a:rPr lang="zh-CN" altLang="en-US"/>
              <a:t>也可以用结点的序列</a:t>
            </a:r>
            <a:r>
              <a:rPr lang="en-US" altLang="zh-CN"/>
              <a:t>v</a:t>
            </a:r>
            <a:r>
              <a:rPr lang="en-US" altLang="zh-CN" baseline="-25000"/>
              <a:t>0</a:t>
            </a:r>
            <a:r>
              <a:rPr lang="en-US" altLang="zh-CN"/>
              <a:t>v</a:t>
            </a:r>
            <a:r>
              <a:rPr lang="en-US" altLang="zh-CN" baseline="-25000"/>
              <a:t>1</a:t>
            </a:r>
            <a:r>
              <a:rPr lang="en-US" altLang="zh-CN"/>
              <a:t>v</a:t>
            </a:r>
            <a:r>
              <a:rPr lang="en-US" altLang="zh-CN" baseline="-25000"/>
              <a:t>2</a:t>
            </a:r>
            <a:r>
              <a:rPr lang="en-US" altLang="zh-CN">
                <a:latin typeface="宋体" panose="02010600030101010101" pitchFamily="2" charset="-122"/>
              </a:rPr>
              <a:t>…</a:t>
            </a:r>
            <a:r>
              <a:rPr lang="en-US" altLang="zh-CN"/>
              <a:t>v</a:t>
            </a:r>
            <a:r>
              <a:rPr lang="en-US" altLang="zh-CN" baseline="-25000"/>
              <a:t>n</a:t>
            </a:r>
            <a:r>
              <a:rPr lang="zh-CN" altLang="en-US"/>
              <a:t>来表示。</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7715">
                                            <p:txEl>
                                              <p:pRg st="0" end="0"/>
                                            </p:txEl>
                                          </p:spTgt>
                                        </p:tgtEl>
                                        <p:attrNameLst>
                                          <p:attrName>style.visibility</p:attrName>
                                        </p:attrNameLst>
                                      </p:cBhvr>
                                      <p:to>
                                        <p:strVal val="visible"/>
                                      </p:to>
                                    </p:set>
                                    <p:animEffect transition="in" filter="fade">
                                      <p:cBhvr>
                                        <p:cTn id="7" dur="500"/>
                                        <p:tgtEl>
                                          <p:spTgt spid="1267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7715">
                                            <p:txEl>
                                              <p:pRg st="1" end="1"/>
                                            </p:txEl>
                                          </p:spTgt>
                                        </p:tgtEl>
                                        <p:attrNameLst>
                                          <p:attrName>style.visibility</p:attrName>
                                        </p:attrNameLst>
                                      </p:cBhvr>
                                      <p:to>
                                        <p:strVal val="visible"/>
                                      </p:to>
                                    </p:set>
                                    <p:animEffect transition="in" filter="fade">
                                      <p:cBhvr>
                                        <p:cTn id="12" dur="500"/>
                                        <p:tgtEl>
                                          <p:spTgt spid="1267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67715">
                                            <p:txEl>
                                              <p:pRg st="2" end="2"/>
                                            </p:txEl>
                                          </p:spTgt>
                                        </p:tgtEl>
                                        <p:attrNameLst>
                                          <p:attrName>style.visibility</p:attrName>
                                        </p:attrNameLst>
                                      </p:cBhvr>
                                      <p:to>
                                        <p:strVal val="visible"/>
                                      </p:to>
                                    </p:set>
                                    <p:animEffect transition="in" filter="fade">
                                      <p:cBhvr>
                                        <p:cTn id="17" dur="500"/>
                                        <p:tgtEl>
                                          <p:spTgt spid="1267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1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EC00F7F5-1D51-48A2-BB42-B04EDCCE72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FB515332-57D8-44BF-B106-6901514BF99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5539" name="Rectangle 2">
            <a:extLst>
              <a:ext uri="{FF2B5EF4-FFF2-40B4-BE49-F238E27FC236}">
                <a16:creationId xmlns:a16="http://schemas.microsoft.com/office/drawing/2014/main" id="{9BDC9300-248D-4FFB-A780-AD5F3A6ABEA6}"/>
              </a:ext>
            </a:extLst>
          </p:cNvPr>
          <p:cNvSpPr>
            <a:spLocks noGrp="1" noChangeArrowheads="1"/>
          </p:cNvSpPr>
          <p:nvPr>
            <p:ph type="title"/>
          </p:nvPr>
        </p:nvSpPr>
        <p:spPr/>
        <p:txBody>
          <a:bodyPr/>
          <a:lstStyle/>
          <a:p>
            <a:pPr eaLnBrk="1" hangingPunct="1"/>
            <a:r>
              <a:rPr lang="zh-CN" altLang="en-US"/>
              <a:t>定理</a:t>
            </a:r>
            <a:r>
              <a:rPr lang="en-US" altLang="zh-CN"/>
              <a:t>8.3.1</a:t>
            </a:r>
            <a:endParaRPr lang="zh-CN" altLang="en-US"/>
          </a:p>
        </p:txBody>
      </p:sp>
      <p:sp>
        <p:nvSpPr>
          <p:cNvPr id="1243139" name="Rectangle 3">
            <a:extLst>
              <a:ext uri="{FF2B5EF4-FFF2-40B4-BE49-F238E27FC236}">
                <a16:creationId xmlns:a16="http://schemas.microsoft.com/office/drawing/2014/main" id="{05946C28-C91D-43FC-9E1C-2F7827C709C2}"/>
              </a:ext>
            </a:extLst>
          </p:cNvPr>
          <p:cNvSpPr>
            <a:spLocks noGrp="1" noChangeArrowheads="1"/>
          </p:cNvSpPr>
          <p:nvPr>
            <p:ph type="body" idx="1"/>
          </p:nvPr>
        </p:nvSpPr>
        <p:spPr>
          <a:xfrm>
            <a:off x="2135188" y="1341439"/>
            <a:ext cx="8208962" cy="3082925"/>
          </a:xfrm>
        </p:spPr>
        <p:txBody>
          <a:bodyPr/>
          <a:lstStyle/>
          <a:p>
            <a:pPr marL="0" indent="0" eaLnBrk="1" hangingPunct="1">
              <a:buNone/>
            </a:pPr>
            <a:r>
              <a:rPr lang="zh-CN" altLang="en-US" dirty="0"/>
              <a:t>设</a:t>
            </a:r>
            <a:r>
              <a:rPr lang="en-US" altLang="zh-CN" dirty="0"/>
              <a:t>G = &lt;V, E&gt;</a:t>
            </a:r>
            <a:r>
              <a:rPr lang="zh-CN" altLang="en-US" dirty="0"/>
              <a:t>为线图，</a:t>
            </a:r>
            <a:r>
              <a:rPr lang="en-US" altLang="zh-CN" dirty="0"/>
              <a:t>V = {v</a:t>
            </a:r>
            <a:r>
              <a:rPr lang="en-US" altLang="zh-CN" baseline="-25000" dirty="0"/>
              <a:t>1</a:t>
            </a:r>
            <a:r>
              <a:rPr lang="en-US" altLang="zh-CN" dirty="0"/>
              <a:t>, 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dirty="0" err="1"/>
              <a:t>v</a:t>
            </a:r>
            <a:r>
              <a:rPr lang="en-US" altLang="zh-CN" baseline="-25000" dirty="0" err="1"/>
              <a:t>n</a:t>
            </a:r>
            <a:r>
              <a:rPr lang="en-US" altLang="zh-CN" dirty="0"/>
              <a:t>}</a:t>
            </a:r>
            <a:r>
              <a:rPr lang="zh-CN" altLang="en-US" dirty="0"/>
              <a:t>，</a:t>
            </a:r>
            <a:r>
              <a:rPr lang="en-US" altLang="zh-CN" dirty="0"/>
              <a:t>A = (</a:t>
            </a:r>
            <a:r>
              <a:rPr lang="en-US" altLang="zh-CN" dirty="0" err="1"/>
              <a:t>a</a:t>
            </a:r>
            <a:r>
              <a:rPr lang="en-US" altLang="zh-CN" baseline="-25000" dirty="0" err="1"/>
              <a:t>ij</a:t>
            </a:r>
            <a:r>
              <a:rPr lang="en-US" altLang="zh-CN" dirty="0"/>
              <a:t>)</a:t>
            </a:r>
            <a:r>
              <a:rPr lang="en-US" altLang="zh-CN" baseline="-25000" dirty="0" err="1"/>
              <a:t>nxn</a:t>
            </a:r>
            <a:r>
              <a:rPr lang="zh-CN" altLang="en-US" dirty="0"/>
              <a:t>为</a:t>
            </a:r>
            <a:r>
              <a:rPr lang="en-US" altLang="zh-CN" dirty="0"/>
              <a:t>G</a:t>
            </a:r>
            <a:r>
              <a:rPr lang="zh-CN" altLang="en-US" dirty="0"/>
              <a:t>的邻接矩阵，   </a:t>
            </a:r>
            <a:r>
              <a:rPr lang="en-US" altLang="zh-CN" dirty="0"/>
              <a:t>=(   )</a:t>
            </a:r>
            <a:r>
              <a:rPr lang="en-US" altLang="zh-CN" baseline="-25000" dirty="0" err="1"/>
              <a:t>nxn</a:t>
            </a:r>
            <a:r>
              <a:rPr lang="zh-CN" altLang="en-US" dirty="0"/>
              <a:t>。则</a:t>
            </a:r>
          </a:p>
          <a:p>
            <a:pPr marL="0" indent="0" eaLnBrk="1" hangingPunct="1">
              <a:buFont typeface="Wingdings" panose="05000000000000000000" pitchFamily="2" charset="2"/>
              <a:buChar char="Ø"/>
            </a:pPr>
            <a:r>
              <a:rPr lang="zh-CN" altLang="en-US" dirty="0"/>
              <a:t>    为从结点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长度为</a:t>
            </a:r>
            <a:r>
              <a:rPr lang="en-US" altLang="zh-CN" dirty="0"/>
              <a:t>m</a:t>
            </a:r>
            <a:r>
              <a:rPr lang="zh-CN" altLang="en-US" dirty="0"/>
              <a:t>的通路数目；</a:t>
            </a:r>
          </a:p>
          <a:p>
            <a:pPr marL="0" indent="0" eaLnBrk="1" hangingPunct="1">
              <a:buFont typeface="Wingdings" panose="05000000000000000000" pitchFamily="2" charset="2"/>
              <a:buChar char="Ø"/>
            </a:pPr>
            <a:r>
              <a:rPr lang="zh-CN" altLang="en-US" dirty="0"/>
              <a:t>    为结点</a:t>
            </a:r>
            <a:r>
              <a:rPr lang="en-US" altLang="zh-CN" dirty="0"/>
              <a:t>v</a:t>
            </a:r>
            <a:r>
              <a:rPr lang="en-US" altLang="zh-CN" baseline="-25000" dirty="0"/>
              <a:t>i</a:t>
            </a:r>
            <a:r>
              <a:rPr lang="zh-CN" altLang="en-US" dirty="0"/>
              <a:t>到自身的长度为</a:t>
            </a:r>
            <a:r>
              <a:rPr lang="en-US" altLang="zh-CN" dirty="0"/>
              <a:t>m</a:t>
            </a:r>
            <a:r>
              <a:rPr lang="zh-CN" altLang="en-US" dirty="0"/>
              <a:t>的回路数目；</a:t>
            </a:r>
          </a:p>
          <a:p>
            <a:pPr marL="0" indent="0" eaLnBrk="1" hangingPunct="1">
              <a:spcBef>
                <a:spcPct val="60000"/>
              </a:spcBef>
              <a:buFont typeface="Wingdings" panose="05000000000000000000" pitchFamily="2" charset="2"/>
              <a:buChar char="Ø"/>
            </a:pPr>
            <a:r>
              <a:rPr lang="zh-CN" altLang="en-US" dirty="0"/>
              <a:t>         为</a:t>
            </a:r>
            <a:r>
              <a:rPr lang="en-US" altLang="zh-CN" dirty="0"/>
              <a:t>G</a:t>
            </a:r>
            <a:r>
              <a:rPr lang="zh-CN" altLang="en-US" dirty="0"/>
              <a:t>中长度为</a:t>
            </a:r>
            <a:r>
              <a:rPr lang="en-US" altLang="zh-CN" dirty="0"/>
              <a:t>m</a:t>
            </a:r>
            <a:r>
              <a:rPr lang="zh-CN" altLang="en-US" dirty="0"/>
              <a:t>的通路（含回路）总数。 </a:t>
            </a:r>
          </a:p>
        </p:txBody>
      </p:sp>
      <p:graphicFrame>
        <p:nvGraphicFramePr>
          <p:cNvPr id="1243140" name="Object 4">
            <a:extLst>
              <a:ext uri="{FF2B5EF4-FFF2-40B4-BE49-F238E27FC236}">
                <a16:creationId xmlns:a16="http://schemas.microsoft.com/office/drawing/2014/main" id="{34EA16C5-E796-4F4E-BF9F-8142B4F68DB4}"/>
              </a:ext>
            </a:extLst>
          </p:cNvPr>
          <p:cNvGraphicFramePr>
            <a:graphicFrameLocks noChangeAspect="1"/>
          </p:cNvGraphicFramePr>
          <p:nvPr/>
        </p:nvGraphicFramePr>
        <p:xfrm>
          <a:off x="6864350" y="1862138"/>
          <a:ext cx="635000" cy="635000"/>
        </p:xfrm>
        <a:graphic>
          <a:graphicData uri="http://schemas.openxmlformats.org/presentationml/2006/ole">
            <mc:AlternateContent xmlns:mc="http://schemas.openxmlformats.org/markup-compatibility/2006">
              <mc:Choice xmlns:v="urn:schemas-microsoft-com:vml" Requires="v">
                <p:oleObj name="Equation" r:id="rId2" imgW="253780" imgH="253780" progId="Equation.DSMT4">
                  <p:embed/>
                </p:oleObj>
              </mc:Choice>
              <mc:Fallback>
                <p:oleObj name="Equation" r:id="rId2" imgW="253780" imgH="25378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350" y="1862138"/>
                        <a:ext cx="63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3142" name="Object 6">
            <a:extLst>
              <a:ext uri="{FF2B5EF4-FFF2-40B4-BE49-F238E27FC236}">
                <a16:creationId xmlns:a16="http://schemas.microsoft.com/office/drawing/2014/main" id="{8673279B-6510-4B5F-B072-4CC7DADE2035}"/>
              </a:ext>
            </a:extLst>
          </p:cNvPr>
          <p:cNvGraphicFramePr>
            <a:graphicFrameLocks noChangeAspect="1"/>
          </p:cNvGraphicFramePr>
          <p:nvPr/>
        </p:nvGraphicFramePr>
        <p:xfrm>
          <a:off x="2614613" y="3644901"/>
          <a:ext cx="1585912" cy="1109663"/>
        </p:xfrm>
        <a:graphic>
          <a:graphicData uri="http://schemas.openxmlformats.org/presentationml/2006/ole">
            <mc:AlternateContent xmlns:mc="http://schemas.openxmlformats.org/markup-compatibility/2006">
              <mc:Choice xmlns:v="urn:schemas-microsoft-com:vml" Requires="v">
                <p:oleObj name="Equation" r:id="rId4" imgW="634725" imgH="444307" progId="Equation.DSMT4">
                  <p:embed/>
                </p:oleObj>
              </mc:Choice>
              <mc:Fallback>
                <p:oleObj name="Equation" r:id="rId4" imgW="634725" imgH="444307"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613" y="3644901"/>
                        <a:ext cx="1585912"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3144" name="Object 8">
            <a:extLst>
              <a:ext uri="{FF2B5EF4-FFF2-40B4-BE49-F238E27FC236}">
                <a16:creationId xmlns:a16="http://schemas.microsoft.com/office/drawing/2014/main" id="{B0DB8222-7623-4455-986C-B5EC5BB53531}"/>
              </a:ext>
            </a:extLst>
          </p:cNvPr>
          <p:cNvGraphicFramePr>
            <a:graphicFrameLocks noChangeAspect="1"/>
          </p:cNvGraphicFramePr>
          <p:nvPr/>
        </p:nvGraphicFramePr>
        <p:xfrm>
          <a:off x="2598738" y="2476500"/>
          <a:ext cx="635000" cy="635000"/>
        </p:xfrm>
        <a:graphic>
          <a:graphicData uri="http://schemas.openxmlformats.org/presentationml/2006/ole">
            <mc:AlternateContent xmlns:mc="http://schemas.openxmlformats.org/markup-compatibility/2006">
              <mc:Choice xmlns:v="urn:schemas-microsoft-com:vml" Requires="v">
                <p:oleObj name="Equation" r:id="rId6" imgW="253780" imgH="253780" progId="Equation.DSMT4">
                  <p:embed/>
                </p:oleObj>
              </mc:Choice>
              <mc:Fallback>
                <p:oleObj name="Equation" r:id="rId6" imgW="253780" imgH="25378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8738" y="2476500"/>
                        <a:ext cx="63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3145" name="Object 9">
            <a:extLst>
              <a:ext uri="{FF2B5EF4-FFF2-40B4-BE49-F238E27FC236}">
                <a16:creationId xmlns:a16="http://schemas.microsoft.com/office/drawing/2014/main" id="{B67E2552-9E3F-4EC2-99D7-BA966C6E8722}"/>
              </a:ext>
            </a:extLst>
          </p:cNvPr>
          <p:cNvGraphicFramePr>
            <a:graphicFrameLocks noChangeAspect="1"/>
          </p:cNvGraphicFramePr>
          <p:nvPr/>
        </p:nvGraphicFramePr>
        <p:xfrm>
          <a:off x="2598738" y="3125788"/>
          <a:ext cx="635000" cy="603250"/>
        </p:xfrm>
        <a:graphic>
          <a:graphicData uri="http://schemas.openxmlformats.org/presentationml/2006/ole">
            <mc:AlternateContent xmlns:mc="http://schemas.openxmlformats.org/markup-compatibility/2006">
              <mc:Choice xmlns:v="urn:schemas-microsoft-com:vml" Requires="v">
                <p:oleObj name="Equation" r:id="rId8" imgW="253890" imgH="241195" progId="Equation.DSMT4">
                  <p:embed/>
                </p:oleObj>
              </mc:Choice>
              <mc:Fallback>
                <p:oleObj name="Equation" r:id="rId8" imgW="253890" imgH="241195"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8738" y="3125788"/>
                        <a:ext cx="635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9">
            <a:extLst>
              <a:ext uri="{FF2B5EF4-FFF2-40B4-BE49-F238E27FC236}">
                <a16:creationId xmlns:a16="http://schemas.microsoft.com/office/drawing/2014/main" id="{7A8EDE5E-CFCF-466A-97F1-F50CF019B797}"/>
              </a:ext>
            </a:extLst>
          </p:cNvPr>
          <p:cNvGraphicFramePr>
            <a:graphicFrameLocks noChangeAspect="1"/>
          </p:cNvGraphicFramePr>
          <p:nvPr/>
        </p:nvGraphicFramePr>
        <p:xfrm>
          <a:off x="5986463" y="1916113"/>
          <a:ext cx="603250" cy="476250"/>
        </p:xfrm>
        <a:graphic>
          <a:graphicData uri="http://schemas.openxmlformats.org/presentationml/2006/ole">
            <mc:AlternateContent xmlns:mc="http://schemas.openxmlformats.org/markup-compatibility/2006">
              <mc:Choice xmlns:v="urn:schemas-microsoft-com:vml" Requires="v">
                <p:oleObj name="Equation" r:id="rId10" imgW="241195" imgH="190417" progId="Equation.DSMT4">
                  <p:embed/>
                </p:oleObj>
              </mc:Choice>
              <mc:Fallback>
                <p:oleObj name="Equation" r:id="rId10" imgW="241195" imgH="190417"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86463" y="1916113"/>
                        <a:ext cx="603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43139">
                                            <p:txEl>
                                              <p:pRg st="0" end="0"/>
                                            </p:txEl>
                                          </p:spTgt>
                                        </p:tgtEl>
                                        <p:attrNameLst>
                                          <p:attrName>style.visibility</p:attrName>
                                        </p:attrNameLst>
                                      </p:cBhvr>
                                      <p:to>
                                        <p:strVal val="visible"/>
                                      </p:to>
                                    </p:set>
                                    <p:animEffect transition="in" filter="fade">
                                      <p:cBhvr>
                                        <p:cTn id="7" dur="500"/>
                                        <p:tgtEl>
                                          <p:spTgt spid="12431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43140"/>
                                        </p:tgtEl>
                                        <p:attrNameLst>
                                          <p:attrName>style.visibility</p:attrName>
                                        </p:attrNameLst>
                                      </p:cBhvr>
                                      <p:to>
                                        <p:strVal val="visible"/>
                                      </p:to>
                                    </p:set>
                                    <p:animEffect transition="in" filter="fade">
                                      <p:cBhvr>
                                        <p:cTn id="10" dur="500"/>
                                        <p:tgtEl>
                                          <p:spTgt spid="1243140"/>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43139">
                                            <p:txEl>
                                              <p:pRg st="1" end="1"/>
                                            </p:txEl>
                                          </p:spTgt>
                                        </p:tgtEl>
                                        <p:attrNameLst>
                                          <p:attrName>style.visibility</p:attrName>
                                        </p:attrNameLst>
                                      </p:cBhvr>
                                      <p:to>
                                        <p:strVal val="visible"/>
                                      </p:to>
                                    </p:set>
                                    <p:animEffect transition="in" filter="fade">
                                      <p:cBhvr>
                                        <p:cTn id="18" dur="500"/>
                                        <p:tgtEl>
                                          <p:spTgt spid="1243139">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43144"/>
                                        </p:tgtEl>
                                        <p:attrNameLst>
                                          <p:attrName>style.visibility</p:attrName>
                                        </p:attrNameLst>
                                      </p:cBhvr>
                                      <p:to>
                                        <p:strVal val="visible"/>
                                      </p:to>
                                    </p:set>
                                    <p:animEffect transition="in" filter="fade">
                                      <p:cBhvr>
                                        <p:cTn id="21" dur="500"/>
                                        <p:tgtEl>
                                          <p:spTgt spid="12431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43139">
                                            <p:txEl>
                                              <p:pRg st="2" end="2"/>
                                            </p:txEl>
                                          </p:spTgt>
                                        </p:tgtEl>
                                        <p:attrNameLst>
                                          <p:attrName>style.visibility</p:attrName>
                                        </p:attrNameLst>
                                      </p:cBhvr>
                                      <p:to>
                                        <p:strVal val="visible"/>
                                      </p:to>
                                    </p:set>
                                    <p:animEffect transition="in" filter="fade">
                                      <p:cBhvr>
                                        <p:cTn id="26" dur="500"/>
                                        <p:tgtEl>
                                          <p:spTgt spid="1243139">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43145"/>
                                        </p:tgtEl>
                                        <p:attrNameLst>
                                          <p:attrName>style.visibility</p:attrName>
                                        </p:attrNameLst>
                                      </p:cBhvr>
                                      <p:to>
                                        <p:strVal val="visible"/>
                                      </p:to>
                                    </p:set>
                                    <p:animEffect transition="in" filter="fade">
                                      <p:cBhvr>
                                        <p:cTn id="29" dur="500"/>
                                        <p:tgtEl>
                                          <p:spTgt spid="124314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43139">
                                            <p:txEl>
                                              <p:pRg st="3" end="3"/>
                                            </p:txEl>
                                          </p:spTgt>
                                        </p:tgtEl>
                                        <p:attrNameLst>
                                          <p:attrName>style.visibility</p:attrName>
                                        </p:attrNameLst>
                                      </p:cBhvr>
                                      <p:to>
                                        <p:strVal val="visible"/>
                                      </p:to>
                                    </p:set>
                                    <p:animEffect transition="in" filter="fade">
                                      <p:cBhvr>
                                        <p:cTn id="34" dur="500"/>
                                        <p:tgtEl>
                                          <p:spTgt spid="1243139">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243142"/>
                                        </p:tgtEl>
                                        <p:attrNameLst>
                                          <p:attrName>style.visibility</p:attrName>
                                        </p:attrNameLst>
                                      </p:cBhvr>
                                      <p:to>
                                        <p:strVal val="visible"/>
                                      </p:to>
                                    </p:set>
                                    <p:animEffect transition="in" filter="fade">
                                      <p:cBhvr>
                                        <p:cTn id="37" dur="500"/>
                                        <p:tgtEl>
                                          <p:spTgt spid="1243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39"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8C283BB1-AC94-4208-9133-4D75144C272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FA3B945-1C74-48CA-989C-BB2DAD6B3C0B}"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6563" name="Rectangle 2">
            <a:extLst>
              <a:ext uri="{FF2B5EF4-FFF2-40B4-BE49-F238E27FC236}">
                <a16:creationId xmlns:a16="http://schemas.microsoft.com/office/drawing/2014/main" id="{98902A84-49A8-4B37-B7E3-1559230894F4}"/>
              </a:ext>
            </a:extLst>
          </p:cNvPr>
          <p:cNvSpPr>
            <a:spLocks noGrp="1" noChangeArrowheads="1"/>
          </p:cNvSpPr>
          <p:nvPr>
            <p:ph type="title"/>
          </p:nvPr>
        </p:nvSpPr>
        <p:spPr/>
        <p:txBody>
          <a:bodyPr/>
          <a:lstStyle/>
          <a:p>
            <a:pPr eaLnBrk="1" hangingPunct="1"/>
            <a:r>
              <a:rPr lang="zh-CN" altLang="en-US"/>
              <a:t>证明</a:t>
            </a:r>
          </a:p>
        </p:txBody>
      </p:sp>
      <p:sp>
        <p:nvSpPr>
          <p:cNvPr id="1246211" name="Rectangle 3">
            <a:extLst>
              <a:ext uri="{FF2B5EF4-FFF2-40B4-BE49-F238E27FC236}">
                <a16:creationId xmlns:a16="http://schemas.microsoft.com/office/drawing/2014/main" id="{9B0A80B3-9F7F-4853-8F2F-5942BBCC3361}"/>
              </a:ext>
            </a:extLst>
          </p:cNvPr>
          <p:cNvSpPr>
            <a:spLocks noGrp="1" noChangeArrowheads="1"/>
          </p:cNvSpPr>
          <p:nvPr>
            <p:ph type="body" idx="1"/>
          </p:nvPr>
        </p:nvSpPr>
        <p:spPr>
          <a:xfrm>
            <a:off x="2135188" y="1141414"/>
            <a:ext cx="8064500" cy="2143125"/>
          </a:xfrm>
        </p:spPr>
        <p:txBody>
          <a:bodyPr/>
          <a:lstStyle/>
          <a:p>
            <a:pPr marL="0" indent="0" eaLnBrk="1" hangingPunct="1">
              <a:spcBef>
                <a:spcPct val="0"/>
              </a:spcBef>
              <a:buNone/>
            </a:pPr>
            <a:r>
              <a:rPr lang="zh-CN" altLang="en-US" dirty="0"/>
              <a:t>对</a:t>
            </a:r>
            <a:r>
              <a:rPr lang="en-US" altLang="zh-CN" dirty="0"/>
              <a:t>m</a:t>
            </a:r>
            <a:r>
              <a:rPr lang="zh-CN" altLang="en-US" dirty="0"/>
              <a:t>用数学归纳法。</a:t>
            </a:r>
          </a:p>
          <a:p>
            <a:pPr marL="0" indent="0" eaLnBrk="1" hangingPunct="1">
              <a:spcBef>
                <a:spcPct val="0"/>
              </a:spcBef>
              <a:buNone/>
            </a:pPr>
            <a:r>
              <a:rPr lang="zh-CN" altLang="en-US" dirty="0"/>
              <a:t>（</a:t>
            </a:r>
            <a:r>
              <a:rPr lang="en-US" altLang="zh-CN" dirty="0"/>
              <a:t>1</a:t>
            </a:r>
            <a:r>
              <a:rPr lang="zh-CN" altLang="en-US" dirty="0"/>
              <a:t>）当</a:t>
            </a:r>
            <a:r>
              <a:rPr lang="en-US" altLang="zh-CN" dirty="0"/>
              <a:t>m = 1</a:t>
            </a:r>
            <a:r>
              <a:rPr lang="zh-CN" altLang="en-US" dirty="0"/>
              <a:t>时，显然成立。</a:t>
            </a:r>
          </a:p>
          <a:p>
            <a:pPr marL="0" indent="0" eaLnBrk="1" hangingPunct="1">
              <a:spcBef>
                <a:spcPct val="0"/>
              </a:spcBef>
              <a:buNone/>
            </a:pPr>
            <a:r>
              <a:rPr lang="zh-CN" altLang="en-US" dirty="0"/>
              <a:t>（</a:t>
            </a:r>
            <a:r>
              <a:rPr lang="en-US" altLang="zh-CN" dirty="0"/>
              <a:t>2</a:t>
            </a:r>
            <a:r>
              <a:rPr lang="zh-CN" altLang="en-US" dirty="0"/>
              <a:t>）设</a:t>
            </a:r>
            <a:r>
              <a:rPr lang="en-US" altLang="zh-CN" dirty="0"/>
              <a:t>m = k</a:t>
            </a:r>
            <a:r>
              <a:rPr lang="zh-CN" altLang="en-US" dirty="0"/>
              <a:t>时，定理成立。</a:t>
            </a:r>
          </a:p>
          <a:p>
            <a:pPr marL="0" indent="0" eaLnBrk="1" hangingPunct="1">
              <a:spcBef>
                <a:spcPct val="0"/>
              </a:spcBef>
              <a:buNone/>
            </a:pPr>
            <a:r>
              <a:rPr lang="zh-CN" altLang="en-US" dirty="0"/>
              <a:t>（</a:t>
            </a:r>
            <a:r>
              <a:rPr lang="en-US" altLang="zh-CN" dirty="0"/>
              <a:t>3</a:t>
            </a:r>
            <a:r>
              <a:rPr lang="zh-CN" altLang="en-US" dirty="0"/>
              <a:t>）证明</a:t>
            </a:r>
            <a:r>
              <a:rPr lang="en-US" altLang="zh-CN" dirty="0"/>
              <a:t>m = k</a:t>
            </a:r>
            <a:r>
              <a:rPr lang="zh-CN" altLang="en-US" dirty="0"/>
              <a:t>＋</a:t>
            </a:r>
            <a:r>
              <a:rPr lang="en-US" altLang="zh-CN" dirty="0"/>
              <a:t>1</a:t>
            </a:r>
            <a:r>
              <a:rPr lang="zh-CN" altLang="en-US" dirty="0"/>
              <a:t>时定理成立。</a:t>
            </a:r>
          </a:p>
        </p:txBody>
      </p:sp>
      <p:sp>
        <p:nvSpPr>
          <p:cNvPr id="1246212" name="Rectangle 4">
            <a:extLst>
              <a:ext uri="{FF2B5EF4-FFF2-40B4-BE49-F238E27FC236}">
                <a16:creationId xmlns:a16="http://schemas.microsoft.com/office/drawing/2014/main" id="{926A882C-1E29-49D9-8ED5-B2143B97A97A}"/>
              </a:ext>
            </a:extLst>
          </p:cNvPr>
          <p:cNvSpPr>
            <a:spLocks noChangeArrowheads="1"/>
          </p:cNvSpPr>
          <p:nvPr/>
        </p:nvSpPr>
        <p:spPr bwMode="auto">
          <a:xfrm>
            <a:off x="1812925" y="3344863"/>
            <a:ext cx="8675688"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50000"/>
              </a:spcBef>
              <a:spcAft>
                <a:spcPct val="30000"/>
              </a:spcAft>
              <a:buFont typeface="Wingdings" panose="05000000000000000000" pitchFamily="2" charset="2"/>
              <a:buNone/>
            </a:pPr>
            <a:r>
              <a:rPr lang="zh-CN" altLang="en-US" dirty="0"/>
              <a:t>因为                            ，故         </a:t>
            </a:r>
            <a:r>
              <a:rPr lang="zh-CN" altLang="en-US" dirty="0">
                <a:solidFill>
                  <a:schemeClr val="tx2"/>
                </a:solidFill>
              </a:rPr>
              <a:t>，</a:t>
            </a:r>
          </a:p>
          <a:p>
            <a:pPr eaLnBrk="1" hangingPunct="1">
              <a:buFont typeface="Wingdings" panose="05000000000000000000" pitchFamily="2" charset="2"/>
              <a:buNone/>
            </a:pPr>
            <a:r>
              <a:rPr lang="zh-CN" altLang="en-US" dirty="0"/>
              <a:t>而</a:t>
            </a:r>
            <a:r>
              <a:rPr lang="en-US" altLang="zh-CN" dirty="0" err="1"/>
              <a:t>a</a:t>
            </a:r>
            <a:r>
              <a:rPr lang="en-US" altLang="zh-CN" baseline="-25000" dirty="0" err="1"/>
              <a:t>ip</a:t>
            </a:r>
            <a:r>
              <a:rPr lang="zh-CN" altLang="en-US" dirty="0"/>
              <a:t>是结点</a:t>
            </a:r>
            <a:r>
              <a:rPr lang="en-US" altLang="zh-CN" dirty="0"/>
              <a:t>v</a:t>
            </a:r>
            <a:r>
              <a:rPr lang="en-US" altLang="zh-CN" baseline="-25000" dirty="0"/>
              <a:t>i</a:t>
            </a:r>
            <a:r>
              <a:rPr lang="zh-CN" altLang="en-US" dirty="0"/>
              <a:t>到</a:t>
            </a:r>
            <a:r>
              <a:rPr lang="en-US" altLang="zh-CN" dirty="0" err="1"/>
              <a:t>v</a:t>
            </a:r>
            <a:r>
              <a:rPr lang="en-US" altLang="zh-CN" baseline="-25000" dirty="0" err="1"/>
              <a:t>p</a:t>
            </a:r>
            <a:r>
              <a:rPr lang="zh-CN" altLang="en-US" dirty="0"/>
              <a:t>长度为</a:t>
            </a:r>
            <a:r>
              <a:rPr lang="en-US" altLang="zh-CN" dirty="0"/>
              <a:t>1</a:t>
            </a:r>
            <a:r>
              <a:rPr lang="zh-CN" altLang="en-US" dirty="0"/>
              <a:t>的通路数目，  是结点</a:t>
            </a:r>
            <a:r>
              <a:rPr lang="en-US" altLang="zh-CN" dirty="0" err="1"/>
              <a:t>v</a:t>
            </a:r>
            <a:r>
              <a:rPr lang="en-US" altLang="zh-CN" baseline="-25000" dirty="0" err="1"/>
              <a:t>p</a:t>
            </a:r>
            <a:r>
              <a:rPr lang="zh-CN" altLang="en-US" dirty="0"/>
              <a:t>到</a:t>
            </a:r>
            <a:r>
              <a:rPr lang="en-US" altLang="zh-CN" dirty="0" err="1"/>
              <a:t>v</a:t>
            </a:r>
            <a:r>
              <a:rPr lang="en-US" altLang="zh-CN" baseline="-25000" dirty="0" err="1"/>
              <a:t>j</a:t>
            </a:r>
            <a:r>
              <a:rPr lang="zh-CN" altLang="en-US" dirty="0"/>
              <a:t>长度为</a:t>
            </a:r>
            <a:r>
              <a:rPr lang="en-US" altLang="zh-CN" dirty="0"/>
              <a:t>k</a:t>
            </a:r>
            <a:r>
              <a:rPr lang="zh-CN" altLang="en-US" dirty="0"/>
              <a:t>的通路数目，故      是从结点</a:t>
            </a:r>
            <a:r>
              <a:rPr lang="en-US" altLang="zh-CN" dirty="0"/>
              <a:t>v</a:t>
            </a:r>
            <a:r>
              <a:rPr lang="en-US" altLang="zh-CN" baseline="-25000" dirty="0"/>
              <a:t>i</a:t>
            </a:r>
            <a:r>
              <a:rPr lang="zh-CN" altLang="en-US" dirty="0"/>
              <a:t>经过</a:t>
            </a:r>
            <a:r>
              <a:rPr lang="en-US" altLang="zh-CN" dirty="0" err="1"/>
              <a:t>v</a:t>
            </a:r>
            <a:r>
              <a:rPr lang="en-US" altLang="zh-CN" baseline="-25000" dirty="0" err="1"/>
              <a:t>p</a:t>
            </a:r>
            <a:r>
              <a:rPr lang="zh-CN" altLang="en-US" dirty="0"/>
              <a:t>到结点</a:t>
            </a:r>
            <a:r>
              <a:rPr lang="en-US" altLang="zh-CN" dirty="0" err="1"/>
              <a:t>v</a:t>
            </a:r>
            <a:r>
              <a:rPr lang="en-US" altLang="zh-CN" baseline="-25000" dirty="0" err="1"/>
              <a:t>j</a:t>
            </a:r>
            <a:r>
              <a:rPr lang="zh-CN" altLang="en-US" dirty="0"/>
              <a:t>的长度为</a:t>
            </a:r>
            <a:r>
              <a:rPr lang="en-US" altLang="zh-CN" dirty="0"/>
              <a:t>k</a:t>
            </a:r>
            <a:r>
              <a:rPr lang="zh-CN" altLang="en-US" dirty="0"/>
              <a:t>＋</a:t>
            </a:r>
            <a:r>
              <a:rPr lang="en-US" altLang="zh-CN" dirty="0"/>
              <a:t>1</a:t>
            </a:r>
            <a:r>
              <a:rPr lang="zh-CN" altLang="en-US" dirty="0"/>
              <a:t>的通路数目，那么       是从结点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的长度为</a:t>
            </a:r>
            <a:r>
              <a:rPr lang="en-US" altLang="zh-CN" dirty="0"/>
              <a:t>k</a:t>
            </a:r>
            <a:r>
              <a:rPr lang="zh-CN" altLang="en-US" dirty="0"/>
              <a:t>＋</a:t>
            </a:r>
            <a:r>
              <a:rPr lang="en-US" altLang="zh-CN" dirty="0"/>
              <a:t>1</a:t>
            </a:r>
            <a:r>
              <a:rPr lang="zh-CN" altLang="en-US" dirty="0"/>
              <a:t>的通路数目。</a:t>
            </a:r>
          </a:p>
        </p:txBody>
      </p:sp>
      <p:sp>
        <p:nvSpPr>
          <p:cNvPr id="66566" name="Rectangle 6">
            <a:extLst>
              <a:ext uri="{FF2B5EF4-FFF2-40B4-BE49-F238E27FC236}">
                <a16:creationId xmlns:a16="http://schemas.microsoft.com/office/drawing/2014/main" id="{F0A8A5C9-6CE2-4D05-8D25-A14C413DE325}"/>
              </a:ext>
            </a:extLst>
          </p:cNvPr>
          <p:cNvSpPr>
            <a:spLocks noChangeArrowheads="1"/>
          </p:cNvSpPr>
          <p:nvPr/>
        </p:nvSpPr>
        <p:spPr bwMode="auto">
          <a:xfrm>
            <a:off x="1524001" y="2888964"/>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46213" name="Object 5">
            <a:extLst>
              <a:ext uri="{FF2B5EF4-FFF2-40B4-BE49-F238E27FC236}">
                <a16:creationId xmlns:a16="http://schemas.microsoft.com/office/drawing/2014/main" id="{9CCB1917-BC2F-4DC2-9600-052C6624E518}"/>
              </a:ext>
            </a:extLst>
          </p:cNvPr>
          <p:cNvGraphicFramePr>
            <a:graphicFrameLocks noChangeAspect="1"/>
          </p:cNvGraphicFramePr>
          <p:nvPr/>
        </p:nvGraphicFramePr>
        <p:xfrm>
          <a:off x="2640014" y="3255963"/>
          <a:ext cx="5106987" cy="965200"/>
        </p:xfrm>
        <a:graphic>
          <a:graphicData uri="http://schemas.openxmlformats.org/presentationml/2006/ole">
            <mc:AlternateContent xmlns:mc="http://schemas.openxmlformats.org/markup-compatibility/2006">
              <mc:Choice xmlns:v="urn:schemas-microsoft-com:vml" Requires="v">
                <p:oleObj name="公式" r:id="rId2" imgW="2552700" imgH="482600" progId="Equation.3">
                  <p:embed/>
                </p:oleObj>
              </mc:Choice>
              <mc:Fallback>
                <p:oleObj name="公式" r:id="rId2" imgW="2552700" imgH="4826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4" y="3255963"/>
                        <a:ext cx="510698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8" name="Rectangle 10">
            <a:extLst>
              <a:ext uri="{FF2B5EF4-FFF2-40B4-BE49-F238E27FC236}">
                <a16:creationId xmlns:a16="http://schemas.microsoft.com/office/drawing/2014/main" id="{FA453778-0400-4E62-8FD8-1A2A8ACD6449}"/>
              </a:ext>
            </a:extLst>
          </p:cNvPr>
          <p:cNvSpPr>
            <a:spLocks noChangeArrowheads="1"/>
          </p:cNvSpPr>
          <p:nvPr/>
        </p:nvSpPr>
        <p:spPr bwMode="auto">
          <a:xfrm>
            <a:off x="1524001" y="300802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46217" name="Object 9">
            <a:extLst>
              <a:ext uri="{FF2B5EF4-FFF2-40B4-BE49-F238E27FC236}">
                <a16:creationId xmlns:a16="http://schemas.microsoft.com/office/drawing/2014/main" id="{6CB89442-5DFD-4B8D-882F-B54E66965572}"/>
              </a:ext>
            </a:extLst>
          </p:cNvPr>
          <p:cNvGraphicFramePr>
            <a:graphicFrameLocks noChangeAspect="1"/>
          </p:cNvGraphicFramePr>
          <p:nvPr/>
        </p:nvGraphicFramePr>
        <p:xfrm>
          <a:off x="8332788" y="3284539"/>
          <a:ext cx="2227262" cy="884237"/>
        </p:xfrm>
        <a:graphic>
          <a:graphicData uri="http://schemas.openxmlformats.org/presentationml/2006/ole">
            <mc:AlternateContent xmlns:mc="http://schemas.openxmlformats.org/markup-compatibility/2006">
              <mc:Choice xmlns:v="urn:schemas-microsoft-com:vml" Requires="v">
                <p:oleObj name="公式" r:id="rId4" imgW="1143000" imgH="444500" progId="Equation.3">
                  <p:embed/>
                </p:oleObj>
              </mc:Choice>
              <mc:Fallback>
                <p:oleObj name="公式" r:id="rId4" imgW="1143000" imgH="4445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2788" y="3284539"/>
                        <a:ext cx="2227262"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6219" name="Object 11">
            <a:extLst>
              <a:ext uri="{FF2B5EF4-FFF2-40B4-BE49-F238E27FC236}">
                <a16:creationId xmlns:a16="http://schemas.microsoft.com/office/drawing/2014/main" id="{33F09916-B849-43DF-A8F9-FCAB31D64086}"/>
              </a:ext>
            </a:extLst>
          </p:cNvPr>
          <p:cNvGraphicFramePr>
            <a:graphicFrameLocks noChangeAspect="1"/>
          </p:cNvGraphicFramePr>
          <p:nvPr/>
        </p:nvGraphicFramePr>
        <p:xfrm>
          <a:off x="8172450" y="4171951"/>
          <a:ext cx="444500" cy="481013"/>
        </p:xfrm>
        <a:graphic>
          <a:graphicData uri="http://schemas.openxmlformats.org/presentationml/2006/ole">
            <mc:AlternateContent xmlns:mc="http://schemas.openxmlformats.org/markup-compatibility/2006">
              <mc:Choice xmlns:v="urn:schemas-microsoft-com:vml" Requires="v">
                <p:oleObj name="公式" r:id="rId6" imgW="228600" imgH="241300" progId="Equation.3">
                  <p:embed/>
                </p:oleObj>
              </mc:Choice>
              <mc:Fallback>
                <p:oleObj name="公式" r:id="rId6" imgW="228600" imgH="2413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2450" y="4171951"/>
                        <a:ext cx="4445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6220" name="Object 12">
            <a:extLst>
              <a:ext uri="{FF2B5EF4-FFF2-40B4-BE49-F238E27FC236}">
                <a16:creationId xmlns:a16="http://schemas.microsoft.com/office/drawing/2014/main" id="{C3DC8F57-955E-4AF1-9F8F-4701A0FDE978}"/>
              </a:ext>
            </a:extLst>
          </p:cNvPr>
          <p:cNvGraphicFramePr>
            <a:graphicFrameLocks noChangeAspect="1"/>
          </p:cNvGraphicFramePr>
          <p:nvPr/>
        </p:nvGraphicFramePr>
        <p:xfrm>
          <a:off x="6096000" y="4676776"/>
          <a:ext cx="939800" cy="481013"/>
        </p:xfrm>
        <a:graphic>
          <a:graphicData uri="http://schemas.openxmlformats.org/presentationml/2006/ole">
            <mc:AlternateContent xmlns:mc="http://schemas.openxmlformats.org/markup-compatibility/2006">
              <mc:Choice xmlns:v="urn:schemas-microsoft-com:vml" Requires="v">
                <p:oleObj name="公式" r:id="rId8" imgW="482391" imgH="241195" progId="Equation.3">
                  <p:embed/>
                </p:oleObj>
              </mc:Choice>
              <mc:Fallback>
                <p:oleObj name="公式" r:id="rId8" imgW="482391" imgH="241195"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676776"/>
                        <a:ext cx="9398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6221" name="Object 13">
            <a:extLst>
              <a:ext uri="{FF2B5EF4-FFF2-40B4-BE49-F238E27FC236}">
                <a16:creationId xmlns:a16="http://schemas.microsoft.com/office/drawing/2014/main" id="{0E10C0A9-CF5B-4C77-ADD5-55BC9EB00301}"/>
              </a:ext>
            </a:extLst>
          </p:cNvPr>
          <p:cNvGraphicFramePr>
            <a:graphicFrameLocks noChangeAspect="1"/>
          </p:cNvGraphicFramePr>
          <p:nvPr/>
        </p:nvGraphicFramePr>
        <p:xfrm>
          <a:off x="7999414" y="5013325"/>
          <a:ext cx="1336675" cy="884238"/>
        </p:xfrm>
        <a:graphic>
          <a:graphicData uri="http://schemas.openxmlformats.org/presentationml/2006/ole">
            <mc:AlternateContent xmlns:mc="http://schemas.openxmlformats.org/markup-compatibility/2006">
              <mc:Choice xmlns:v="urn:schemas-microsoft-com:vml" Requires="v">
                <p:oleObj name="公式" r:id="rId10" imgW="685502" imgH="444307" progId="Equation.3">
                  <p:embed/>
                </p:oleObj>
              </mc:Choice>
              <mc:Fallback>
                <p:oleObj name="公式" r:id="rId10" imgW="685502" imgH="444307"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99414" y="5013325"/>
                        <a:ext cx="13366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6211">
                                            <p:txEl>
                                              <p:pRg st="0" end="0"/>
                                            </p:txEl>
                                          </p:spTgt>
                                        </p:tgtEl>
                                        <p:attrNameLst>
                                          <p:attrName>style.visibility</p:attrName>
                                        </p:attrNameLst>
                                      </p:cBhvr>
                                      <p:to>
                                        <p:strVal val="visible"/>
                                      </p:to>
                                    </p:set>
                                    <p:animEffect transition="in" filter="fade">
                                      <p:cBhvr>
                                        <p:cTn id="7" dur="500"/>
                                        <p:tgtEl>
                                          <p:spTgt spid="1246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6211">
                                            <p:txEl>
                                              <p:pRg st="1" end="1"/>
                                            </p:txEl>
                                          </p:spTgt>
                                        </p:tgtEl>
                                        <p:attrNameLst>
                                          <p:attrName>style.visibility</p:attrName>
                                        </p:attrNameLst>
                                      </p:cBhvr>
                                      <p:to>
                                        <p:strVal val="visible"/>
                                      </p:to>
                                    </p:set>
                                    <p:animEffect transition="in" filter="fade">
                                      <p:cBhvr>
                                        <p:cTn id="12" dur="500"/>
                                        <p:tgtEl>
                                          <p:spTgt spid="1246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46211">
                                            <p:txEl>
                                              <p:pRg st="2" end="2"/>
                                            </p:txEl>
                                          </p:spTgt>
                                        </p:tgtEl>
                                        <p:attrNameLst>
                                          <p:attrName>style.visibility</p:attrName>
                                        </p:attrNameLst>
                                      </p:cBhvr>
                                      <p:to>
                                        <p:strVal val="visible"/>
                                      </p:to>
                                    </p:set>
                                    <p:animEffect transition="in" filter="fade">
                                      <p:cBhvr>
                                        <p:cTn id="17" dur="500"/>
                                        <p:tgtEl>
                                          <p:spTgt spid="1246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46211">
                                            <p:txEl>
                                              <p:pRg st="3" end="3"/>
                                            </p:txEl>
                                          </p:spTgt>
                                        </p:tgtEl>
                                        <p:attrNameLst>
                                          <p:attrName>style.visibility</p:attrName>
                                        </p:attrNameLst>
                                      </p:cBhvr>
                                      <p:to>
                                        <p:strVal val="visible"/>
                                      </p:to>
                                    </p:set>
                                    <p:animEffect transition="in" filter="fade">
                                      <p:cBhvr>
                                        <p:cTn id="22" dur="500"/>
                                        <p:tgtEl>
                                          <p:spTgt spid="1246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46212">
                                            <p:txEl>
                                              <p:pRg st="0" end="0"/>
                                            </p:txEl>
                                          </p:spTgt>
                                        </p:tgtEl>
                                        <p:attrNameLst>
                                          <p:attrName>style.visibility</p:attrName>
                                        </p:attrNameLst>
                                      </p:cBhvr>
                                      <p:to>
                                        <p:strVal val="visible"/>
                                      </p:to>
                                    </p:set>
                                    <p:animEffect transition="in" filter="fade">
                                      <p:cBhvr>
                                        <p:cTn id="27" dur="500"/>
                                        <p:tgtEl>
                                          <p:spTgt spid="1246212">
                                            <p:txEl>
                                              <p:pRg st="0" end="0"/>
                                            </p:txEl>
                                          </p:spTgt>
                                        </p:tgtEl>
                                      </p:cBhvr>
                                    </p:animEffect>
                                  </p:childTnLst>
                                </p:cTn>
                              </p:par>
                            </p:childTnLst>
                          </p:cTn>
                        </p:par>
                        <p:par>
                          <p:cTn id="28" fill="hold" nodeType="afterGroup">
                            <p:stCondLst>
                              <p:cond delay="500"/>
                            </p:stCondLst>
                            <p:childTnLst>
                              <p:par>
                                <p:cTn id="29" presetID="10" presetClass="entr" presetSubtype="0" fill="hold" nodeType="afterEffect">
                                  <p:stCondLst>
                                    <p:cond delay="0"/>
                                  </p:stCondLst>
                                  <p:childTnLst>
                                    <p:set>
                                      <p:cBhvr>
                                        <p:cTn id="30" dur="1" fill="hold">
                                          <p:stCondLst>
                                            <p:cond delay="0"/>
                                          </p:stCondLst>
                                        </p:cTn>
                                        <p:tgtEl>
                                          <p:spTgt spid="1246213"/>
                                        </p:tgtEl>
                                        <p:attrNameLst>
                                          <p:attrName>style.visibility</p:attrName>
                                        </p:attrNameLst>
                                      </p:cBhvr>
                                      <p:to>
                                        <p:strVal val="visible"/>
                                      </p:to>
                                    </p:set>
                                    <p:animEffect transition="in" filter="fade">
                                      <p:cBhvr>
                                        <p:cTn id="31" dur="500"/>
                                        <p:tgtEl>
                                          <p:spTgt spid="12462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246217"/>
                                        </p:tgtEl>
                                        <p:attrNameLst>
                                          <p:attrName>style.visibility</p:attrName>
                                        </p:attrNameLst>
                                      </p:cBhvr>
                                      <p:to>
                                        <p:strVal val="visible"/>
                                      </p:to>
                                    </p:set>
                                    <p:animEffect transition="in" filter="fade">
                                      <p:cBhvr>
                                        <p:cTn id="36" dur="500"/>
                                        <p:tgtEl>
                                          <p:spTgt spid="12462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46212">
                                            <p:txEl>
                                              <p:pRg st="1" end="1"/>
                                            </p:txEl>
                                          </p:spTgt>
                                        </p:tgtEl>
                                        <p:attrNameLst>
                                          <p:attrName>style.visibility</p:attrName>
                                        </p:attrNameLst>
                                      </p:cBhvr>
                                      <p:to>
                                        <p:strVal val="visible"/>
                                      </p:to>
                                    </p:set>
                                    <p:animEffect transition="in" filter="fade">
                                      <p:cBhvr>
                                        <p:cTn id="41" dur="500"/>
                                        <p:tgtEl>
                                          <p:spTgt spid="1246212">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246219"/>
                                        </p:tgtEl>
                                        <p:attrNameLst>
                                          <p:attrName>style.visibility</p:attrName>
                                        </p:attrNameLst>
                                      </p:cBhvr>
                                      <p:to>
                                        <p:strVal val="visible"/>
                                      </p:to>
                                    </p:set>
                                    <p:animEffect transition="in" filter="fade">
                                      <p:cBhvr>
                                        <p:cTn id="44" dur="500"/>
                                        <p:tgtEl>
                                          <p:spTgt spid="1246219"/>
                                        </p:tgtEl>
                                      </p:cBhvr>
                                    </p:animEffect>
                                  </p:childTnLst>
                                </p:cTn>
                              </p:par>
                              <p:par>
                                <p:cTn id="45" presetID="10" presetClass="entr" presetSubtype="0" fill="hold" nodeType="withEffect">
                                  <p:stCondLst>
                                    <p:cond delay="0"/>
                                  </p:stCondLst>
                                  <p:childTnLst>
                                    <p:set>
                                      <p:cBhvr>
                                        <p:cTn id="46" dur="1" fill="hold">
                                          <p:stCondLst>
                                            <p:cond delay="0"/>
                                          </p:stCondLst>
                                        </p:cTn>
                                        <p:tgtEl>
                                          <p:spTgt spid="1246220"/>
                                        </p:tgtEl>
                                        <p:attrNameLst>
                                          <p:attrName>style.visibility</p:attrName>
                                        </p:attrNameLst>
                                      </p:cBhvr>
                                      <p:to>
                                        <p:strVal val="visible"/>
                                      </p:to>
                                    </p:set>
                                    <p:animEffect transition="in" filter="fade">
                                      <p:cBhvr>
                                        <p:cTn id="47" dur="500"/>
                                        <p:tgtEl>
                                          <p:spTgt spid="1246220"/>
                                        </p:tgtEl>
                                      </p:cBhvr>
                                    </p:animEffect>
                                  </p:childTnLst>
                                </p:cTn>
                              </p:par>
                              <p:par>
                                <p:cTn id="48" presetID="10" presetClass="entr" presetSubtype="0" fill="hold" nodeType="withEffect">
                                  <p:stCondLst>
                                    <p:cond delay="0"/>
                                  </p:stCondLst>
                                  <p:childTnLst>
                                    <p:set>
                                      <p:cBhvr>
                                        <p:cTn id="49" dur="1" fill="hold">
                                          <p:stCondLst>
                                            <p:cond delay="0"/>
                                          </p:stCondLst>
                                        </p:cTn>
                                        <p:tgtEl>
                                          <p:spTgt spid="1246221"/>
                                        </p:tgtEl>
                                        <p:attrNameLst>
                                          <p:attrName>style.visibility</p:attrName>
                                        </p:attrNameLst>
                                      </p:cBhvr>
                                      <p:to>
                                        <p:strVal val="visible"/>
                                      </p:to>
                                    </p:set>
                                    <p:animEffect transition="in" filter="fade">
                                      <p:cBhvr>
                                        <p:cTn id="50" dur="500"/>
                                        <p:tgtEl>
                                          <p:spTgt spid="1246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211" grpId="0" build="p"/>
      <p:bldP spid="124621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a:extLst>
              <a:ext uri="{FF2B5EF4-FFF2-40B4-BE49-F238E27FC236}">
                <a16:creationId xmlns:a16="http://schemas.microsoft.com/office/drawing/2014/main" id="{0020F51E-72D3-4663-BAEC-C2E8C5A304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7ADF15F-33F1-41F6-B386-1B8691B3D657}"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7587" name="Rectangle 2">
            <a:extLst>
              <a:ext uri="{FF2B5EF4-FFF2-40B4-BE49-F238E27FC236}">
                <a16:creationId xmlns:a16="http://schemas.microsoft.com/office/drawing/2014/main" id="{399AF092-1CDD-47D5-83AE-C631C9C5EBA7}"/>
              </a:ext>
            </a:extLst>
          </p:cNvPr>
          <p:cNvSpPr>
            <a:spLocks noGrp="1" noChangeArrowheads="1"/>
          </p:cNvSpPr>
          <p:nvPr>
            <p:ph type="title"/>
          </p:nvPr>
        </p:nvSpPr>
        <p:spPr/>
        <p:txBody>
          <a:bodyPr/>
          <a:lstStyle/>
          <a:p>
            <a:pPr eaLnBrk="1" hangingPunct="1"/>
            <a:r>
              <a:rPr lang="zh-CN" altLang="en-US"/>
              <a:t>例</a:t>
            </a:r>
            <a:r>
              <a:rPr lang="en-US" altLang="zh-CN"/>
              <a:t>8.3.2</a:t>
            </a:r>
            <a:endParaRPr lang="zh-CN" altLang="en-US"/>
          </a:p>
        </p:txBody>
      </p:sp>
      <p:sp>
        <p:nvSpPr>
          <p:cNvPr id="1247235" name="Rectangle 3">
            <a:extLst>
              <a:ext uri="{FF2B5EF4-FFF2-40B4-BE49-F238E27FC236}">
                <a16:creationId xmlns:a16="http://schemas.microsoft.com/office/drawing/2014/main" id="{9187EA81-EBF5-4086-B244-1C1939EE987D}"/>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求下图中图</a:t>
            </a:r>
            <a:r>
              <a:rPr lang="en-US" altLang="zh-CN"/>
              <a:t>G</a:t>
            </a:r>
            <a:r>
              <a:rPr lang="en-US" altLang="zh-CN" baseline="-25000"/>
              <a:t>1</a:t>
            </a:r>
            <a:r>
              <a:rPr lang="zh-CN" altLang="en-US"/>
              <a:t>和</a:t>
            </a:r>
            <a:r>
              <a:rPr lang="en-US" altLang="zh-CN"/>
              <a:t>G</a:t>
            </a:r>
            <a:r>
              <a:rPr lang="en-US" altLang="zh-CN" baseline="-25000"/>
              <a:t>2</a:t>
            </a:r>
            <a:r>
              <a:rPr lang="zh-CN" altLang="en-US"/>
              <a:t>的从结点</a:t>
            </a:r>
            <a:r>
              <a:rPr lang="en-US" altLang="zh-CN"/>
              <a:t>v</a:t>
            </a:r>
            <a:r>
              <a:rPr lang="en-US" altLang="zh-CN" baseline="-25000"/>
              <a:t>1</a:t>
            </a:r>
            <a:r>
              <a:rPr lang="zh-CN" altLang="en-US"/>
              <a:t>到结点</a:t>
            </a:r>
            <a:r>
              <a:rPr lang="en-US" altLang="zh-CN"/>
              <a:t>v</a:t>
            </a:r>
            <a:r>
              <a:rPr lang="en-US" altLang="zh-CN" baseline="-25000"/>
              <a:t>3</a:t>
            </a:r>
            <a:r>
              <a:rPr lang="zh-CN" altLang="en-US"/>
              <a:t>长度为</a:t>
            </a:r>
            <a:r>
              <a:rPr lang="en-US" altLang="zh-CN"/>
              <a:t>2</a:t>
            </a:r>
            <a:r>
              <a:rPr lang="zh-CN" altLang="en-US"/>
              <a:t>和</a:t>
            </a:r>
            <a:r>
              <a:rPr lang="en-US" altLang="zh-CN"/>
              <a:t>3</a:t>
            </a:r>
            <a:r>
              <a:rPr lang="zh-CN" altLang="en-US"/>
              <a:t>的通路数目及所有长度为</a:t>
            </a:r>
            <a:r>
              <a:rPr lang="en-US" altLang="zh-CN"/>
              <a:t>2</a:t>
            </a:r>
            <a:r>
              <a:rPr lang="zh-CN" altLang="en-US"/>
              <a:t>和</a:t>
            </a:r>
            <a:r>
              <a:rPr lang="en-US" altLang="zh-CN"/>
              <a:t>3</a:t>
            </a:r>
            <a:r>
              <a:rPr lang="zh-CN" altLang="en-US"/>
              <a:t>的通路数目。</a:t>
            </a:r>
          </a:p>
        </p:txBody>
      </p:sp>
      <p:grpSp>
        <p:nvGrpSpPr>
          <p:cNvPr id="3" name="组合 2">
            <a:extLst>
              <a:ext uri="{FF2B5EF4-FFF2-40B4-BE49-F238E27FC236}">
                <a16:creationId xmlns:a16="http://schemas.microsoft.com/office/drawing/2014/main" id="{FA5015F9-A05E-4D32-93DB-FF4B481D5EF2}"/>
              </a:ext>
            </a:extLst>
          </p:cNvPr>
          <p:cNvGrpSpPr/>
          <p:nvPr/>
        </p:nvGrpSpPr>
        <p:grpSpPr>
          <a:xfrm>
            <a:off x="2530476" y="2511426"/>
            <a:ext cx="2430463" cy="2430463"/>
            <a:chOff x="1006475" y="2511425"/>
            <a:chExt cx="2430463" cy="2430463"/>
          </a:xfrm>
        </p:grpSpPr>
        <p:sp>
          <p:nvSpPr>
            <p:cNvPr id="67591" name="Oval 5">
              <a:extLst>
                <a:ext uri="{FF2B5EF4-FFF2-40B4-BE49-F238E27FC236}">
                  <a16:creationId xmlns:a16="http://schemas.microsoft.com/office/drawing/2014/main" id="{2C776CDF-F204-4C36-954D-6D6F2AECFC4E}"/>
                </a:ext>
              </a:extLst>
            </p:cNvPr>
            <p:cNvSpPr>
              <a:spLocks noChangeAspect="1" noChangeArrowheads="1"/>
            </p:cNvSpPr>
            <p:nvPr/>
          </p:nvSpPr>
          <p:spPr bwMode="auto">
            <a:xfrm>
              <a:off x="2954338" y="3679825"/>
              <a:ext cx="449263" cy="44926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592" name="Text Box 6">
              <a:extLst>
                <a:ext uri="{FF2B5EF4-FFF2-40B4-BE49-F238E27FC236}">
                  <a16:creationId xmlns:a16="http://schemas.microsoft.com/office/drawing/2014/main" id="{5AC2476F-B393-4B35-B76C-3C5C15E916A3}"/>
                </a:ext>
              </a:extLst>
            </p:cNvPr>
            <p:cNvSpPr txBox="1">
              <a:spLocks noChangeAspect="1" noChangeArrowheads="1"/>
            </p:cNvSpPr>
            <p:nvPr/>
          </p:nvSpPr>
          <p:spPr bwMode="auto">
            <a:xfrm>
              <a:off x="1992313" y="2511425"/>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67593" name="Text Box 7">
              <a:extLst>
                <a:ext uri="{FF2B5EF4-FFF2-40B4-BE49-F238E27FC236}">
                  <a16:creationId xmlns:a16="http://schemas.microsoft.com/office/drawing/2014/main" id="{81B08663-90E3-4645-8A8E-83067CE108E6}"/>
                </a:ext>
              </a:extLst>
            </p:cNvPr>
            <p:cNvSpPr txBox="1">
              <a:spLocks noChangeAspect="1" noChangeArrowheads="1"/>
            </p:cNvSpPr>
            <p:nvPr/>
          </p:nvSpPr>
          <p:spPr bwMode="auto">
            <a:xfrm>
              <a:off x="1992313" y="4116388"/>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67594" name="Oval 8">
              <a:extLst>
                <a:ext uri="{FF2B5EF4-FFF2-40B4-BE49-F238E27FC236}">
                  <a16:creationId xmlns:a16="http://schemas.microsoft.com/office/drawing/2014/main" id="{5E94000E-29EE-4E0A-B87E-9434A5744EF3}"/>
                </a:ext>
              </a:extLst>
            </p:cNvPr>
            <p:cNvSpPr>
              <a:spLocks noChangeAspect="1" noChangeArrowheads="1"/>
            </p:cNvSpPr>
            <p:nvPr/>
          </p:nvSpPr>
          <p:spPr bwMode="auto">
            <a:xfrm>
              <a:off x="1135063" y="4108450"/>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595" name="Oval 9">
              <a:extLst>
                <a:ext uri="{FF2B5EF4-FFF2-40B4-BE49-F238E27FC236}">
                  <a16:creationId xmlns:a16="http://schemas.microsoft.com/office/drawing/2014/main" id="{46DE3865-9B60-4319-9882-7E60D7A9B932}"/>
                </a:ext>
              </a:extLst>
            </p:cNvPr>
            <p:cNvSpPr>
              <a:spLocks noChangeAspect="1" noChangeArrowheads="1"/>
            </p:cNvSpPr>
            <p:nvPr/>
          </p:nvSpPr>
          <p:spPr bwMode="auto">
            <a:xfrm>
              <a:off x="2144713" y="4108450"/>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596" name="Oval 10">
              <a:extLst>
                <a:ext uri="{FF2B5EF4-FFF2-40B4-BE49-F238E27FC236}">
                  <a16:creationId xmlns:a16="http://schemas.microsoft.com/office/drawing/2014/main" id="{583F8941-0F50-44C6-8F93-13E5EE1595A0}"/>
                </a:ext>
              </a:extLst>
            </p:cNvPr>
            <p:cNvSpPr>
              <a:spLocks noChangeAspect="1" noChangeArrowheads="1"/>
            </p:cNvSpPr>
            <p:nvPr/>
          </p:nvSpPr>
          <p:spPr bwMode="auto">
            <a:xfrm>
              <a:off x="2144713" y="2965450"/>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597" name="Oval 11">
              <a:extLst>
                <a:ext uri="{FF2B5EF4-FFF2-40B4-BE49-F238E27FC236}">
                  <a16:creationId xmlns:a16="http://schemas.microsoft.com/office/drawing/2014/main" id="{8C6F4711-DE1B-40AC-9F84-3E21CCE2D45B}"/>
                </a:ext>
              </a:extLst>
            </p:cNvPr>
            <p:cNvSpPr>
              <a:spLocks noChangeAspect="1" noChangeArrowheads="1"/>
            </p:cNvSpPr>
            <p:nvPr/>
          </p:nvSpPr>
          <p:spPr bwMode="auto">
            <a:xfrm>
              <a:off x="3128963" y="4108450"/>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598" name="Text Box 12">
              <a:extLst>
                <a:ext uri="{FF2B5EF4-FFF2-40B4-BE49-F238E27FC236}">
                  <a16:creationId xmlns:a16="http://schemas.microsoft.com/office/drawing/2014/main" id="{B098E90E-67E2-4A35-A284-3452239F765F}"/>
                </a:ext>
              </a:extLst>
            </p:cNvPr>
            <p:cNvSpPr txBox="1">
              <a:spLocks noChangeAspect="1" noChangeArrowheads="1"/>
            </p:cNvSpPr>
            <p:nvPr/>
          </p:nvSpPr>
          <p:spPr bwMode="auto">
            <a:xfrm>
              <a:off x="1006475" y="4116388"/>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67599" name="Text Box 13">
              <a:extLst>
                <a:ext uri="{FF2B5EF4-FFF2-40B4-BE49-F238E27FC236}">
                  <a16:creationId xmlns:a16="http://schemas.microsoft.com/office/drawing/2014/main" id="{02083E3F-5D46-4C0E-A3DF-C2C8207E93CF}"/>
                </a:ext>
              </a:extLst>
            </p:cNvPr>
            <p:cNvSpPr txBox="1">
              <a:spLocks noChangeAspect="1" noChangeArrowheads="1"/>
            </p:cNvSpPr>
            <p:nvPr/>
          </p:nvSpPr>
          <p:spPr bwMode="auto">
            <a:xfrm>
              <a:off x="3076575" y="4116388"/>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67600" name="Line 14">
              <a:extLst>
                <a:ext uri="{FF2B5EF4-FFF2-40B4-BE49-F238E27FC236}">
                  <a16:creationId xmlns:a16="http://schemas.microsoft.com/office/drawing/2014/main" id="{3ACE3888-3FEB-43F7-B075-F2D0A0FE683F}"/>
                </a:ext>
              </a:extLst>
            </p:cNvPr>
            <p:cNvSpPr>
              <a:spLocks noChangeAspect="1" noChangeShapeType="1"/>
            </p:cNvSpPr>
            <p:nvPr/>
          </p:nvSpPr>
          <p:spPr bwMode="auto">
            <a:xfrm flipV="1">
              <a:off x="1184275" y="3024188"/>
              <a:ext cx="944563" cy="10795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5">
              <a:extLst>
                <a:ext uri="{FF2B5EF4-FFF2-40B4-BE49-F238E27FC236}">
                  <a16:creationId xmlns:a16="http://schemas.microsoft.com/office/drawing/2014/main" id="{DB313B71-FDB5-46A8-90B9-FD185186896F}"/>
                </a:ext>
              </a:extLst>
            </p:cNvPr>
            <p:cNvSpPr>
              <a:spLocks noChangeAspect="1" noChangeShapeType="1"/>
            </p:cNvSpPr>
            <p:nvPr/>
          </p:nvSpPr>
          <p:spPr bwMode="auto">
            <a:xfrm>
              <a:off x="2227263" y="4154488"/>
              <a:ext cx="9001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6">
              <a:extLst>
                <a:ext uri="{FF2B5EF4-FFF2-40B4-BE49-F238E27FC236}">
                  <a16:creationId xmlns:a16="http://schemas.microsoft.com/office/drawing/2014/main" id="{4171A374-A33C-41E9-96ED-809CC0B12C49}"/>
                </a:ext>
              </a:extLst>
            </p:cNvPr>
            <p:cNvSpPr>
              <a:spLocks noChangeAspect="1" noChangeShapeType="1"/>
            </p:cNvSpPr>
            <p:nvPr/>
          </p:nvSpPr>
          <p:spPr bwMode="auto">
            <a:xfrm flipV="1">
              <a:off x="1231900" y="4154488"/>
              <a:ext cx="9001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3" name="Line 17">
              <a:extLst>
                <a:ext uri="{FF2B5EF4-FFF2-40B4-BE49-F238E27FC236}">
                  <a16:creationId xmlns:a16="http://schemas.microsoft.com/office/drawing/2014/main" id="{B6AA2A88-5BEB-4A42-BE38-FCB3A63F9DF9}"/>
                </a:ext>
              </a:extLst>
            </p:cNvPr>
            <p:cNvSpPr>
              <a:spLocks noChangeAspect="1" noChangeShapeType="1"/>
            </p:cNvSpPr>
            <p:nvPr/>
          </p:nvSpPr>
          <p:spPr bwMode="auto">
            <a:xfrm flipV="1">
              <a:off x="2189163" y="3044825"/>
              <a:ext cx="0" cy="10795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4" name="Text Box 18">
              <a:extLst>
                <a:ext uri="{FF2B5EF4-FFF2-40B4-BE49-F238E27FC236}">
                  <a16:creationId xmlns:a16="http://schemas.microsoft.com/office/drawing/2014/main" id="{FE24C972-6A88-49F1-A0C1-044989912CB6}"/>
                </a:ext>
              </a:extLst>
            </p:cNvPr>
            <p:cNvSpPr txBox="1">
              <a:spLocks noChangeAspect="1" noChangeArrowheads="1"/>
            </p:cNvSpPr>
            <p:nvPr/>
          </p:nvSpPr>
          <p:spPr bwMode="auto">
            <a:xfrm>
              <a:off x="2041525" y="4492625"/>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1</a:t>
              </a:r>
              <a:endParaRPr lang="en-US" altLang="zh-CN" sz="2400">
                <a:solidFill>
                  <a:srgbClr val="FF0000"/>
                </a:solidFill>
              </a:endParaRPr>
            </a:p>
          </p:txBody>
        </p:sp>
      </p:grpSp>
      <p:sp>
        <p:nvSpPr>
          <p:cNvPr id="67605" name="Oval 20">
            <a:extLst>
              <a:ext uri="{FF2B5EF4-FFF2-40B4-BE49-F238E27FC236}">
                <a16:creationId xmlns:a16="http://schemas.microsoft.com/office/drawing/2014/main" id="{80304AE9-CBC4-4989-98CC-ACC55CE6F31C}"/>
              </a:ext>
            </a:extLst>
          </p:cNvPr>
          <p:cNvSpPr>
            <a:spLocks noChangeAspect="1" noChangeArrowheads="1"/>
          </p:cNvSpPr>
          <p:nvPr/>
        </p:nvSpPr>
        <p:spPr bwMode="auto">
          <a:xfrm>
            <a:off x="6751638" y="2965450"/>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606" name="Oval 21">
            <a:extLst>
              <a:ext uri="{FF2B5EF4-FFF2-40B4-BE49-F238E27FC236}">
                <a16:creationId xmlns:a16="http://schemas.microsoft.com/office/drawing/2014/main" id="{C64F0700-C019-4856-B2D4-E8B07FD2AFAB}"/>
              </a:ext>
            </a:extLst>
          </p:cNvPr>
          <p:cNvSpPr>
            <a:spLocks noChangeAspect="1" noChangeArrowheads="1"/>
          </p:cNvSpPr>
          <p:nvPr/>
        </p:nvSpPr>
        <p:spPr bwMode="auto">
          <a:xfrm>
            <a:off x="6751638" y="4108450"/>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607" name="Oval 22">
            <a:extLst>
              <a:ext uri="{FF2B5EF4-FFF2-40B4-BE49-F238E27FC236}">
                <a16:creationId xmlns:a16="http://schemas.microsoft.com/office/drawing/2014/main" id="{31ED7B10-D716-4229-AF2C-A6FADD3AC6A6}"/>
              </a:ext>
            </a:extLst>
          </p:cNvPr>
          <p:cNvSpPr>
            <a:spLocks noChangeAspect="1" noChangeArrowheads="1"/>
          </p:cNvSpPr>
          <p:nvPr/>
        </p:nvSpPr>
        <p:spPr bwMode="auto">
          <a:xfrm>
            <a:off x="9172575" y="3532188"/>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608" name="Oval 23">
            <a:extLst>
              <a:ext uri="{FF2B5EF4-FFF2-40B4-BE49-F238E27FC236}">
                <a16:creationId xmlns:a16="http://schemas.microsoft.com/office/drawing/2014/main" id="{A6308B8A-D354-4FC2-B33B-C9D5608B49D1}"/>
              </a:ext>
            </a:extLst>
          </p:cNvPr>
          <p:cNvSpPr>
            <a:spLocks noChangeAspect="1" noChangeArrowheads="1"/>
          </p:cNvSpPr>
          <p:nvPr/>
        </p:nvSpPr>
        <p:spPr bwMode="auto">
          <a:xfrm>
            <a:off x="8189913" y="3532188"/>
            <a:ext cx="90488" cy="904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7609" name="Text Box 24">
            <a:extLst>
              <a:ext uri="{FF2B5EF4-FFF2-40B4-BE49-F238E27FC236}">
                <a16:creationId xmlns:a16="http://schemas.microsoft.com/office/drawing/2014/main" id="{59F67DA4-C743-434D-ADD6-715EBC8FB571}"/>
              </a:ext>
            </a:extLst>
          </p:cNvPr>
          <p:cNvSpPr txBox="1">
            <a:spLocks noChangeAspect="1" noChangeArrowheads="1"/>
          </p:cNvSpPr>
          <p:nvPr/>
        </p:nvSpPr>
        <p:spPr bwMode="auto">
          <a:xfrm>
            <a:off x="6651626" y="2511426"/>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67610" name="Text Box 25">
            <a:extLst>
              <a:ext uri="{FF2B5EF4-FFF2-40B4-BE49-F238E27FC236}">
                <a16:creationId xmlns:a16="http://schemas.microsoft.com/office/drawing/2014/main" id="{BF1785DE-B558-47FC-AA3A-E9B337B2A0BB}"/>
              </a:ext>
            </a:extLst>
          </p:cNvPr>
          <p:cNvSpPr txBox="1">
            <a:spLocks noChangeAspect="1" noChangeArrowheads="1"/>
          </p:cNvSpPr>
          <p:nvPr/>
        </p:nvSpPr>
        <p:spPr bwMode="auto">
          <a:xfrm>
            <a:off x="9336089" y="3306764"/>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67611" name="Text Box 26">
            <a:extLst>
              <a:ext uri="{FF2B5EF4-FFF2-40B4-BE49-F238E27FC236}">
                <a16:creationId xmlns:a16="http://schemas.microsoft.com/office/drawing/2014/main" id="{AEA7DF19-B34B-4EB7-B4D4-2268DEB2E69D}"/>
              </a:ext>
            </a:extLst>
          </p:cNvPr>
          <p:cNvSpPr txBox="1">
            <a:spLocks noChangeAspect="1" noChangeArrowheads="1"/>
          </p:cNvSpPr>
          <p:nvPr/>
        </p:nvSpPr>
        <p:spPr bwMode="auto">
          <a:xfrm>
            <a:off x="6651626" y="4116389"/>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67612" name="Text Box 27">
            <a:extLst>
              <a:ext uri="{FF2B5EF4-FFF2-40B4-BE49-F238E27FC236}">
                <a16:creationId xmlns:a16="http://schemas.microsoft.com/office/drawing/2014/main" id="{D5796585-8ED0-4A5C-8D66-66A9DE6E0843}"/>
              </a:ext>
            </a:extLst>
          </p:cNvPr>
          <p:cNvSpPr txBox="1">
            <a:spLocks noChangeAspect="1" noChangeArrowheads="1"/>
          </p:cNvSpPr>
          <p:nvPr/>
        </p:nvSpPr>
        <p:spPr bwMode="auto">
          <a:xfrm>
            <a:off x="7994651" y="3024189"/>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67613" name="Line 28">
            <a:extLst>
              <a:ext uri="{FF2B5EF4-FFF2-40B4-BE49-F238E27FC236}">
                <a16:creationId xmlns:a16="http://schemas.microsoft.com/office/drawing/2014/main" id="{B01148E1-B1CA-4019-8130-821E89AFBDCF}"/>
              </a:ext>
            </a:extLst>
          </p:cNvPr>
          <p:cNvSpPr>
            <a:spLocks noChangeAspect="1" noChangeShapeType="1"/>
          </p:cNvSpPr>
          <p:nvPr/>
        </p:nvSpPr>
        <p:spPr bwMode="auto">
          <a:xfrm flipV="1">
            <a:off x="6846889" y="3611563"/>
            <a:ext cx="1349375" cy="53975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7614" name="Text Box 29">
            <a:extLst>
              <a:ext uri="{FF2B5EF4-FFF2-40B4-BE49-F238E27FC236}">
                <a16:creationId xmlns:a16="http://schemas.microsoft.com/office/drawing/2014/main" id="{E5632865-EC24-4090-B82F-3F44EB976356}"/>
              </a:ext>
            </a:extLst>
          </p:cNvPr>
          <p:cNvSpPr txBox="1">
            <a:spLocks noChangeAspect="1" noChangeArrowheads="1"/>
          </p:cNvSpPr>
          <p:nvPr/>
        </p:nvSpPr>
        <p:spPr bwMode="auto">
          <a:xfrm>
            <a:off x="7993064" y="4492626"/>
            <a:ext cx="3603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2</a:t>
            </a:r>
            <a:endParaRPr lang="en-US" altLang="zh-CN" sz="2400">
              <a:solidFill>
                <a:srgbClr val="FF0000"/>
              </a:solidFill>
            </a:endParaRPr>
          </a:p>
        </p:txBody>
      </p:sp>
      <p:sp>
        <p:nvSpPr>
          <p:cNvPr id="67615" name="Arc 30">
            <a:extLst>
              <a:ext uri="{FF2B5EF4-FFF2-40B4-BE49-F238E27FC236}">
                <a16:creationId xmlns:a16="http://schemas.microsoft.com/office/drawing/2014/main" id="{E2F87BA7-B8A6-4F99-983C-728924257493}"/>
              </a:ext>
            </a:extLst>
          </p:cNvPr>
          <p:cNvSpPr>
            <a:spLocks noChangeAspect="1"/>
          </p:cNvSpPr>
          <p:nvPr/>
        </p:nvSpPr>
        <p:spPr bwMode="auto">
          <a:xfrm flipH="1">
            <a:off x="6616700" y="2994025"/>
            <a:ext cx="134938" cy="1125538"/>
          </a:xfrm>
          <a:custGeom>
            <a:avLst/>
            <a:gdLst>
              <a:gd name="T0" fmla="*/ 0 w 21840"/>
              <a:gd name="T1" fmla="*/ 0 h 43200"/>
              <a:gd name="T2" fmla="*/ 0 w 21840"/>
              <a:gd name="T3" fmla="*/ 0 h 43200"/>
              <a:gd name="T4" fmla="*/ 0 w 21840"/>
              <a:gd name="T5" fmla="*/ 0 h 43200"/>
              <a:gd name="T6" fmla="*/ 0 60000 65536"/>
              <a:gd name="T7" fmla="*/ 0 60000 65536"/>
              <a:gd name="T8" fmla="*/ 0 60000 65536"/>
              <a:gd name="T9" fmla="*/ 0 w 21840"/>
              <a:gd name="T10" fmla="*/ 0 h 43200"/>
              <a:gd name="T11" fmla="*/ 21840 w 21840"/>
              <a:gd name="T12" fmla="*/ 43200 h 43200"/>
            </a:gdLst>
            <a:ahLst/>
            <a:cxnLst>
              <a:cxn ang="T6">
                <a:pos x="T0" y="T1"/>
              </a:cxn>
              <a:cxn ang="T7">
                <a:pos x="T2" y="T3"/>
              </a:cxn>
              <a:cxn ang="T8">
                <a:pos x="T4" y="T5"/>
              </a:cxn>
            </a:cxnLst>
            <a:rect l="T9" t="T10" r="T11" b="T12"/>
            <a:pathLst>
              <a:path w="21840" h="43200" fill="none" extrusionOk="0">
                <a:moveTo>
                  <a:pt x="239" y="0"/>
                </a:moveTo>
                <a:cubicBezTo>
                  <a:pt x="12169" y="0"/>
                  <a:pt x="21840" y="9670"/>
                  <a:pt x="21840" y="21600"/>
                </a:cubicBezTo>
                <a:cubicBezTo>
                  <a:pt x="21840" y="33529"/>
                  <a:pt x="12169" y="43200"/>
                  <a:pt x="240" y="43200"/>
                </a:cubicBezTo>
                <a:cubicBezTo>
                  <a:pt x="159" y="43200"/>
                  <a:pt x="79" y="43199"/>
                  <a:pt x="0" y="43198"/>
                </a:cubicBezTo>
              </a:path>
              <a:path w="21840" h="43200" stroke="0" extrusionOk="0">
                <a:moveTo>
                  <a:pt x="239" y="0"/>
                </a:moveTo>
                <a:cubicBezTo>
                  <a:pt x="12169" y="0"/>
                  <a:pt x="21840" y="9670"/>
                  <a:pt x="21840" y="21600"/>
                </a:cubicBezTo>
                <a:cubicBezTo>
                  <a:pt x="21840" y="33529"/>
                  <a:pt x="12169" y="43200"/>
                  <a:pt x="240" y="43200"/>
                </a:cubicBezTo>
                <a:cubicBezTo>
                  <a:pt x="159" y="43200"/>
                  <a:pt x="79" y="43199"/>
                  <a:pt x="0" y="43198"/>
                </a:cubicBezTo>
                <a:lnTo>
                  <a:pt x="240" y="21600"/>
                </a:lnTo>
                <a:lnTo>
                  <a:pt x="239" y="0"/>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6" name="Arc 31">
            <a:extLst>
              <a:ext uri="{FF2B5EF4-FFF2-40B4-BE49-F238E27FC236}">
                <a16:creationId xmlns:a16="http://schemas.microsoft.com/office/drawing/2014/main" id="{19876F73-7E5E-443E-9F16-2A12C8E6BAD2}"/>
              </a:ext>
            </a:extLst>
          </p:cNvPr>
          <p:cNvSpPr>
            <a:spLocks noChangeAspect="1"/>
          </p:cNvSpPr>
          <p:nvPr/>
        </p:nvSpPr>
        <p:spPr bwMode="auto">
          <a:xfrm flipV="1">
            <a:off x="6835775" y="3044826"/>
            <a:ext cx="134938" cy="1084263"/>
          </a:xfrm>
          <a:custGeom>
            <a:avLst/>
            <a:gdLst>
              <a:gd name="T0" fmla="*/ 0 w 21857"/>
              <a:gd name="T1" fmla="*/ 0 h 43113"/>
              <a:gd name="T2" fmla="*/ 0 w 21857"/>
              <a:gd name="T3" fmla="*/ 0 h 43113"/>
              <a:gd name="T4" fmla="*/ 0 w 21857"/>
              <a:gd name="T5" fmla="*/ 0 h 43113"/>
              <a:gd name="T6" fmla="*/ 0 60000 65536"/>
              <a:gd name="T7" fmla="*/ 0 60000 65536"/>
              <a:gd name="T8" fmla="*/ 0 60000 65536"/>
              <a:gd name="T9" fmla="*/ 0 w 21857"/>
              <a:gd name="T10" fmla="*/ 0 h 43113"/>
              <a:gd name="T11" fmla="*/ 21857 w 21857"/>
              <a:gd name="T12" fmla="*/ 43113 h 43113"/>
            </a:gdLst>
            <a:ahLst/>
            <a:cxnLst>
              <a:cxn ang="T6">
                <a:pos x="T0" y="T1"/>
              </a:cxn>
              <a:cxn ang="T7">
                <a:pos x="T2" y="T3"/>
              </a:cxn>
              <a:cxn ang="T8">
                <a:pos x="T4" y="T5"/>
              </a:cxn>
            </a:cxnLst>
            <a:rect l="T9" t="T10" r="T11" b="T12"/>
            <a:pathLst>
              <a:path w="21857" h="43113" fill="none" extrusionOk="0">
                <a:moveTo>
                  <a:pt x="-1" y="1"/>
                </a:moveTo>
                <a:cubicBezTo>
                  <a:pt x="85" y="0"/>
                  <a:pt x="171" y="-1"/>
                  <a:pt x="257" y="0"/>
                </a:cubicBezTo>
                <a:cubicBezTo>
                  <a:pt x="12186" y="0"/>
                  <a:pt x="21857" y="9670"/>
                  <a:pt x="21857" y="21600"/>
                </a:cubicBezTo>
                <a:cubicBezTo>
                  <a:pt x="21857" y="32777"/>
                  <a:pt x="13328" y="42109"/>
                  <a:pt x="2195" y="43112"/>
                </a:cubicBezTo>
              </a:path>
              <a:path w="21857" h="43113" stroke="0" extrusionOk="0">
                <a:moveTo>
                  <a:pt x="-1" y="1"/>
                </a:moveTo>
                <a:cubicBezTo>
                  <a:pt x="85" y="0"/>
                  <a:pt x="171" y="-1"/>
                  <a:pt x="257" y="0"/>
                </a:cubicBezTo>
                <a:cubicBezTo>
                  <a:pt x="12186" y="0"/>
                  <a:pt x="21857" y="9670"/>
                  <a:pt x="21857" y="21600"/>
                </a:cubicBezTo>
                <a:cubicBezTo>
                  <a:pt x="21857" y="32777"/>
                  <a:pt x="13328" y="42109"/>
                  <a:pt x="2195" y="43112"/>
                </a:cubicBezTo>
                <a:lnTo>
                  <a:pt x="257" y="21600"/>
                </a:lnTo>
                <a:lnTo>
                  <a:pt x="-1" y="1"/>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7" name="Line 32">
            <a:extLst>
              <a:ext uri="{FF2B5EF4-FFF2-40B4-BE49-F238E27FC236}">
                <a16:creationId xmlns:a16="http://schemas.microsoft.com/office/drawing/2014/main" id="{6D4F0A64-812F-432A-946F-DA2A0BC412CC}"/>
              </a:ext>
            </a:extLst>
          </p:cNvPr>
          <p:cNvSpPr>
            <a:spLocks noChangeAspect="1" noChangeShapeType="1"/>
          </p:cNvSpPr>
          <p:nvPr/>
        </p:nvSpPr>
        <p:spPr bwMode="auto">
          <a:xfrm>
            <a:off x="6851651" y="2994025"/>
            <a:ext cx="1349375" cy="53975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7618" name="Arc 33">
            <a:extLst>
              <a:ext uri="{FF2B5EF4-FFF2-40B4-BE49-F238E27FC236}">
                <a16:creationId xmlns:a16="http://schemas.microsoft.com/office/drawing/2014/main" id="{86D098DE-4C7E-49FE-8189-A2AD6BEB4786}"/>
              </a:ext>
            </a:extLst>
          </p:cNvPr>
          <p:cNvSpPr>
            <a:spLocks noChangeAspect="1"/>
          </p:cNvSpPr>
          <p:nvPr/>
        </p:nvSpPr>
        <p:spPr bwMode="auto">
          <a:xfrm flipH="1">
            <a:off x="8229601" y="3348039"/>
            <a:ext cx="981075" cy="269875"/>
          </a:xfrm>
          <a:custGeom>
            <a:avLst/>
            <a:gdLst>
              <a:gd name="T0" fmla="*/ 0 w 40529"/>
              <a:gd name="T1" fmla="*/ 0 h 21600"/>
              <a:gd name="T2" fmla="*/ 0 w 40529"/>
              <a:gd name="T3" fmla="*/ 0 h 21600"/>
              <a:gd name="T4" fmla="*/ 0 w 40529"/>
              <a:gd name="T5" fmla="*/ 0 h 21600"/>
              <a:gd name="T6" fmla="*/ 0 60000 65536"/>
              <a:gd name="T7" fmla="*/ 0 60000 65536"/>
              <a:gd name="T8" fmla="*/ 0 60000 65536"/>
              <a:gd name="T9" fmla="*/ 0 w 40529"/>
              <a:gd name="T10" fmla="*/ 0 h 21600"/>
              <a:gd name="T11" fmla="*/ 40529 w 40529"/>
              <a:gd name="T12" fmla="*/ 21600 h 21600"/>
            </a:gdLst>
            <a:ahLst/>
            <a:cxnLst>
              <a:cxn ang="T6">
                <a:pos x="T0" y="T1"/>
              </a:cxn>
              <a:cxn ang="T7">
                <a:pos x="T2" y="T3"/>
              </a:cxn>
              <a:cxn ang="T8">
                <a:pos x="T4" y="T5"/>
              </a:cxn>
            </a:cxnLst>
            <a:rect l="T9" t="T10" r="T11" b="T12"/>
            <a:pathLst>
              <a:path w="40529" h="21600" fill="none" extrusionOk="0">
                <a:moveTo>
                  <a:pt x="-1" y="13380"/>
                </a:moveTo>
                <a:cubicBezTo>
                  <a:pt x="3331" y="5284"/>
                  <a:pt x="11220" y="-1"/>
                  <a:pt x="19975" y="0"/>
                </a:cubicBezTo>
                <a:cubicBezTo>
                  <a:pt x="29345" y="0"/>
                  <a:pt x="37647" y="6041"/>
                  <a:pt x="40528" y="14958"/>
                </a:cubicBezTo>
              </a:path>
              <a:path w="40529" h="21600" stroke="0" extrusionOk="0">
                <a:moveTo>
                  <a:pt x="-1" y="13380"/>
                </a:moveTo>
                <a:cubicBezTo>
                  <a:pt x="3331" y="5284"/>
                  <a:pt x="11220" y="-1"/>
                  <a:pt x="19975" y="0"/>
                </a:cubicBezTo>
                <a:cubicBezTo>
                  <a:pt x="29345" y="0"/>
                  <a:pt x="37647" y="6041"/>
                  <a:pt x="40528" y="14958"/>
                </a:cubicBezTo>
                <a:lnTo>
                  <a:pt x="19975" y="21600"/>
                </a:lnTo>
                <a:lnTo>
                  <a:pt x="-1" y="13380"/>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9" name="Arc 34">
            <a:extLst>
              <a:ext uri="{FF2B5EF4-FFF2-40B4-BE49-F238E27FC236}">
                <a16:creationId xmlns:a16="http://schemas.microsoft.com/office/drawing/2014/main" id="{8CF5FE0A-9691-42C4-9199-02BD61D3C7AB}"/>
              </a:ext>
            </a:extLst>
          </p:cNvPr>
          <p:cNvSpPr>
            <a:spLocks noChangeAspect="1"/>
          </p:cNvSpPr>
          <p:nvPr/>
        </p:nvSpPr>
        <p:spPr bwMode="auto">
          <a:xfrm flipV="1">
            <a:off x="8137525" y="3608389"/>
            <a:ext cx="179388" cy="449263"/>
          </a:xfrm>
          <a:custGeom>
            <a:avLst/>
            <a:gdLst>
              <a:gd name="T0" fmla="*/ 0 w 43200"/>
              <a:gd name="T1" fmla="*/ 0 h 41831"/>
              <a:gd name="T2" fmla="*/ 0 w 43200"/>
              <a:gd name="T3" fmla="*/ 0 h 41831"/>
              <a:gd name="T4" fmla="*/ 0 w 43200"/>
              <a:gd name="T5" fmla="*/ 0 h 41831"/>
              <a:gd name="T6" fmla="*/ 0 60000 65536"/>
              <a:gd name="T7" fmla="*/ 0 60000 65536"/>
              <a:gd name="T8" fmla="*/ 0 60000 65536"/>
              <a:gd name="T9" fmla="*/ 0 w 43200"/>
              <a:gd name="T10" fmla="*/ 0 h 41831"/>
              <a:gd name="T11" fmla="*/ 43200 w 43200"/>
              <a:gd name="T12" fmla="*/ 41831 h 41831"/>
            </a:gdLst>
            <a:ahLst/>
            <a:cxnLst>
              <a:cxn ang="T6">
                <a:pos x="T0" y="T1"/>
              </a:cxn>
              <a:cxn ang="T7">
                <a:pos x="T2" y="T3"/>
              </a:cxn>
              <a:cxn ang="T8">
                <a:pos x="T4" y="T5"/>
              </a:cxn>
            </a:cxnLst>
            <a:rect l="T9" t="T10" r="T11" b="T12"/>
            <a:pathLst>
              <a:path w="43200" h="41831" fill="none"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path>
              <a:path w="43200" h="41831" stroke="0"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lnTo>
                  <a:pt x="21600" y="21600"/>
                </a:lnTo>
                <a:lnTo>
                  <a:pt x="14031" y="41830"/>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0" name="Line 35">
            <a:extLst>
              <a:ext uri="{FF2B5EF4-FFF2-40B4-BE49-F238E27FC236}">
                <a16:creationId xmlns:a16="http://schemas.microsoft.com/office/drawing/2014/main" id="{27807B8C-B17E-43DA-BF2A-BED11C670284}"/>
              </a:ext>
            </a:extLst>
          </p:cNvPr>
          <p:cNvSpPr>
            <a:spLocks noChangeAspect="1" noChangeShapeType="1"/>
          </p:cNvSpPr>
          <p:nvPr/>
        </p:nvSpPr>
        <p:spPr bwMode="auto">
          <a:xfrm>
            <a:off x="8280401" y="3578225"/>
            <a:ext cx="900113"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47269" name="Rectangle 37">
            <a:extLst>
              <a:ext uri="{FF2B5EF4-FFF2-40B4-BE49-F238E27FC236}">
                <a16:creationId xmlns:a16="http://schemas.microsoft.com/office/drawing/2014/main" id="{C9E6B141-99EF-478F-B9ED-34FD08DA121E}"/>
              </a:ext>
            </a:extLst>
          </p:cNvPr>
          <p:cNvSpPr>
            <a:spLocks noChangeArrowheads="1"/>
          </p:cNvSpPr>
          <p:nvPr/>
        </p:nvSpPr>
        <p:spPr bwMode="auto">
          <a:xfrm>
            <a:off x="2135188" y="4941888"/>
            <a:ext cx="80645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分析  </a:t>
            </a:r>
            <a:r>
              <a:rPr lang="zh-CN" altLang="en-US"/>
              <a:t>利用</a:t>
            </a:r>
            <a:r>
              <a:rPr lang="zh-CN" altLang="en-US">
                <a:solidFill>
                  <a:srgbClr val="800080"/>
                </a:solidFill>
              </a:rPr>
              <a:t>定理</a:t>
            </a:r>
            <a:r>
              <a:rPr lang="en-US" altLang="zh-CN">
                <a:solidFill>
                  <a:srgbClr val="800080"/>
                </a:solidFill>
              </a:rPr>
              <a:t>8.3.3</a:t>
            </a:r>
            <a:r>
              <a:rPr lang="zh-CN" altLang="en-US"/>
              <a:t>，求图中长度为</a:t>
            </a:r>
            <a:r>
              <a:rPr lang="en-US" altLang="zh-CN"/>
              <a:t>m</a:t>
            </a:r>
            <a:r>
              <a:rPr lang="zh-CN" altLang="en-US"/>
              <a:t>的通路数目，只需要先写出图的</a:t>
            </a:r>
            <a:r>
              <a:rPr lang="zh-CN" altLang="en-US">
                <a:solidFill>
                  <a:srgbClr val="0000FF"/>
                </a:solidFill>
              </a:rPr>
              <a:t>邻接矩阵</a:t>
            </a:r>
            <a:r>
              <a:rPr lang="zh-CN" altLang="en-US"/>
              <a:t>，然后计算邻接矩阵的</a:t>
            </a:r>
            <a:r>
              <a:rPr lang="en-US" altLang="zh-CN">
                <a:solidFill>
                  <a:srgbClr val="800080"/>
                </a:solidFill>
              </a:rPr>
              <a:t>m</a:t>
            </a:r>
            <a:r>
              <a:rPr lang="zh-CN" altLang="en-US">
                <a:solidFill>
                  <a:srgbClr val="800080"/>
                </a:solidFill>
              </a:rPr>
              <a:t>次方</a:t>
            </a:r>
            <a:r>
              <a:rPr lang="zh-CN" altLang="en-US"/>
              <a:t>即可。</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47235">
                                            <p:txEl>
                                              <p:pRg st="0" end="0"/>
                                            </p:txEl>
                                          </p:spTgt>
                                        </p:tgtEl>
                                        <p:attrNameLst>
                                          <p:attrName>style.visibility</p:attrName>
                                        </p:attrNameLst>
                                      </p:cBhvr>
                                      <p:to>
                                        <p:strVal val="visible"/>
                                      </p:to>
                                    </p:set>
                                    <p:animEffect transition="in" filter="fade">
                                      <p:cBhvr>
                                        <p:cTn id="7" dur="500"/>
                                        <p:tgtEl>
                                          <p:spTgt spid="1247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7269"/>
                                        </p:tgtEl>
                                        <p:attrNameLst>
                                          <p:attrName>style.visibility</p:attrName>
                                        </p:attrNameLst>
                                      </p:cBhvr>
                                      <p:to>
                                        <p:strVal val="visible"/>
                                      </p:to>
                                    </p:set>
                                    <p:animEffect transition="in" filter="fade">
                                      <p:cBhvr>
                                        <p:cTn id="12" dur="500"/>
                                        <p:tgtEl>
                                          <p:spTgt spid="1247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7235" grpId="0" build="p"/>
      <p:bldP spid="124726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0893B64C-A0DD-46CB-B078-7434A3EE1D9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D73047A-9793-4675-9E98-E3667B79DCD2}"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8611" name="Rectangle 2">
            <a:extLst>
              <a:ext uri="{FF2B5EF4-FFF2-40B4-BE49-F238E27FC236}">
                <a16:creationId xmlns:a16="http://schemas.microsoft.com/office/drawing/2014/main" id="{D019C360-725D-4384-BAED-084953B96D50}"/>
              </a:ext>
            </a:extLst>
          </p:cNvPr>
          <p:cNvSpPr>
            <a:spLocks noGrp="1" noChangeArrowheads="1"/>
          </p:cNvSpPr>
          <p:nvPr>
            <p:ph type="title"/>
          </p:nvPr>
        </p:nvSpPr>
        <p:spPr/>
        <p:txBody>
          <a:bodyPr/>
          <a:lstStyle/>
          <a:p>
            <a:pPr eaLnBrk="1" hangingPunct="1"/>
            <a:r>
              <a:rPr lang="zh-CN" altLang="en-US"/>
              <a:t>解</a:t>
            </a:r>
          </a:p>
        </p:txBody>
      </p:sp>
      <p:sp>
        <p:nvSpPr>
          <p:cNvPr id="1248259" name="Rectangle 3">
            <a:extLst>
              <a:ext uri="{FF2B5EF4-FFF2-40B4-BE49-F238E27FC236}">
                <a16:creationId xmlns:a16="http://schemas.microsoft.com/office/drawing/2014/main" id="{530D62DD-678C-4704-A775-99CC02E17B96}"/>
              </a:ext>
            </a:extLst>
          </p:cNvPr>
          <p:cNvSpPr>
            <a:spLocks noGrp="1" noChangeArrowheads="1"/>
          </p:cNvSpPr>
          <p:nvPr>
            <p:ph type="body" idx="1"/>
          </p:nvPr>
        </p:nvSpPr>
        <p:spPr>
          <a:xfrm>
            <a:off x="2135188" y="2996952"/>
            <a:ext cx="8064500" cy="1057790"/>
          </a:xfrm>
        </p:spPr>
        <p:txBody>
          <a:bodyPr/>
          <a:lstStyle/>
          <a:p>
            <a:pPr marL="0" indent="0" eaLnBrk="1" hangingPunct="1">
              <a:buNone/>
            </a:pPr>
            <a:r>
              <a:rPr lang="zh-CN" altLang="en-US" dirty="0"/>
              <a:t>在图中，</a:t>
            </a:r>
            <a:r>
              <a:rPr lang="en-US" altLang="zh-CN" dirty="0"/>
              <a:t>G</a:t>
            </a:r>
            <a:r>
              <a:rPr lang="en-US" altLang="zh-CN" baseline="-25000" dirty="0"/>
              <a:t>1</a:t>
            </a:r>
            <a:r>
              <a:rPr lang="zh-CN" altLang="en-US" dirty="0"/>
              <a:t>是无向线图，</a:t>
            </a:r>
            <a:r>
              <a:rPr lang="en-US" altLang="zh-CN" dirty="0"/>
              <a:t>G</a:t>
            </a:r>
            <a:r>
              <a:rPr lang="en-US" altLang="zh-CN" baseline="-25000" dirty="0"/>
              <a:t>2</a:t>
            </a:r>
            <a:r>
              <a:rPr lang="zh-CN" altLang="en-US" dirty="0"/>
              <a:t>是有向线图，它们的邻接矩阵分别为： </a:t>
            </a:r>
          </a:p>
        </p:txBody>
      </p:sp>
      <p:graphicFrame>
        <p:nvGraphicFramePr>
          <p:cNvPr id="1248261" name="Object 5">
            <a:extLst>
              <a:ext uri="{FF2B5EF4-FFF2-40B4-BE49-F238E27FC236}">
                <a16:creationId xmlns:a16="http://schemas.microsoft.com/office/drawing/2014/main" id="{60B26B0A-9ADF-4CA6-882E-8AA96E9F007D}"/>
              </a:ext>
            </a:extLst>
          </p:cNvPr>
          <p:cNvGraphicFramePr>
            <a:graphicFrameLocks noChangeAspect="1"/>
          </p:cNvGraphicFramePr>
          <p:nvPr>
            <p:extLst>
              <p:ext uri="{D42A27DB-BD31-4B8C-83A1-F6EECF244321}">
                <p14:modId xmlns:p14="http://schemas.microsoft.com/office/powerpoint/2010/main" val="751483096"/>
              </p:ext>
            </p:extLst>
          </p:nvPr>
        </p:nvGraphicFramePr>
        <p:xfrm>
          <a:off x="2867026" y="4454277"/>
          <a:ext cx="2868613" cy="1854200"/>
        </p:xfrm>
        <a:graphic>
          <a:graphicData uri="http://schemas.openxmlformats.org/presentationml/2006/ole">
            <mc:AlternateContent xmlns:mc="http://schemas.openxmlformats.org/markup-compatibility/2006">
              <mc:Choice xmlns:v="urn:schemas-microsoft-com:vml" Requires="v">
                <p:oleObj name="Equation" r:id="rId2" imgW="1435100" imgH="927100" progId="Equation.DSMT4">
                  <p:embed/>
                </p:oleObj>
              </mc:Choice>
              <mc:Fallback>
                <p:oleObj name="Equation" r:id="rId2" imgW="1435100" imgH="9271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6" y="4454277"/>
                        <a:ext cx="2868613"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8260" name="Object 4">
            <a:extLst>
              <a:ext uri="{FF2B5EF4-FFF2-40B4-BE49-F238E27FC236}">
                <a16:creationId xmlns:a16="http://schemas.microsoft.com/office/drawing/2014/main" id="{B884C8CC-231B-4248-9E21-1C2D751794D8}"/>
              </a:ext>
            </a:extLst>
          </p:cNvPr>
          <p:cNvGraphicFramePr>
            <a:graphicFrameLocks noChangeAspect="1"/>
          </p:cNvGraphicFramePr>
          <p:nvPr>
            <p:extLst>
              <p:ext uri="{D42A27DB-BD31-4B8C-83A1-F6EECF244321}">
                <p14:modId xmlns:p14="http://schemas.microsoft.com/office/powerpoint/2010/main" val="2474961334"/>
              </p:ext>
            </p:extLst>
          </p:nvPr>
        </p:nvGraphicFramePr>
        <p:xfrm>
          <a:off x="6743700" y="4454277"/>
          <a:ext cx="2895600" cy="1854200"/>
        </p:xfrm>
        <a:graphic>
          <a:graphicData uri="http://schemas.openxmlformats.org/presentationml/2006/ole">
            <mc:AlternateContent xmlns:mc="http://schemas.openxmlformats.org/markup-compatibility/2006">
              <mc:Choice xmlns:v="urn:schemas-microsoft-com:vml" Requires="v">
                <p:oleObj name="公式" r:id="rId4" imgW="1447800" imgH="927100" progId="Equation.3">
                  <p:embed/>
                </p:oleObj>
              </mc:Choice>
              <mc:Fallback>
                <p:oleObj name="公式" r:id="rId4" imgW="1447800" imgH="927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700" y="4454277"/>
                        <a:ext cx="28956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5" name="Rectangle 6">
            <a:extLst>
              <a:ext uri="{FF2B5EF4-FFF2-40B4-BE49-F238E27FC236}">
                <a16:creationId xmlns:a16="http://schemas.microsoft.com/office/drawing/2014/main" id="{D9E746D6-4BE4-41DD-AED7-15B1806FE737}"/>
              </a:ext>
            </a:extLst>
          </p:cNvPr>
          <p:cNvSpPr>
            <a:spLocks noChangeArrowheads="1"/>
          </p:cNvSpPr>
          <p:nvPr/>
        </p:nvSpPr>
        <p:spPr bwMode="auto">
          <a:xfrm>
            <a:off x="1524001" y="196980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8616" name="Rectangle 8">
            <a:extLst>
              <a:ext uri="{FF2B5EF4-FFF2-40B4-BE49-F238E27FC236}">
                <a16:creationId xmlns:a16="http://schemas.microsoft.com/office/drawing/2014/main" id="{E409935D-EF55-447A-82AB-461996FE641B}"/>
              </a:ext>
            </a:extLst>
          </p:cNvPr>
          <p:cNvSpPr>
            <a:spLocks noChangeArrowheads="1"/>
          </p:cNvSpPr>
          <p:nvPr/>
        </p:nvSpPr>
        <p:spPr bwMode="auto">
          <a:xfrm>
            <a:off x="1524001" y="4335463"/>
            <a:ext cx="2190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1100" b="0">
                <a:solidFill>
                  <a:schemeClr val="tx1"/>
                </a:solidFill>
                <a:latin typeface="Times New Roman" panose="02020603050405020304" pitchFamily="18" charset="0"/>
                <a:ea typeface="宋体" panose="02010600030101010101" pitchFamily="2" charset="-122"/>
              </a:rPr>
              <a:t> </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68617" name="Rectangle 10">
            <a:extLst>
              <a:ext uri="{FF2B5EF4-FFF2-40B4-BE49-F238E27FC236}">
                <a16:creationId xmlns:a16="http://schemas.microsoft.com/office/drawing/2014/main" id="{0621E2C0-C3F9-450F-9C35-13ABEB113595}"/>
              </a:ext>
            </a:extLst>
          </p:cNvPr>
          <p:cNvSpPr>
            <a:spLocks noChangeArrowheads="1"/>
          </p:cNvSpPr>
          <p:nvPr/>
        </p:nvSpPr>
        <p:spPr bwMode="auto">
          <a:xfrm>
            <a:off x="1524001" y="2679414"/>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2" name="组合 1">
            <a:extLst>
              <a:ext uri="{FF2B5EF4-FFF2-40B4-BE49-F238E27FC236}">
                <a16:creationId xmlns:a16="http://schemas.microsoft.com/office/drawing/2014/main" id="{AFF08F15-E43D-4AF5-BCFE-8E6E8F633030}"/>
              </a:ext>
            </a:extLst>
          </p:cNvPr>
          <p:cNvGrpSpPr/>
          <p:nvPr/>
        </p:nvGrpSpPr>
        <p:grpSpPr>
          <a:xfrm>
            <a:off x="3071665" y="1010510"/>
            <a:ext cx="2271315" cy="1768512"/>
            <a:chOff x="1547664" y="1010510"/>
            <a:chExt cx="2271315" cy="1768512"/>
          </a:xfrm>
        </p:grpSpPr>
        <p:sp>
          <p:nvSpPr>
            <p:cNvPr id="11" name="Oval 5">
              <a:extLst>
                <a:ext uri="{FF2B5EF4-FFF2-40B4-BE49-F238E27FC236}">
                  <a16:creationId xmlns:a16="http://schemas.microsoft.com/office/drawing/2014/main" id="{44A03E0C-804F-4970-AC2C-4085F6187DDF}"/>
                </a:ext>
              </a:extLst>
            </p:cNvPr>
            <p:cNvSpPr>
              <a:spLocks noChangeAspect="1" noChangeArrowheads="1"/>
            </p:cNvSpPr>
            <p:nvPr/>
          </p:nvSpPr>
          <p:spPr bwMode="auto">
            <a:xfrm>
              <a:off x="3367980" y="2016402"/>
              <a:ext cx="419845" cy="386777"/>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 name="Text Box 6">
              <a:extLst>
                <a:ext uri="{FF2B5EF4-FFF2-40B4-BE49-F238E27FC236}">
                  <a16:creationId xmlns:a16="http://schemas.microsoft.com/office/drawing/2014/main" id="{955F81B5-33C1-49A5-A072-5F039410A76A}"/>
                </a:ext>
              </a:extLst>
            </p:cNvPr>
            <p:cNvSpPr txBox="1">
              <a:spLocks noChangeAspect="1" noChangeArrowheads="1"/>
            </p:cNvSpPr>
            <p:nvPr/>
          </p:nvSpPr>
          <p:spPr bwMode="auto">
            <a:xfrm>
              <a:off x="2468948" y="1010510"/>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13" name="Text Box 7">
              <a:extLst>
                <a:ext uri="{FF2B5EF4-FFF2-40B4-BE49-F238E27FC236}">
                  <a16:creationId xmlns:a16="http://schemas.microsoft.com/office/drawing/2014/main" id="{2F2E8649-0CC7-4B3C-A9D8-F1C17C526237}"/>
                </a:ext>
              </a:extLst>
            </p:cNvPr>
            <p:cNvSpPr txBox="1">
              <a:spLocks noChangeAspect="1" noChangeArrowheads="1"/>
            </p:cNvSpPr>
            <p:nvPr/>
          </p:nvSpPr>
          <p:spPr bwMode="auto">
            <a:xfrm>
              <a:off x="2468948" y="2392245"/>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14" name="Oval 8">
              <a:extLst>
                <a:ext uri="{FF2B5EF4-FFF2-40B4-BE49-F238E27FC236}">
                  <a16:creationId xmlns:a16="http://schemas.microsoft.com/office/drawing/2014/main" id="{A09FD23D-382D-46D9-B975-510647B80E85}"/>
                </a:ext>
              </a:extLst>
            </p:cNvPr>
            <p:cNvSpPr>
              <a:spLocks noChangeAspect="1" noChangeArrowheads="1"/>
            </p:cNvSpPr>
            <p:nvPr/>
          </p:nvSpPr>
          <p:spPr bwMode="auto">
            <a:xfrm>
              <a:off x="1667832" y="2385412"/>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5" name="Oval 9">
              <a:extLst>
                <a:ext uri="{FF2B5EF4-FFF2-40B4-BE49-F238E27FC236}">
                  <a16:creationId xmlns:a16="http://schemas.microsoft.com/office/drawing/2014/main" id="{16F65099-AFA4-4F6C-8D97-71B02D926142}"/>
                </a:ext>
              </a:extLst>
            </p:cNvPr>
            <p:cNvSpPr>
              <a:spLocks noChangeAspect="1" noChangeArrowheads="1"/>
            </p:cNvSpPr>
            <p:nvPr/>
          </p:nvSpPr>
          <p:spPr bwMode="auto">
            <a:xfrm>
              <a:off x="2611369" y="2385412"/>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6" name="Oval 10">
              <a:extLst>
                <a:ext uri="{FF2B5EF4-FFF2-40B4-BE49-F238E27FC236}">
                  <a16:creationId xmlns:a16="http://schemas.microsoft.com/office/drawing/2014/main" id="{225D9C0F-119F-4E8A-A0CA-EF77A5212D9B}"/>
                </a:ext>
              </a:extLst>
            </p:cNvPr>
            <p:cNvSpPr>
              <a:spLocks noChangeAspect="1" noChangeArrowheads="1"/>
            </p:cNvSpPr>
            <p:nvPr/>
          </p:nvSpPr>
          <p:spPr bwMode="auto">
            <a:xfrm>
              <a:off x="2611369" y="1401387"/>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 name="Oval 11">
              <a:extLst>
                <a:ext uri="{FF2B5EF4-FFF2-40B4-BE49-F238E27FC236}">
                  <a16:creationId xmlns:a16="http://schemas.microsoft.com/office/drawing/2014/main" id="{4B144495-00A5-424C-98F3-82517B83634E}"/>
                </a:ext>
              </a:extLst>
            </p:cNvPr>
            <p:cNvSpPr>
              <a:spLocks noChangeAspect="1" noChangeArrowheads="1"/>
            </p:cNvSpPr>
            <p:nvPr/>
          </p:nvSpPr>
          <p:spPr bwMode="auto">
            <a:xfrm>
              <a:off x="3531170" y="2385412"/>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8" name="Text Box 12">
              <a:extLst>
                <a:ext uri="{FF2B5EF4-FFF2-40B4-BE49-F238E27FC236}">
                  <a16:creationId xmlns:a16="http://schemas.microsoft.com/office/drawing/2014/main" id="{6C8E294B-A7B8-43D9-AFB1-97A2E46BF18C}"/>
                </a:ext>
              </a:extLst>
            </p:cNvPr>
            <p:cNvSpPr txBox="1">
              <a:spLocks noChangeAspect="1" noChangeArrowheads="1"/>
            </p:cNvSpPr>
            <p:nvPr/>
          </p:nvSpPr>
          <p:spPr bwMode="auto">
            <a:xfrm>
              <a:off x="1547664" y="2392245"/>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19" name="Text Box 13">
              <a:extLst>
                <a:ext uri="{FF2B5EF4-FFF2-40B4-BE49-F238E27FC236}">
                  <a16:creationId xmlns:a16="http://schemas.microsoft.com/office/drawing/2014/main" id="{A3913015-3A3E-497A-8CF8-308E785C2CA0}"/>
                </a:ext>
              </a:extLst>
            </p:cNvPr>
            <p:cNvSpPr txBox="1">
              <a:spLocks noChangeAspect="1" noChangeArrowheads="1"/>
            </p:cNvSpPr>
            <p:nvPr/>
          </p:nvSpPr>
          <p:spPr bwMode="auto">
            <a:xfrm>
              <a:off x="3482213" y="2392245"/>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20" name="Line 14">
              <a:extLst>
                <a:ext uri="{FF2B5EF4-FFF2-40B4-BE49-F238E27FC236}">
                  <a16:creationId xmlns:a16="http://schemas.microsoft.com/office/drawing/2014/main" id="{AF30D6A3-B087-45DF-B0A0-DE36252A7200}"/>
                </a:ext>
              </a:extLst>
            </p:cNvPr>
            <p:cNvSpPr>
              <a:spLocks noChangeAspect="1" noChangeShapeType="1"/>
            </p:cNvSpPr>
            <p:nvPr/>
          </p:nvSpPr>
          <p:spPr bwMode="auto">
            <a:xfrm flipV="1">
              <a:off x="1713822" y="1451955"/>
              <a:ext cx="882712" cy="9293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5">
              <a:extLst>
                <a:ext uri="{FF2B5EF4-FFF2-40B4-BE49-F238E27FC236}">
                  <a16:creationId xmlns:a16="http://schemas.microsoft.com/office/drawing/2014/main" id="{CBDF67E2-59EC-4B01-BAE6-71933B04DCE2}"/>
                </a:ext>
              </a:extLst>
            </p:cNvPr>
            <p:cNvSpPr>
              <a:spLocks noChangeAspect="1" noChangeShapeType="1"/>
            </p:cNvSpPr>
            <p:nvPr/>
          </p:nvSpPr>
          <p:spPr bwMode="auto">
            <a:xfrm>
              <a:off x="2688514" y="2425046"/>
              <a:ext cx="84117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6">
              <a:extLst>
                <a:ext uri="{FF2B5EF4-FFF2-40B4-BE49-F238E27FC236}">
                  <a16:creationId xmlns:a16="http://schemas.microsoft.com/office/drawing/2014/main" id="{F37E25A1-CC4E-4ACA-B610-6CFC7A6A5838}"/>
                </a:ext>
              </a:extLst>
            </p:cNvPr>
            <p:cNvSpPr>
              <a:spLocks noChangeAspect="1" noChangeShapeType="1"/>
            </p:cNvSpPr>
            <p:nvPr/>
          </p:nvSpPr>
          <p:spPr bwMode="auto">
            <a:xfrm flipV="1">
              <a:off x="1758328" y="2425046"/>
              <a:ext cx="84117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7">
              <a:extLst>
                <a:ext uri="{FF2B5EF4-FFF2-40B4-BE49-F238E27FC236}">
                  <a16:creationId xmlns:a16="http://schemas.microsoft.com/office/drawing/2014/main" id="{6BDD3C66-AAD1-4543-9869-FA65489C60D5}"/>
                </a:ext>
              </a:extLst>
            </p:cNvPr>
            <p:cNvSpPr>
              <a:spLocks noChangeAspect="1" noChangeShapeType="1"/>
            </p:cNvSpPr>
            <p:nvPr/>
          </p:nvSpPr>
          <p:spPr bwMode="auto">
            <a:xfrm flipV="1">
              <a:off x="2652909" y="1469722"/>
              <a:ext cx="0" cy="9293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 name="Text Box 18">
            <a:extLst>
              <a:ext uri="{FF2B5EF4-FFF2-40B4-BE49-F238E27FC236}">
                <a16:creationId xmlns:a16="http://schemas.microsoft.com/office/drawing/2014/main" id="{1FE1374B-A69E-4DAB-9ECC-59FBE4619C69}"/>
              </a:ext>
            </a:extLst>
          </p:cNvPr>
          <p:cNvSpPr txBox="1">
            <a:spLocks noChangeAspect="1" noChangeArrowheads="1"/>
          </p:cNvSpPr>
          <p:nvPr/>
        </p:nvSpPr>
        <p:spPr bwMode="auto">
          <a:xfrm>
            <a:off x="4038938" y="2716154"/>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1</a:t>
            </a:r>
            <a:endParaRPr lang="en-US" altLang="zh-CN" sz="2400">
              <a:solidFill>
                <a:srgbClr val="FF0000"/>
              </a:solidFill>
            </a:endParaRPr>
          </a:p>
        </p:txBody>
      </p:sp>
      <p:sp>
        <p:nvSpPr>
          <p:cNvPr id="25" name="Oval 20">
            <a:extLst>
              <a:ext uri="{FF2B5EF4-FFF2-40B4-BE49-F238E27FC236}">
                <a16:creationId xmlns:a16="http://schemas.microsoft.com/office/drawing/2014/main" id="{A7C5B36F-EF2D-49F6-8EA4-E5C610CEDCC3}"/>
              </a:ext>
            </a:extLst>
          </p:cNvPr>
          <p:cNvSpPr>
            <a:spLocks noChangeAspect="1" noChangeArrowheads="1"/>
          </p:cNvSpPr>
          <p:nvPr/>
        </p:nvSpPr>
        <p:spPr bwMode="auto">
          <a:xfrm>
            <a:off x="7016423" y="1401387"/>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6" name="Oval 21">
            <a:extLst>
              <a:ext uri="{FF2B5EF4-FFF2-40B4-BE49-F238E27FC236}">
                <a16:creationId xmlns:a16="http://schemas.microsoft.com/office/drawing/2014/main" id="{C2A1C0A3-ED00-4DBC-B773-BF871784FAD5}"/>
              </a:ext>
            </a:extLst>
          </p:cNvPr>
          <p:cNvSpPr>
            <a:spLocks noChangeAspect="1" noChangeArrowheads="1"/>
          </p:cNvSpPr>
          <p:nvPr/>
        </p:nvSpPr>
        <p:spPr bwMode="auto">
          <a:xfrm>
            <a:off x="7016423" y="2385412"/>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7" name="Oval 22">
            <a:extLst>
              <a:ext uri="{FF2B5EF4-FFF2-40B4-BE49-F238E27FC236}">
                <a16:creationId xmlns:a16="http://schemas.microsoft.com/office/drawing/2014/main" id="{33028DB8-7E0A-40A9-A4B8-EB455B9D59BD}"/>
              </a:ext>
            </a:extLst>
          </p:cNvPr>
          <p:cNvSpPr>
            <a:spLocks noChangeAspect="1" noChangeArrowheads="1"/>
          </p:cNvSpPr>
          <p:nvPr/>
        </p:nvSpPr>
        <p:spPr bwMode="auto">
          <a:xfrm>
            <a:off x="9278837" y="1889299"/>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8" name="Oval 23">
            <a:extLst>
              <a:ext uri="{FF2B5EF4-FFF2-40B4-BE49-F238E27FC236}">
                <a16:creationId xmlns:a16="http://schemas.microsoft.com/office/drawing/2014/main" id="{30C6EA75-36E0-4352-8CF8-EC29BA5648EF}"/>
              </a:ext>
            </a:extLst>
          </p:cNvPr>
          <p:cNvSpPr>
            <a:spLocks noChangeAspect="1" noChangeArrowheads="1"/>
          </p:cNvSpPr>
          <p:nvPr/>
        </p:nvSpPr>
        <p:spPr bwMode="auto">
          <a:xfrm>
            <a:off x="8360519" y="1889299"/>
            <a:ext cx="84562" cy="77902"/>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9" name="Text Box 24">
            <a:extLst>
              <a:ext uri="{FF2B5EF4-FFF2-40B4-BE49-F238E27FC236}">
                <a16:creationId xmlns:a16="http://schemas.microsoft.com/office/drawing/2014/main" id="{46510FF2-B01F-4C27-8F81-2452837C8A18}"/>
              </a:ext>
            </a:extLst>
          </p:cNvPr>
          <p:cNvSpPr txBox="1">
            <a:spLocks noChangeAspect="1" noChangeArrowheads="1"/>
          </p:cNvSpPr>
          <p:nvPr/>
        </p:nvSpPr>
        <p:spPr bwMode="auto">
          <a:xfrm>
            <a:off x="6922959" y="1010511"/>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30" name="Text Box 25">
            <a:extLst>
              <a:ext uri="{FF2B5EF4-FFF2-40B4-BE49-F238E27FC236}">
                <a16:creationId xmlns:a16="http://schemas.microsoft.com/office/drawing/2014/main" id="{73873A69-976B-4BFE-AC85-CF8F6D93C0E6}"/>
              </a:ext>
            </a:extLst>
          </p:cNvPr>
          <p:cNvSpPr txBox="1">
            <a:spLocks noChangeAspect="1" noChangeArrowheads="1"/>
          </p:cNvSpPr>
          <p:nvPr/>
        </p:nvSpPr>
        <p:spPr bwMode="auto">
          <a:xfrm>
            <a:off x="9431642" y="1695228"/>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31" name="Text Box 26">
            <a:extLst>
              <a:ext uri="{FF2B5EF4-FFF2-40B4-BE49-F238E27FC236}">
                <a16:creationId xmlns:a16="http://schemas.microsoft.com/office/drawing/2014/main" id="{99C81113-9816-4EB4-9A04-2B3653CDE366}"/>
              </a:ext>
            </a:extLst>
          </p:cNvPr>
          <p:cNvSpPr txBox="1">
            <a:spLocks noChangeAspect="1" noChangeArrowheads="1"/>
          </p:cNvSpPr>
          <p:nvPr/>
        </p:nvSpPr>
        <p:spPr bwMode="auto">
          <a:xfrm>
            <a:off x="6922959" y="2392246"/>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32" name="Text Box 27">
            <a:extLst>
              <a:ext uri="{FF2B5EF4-FFF2-40B4-BE49-F238E27FC236}">
                <a16:creationId xmlns:a16="http://schemas.microsoft.com/office/drawing/2014/main" id="{8ED50D3A-AEAE-4AF3-AAD3-9106180DBFB7}"/>
              </a:ext>
            </a:extLst>
          </p:cNvPr>
          <p:cNvSpPr txBox="1">
            <a:spLocks noChangeAspect="1" noChangeArrowheads="1"/>
          </p:cNvSpPr>
          <p:nvPr/>
        </p:nvSpPr>
        <p:spPr bwMode="auto">
          <a:xfrm>
            <a:off x="8178043" y="1451956"/>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33" name="Line 28">
            <a:extLst>
              <a:ext uri="{FF2B5EF4-FFF2-40B4-BE49-F238E27FC236}">
                <a16:creationId xmlns:a16="http://schemas.microsoft.com/office/drawing/2014/main" id="{EE0BCF4A-B9F2-40C7-AA61-8162036717D2}"/>
              </a:ext>
            </a:extLst>
          </p:cNvPr>
          <p:cNvSpPr>
            <a:spLocks noChangeAspect="1" noChangeShapeType="1"/>
          </p:cNvSpPr>
          <p:nvPr/>
        </p:nvSpPr>
        <p:spPr bwMode="auto">
          <a:xfrm flipV="1">
            <a:off x="7105437" y="1957635"/>
            <a:ext cx="1261017" cy="464679"/>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 name="Text Box 29">
            <a:extLst>
              <a:ext uri="{FF2B5EF4-FFF2-40B4-BE49-F238E27FC236}">
                <a16:creationId xmlns:a16="http://schemas.microsoft.com/office/drawing/2014/main" id="{57C441EF-2572-47AB-BAB7-A7F3CC5EB4D1}"/>
              </a:ext>
            </a:extLst>
          </p:cNvPr>
          <p:cNvSpPr txBox="1">
            <a:spLocks noChangeAspect="1" noChangeArrowheads="1"/>
          </p:cNvSpPr>
          <p:nvPr/>
        </p:nvSpPr>
        <p:spPr bwMode="auto">
          <a:xfrm>
            <a:off x="8176559" y="2716154"/>
            <a:ext cx="336766" cy="38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2</a:t>
            </a:r>
            <a:endParaRPr lang="en-US" altLang="zh-CN" sz="2400">
              <a:solidFill>
                <a:srgbClr val="FF0000"/>
              </a:solidFill>
            </a:endParaRPr>
          </a:p>
        </p:txBody>
      </p:sp>
      <p:sp>
        <p:nvSpPr>
          <p:cNvPr id="35" name="Arc 30">
            <a:extLst>
              <a:ext uri="{FF2B5EF4-FFF2-40B4-BE49-F238E27FC236}">
                <a16:creationId xmlns:a16="http://schemas.microsoft.com/office/drawing/2014/main" id="{4AB2E5A4-E9BD-4879-8D09-135DBEE874EC}"/>
              </a:ext>
            </a:extLst>
          </p:cNvPr>
          <p:cNvSpPr>
            <a:spLocks noChangeAspect="1"/>
          </p:cNvSpPr>
          <p:nvPr/>
        </p:nvSpPr>
        <p:spPr bwMode="auto">
          <a:xfrm flipH="1">
            <a:off x="6890321" y="1425988"/>
            <a:ext cx="126102" cy="968991"/>
          </a:xfrm>
          <a:custGeom>
            <a:avLst/>
            <a:gdLst>
              <a:gd name="T0" fmla="*/ 0 w 21840"/>
              <a:gd name="T1" fmla="*/ 0 h 43200"/>
              <a:gd name="T2" fmla="*/ 0 w 21840"/>
              <a:gd name="T3" fmla="*/ 0 h 43200"/>
              <a:gd name="T4" fmla="*/ 0 w 21840"/>
              <a:gd name="T5" fmla="*/ 0 h 43200"/>
              <a:gd name="T6" fmla="*/ 0 60000 65536"/>
              <a:gd name="T7" fmla="*/ 0 60000 65536"/>
              <a:gd name="T8" fmla="*/ 0 60000 65536"/>
              <a:gd name="T9" fmla="*/ 0 w 21840"/>
              <a:gd name="T10" fmla="*/ 0 h 43200"/>
              <a:gd name="T11" fmla="*/ 21840 w 21840"/>
              <a:gd name="T12" fmla="*/ 43200 h 43200"/>
            </a:gdLst>
            <a:ahLst/>
            <a:cxnLst>
              <a:cxn ang="T6">
                <a:pos x="T0" y="T1"/>
              </a:cxn>
              <a:cxn ang="T7">
                <a:pos x="T2" y="T3"/>
              </a:cxn>
              <a:cxn ang="T8">
                <a:pos x="T4" y="T5"/>
              </a:cxn>
            </a:cxnLst>
            <a:rect l="T9" t="T10" r="T11" b="T12"/>
            <a:pathLst>
              <a:path w="21840" h="43200" fill="none" extrusionOk="0">
                <a:moveTo>
                  <a:pt x="239" y="0"/>
                </a:moveTo>
                <a:cubicBezTo>
                  <a:pt x="12169" y="0"/>
                  <a:pt x="21840" y="9670"/>
                  <a:pt x="21840" y="21600"/>
                </a:cubicBezTo>
                <a:cubicBezTo>
                  <a:pt x="21840" y="33529"/>
                  <a:pt x="12169" y="43200"/>
                  <a:pt x="240" y="43200"/>
                </a:cubicBezTo>
                <a:cubicBezTo>
                  <a:pt x="159" y="43200"/>
                  <a:pt x="79" y="43199"/>
                  <a:pt x="0" y="43198"/>
                </a:cubicBezTo>
              </a:path>
              <a:path w="21840" h="43200" stroke="0" extrusionOk="0">
                <a:moveTo>
                  <a:pt x="239" y="0"/>
                </a:moveTo>
                <a:cubicBezTo>
                  <a:pt x="12169" y="0"/>
                  <a:pt x="21840" y="9670"/>
                  <a:pt x="21840" y="21600"/>
                </a:cubicBezTo>
                <a:cubicBezTo>
                  <a:pt x="21840" y="33529"/>
                  <a:pt x="12169" y="43200"/>
                  <a:pt x="240" y="43200"/>
                </a:cubicBezTo>
                <a:cubicBezTo>
                  <a:pt x="159" y="43200"/>
                  <a:pt x="79" y="43199"/>
                  <a:pt x="0" y="43198"/>
                </a:cubicBezTo>
                <a:lnTo>
                  <a:pt x="240" y="21600"/>
                </a:lnTo>
                <a:lnTo>
                  <a:pt x="239" y="0"/>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Arc 31">
            <a:extLst>
              <a:ext uri="{FF2B5EF4-FFF2-40B4-BE49-F238E27FC236}">
                <a16:creationId xmlns:a16="http://schemas.microsoft.com/office/drawing/2014/main" id="{7FA52F54-BBFA-4FDB-A6D1-1D65896F2FED}"/>
              </a:ext>
            </a:extLst>
          </p:cNvPr>
          <p:cNvSpPr>
            <a:spLocks noChangeAspect="1"/>
          </p:cNvSpPr>
          <p:nvPr/>
        </p:nvSpPr>
        <p:spPr bwMode="auto">
          <a:xfrm flipV="1">
            <a:off x="7095051" y="1469723"/>
            <a:ext cx="126102" cy="933457"/>
          </a:xfrm>
          <a:custGeom>
            <a:avLst/>
            <a:gdLst>
              <a:gd name="T0" fmla="*/ 0 w 21857"/>
              <a:gd name="T1" fmla="*/ 0 h 43113"/>
              <a:gd name="T2" fmla="*/ 0 w 21857"/>
              <a:gd name="T3" fmla="*/ 0 h 43113"/>
              <a:gd name="T4" fmla="*/ 0 w 21857"/>
              <a:gd name="T5" fmla="*/ 0 h 43113"/>
              <a:gd name="T6" fmla="*/ 0 60000 65536"/>
              <a:gd name="T7" fmla="*/ 0 60000 65536"/>
              <a:gd name="T8" fmla="*/ 0 60000 65536"/>
              <a:gd name="T9" fmla="*/ 0 w 21857"/>
              <a:gd name="T10" fmla="*/ 0 h 43113"/>
              <a:gd name="T11" fmla="*/ 21857 w 21857"/>
              <a:gd name="T12" fmla="*/ 43113 h 43113"/>
            </a:gdLst>
            <a:ahLst/>
            <a:cxnLst>
              <a:cxn ang="T6">
                <a:pos x="T0" y="T1"/>
              </a:cxn>
              <a:cxn ang="T7">
                <a:pos x="T2" y="T3"/>
              </a:cxn>
              <a:cxn ang="T8">
                <a:pos x="T4" y="T5"/>
              </a:cxn>
            </a:cxnLst>
            <a:rect l="T9" t="T10" r="T11" b="T12"/>
            <a:pathLst>
              <a:path w="21857" h="43113" fill="none" extrusionOk="0">
                <a:moveTo>
                  <a:pt x="-1" y="1"/>
                </a:moveTo>
                <a:cubicBezTo>
                  <a:pt x="85" y="0"/>
                  <a:pt x="171" y="-1"/>
                  <a:pt x="257" y="0"/>
                </a:cubicBezTo>
                <a:cubicBezTo>
                  <a:pt x="12186" y="0"/>
                  <a:pt x="21857" y="9670"/>
                  <a:pt x="21857" y="21600"/>
                </a:cubicBezTo>
                <a:cubicBezTo>
                  <a:pt x="21857" y="32777"/>
                  <a:pt x="13328" y="42109"/>
                  <a:pt x="2195" y="43112"/>
                </a:cubicBezTo>
              </a:path>
              <a:path w="21857" h="43113" stroke="0" extrusionOk="0">
                <a:moveTo>
                  <a:pt x="-1" y="1"/>
                </a:moveTo>
                <a:cubicBezTo>
                  <a:pt x="85" y="0"/>
                  <a:pt x="171" y="-1"/>
                  <a:pt x="257" y="0"/>
                </a:cubicBezTo>
                <a:cubicBezTo>
                  <a:pt x="12186" y="0"/>
                  <a:pt x="21857" y="9670"/>
                  <a:pt x="21857" y="21600"/>
                </a:cubicBezTo>
                <a:cubicBezTo>
                  <a:pt x="21857" y="32777"/>
                  <a:pt x="13328" y="42109"/>
                  <a:pt x="2195" y="43112"/>
                </a:cubicBezTo>
                <a:lnTo>
                  <a:pt x="257" y="21600"/>
                </a:lnTo>
                <a:lnTo>
                  <a:pt x="-1" y="1"/>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32">
            <a:extLst>
              <a:ext uri="{FF2B5EF4-FFF2-40B4-BE49-F238E27FC236}">
                <a16:creationId xmlns:a16="http://schemas.microsoft.com/office/drawing/2014/main" id="{8A35DB8A-3741-4B42-988F-DB2651792F99}"/>
              </a:ext>
            </a:extLst>
          </p:cNvPr>
          <p:cNvSpPr>
            <a:spLocks noChangeAspect="1" noChangeShapeType="1"/>
          </p:cNvSpPr>
          <p:nvPr/>
        </p:nvSpPr>
        <p:spPr bwMode="auto">
          <a:xfrm>
            <a:off x="7109888" y="1425988"/>
            <a:ext cx="1261017" cy="464679"/>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Arc 33">
            <a:extLst>
              <a:ext uri="{FF2B5EF4-FFF2-40B4-BE49-F238E27FC236}">
                <a16:creationId xmlns:a16="http://schemas.microsoft.com/office/drawing/2014/main" id="{D2332FE5-F51B-43C6-AC35-C346687F26B9}"/>
              </a:ext>
            </a:extLst>
          </p:cNvPr>
          <p:cNvSpPr>
            <a:spLocks noChangeAspect="1"/>
          </p:cNvSpPr>
          <p:nvPr/>
        </p:nvSpPr>
        <p:spPr bwMode="auto">
          <a:xfrm flipH="1">
            <a:off x="8397608" y="1730763"/>
            <a:ext cx="916834" cy="232339"/>
          </a:xfrm>
          <a:custGeom>
            <a:avLst/>
            <a:gdLst>
              <a:gd name="T0" fmla="*/ 0 w 40529"/>
              <a:gd name="T1" fmla="*/ 0 h 21600"/>
              <a:gd name="T2" fmla="*/ 0 w 40529"/>
              <a:gd name="T3" fmla="*/ 0 h 21600"/>
              <a:gd name="T4" fmla="*/ 0 w 40529"/>
              <a:gd name="T5" fmla="*/ 0 h 21600"/>
              <a:gd name="T6" fmla="*/ 0 60000 65536"/>
              <a:gd name="T7" fmla="*/ 0 60000 65536"/>
              <a:gd name="T8" fmla="*/ 0 60000 65536"/>
              <a:gd name="T9" fmla="*/ 0 w 40529"/>
              <a:gd name="T10" fmla="*/ 0 h 21600"/>
              <a:gd name="T11" fmla="*/ 40529 w 40529"/>
              <a:gd name="T12" fmla="*/ 21600 h 21600"/>
            </a:gdLst>
            <a:ahLst/>
            <a:cxnLst>
              <a:cxn ang="T6">
                <a:pos x="T0" y="T1"/>
              </a:cxn>
              <a:cxn ang="T7">
                <a:pos x="T2" y="T3"/>
              </a:cxn>
              <a:cxn ang="T8">
                <a:pos x="T4" y="T5"/>
              </a:cxn>
            </a:cxnLst>
            <a:rect l="T9" t="T10" r="T11" b="T12"/>
            <a:pathLst>
              <a:path w="40529" h="21600" fill="none" extrusionOk="0">
                <a:moveTo>
                  <a:pt x="-1" y="13380"/>
                </a:moveTo>
                <a:cubicBezTo>
                  <a:pt x="3331" y="5284"/>
                  <a:pt x="11220" y="-1"/>
                  <a:pt x="19975" y="0"/>
                </a:cubicBezTo>
                <a:cubicBezTo>
                  <a:pt x="29345" y="0"/>
                  <a:pt x="37647" y="6041"/>
                  <a:pt x="40528" y="14958"/>
                </a:cubicBezTo>
              </a:path>
              <a:path w="40529" h="21600" stroke="0" extrusionOk="0">
                <a:moveTo>
                  <a:pt x="-1" y="13380"/>
                </a:moveTo>
                <a:cubicBezTo>
                  <a:pt x="3331" y="5284"/>
                  <a:pt x="11220" y="-1"/>
                  <a:pt x="19975" y="0"/>
                </a:cubicBezTo>
                <a:cubicBezTo>
                  <a:pt x="29345" y="0"/>
                  <a:pt x="37647" y="6041"/>
                  <a:pt x="40528" y="14958"/>
                </a:cubicBezTo>
                <a:lnTo>
                  <a:pt x="19975" y="21600"/>
                </a:lnTo>
                <a:lnTo>
                  <a:pt x="-1" y="13380"/>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Arc 34">
            <a:extLst>
              <a:ext uri="{FF2B5EF4-FFF2-40B4-BE49-F238E27FC236}">
                <a16:creationId xmlns:a16="http://schemas.microsoft.com/office/drawing/2014/main" id="{B840C5F5-5A74-48A8-B57A-1EDC8D7E3286}"/>
              </a:ext>
            </a:extLst>
          </p:cNvPr>
          <p:cNvSpPr>
            <a:spLocks noChangeAspect="1"/>
          </p:cNvSpPr>
          <p:nvPr/>
        </p:nvSpPr>
        <p:spPr bwMode="auto">
          <a:xfrm flipV="1">
            <a:off x="8311563" y="1954902"/>
            <a:ext cx="167641" cy="386777"/>
          </a:xfrm>
          <a:custGeom>
            <a:avLst/>
            <a:gdLst>
              <a:gd name="T0" fmla="*/ 0 w 43200"/>
              <a:gd name="T1" fmla="*/ 0 h 41831"/>
              <a:gd name="T2" fmla="*/ 0 w 43200"/>
              <a:gd name="T3" fmla="*/ 0 h 41831"/>
              <a:gd name="T4" fmla="*/ 0 w 43200"/>
              <a:gd name="T5" fmla="*/ 0 h 41831"/>
              <a:gd name="T6" fmla="*/ 0 60000 65536"/>
              <a:gd name="T7" fmla="*/ 0 60000 65536"/>
              <a:gd name="T8" fmla="*/ 0 60000 65536"/>
              <a:gd name="T9" fmla="*/ 0 w 43200"/>
              <a:gd name="T10" fmla="*/ 0 h 41831"/>
              <a:gd name="T11" fmla="*/ 43200 w 43200"/>
              <a:gd name="T12" fmla="*/ 41831 h 41831"/>
            </a:gdLst>
            <a:ahLst/>
            <a:cxnLst>
              <a:cxn ang="T6">
                <a:pos x="T0" y="T1"/>
              </a:cxn>
              <a:cxn ang="T7">
                <a:pos x="T2" y="T3"/>
              </a:cxn>
              <a:cxn ang="T8">
                <a:pos x="T4" y="T5"/>
              </a:cxn>
            </a:cxnLst>
            <a:rect l="T9" t="T10" r="T11" b="T12"/>
            <a:pathLst>
              <a:path w="43200" h="41831" fill="none"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path>
              <a:path w="43200" h="41831" stroke="0" extrusionOk="0">
                <a:moveTo>
                  <a:pt x="14031" y="41830"/>
                </a:moveTo>
                <a:cubicBezTo>
                  <a:pt x="5592" y="38673"/>
                  <a:pt x="0" y="30609"/>
                  <a:pt x="0" y="21600"/>
                </a:cubicBezTo>
                <a:cubicBezTo>
                  <a:pt x="0" y="9670"/>
                  <a:pt x="9670" y="0"/>
                  <a:pt x="21600" y="0"/>
                </a:cubicBezTo>
                <a:cubicBezTo>
                  <a:pt x="33529" y="0"/>
                  <a:pt x="43200" y="9670"/>
                  <a:pt x="43200" y="21600"/>
                </a:cubicBezTo>
                <a:cubicBezTo>
                  <a:pt x="43200" y="30005"/>
                  <a:pt x="38323" y="37647"/>
                  <a:pt x="30701" y="41189"/>
                </a:cubicBezTo>
                <a:lnTo>
                  <a:pt x="21600" y="21600"/>
                </a:lnTo>
                <a:lnTo>
                  <a:pt x="14031" y="41830"/>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35">
            <a:extLst>
              <a:ext uri="{FF2B5EF4-FFF2-40B4-BE49-F238E27FC236}">
                <a16:creationId xmlns:a16="http://schemas.microsoft.com/office/drawing/2014/main" id="{70663791-41C5-4DE8-A2EF-58A4DEC02D93}"/>
              </a:ext>
            </a:extLst>
          </p:cNvPr>
          <p:cNvSpPr>
            <a:spLocks noChangeAspect="1" noChangeShapeType="1"/>
          </p:cNvSpPr>
          <p:nvPr/>
        </p:nvSpPr>
        <p:spPr bwMode="auto">
          <a:xfrm>
            <a:off x="8445083" y="1928933"/>
            <a:ext cx="841173"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48259">
                                            <p:txEl>
                                              <p:pRg st="0" end="0"/>
                                            </p:txEl>
                                          </p:spTgt>
                                        </p:tgtEl>
                                        <p:attrNameLst>
                                          <p:attrName>style.visibility</p:attrName>
                                        </p:attrNameLst>
                                      </p:cBhvr>
                                      <p:to>
                                        <p:strVal val="visible"/>
                                      </p:to>
                                    </p:set>
                                    <p:animEffect transition="in" filter="fade">
                                      <p:cBhvr>
                                        <p:cTn id="7" dur="500"/>
                                        <p:tgtEl>
                                          <p:spTgt spid="1248259">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48261"/>
                                        </p:tgtEl>
                                        <p:attrNameLst>
                                          <p:attrName>style.visibility</p:attrName>
                                        </p:attrNameLst>
                                      </p:cBhvr>
                                      <p:to>
                                        <p:strVal val="visible"/>
                                      </p:to>
                                    </p:set>
                                    <p:animEffect transition="in" filter="fade">
                                      <p:cBhvr>
                                        <p:cTn id="11" dur="500"/>
                                        <p:tgtEl>
                                          <p:spTgt spid="1248261"/>
                                        </p:tgtEl>
                                      </p:cBhvr>
                                    </p:animEffect>
                                  </p:childTnLst>
                                </p:cTn>
                              </p:par>
                              <p:par>
                                <p:cTn id="12" presetID="10" presetClass="entr" presetSubtype="0" fill="hold" nodeType="withEffect">
                                  <p:stCondLst>
                                    <p:cond delay="0"/>
                                  </p:stCondLst>
                                  <p:childTnLst>
                                    <p:set>
                                      <p:cBhvr>
                                        <p:cTn id="13" dur="1" fill="hold">
                                          <p:stCondLst>
                                            <p:cond delay="0"/>
                                          </p:stCondLst>
                                        </p:cTn>
                                        <p:tgtEl>
                                          <p:spTgt spid="1248260"/>
                                        </p:tgtEl>
                                        <p:attrNameLst>
                                          <p:attrName>style.visibility</p:attrName>
                                        </p:attrNameLst>
                                      </p:cBhvr>
                                      <p:to>
                                        <p:strVal val="visible"/>
                                      </p:to>
                                    </p:set>
                                    <p:animEffect transition="in" filter="fade">
                                      <p:cBhvr>
                                        <p:cTn id="14" dur="500"/>
                                        <p:tgtEl>
                                          <p:spTgt spid="1248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5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a:extLst>
              <a:ext uri="{FF2B5EF4-FFF2-40B4-BE49-F238E27FC236}">
                <a16:creationId xmlns:a16="http://schemas.microsoft.com/office/drawing/2014/main" id="{F669254B-76EB-44EE-94B8-DDB6124214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E74A7AE-F468-4E92-8913-226DFDEF7B5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69635" name="Rectangle 2">
            <a:extLst>
              <a:ext uri="{FF2B5EF4-FFF2-40B4-BE49-F238E27FC236}">
                <a16:creationId xmlns:a16="http://schemas.microsoft.com/office/drawing/2014/main" id="{C3F0C4D3-4CD6-42AF-91B9-4A1C9B6008FA}"/>
              </a:ext>
            </a:extLst>
          </p:cNvPr>
          <p:cNvSpPr>
            <a:spLocks noGrp="1" noChangeArrowheads="1"/>
          </p:cNvSpPr>
          <p:nvPr>
            <p:ph type="title"/>
          </p:nvPr>
        </p:nvSpPr>
        <p:spPr/>
        <p:txBody>
          <a:bodyPr/>
          <a:lstStyle/>
          <a:p>
            <a:pPr eaLnBrk="1" hangingPunct="1"/>
            <a:r>
              <a:rPr lang="zh-CN" altLang="en-US"/>
              <a:t>解</a:t>
            </a:r>
            <a:r>
              <a:rPr lang="en-US" altLang="zh-CN"/>
              <a:t>(</a:t>
            </a:r>
            <a:r>
              <a:rPr lang="zh-CN" altLang="en-US"/>
              <a:t>续</a:t>
            </a:r>
            <a:r>
              <a:rPr lang="en-US" altLang="zh-CN"/>
              <a:t>1)</a:t>
            </a:r>
            <a:endParaRPr lang="zh-CN" altLang="en-US"/>
          </a:p>
        </p:txBody>
      </p:sp>
      <p:sp>
        <p:nvSpPr>
          <p:cNvPr id="1273859" name="Rectangle 3">
            <a:extLst>
              <a:ext uri="{FF2B5EF4-FFF2-40B4-BE49-F238E27FC236}">
                <a16:creationId xmlns:a16="http://schemas.microsoft.com/office/drawing/2014/main" id="{90547AE8-2F75-4544-ABBD-5C32DED497A1}"/>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a:t>下面计算邻接矩阵的幂， </a:t>
            </a:r>
          </a:p>
        </p:txBody>
      </p:sp>
      <p:sp>
        <p:nvSpPr>
          <p:cNvPr id="69637" name="Rectangle 6">
            <a:extLst>
              <a:ext uri="{FF2B5EF4-FFF2-40B4-BE49-F238E27FC236}">
                <a16:creationId xmlns:a16="http://schemas.microsoft.com/office/drawing/2014/main" id="{446C7D95-C44B-46F7-BA99-AE30FE4F6388}"/>
              </a:ext>
            </a:extLst>
          </p:cNvPr>
          <p:cNvSpPr>
            <a:spLocks noChangeArrowheads="1"/>
          </p:cNvSpPr>
          <p:nvPr/>
        </p:nvSpPr>
        <p:spPr bwMode="auto">
          <a:xfrm>
            <a:off x="1524001" y="196980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69638" name="Rectangle 7">
            <a:extLst>
              <a:ext uri="{FF2B5EF4-FFF2-40B4-BE49-F238E27FC236}">
                <a16:creationId xmlns:a16="http://schemas.microsoft.com/office/drawing/2014/main" id="{FE91EAF7-4EAA-4FF4-A45C-9FDC3B1C351F}"/>
              </a:ext>
            </a:extLst>
          </p:cNvPr>
          <p:cNvSpPr>
            <a:spLocks noChangeArrowheads="1"/>
          </p:cNvSpPr>
          <p:nvPr/>
        </p:nvSpPr>
        <p:spPr bwMode="auto">
          <a:xfrm>
            <a:off x="1524001" y="4335463"/>
            <a:ext cx="2190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1100" b="0">
                <a:solidFill>
                  <a:schemeClr val="tx1"/>
                </a:solidFill>
                <a:latin typeface="Times New Roman" panose="02020603050405020304" pitchFamily="18" charset="0"/>
                <a:ea typeface="宋体" panose="02010600030101010101" pitchFamily="2" charset="-122"/>
              </a:rPr>
              <a:t> </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69639" name="Rectangle 8">
            <a:extLst>
              <a:ext uri="{FF2B5EF4-FFF2-40B4-BE49-F238E27FC236}">
                <a16:creationId xmlns:a16="http://schemas.microsoft.com/office/drawing/2014/main" id="{EB806F86-226E-4C54-A044-000893CF9249}"/>
              </a:ext>
            </a:extLst>
          </p:cNvPr>
          <p:cNvSpPr>
            <a:spLocks noChangeArrowheads="1"/>
          </p:cNvSpPr>
          <p:nvPr/>
        </p:nvSpPr>
        <p:spPr bwMode="auto">
          <a:xfrm>
            <a:off x="1524001" y="2679414"/>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aphicFrame>
        <p:nvGraphicFramePr>
          <p:cNvPr id="1273865" name="Object 9">
            <a:extLst>
              <a:ext uri="{FF2B5EF4-FFF2-40B4-BE49-F238E27FC236}">
                <a16:creationId xmlns:a16="http://schemas.microsoft.com/office/drawing/2014/main" id="{ED8BC60E-8477-4409-A512-DC1CAE37B8F3}"/>
              </a:ext>
            </a:extLst>
          </p:cNvPr>
          <p:cNvGraphicFramePr>
            <a:graphicFrameLocks noChangeAspect="1"/>
          </p:cNvGraphicFramePr>
          <p:nvPr>
            <p:extLst>
              <p:ext uri="{D42A27DB-BD31-4B8C-83A1-F6EECF244321}">
                <p14:modId xmlns:p14="http://schemas.microsoft.com/office/powerpoint/2010/main" val="1756558929"/>
              </p:ext>
            </p:extLst>
          </p:nvPr>
        </p:nvGraphicFramePr>
        <p:xfrm>
          <a:off x="2520950" y="2458605"/>
          <a:ext cx="7212013" cy="1854200"/>
        </p:xfrm>
        <a:graphic>
          <a:graphicData uri="http://schemas.openxmlformats.org/presentationml/2006/ole">
            <mc:AlternateContent xmlns:mc="http://schemas.openxmlformats.org/markup-compatibility/2006">
              <mc:Choice xmlns:v="urn:schemas-microsoft-com:vml" Requires="v">
                <p:oleObj name="公式" r:id="rId2" imgW="3606800" imgH="927100" progId="Equation.3">
                  <p:embed/>
                </p:oleObj>
              </mc:Choice>
              <mc:Fallback>
                <p:oleObj name="公式" r:id="rId2" imgW="3606800" imgH="9271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950" y="2458605"/>
                        <a:ext cx="7212013"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3866" name="Object 10">
            <a:extLst>
              <a:ext uri="{FF2B5EF4-FFF2-40B4-BE49-F238E27FC236}">
                <a16:creationId xmlns:a16="http://schemas.microsoft.com/office/drawing/2014/main" id="{9014A898-F8A1-49AB-93C2-DF3BAAB65AE3}"/>
              </a:ext>
            </a:extLst>
          </p:cNvPr>
          <p:cNvGraphicFramePr>
            <a:graphicFrameLocks noChangeAspect="1"/>
          </p:cNvGraphicFramePr>
          <p:nvPr/>
        </p:nvGraphicFramePr>
        <p:xfrm>
          <a:off x="2628900" y="4494213"/>
          <a:ext cx="889000" cy="457200"/>
        </p:xfrm>
        <a:graphic>
          <a:graphicData uri="http://schemas.openxmlformats.org/presentationml/2006/ole">
            <mc:AlternateContent xmlns:mc="http://schemas.openxmlformats.org/markup-compatibility/2006">
              <mc:Choice xmlns:v="urn:schemas-microsoft-com:vml" Requires="v">
                <p:oleObj name="公式" r:id="rId4" imgW="444307" imgH="228501" progId="Equation.3">
                  <p:embed/>
                </p:oleObj>
              </mc:Choice>
              <mc:Fallback>
                <p:oleObj name="公式" r:id="rId4" imgW="444307" imgH="228501"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4494213"/>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3867" name="Object 11">
            <a:extLst>
              <a:ext uri="{FF2B5EF4-FFF2-40B4-BE49-F238E27FC236}">
                <a16:creationId xmlns:a16="http://schemas.microsoft.com/office/drawing/2014/main" id="{72C268C8-AF9E-4BF6-AD91-C04878E50FE3}"/>
              </a:ext>
            </a:extLst>
          </p:cNvPr>
          <p:cNvGraphicFramePr>
            <a:graphicFrameLocks noChangeAspect="1"/>
          </p:cNvGraphicFramePr>
          <p:nvPr/>
        </p:nvGraphicFramePr>
        <p:xfrm>
          <a:off x="5118101" y="4278313"/>
          <a:ext cx="1801813" cy="889000"/>
        </p:xfrm>
        <a:graphic>
          <a:graphicData uri="http://schemas.openxmlformats.org/presentationml/2006/ole">
            <mc:AlternateContent xmlns:mc="http://schemas.openxmlformats.org/markup-compatibility/2006">
              <mc:Choice xmlns:v="urn:schemas-microsoft-com:vml" Requires="v">
                <p:oleObj name="公式" r:id="rId6" imgW="901309" imgH="444307" progId="Equation.3">
                  <p:embed/>
                </p:oleObj>
              </mc:Choice>
              <mc:Fallback>
                <p:oleObj name="公式" r:id="rId6" imgW="901309" imgH="444307"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8101" y="4278313"/>
                        <a:ext cx="180181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3868" name="Object 12">
            <a:extLst>
              <a:ext uri="{FF2B5EF4-FFF2-40B4-BE49-F238E27FC236}">
                <a16:creationId xmlns:a16="http://schemas.microsoft.com/office/drawing/2014/main" id="{E33A4EFE-F9C5-4664-A5E6-9EF12720F0D3}"/>
              </a:ext>
            </a:extLst>
          </p:cNvPr>
          <p:cNvGraphicFramePr>
            <a:graphicFrameLocks noChangeAspect="1"/>
          </p:cNvGraphicFramePr>
          <p:nvPr/>
        </p:nvGraphicFramePr>
        <p:xfrm>
          <a:off x="8521701" y="4291013"/>
          <a:ext cx="1319213" cy="863600"/>
        </p:xfrm>
        <a:graphic>
          <a:graphicData uri="http://schemas.openxmlformats.org/presentationml/2006/ole">
            <mc:AlternateContent xmlns:mc="http://schemas.openxmlformats.org/markup-compatibility/2006">
              <mc:Choice xmlns:v="urn:schemas-microsoft-com:vml" Requires="v">
                <p:oleObj name="公式" r:id="rId8" imgW="660113" imgH="431613" progId="Equation.3">
                  <p:embed/>
                </p:oleObj>
              </mc:Choice>
              <mc:Fallback>
                <p:oleObj name="公式" r:id="rId8" imgW="660113" imgH="431613"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1701" y="4291013"/>
                        <a:ext cx="13192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73869" name="Rectangle 13">
            <a:extLst>
              <a:ext uri="{FF2B5EF4-FFF2-40B4-BE49-F238E27FC236}">
                <a16:creationId xmlns:a16="http://schemas.microsoft.com/office/drawing/2014/main" id="{3C95907F-408A-4D91-890E-A57D477A1400}"/>
              </a:ext>
            </a:extLst>
          </p:cNvPr>
          <p:cNvSpPr>
            <a:spLocks noChangeArrowheads="1"/>
          </p:cNvSpPr>
          <p:nvPr/>
        </p:nvSpPr>
        <p:spPr bwMode="auto">
          <a:xfrm>
            <a:off x="1836739" y="5451998"/>
            <a:ext cx="8580437" cy="102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fontAlgn="b" hangingPunct="1">
              <a:spcBef>
                <a:spcPct val="0"/>
              </a:spcBef>
              <a:buClrTx/>
              <a:buFontTx/>
              <a:buNone/>
            </a:pPr>
            <a:r>
              <a:rPr kumimoji="1" lang="zh-CN" altLang="en-US"/>
              <a:t>    因而</a:t>
            </a:r>
            <a:r>
              <a:rPr kumimoji="1" lang="en-US" altLang="zh-CN"/>
              <a:t>G</a:t>
            </a:r>
            <a:r>
              <a:rPr kumimoji="1" lang="en-US" altLang="zh-CN" baseline="-25000"/>
              <a:t>1</a:t>
            </a:r>
            <a:r>
              <a:rPr kumimoji="1" lang="zh-CN" altLang="en-US"/>
              <a:t>中从结点</a:t>
            </a:r>
            <a:r>
              <a:rPr kumimoji="1" lang="en-US" altLang="zh-CN"/>
              <a:t>v</a:t>
            </a:r>
            <a:r>
              <a:rPr kumimoji="1" lang="en-US" altLang="zh-CN" baseline="-25000"/>
              <a:t>1</a:t>
            </a:r>
            <a:r>
              <a:rPr kumimoji="1" lang="zh-CN" altLang="en-US"/>
              <a:t>到结点</a:t>
            </a:r>
            <a:r>
              <a:rPr kumimoji="1" lang="en-US" altLang="zh-CN"/>
              <a:t>v</a:t>
            </a:r>
            <a:r>
              <a:rPr kumimoji="1" lang="en-US" altLang="zh-CN" baseline="-25000"/>
              <a:t>3</a:t>
            </a:r>
            <a:r>
              <a:rPr kumimoji="1" lang="zh-CN" altLang="en-US"/>
              <a:t>长度为</a:t>
            </a:r>
            <a:r>
              <a:rPr kumimoji="1" lang="en-US" altLang="zh-CN"/>
              <a:t>2</a:t>
            </a:r>
            <a:r>
              <a:rPr kumimoji="1" lang="zh-CN" altLang="en-US"/>
              <a:t>通路数目为</a:t>
            </a:r>
            <a:r>
              <a:rPr kumimoji="1" lang="en-US" altLang="zh-CN"/>
              <a:t>1</a:t>
            </a:r>
            <a:r>
              <a:rPr kumimoji="1" lang="zh-CN" altLang="en-US"/>
              <a:t>，长度为</a:t>
            </a:r>
            <a:r>
              <a:rPr kumimoji="1" lang="en-US" altLang="zh-CN"/>
              <a:t>2</a:t>
            </a:r>
            <a:r>
              <a:rPr kumimoji="1" lang="zh-CN" altLang="en-US"/>
              <a:t>的通路（含回路）总数为</a:t>
            </a:r>
            <a:r>
              <a:rPr kumimoji="1" lang="en-US" altLang="zh-CN"/>
              <a:t>21</a:t>
            </a:r>
            <a:r>
              <a:rPr kumimoji="1" lang="zh-CN" altLang="en-US"/>
              <a:t>，其中</a:t>
            </a:r>
            <a:r>
              <a:rPr kumimoji="1" lang="en-US" altLang="zh-CN"/>
              <a:t>9</a:t>
            </a:r>
            <a:r>
              <a:rPr kumimoji="1" lang="zh-CN" altLang="en-US"/>
              <a:t>条为回路。</a:t>
            </a:r>
          </a:p>
        </p:txBody>
      </p:sp>
      <p:pic>
        <p:nvPicPr>
          <p:cNvPr id="2" name="图片 1">
            <a:extLst>
              <a:ext uri="{FF2B5EF4-FFF2-40B4-BE49-F238E27FC236}">
                <a16:creationId xmlns:a16="http://schemas.microsoft.com/office/drawing/2014/main" id="{833D5B4C-EC5E-4F90-89E4-623449C246CB}"/>
              </a:ext>
            </a:extLst>
          </p:cNvPr>
          <p:cNvPicPr>
            <a:picLocks noChangeAspect="1"/>
          </p:cNvPicPr>
          <p:nvPr/>
        </p:nvPicPr>
        <p:blipFill>
          <a:blip r:embed="rId10"/>
          <a:stretch>
            <a:fillRect/>
          </a:stretch>
        </p:blipFill>
        <p:spPr>
          <a:xfrm>
            <a:off x="7366299" y="697119"/>
            <a:ext cx="2304753" cy="186735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73859">
                                            <p:txEl>
                                              <p:pRg st="0" end="0"/>
                                            </p:txEl>
                                          </p:spTgt>
                                        </p:tgtEl>
                                        <p:attrNameLst>
                                          <p:attrName>style.visibility</p:attrName>
                                        </p:attrNameLst>
                                      </p:cBhvr>
                                      <p:to>
                                        <p:strVal val="visible"/>
                                      </p:to>
                                    </p:set>
                                    <p:animEffect transition="in" filter="fade">
                                      <p:cBhvr>
                                        <p:cTn id="7" dur="500"/>
                                        <p:tgtEl>
                                          <p:spTgt spid="1273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73865"/>
                                        </p:tgtEl>
                                        <p:attrNameLst>
                                          <p:attrName>style.visibility</p:attrName>
                                        </p:attrNameLst>
                                      </p:cBhvr>
                                      <p:to>
                                        <p:strVal val="visible"/>
                                      </p:to>
                                    </p:set>
                                    <p:animEffect transition="in" filter="fade">
                                      <p:cBhvr>
                                        <p:cTn id="12" dur="500"/>
                                        <p:tgtEl>
                                          <p:spTgt spid="12738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73866"/>
                                        </p:tgtEl>
                                        <p:attrNameLst>
                                          <p:attrName>style.visibility</p:attrName>
                                        </p:attrNameLst>
                                      </p:cBhvr>
                                      <p:to>
                                        <p:strVal val="visible"/>
                                      </p:to>
                                    </p:set>
                                    <p:animEffect transition="in" filter="fade">
                                      <p:cBhvr>
                                        <p:cTn id="17" dur="500"/>
                                        <p:tgtEl>
                                          <p:spTgt spid="12738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73867"/>
                                        </p:tgtEl>
                                        <p:attrNameLst>
                                          <p:attrName>style.visibility</p:attrName>
                                        </p:attrNameLst>
                                      </p:cBhvr>
                                      <p:to>
                                        <p:strVal val="visible"/>
                                      </p:to>
                                    </p:set>
                                    <p:animEffect transition="in" filter="fade">
                                      <p:cBhvr>
                                        <p:cTn id="22" dur="500"/>
                                        <p:tgtEl>
                                          <p:spTgt spid="12738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73868"/>
                                        </p:tgtEl>
                                        <p:attrNameLst>
                                          <p:attrName>style.visibility</p:attrName>
                                        </p:attrNameLst>
                                      </p:cBhvr>
                                      <p:to>
                                        <p:strVal val="visible"/>
                                      </p:to>
                                    </p:set>
                                    <p:animEffect transition="in" filter="fade">
                                      <p:cBhvr>
                                        <p:cTn id="27" dur="500"/>
                                        <p:tgtEl>
                                          <p:spTgt spid="12738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73869"/>
                                        </p:tgtEl>
                                        <p:attrNameLst>
                                          <p:attrName>style.visibility</p:attrName>
                                        </p:attrNameLst>
                                      </p:cBhvr>
                                      <p:to>
                                        <p:strVal val="visible"/>
                                      </p:to>
                                    </p:set>
                                    <p:animEffect transition="in" filter="fade">
                                      <p:cBhvr>
                                        <p:cTn id="32" dur="500"/>
                                        <p:tgtEl>
                                          <p:spTgt spid="1273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59" grpId="0" build="p"/>
      <p:bldP spid="127386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a:extLst>
              <a:ext uri="{FF2B5EF4-FFF2-40B4-BE49-F238E27FC236}">
                <a16:creationId xmlns:a16="http://schemas.microsoft.com/office/drawing/2014/main" id="{84727AC9-22E1-42A4-B795-CF0240EB06A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2C2DE47-007B-4F83-8483-357F97AEF7A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0659" name="Rectangle 2">
            <a:extLst>
              <a:ext uri="{FF2B5EF4-FFF2-40B4-BE49-F238E27FC236}">
                <a16:creationId xmlns:a16="http://schemas.microsoft.com/office/drawing/2014/main" id="{E89CDA79-94C8-44C4-B451-A277ADC914E5}"/>
              </a:ext>
            </a:extLst>
          </p:cNvPr>
          <p:cNvSpPr>
            <a:spLocks noGrp="1" noChangeArrowheads="1"/>
          </p:cNvSpPr>
          <p:nvPr>
            <p:ph type="title"/>
          </p:nvPr>
        </p:nvSpPr>
        <p:spPr/>
        <p:txBody>
          <a:bodyPr/>
          <a:lstStyle/>
          <a:p>
            <a:pPr eaLnBrk="1" hangingPunct="1"/>
            <a:r>
              <a:rPr lang="zh-CN" altLang="en-US"/>
              <a:t>解</a:t>
            </a:r>
            <a:r>
              <a:rPr lang="en-US" altLang="zh-CN"/>
              <a:t>(</a:t>
            </a:r>
            <a:r>
              <a:rPr lang="zh-CN" altLang="en-US"/>
              <a:t>续</a:t>
            </a:r>
            <a:r>
              <a:rPr lang="en-US" altLang="zh-CN"/>
              <a:t>2)</a:t>
            </a:r>
            <a:endParaRPr lang="zh-CN" altLang="en-US"/>
          </a:p>
        </p:txBody>
      </p:sp>
      <p:graphicFrame>
        <p:nvGraphicFramePr>
          <p:cNvPr id="1274894" name="Object 14">
            <a:extLst>
              <a:ext uri="{FF2B5EF4-FFF2-40B4-BE49-F238E27FC236}">
                <a16:creationId xmlns:a16="http://schemas.microsoft.com/office/drawing/2014/main" id="{348C62A2-C1D5-4602-828A-A9AADF280513}"/>
              </a:ext>
            </a:extLst>
          </p:cNvPr>
          <p:cNvGraphicFramePr>
            <a:graphicFrameLocks noChangeAspect="1"/>
          </p:cNvGraphicFramePr>
          <p:nvPr/>
        </p:nvGraphicFramePr>
        <p:xfrm>
          <a:off x="2501901" y="1503363"/>
          <a:ext cx="7339013" cy="1854200"/>
        </p:xfrm>
        <a:graphic>
          <a:graphicData uri="http://schemas.openxmlformats.org/presentationml/2006/ole">
            <mc:AlternateContent xmlns:mc="http://schemas.openxmlformats.org/markup-compatibility/2006">
              <mc:Choice xmlns:v="urn:schemas-microsoft-com:vml" Requires="v">
                <p:oleObj name="公式" r:id="rId2" imgW="3670300" imgH="927100" progId="Equation.3">
                  <p:embed/>
                </p:oleObj>
              </mc:Choice>
              <mc:Fallback>
                <p:oleObj name="公式" r:id="rId2" imgW="3670300" imgH="9271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1" y="1503363"/>
                        <a:ext cx="7339013"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4893" name="Object 13">
            <a:extLst>
              <a:ext uri="{FF2B5EF4-FFF2-40B4-BE49-F238E27FC236}">
                <a16:creationId xmlns:a16="http://schemas.microsoft.com/office/drawing/2014/main" id="{21BE917D-F505-47CD-9600-FB0BE35724EF}"/>
              </a:ext>
            </a:extLst>
          </p:cNvPr>
          <p:cNvGraphicFramePr>
            <a:graphicFrameLocks noChangeAspect="1"/>
          </p:cNvGraphicFramePr>
          <p:nvPr/>
        </p:nvGraphicFramePr>
        <p:xfrm>
          <a:off x="2501900" y="4081463"/>
          <a:ext cx="965200" cy="457200"/>
        </p:xfrm>
        <a:graphic>
          <a:graphicData uri="http://schemas.openxmlformats.org/presentationml/2006/ole">
            <mc:AlternateContent xmlns:mc="http://schemas.openxmlformats.org/markup-compatibility/2006">
              <mc:Choice xmlns:v="urn:schemas-microsoft-com:vml" Requires="v">
                <p:oleObj name="公式" r:id="rId4" imgW="482391" imgH="228501" progId="Equation.3">
                  <p:embed/>
                </p:oleObj>
              </mc:Choice>
              <mc:Fallback>
                <p:oleObj name="公式" r:id="rId4" imgW="482391" imgH="228501"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4081463"/>
                        <a:ext cx="96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4892" name="Object 12">
            <a:extLst>
              <a:ext uri="{FF2B5EF4-FFF2-40B4-BE49-F238E27FC236}">
                <a16:creationId xmlns:a16="http://schemas.microsoft.com/office/drawing/2014/main" id="{99C4BC4B-309D-48ED-96B4-42E651358DDC}"/>
              </a:ext>
            </a:extLst>
          </p:cNvPr>
          <p:cNvGraphicFramePr>
            <a:graphicFrameLocks noChangeAspect="1"/>
          </p:cNvGraphicFramePr>
          <p:nvPr/>
        </p:nvGraphicFramePr>
        <p:xfrm>
          <a:off x="4943475" y="3865563"/>
          <a:ext cx="1828800" cy="889000"/>
        </p:xfrm>
        <a:graphic>
          <a:graphicData uri="http://schemas.openxmlformats.org/presentationml/2006/ole">
            <mc:AlternateContent xmlns:mc="http://schemas.openxmlformats.org/markup-compatibility/2006">
              <mc:Choice xmlns:v="urn:schemas-microsoft-com:vml" Requires="v">
                <p:oleObj name="公式" r:id="rId6" imgW="914400" imgH="444500" progId="Equation.3">
                  <p:embed/>
                </p:oleObj>
              </mc:Choice>
              <mc:Fallback>
                <p:oleObj name="公式" r:id="rId6" imgW="914400" imgH="4445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475" y="3865563"/>
                        <a:ext cx="1828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4891" name="Object 11">
            <a:extLst>
              <a:ext uri="{FF2B5EF4-FFF2-40B4-BE49-F238E27FC236}">
                <a16:creationId xmlns:a16="http://schemas.microsoft.com/office/drawing/2014/main" id="{2DC05A81-5E3F-415B-A042-A5A136A050A5}"/>
              </a:ext>
            </a:extLst>
          </p:cNvPr>
          <p:cNvGraphicFramePr>
            <a:graphicFrameLocks noChangeAspect="1"/>
          </p:cNvGraphicFramePr>
          <p:nvPr/>
        </p:nvGraphicFramePr>
        <p:xfrm>
          <a:off x="8496301" y="3878263"/>
          <a:ext cx="1344613" cy="863600"/>
        </p:xfrm>
        <a:graphic>
          <a:graphicData uri="http://schemas.openxmlformats.org/presentationml/2006/ole">
            <mc:AlternateContent xmlns:mc="http://schemas.openxmlformats.org/markup-compatibility/2006">
              <mc:Choice xmlns:v="urn:schemas-microsoft-com:vml" Requires="v">
                <p:oleObj name="公式" r:id="rId8" imgW="672808" imgH="431613" progId="Equation.3">
                  <p:embed/>
                </p:oleObj>
              </mc:Choice>
              <mc:Fallback>
                <p:oleObj name="公式" r:id="rId8" imgW="672808" imgH="431613"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6301" y="3878263"/>
                        <a:ext cx="13446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74900" name="Rectangle 20">
            <a:extLst>
              <a:ext uri="{FF2B5EF4-FFF2-40B4-BE49-F238E27FC236}">
                <a16:creationId xmlns:a16="http://schemas.microsoft.com/office/drawing/2014/main" id="{461D4323-DD6C-48FF-8400-3540F5E878A2}"/>
              </a:ext>
            </a:extLst>
          </p:cNvPr>
          <p:cNvSpPr>
            <a:spLocks noChangeArrowheads="1"/>
          </p:cNvSpPr>
          <p:nvPr/>
        </p:nvSpPr>
        <p:spPr bwMode="auto">
          <a:xfrm>
            <a:off x="1836739" y="5309123"/>
            <a:ext cx="8580437" cy="102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fontAlgn="b" hangingPunct="1">
              <a:spcBef>
                <a:spcPct val="0"/>
              </a:spcBef>
              <a:buClrTx/>
              <a:buFontTx/>
              <a:buNone/>
            </a:pPr>
            <a:r>
              <a:rPr kumimoji="1" lang="en-US" altLang="zh-CN"/>
              <a:t>G</a:t>
            </a:r>
            <a:r>
              <a:rPr kumimoji="1" lang="en-US" altLang="zh-CN" baseline="-25000"/>
              <a:t>2</a:t>
            </a:r>
            <a:r>
              <a:rPr kumimoji="1" lang="zh-CN" altLang="en-US"/>
              <a:t>中从结点</a:t>
            </a:r>
            <a:r>
              <a:rPr kumimoji="1" lang="en-US" altLang="zh-CN"/>
              <a:t>v</a:t>
            </a:r>
            <a:r>
              <a:rPr kumimoji="1" lang="en-US" altLang="zh-CN" baseline="-25000"/>
              <a:t>1</a:t>
            </a:r>
            <a:r>
              <a:rPr kumimoji="1" lang="zh-CN" altLang="en-US"/>
              <a:t>到结点</a:t>
            </a:r>
            <a:r>
              <a:rPr kumimoji="1" lang="en-US" altLang="zh-CN"/>
              <a:t>v</a:t>
            </a:r>
            <a:r>
              <a:rPr kumimoji="1" lang="en-US" altLang="zh-CN" baseline="-25000"/>
              <a:t>3</a:t>
            </a:r>
            <a:r>
              <a:rPr kumimoji="1" lang="zh-CN" altLang="en-US"/>
              <a:t>长度为</a:t>
            </a:r>
            <a:r>
              <a:rPr kumimoji="1" lang="en-US" altLang="zh-CN"/>
              <a:t>2</a:t>
            </a:r>
            <a:r>
              <a:rPr kumimoji="1" lang="zh-CN" altLang="en-US"/>
              <a:t>通路数目为</a:t>
            </a:r>
            <a:r>
              <a:rPr kumimoji="1" lang="en-US" altLang="zh-CN"/>
              <a:t>2</a:t>
            </a:r>
            <a:r>
              <a:rPr kumimoji="1" lang="zh-CN" altLang="en-US"/>
              <a:t>，长度为</a:t>
            </a:r>
            <a:r>
              <a:rPr kumimoji="1" lang="en-US" altLang="zh-CN"/>
              <a:t>2</a:t>
            </a:r>
            <a:r>
              <a:rPr kumimoji="1" lang="zh-CN" altLang="en-US"/>
              <a:t>的通路（含回路）总数为</a:t>
            </a:r>
            <a:r>
              <a:rPr kumimoji="1" lang="en-US" altLang="zh-CN"/>
              <a:t>13</a:t>
            </a:r>
            <a:r>
              <a:rPr kumimoji="1" lang="zh-CN" altLang="en-US"/>
              <a:t>，其中</a:t>
            </a:r>
            <a:r>
              <a:rPr kumimoji="1" lang="en-US" altLang="zh-CN"/>
              <a:t>5</a:t>
            </a:r>
            <a:r>
              <a:rPr kumimoji="1" lang="zh-CN" altLang="en-US"/>
              <a:t>条为回路。</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74894"/>
                                        </p:tgtEl>
                                        <p:attrNameLst>
                                          <p:attrName>style.visibility</p:attrName>
                                        </p:attrNameLst>
                                      </p:cBhvr>
                                      <p:to>
                                        <p:strVal val="visible"/>
                                      </p:to>
                                    </p:set>
                                    <p:animEffect transition="in" filter="fade">
                                      <p:cBhvr>
                                        <p:cTn id="7" dur="500"/>
                                        <p:tgtEl>
                                          <p:spTgt spid="1274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74893"/>
                                        </p:tgtEl>
                                        <p:attrNameLst>
                                          <p:attrName>style.visibility</p:attrName>
                                        </p:attrNameLst>
                                      </p:cBhvr>
                                      <p:to>
                                        <p:strVal val="visible"/>
                                      </p:to>
                                    </p:set>
                                    <p:animEffect transition="in" filter="fade">
                                      <p:cBhvr>
                                        <p:cTn id="12" dur="500"/>
                                        <p:tgtEl>
                                          <p:spTgt spid="1274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74892"/>
                                        </p:tgtEl>
                                        <p:attrNameLst>
                                          <p:attrName>style.visibility</p:attrName>
                                        </p:attrNameLst>
                                      </p:cBhvr>
                                      <p:to>
                                        <p:strVal val="visible"/>
                                      </p:to>
                                    </p:set>
                                    <p:animEffect transition="in" filter="fade">
                                      <p:cBhvr>
                                        <p:cTn id="17" dur="500"/>
                                        <p:tgtEl>
                                          <p:spTgt spid="1274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74891"/>
                                        </p:tgtEl>
                                        <p:attrNameLst>
                                          <p:attrName>style.visibility</p:attrName>
                                        </p:attrNameLst>
                                      </p:cBhvr>
                                      <p:to>
                                        <p:strVal val="visible"/>
                                      </p:to>
                                    </p:set>
                                    <p:animEffect transition="in" filter="fade">
                                      <p:cBhvr>
                                        <p:cTn id="22" dur="500"/>
                                        <p:tgtEl>
                                          <p:spTgt spid="1274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74900"/>
                                        </p:tgtEl>
                                        <p:attrNameLst>
                                          <p:attrName>style.visibility</p:attrName>
                                        </p:attrNameLst>
                                      </p:cBhvr>
                                      <p:to>
                                        <p:strVal val="visible"/>
                                      </p:to>
                                    </p:set>
                                    <p:animEffect transition="in" filter="fade">
                                      <p:cBhvr>
                                        <p:cTn id="27" dur="500"/>
                                        <p:tgtEl>
                                          <p:spTgt spid="1274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490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a:extLst>
              <a:ext uri="{FF2B5EF4-FFF2-40B4-BE49-F238E27FC236}">
                <a16:creationId xmlns:a16="http://schemas.microsoft.com/office/drawing/2014/main" id="{5C256F27-B622-4FE7-A628-E4846AB87D2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7D4CCDD-65D9-42F4-A0B6-E0827A90F366}"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1683" name="Rectangle 2">
            <a:extLst>
              <a:ext uri="{FF2B5EF4-FFF2-40B4-BE49-F238E27FC236}">
                <a16:creationId xmlns:a16="http://schemas.microsoft.com/office/drawing/2014/main" id="{32624CB9-6C4B-41FF-8301-2827F571E0DC}"/>
              </a:ext>
            </a:extLst>
          </p:cNvPr>
          <p:cNvSpPr>
            <a:spLocks noGrp="1" noChangeArrowheads="1"/>
          </p:cNvSpPr>
          <p:nvPr>
            <p:ph type="title"/>
          </p:nvPr>
        </p:nvSpPr>
        <p:spPr/>
        <p:txBody>
          <a:bodyPr/>
          <a:lstStyle/>
          <a:p>
            <a:pPr eaLnBrk="1" hangingPunct="1"/>
            <a:r>
              <a:rPr lang="zh-CN" altLang="en-US"/>
              <a:t>解</a:t>
            </a:r>
            <a:r>
              <a:rPr lang="en-US" altLang="zh-CN"/>
              <a:t>(</a:t>
            </a:r>
            <a:r>
              <a:rPr lang="zh-CN" altLang="en-US"/>
              <a:t>续</a:t>
            </a:r>
            <a:r>
              <a:rPr lang="en-US" altLang="zh-CN"/>
              <a:t>3)</a:t>
            </a:r>
            <a:endParaRPr lang="zh-CN" altLang="en-US"/>
          </a:p>
        </p:txBody>
      </p:sp>
      <p:graphicFrame>
        <p:nvGraphicFramePr>
          <p:cNvPr id="1276932" name="Object 4">
            <a:extLst>
              <a:ext uri="{FF2B5EF4-FFF2-40B4-BE49-F238E27FC236}">
                <a16:creationId xmlns:a16="http://schemas.microsoft.com/office/drawing/2014/main" id="{3D9BDB3C-1E45-462F-995B-EBCA7A065392}"/>
              </a:ext>
            </a:extLst>
          </p:cNvPr>
          <p:cNvGraphicFramePr>
            <a:graphicFrameLocks noChangeAspect="1"/>
          </p:cNvGraphicFramePr>
          <p:nvPr/>
        </p:nvGraphicFramePr>
        <p:xfrm>
          <a:off x="2946401" y="1341438"/>
          <a:ext cx="6443663" cy="2316162"/>
        </p:xfrm>
        <a:graphic>
          <a:graphicData uri="http://schemas.openxmlformats.org/presentationml/2006/ole">
            <mc:AlternateContent xmlns:mc="http://schemas.openxmlformats.org/markup-compatibility/2006">
              <mc:Choice xmlns:v="urn:schemas-microsoft-com:vml" Requires="v">
                <p:oleObj name="公式" r:id="rId2" imgW="2578100" imgH="927100" progId="Equation.3">
                  <p:embed/>
                </p:oleObj>
              </mc:Choice>
              <mc:Fallback>
                <p:oleObj name="公式" r:id="rId2" imgW="2578100" imgH="927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01" y="1341438"/>
                        <a:ext cx="6443663"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6933" name="Object 5">
            <a:extLst>
              <a:ext uri="{FF2B5EF4-FFF2-40B4-BE49-F238E27FC236}">
                <a16:creationId xmlns:a16="http://schemas.microsoft.com/office/drawing/2014/main" id="{5F758391-2BF2-4168-BC17-B0CD094C4E41}"/>
              </a:ext>
            </a:extLst>
          </p:cNvPr>
          <p:cNvGraphicFramePr>
            <a:graphicFrameLocks noChangeAspect="1"/>
          </p:cNvGraphicFramePr>
          <p:nvPr/>
        </p:nvGraphicFramePr>
        <p:xfrm>
          <a:off x="2946401" y="3921125"/>
          <a:ext cx="1204913" cy="571500"/>
        </p:xfrm>
        <a:graphic>
          <a:graphicData uri="http://schemas.openxmlformats.org/presentationml/2006/ole">
            <mc:AlternateContent xmlns:mc="http://schemas.openxmlformats.org/markup-compatibility/2006">
              <mc:Choice xmlns:v="urn:schemas-microsoft-com:vml" Requires="v">
                <p:oleObj name="公式" r:id="rId4" imgW="482391" imgH="228501" progId="Equation.3">
                  <p:embed/>
                </p:oleObj>
              </mc:Choice>
              <mc:Fallback>
                <p:oleObj name="公式" r:id="rId4" imgW="482391"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1" y="3921125"/>
                        <a:ext cx="12049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6934" name="Object 6">
            <a:extLst>
              <a:ext uri="{FF2B5EF4-FFF2-40B4-BE49-F238E27FC236}">
                <a16:creationId xmlns:a16="http://schemas.microsoft.com/office/drawing/2014/main" id="{0E3992E6-5A9F-4FB6-A01E-08AA707E314B}"/>
              </a:ext>
            </a:extLst>
          </p:cNvPr>
          <p:cNvGraphicFramePr>
            <a:graphicFrameLocks noChangeAspect="1"/>
          </p:cNvGraphicFramePr>
          <p:nvPr/>
        </p:nvGraphicFramePr>
        <p:xfrm>
          <a:off x="4675188" y="3652838"/>
          <a:ext cx="2347912" cy="1109662"/>
        </p:xfrm>
        <a:graphic>
          <a:graphicData uri="http://schemas.openxmlformats.org/presentationml/2006/ole">
            <mc:AlternateContent xmlns:mc="http://schemas.openxmlformats.org/markup-compatibility/2006">
              <mc:Choice xmlns:v="urn:schemas-microsoft-com:vml" Requires="v">
                <p:oleObj name="公式" r:id="rId6" imgW="939392" imgH="444307" progId="Equation.3">
                  <p:embed/>
                </p:oleObj>
              </mc:Choice>
              <mc:Fallback>
                <p:oleObj name="公式" r:id="rId6" imgW="939392" imgH="44430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188" y="3652838"/>
                        <a:ext cx="2347912"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6935" name="Object 7">
            <a:extLst>
              <a:ext uri="{FF2B5EF4-FFF2-40B4-BE49-F238E27FC236}">
                <a16:creationId xmlns:a16="http://schemas.microsoft.com/office/drawing/2014/main" id="{9FC731CF-5155-4931-B63D-504D7D1AC1F8}"/>
              </a:ext>
            </a:extLst>
          </p:cNvPr>
          <p:cNvGraphicFramePr>
            <a:graphicFrameLocks noChangeAspect="1"/>
          </p:cNvGraphicFramePr>
          <p:nvPr/>
        </p:nvGraphicFramePr>
        <p:xfrm>
          <a:off x="7548563" y="3667125"/>
          <a:ext cx="1841500" cy="1079500"/>
        </p:xfrm>
        <a:graphic>
          <a:graphicData uri="http://schemas.openxmlformats.org/presentationml/2006/ole">
            <mc:AlternateContent xmlns:mc="http://schemas.openxmlformats.org/markup-compatibility/2006">
              <mc:Choice xmlns:v="urn:schemas-microsoft-com:vml" Requires="v">
                <p:oleObj name="公式" r:id="rId8" imgW="736600" imgH="431800" progId="Equation.3">
                  <p:embed/>
                </p:oleObj>
              </mc:Choice>
              <mc:Fallback>
                <p:oleObj name="公式" r:id="rId8" imgW="7366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8563" y="3667125"/>
                        <a:ext cx="1841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76936" name="Rectangle 8">
            <a:extLst>
              <a:ext uri="{FF2B5EF4-FFF2-40B4-BE49-F238E27FC236}">
                <a16:creationId xmlns:a16="http://schemas.microsoft.com/office/drawing/2014/main" id="{C0F81AE5-A55F-4B25-A932-F59216DFC9DD}"/>
              </a:ext>
            </a:extLst>
          </p:cNvPr>
          <p:cNvSpPr>
            <a:spLocks noChangeArrowheads="1"/>
          </p:cNvSpPr>
          <p:nvPr/>
        </p:nvSpPr>
        <p:spPr bwMode="auto">
          <a:xfrm>
            <a:off x="2135188" y="4841795"/>
            <a:ext cx="8064500" cy="154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b">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fontAlgn="b" hangingPunct="1">
              <a:spcBef>
                <a:spcPct val="0"/>
              </a:spcBef>
              <a:buClrTx/>
              <a:buFontTx/>
              <a:buNone/>
            </a:pPr>
            <a:r>
              <a:rPr kumimoji="1" lang="zh-CN" altLang="en-US" dirty="0">
                <a:cs typeface="Times New Roman" panose="02020603050405020304" pitchFamily="18" charset="0"/>
              </a:rPr>
              <a:t>因而</a:t>
            </a:r>
            <a:r>
              <a:rPr kumimoji="1" lang="en-US" altLang="zh-CN" dirty="0">
                <a:cs typeface="Times New Roman" panose="02020603050405020304" pitchFamily="18" charset="0"/>
              </a:rPr>
              <a:t>G</a:t>
            </a:r>
            <a:r>
              <a:rPr kumimoji="1" lang="en-US" altLang="zh-CN" baseline="-30000" dirty="0">
                <a:cs typeface="Times New Roman" panose="02020603050405020304" pitchFamily="18" charset="0"/>
              </a:rPr>
              <a:t>1</a:t>
            </a:r>
            <a:r>
              <a:rPr kumimoji="1" lang="zh-CN" altLang="en-US" dirty="0">
                <a:cs typeface="Times New Roman" panose="02020603050405020304" pitchFamily="18" charset="0"/>
              </a:rPr>
              <a:t>中从结点</a:t>
            </a:r>
            <a:r>
              <a:rPr kumimoji="1" lang="en-US" altLang="zh-CN" dirty="0">
                <a:cs typeface="Times New Roman" panose="02020603050405020304" pitchFamily="18" charset="0"/>
              </a:rPr>
              <a:t>v</a:t>
            </a:r>
            <a:r>
              <a:rPr kumimoji="1" lang="en-US" altLang="zh-CN" baseline="-30000" dirty="0">
                <a:cs typeface="Times New Roman" panose="02020603050405020304" pitchFamily="18" charset="0"/>
              </a:rPr>
              <a:t>1</a:t>
            </a:r>
            <a:r>
              <a:rPr kumimoji="1" lang="zh-CN" altLang="en-US" dirty="0">
                <a:cs typeface="Times New Roman" panose="02020603050405020304" pitchFamily="18" charset="0"/>
              </a:rPr>
              <a:t>到结点</a:t>
            </a:r>
            <a:r>
              <a:rPr kumimoji="1" lang="en-US" altLang="zh-CN" dirty="0">
                <a:cs typeface="Times New Roman" panose="02020603050405020304" pitchFamily="18" charset="0"/>
              </a:rPr>
              <a:t>v</a:t>
            </a:r>
            <a:r>
              <a:rPr kumimoji="1" lang="en-US" altLang="zh-CN" baseline="-30000" dirty="0">
                <a:cs typeface="Times New Roman" panose="02020603050405020304" pitchFamily="18" charset="0"/>
              </a:rPr>
              <a:t>3</a:t>
            </a:r>
            <a:r>
              <a:rPr kumimoji="1" lang="zh-CN" altLang="en-US" dirty="0">
                <a:cs typeface="Times New Roman" panose="02020603050405020304" pitchFamily="18" charset="0"/>
              </a:rPr>
              <a:t>长度为</a:t>
            </a:r>
            <a:r>
              <a:rPr kumimoji="1" lang="en-US" altLang="zh-CN" dirty="0">
                <a:cs typeface="Times New Roman" panose="02020603050405020304" pitchFamily="18" charset="0"/>
              </a:rPr>
              <a:t>3</a:t>
            </a:r>
            <a:r>
              <a:rPr kumimoji="1" lang="zh-CN" altLang="en-US" dirty="0">
                <a:cs typeface="Times New Roman" panose="02020603050405020304" pitchFamily="18" charset="0"/>
              </a:rPr>
              <a:t>的通路数目为</a:t>
            </a:r>
            <a:r>
              <a:rPr kumimoji="1" lang="en-US" altLang="zh-CN" dirty="0">
                <a:cs typeface="Times New Roman" panose="02020603050405020304" pitchFamily="18" charset="0"/>
              </a:rPr>
              <a:t>2</a:t>
            </a:r>
            <a:r>
              <a:rPr kumimoji="1" lang="zh-CN" altLang="en-US" dirty="0">
                <a:cs typeface="Times New Roman" panose="02020603050405020304" pitchFamily="18" charset="0"/>
              </a:rPr>
              <a:t>，长度为</a:t>
            </a:r>
            <a:r>
              <a:rPr kumimoji="1" lang="en-US" altLang="zh-CN" dirty="0">
                <a:cs typeface="Times New Roman" panose="02020603050405020304" pitchFamily="18" charset="0"/>
              </a:rPr>
              <a:t>3</a:t>
            </a:r>
            <a:r>
              <a:rPr kumimoji="1" lang="zh-CN" altLang="en-US" dirty="0">
                <a:cs typeface="Times New Roman" panose="02020603050405020304" pitchFamily="18" charset="0"/>
              </a:rPr>
              <a:t>的通路（含回路）总数为</a:t>
            </a:r>
            <a:r>
              <a:rPr kumimoji="1" lang="en-US" altLang="zh-CN" dirty="0">
                <a:cs typeface="Times New Roman" panose="02020603050405020304" pitchFamily="18" charset="0"/>
              </a:rPr>
              <a:t>48</a:t>
            </a:r>
            <a:r>
              <a:rPr kumimoji="1" lang="zh-CN" altLang="en-US" dirty="0">
                <a:cs typeface="Times New Roman" panose="02020603050405020304" pitchFamily="18" charset="0"/>
              </a:rPr>
              <a:t>，其中</a:t>
            </a:r>
            <a:r>
              <a:rPr kumimoji="1" lang="en-US" altLang="zh-CN" dirty="0">
                <a:cs typeface="Times New Roman" panose="02020603050405020304" pitchFamily="18" charset="0"/>
              </a:rPr>
              <a:t>10</a:t>
            </a:r>
            <a:r>
              <a:rPr kumimoji="1" lang="zh-CN" altLang="en-US" dirty="0">
                <a:cs typeface="Times New Roman" panose="02020603050405020304" pitchFamily="18" charset="0"/>
              </a:rPr>
              <a:t>条为回路。</a:t>
            </a:r>
            <a:endParaRPr kumimoji="1" lang="zh-CN" altLang="en-US" b="0" dirty="0">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76932"/>
                                        </p:tgtEl>
                                        <p:attrNameLst>
                                          <p:attrName>style.visibility</p:attrName>
                                        </p:attrNameLst>
                                      </p:cBhvr>
                                      <p:to>
                                        <p:strVal val="visible"/>
                                      </p:to>
                                    </p:set>
                                    <p:animEffect transition="in" filter="fade">
                                      <p:cBhvr>
                                        <p:cTn id="7" dur="500"/>
                                        <p:tgtEl>
                                          <p:spTgt spid="1276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76933"/>
                                        </p:tgtEl>
                                        <p:attrNameLst>
                                          <p:attrName>style.visibility</p:attrName>
                                        </p:attrNameLst>
                                      </p:cBhvr>
                                      <p:to>
                                        <p:strVal val="visible"/>
                                      </p:to>
                                    </p:set>
                                    <p:animEffect transition="in" filter="fade">
                                      <p:cBhvr>
                                        <p:cTn id="12" dur="500"/>
                                        <p:tgtEl>
                                          <p:spTgt spid="1276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76934"/>
                                        </p:tgtEl>
                                        <p:attrNameLst>
                                          <p:attrName>style.visibility</p:attrName>
                                        </p:attrNameLst>
                                      </p:cBhvr>
                                      <p:to>
                                        <p:strVal val="visible"/>
                                      </p:to>
                                    </p:set>
                                    <p:animEffect transition="in" filter="fade">
                                      <p:cBhvr>
                                        <p:cTn id="17" dur="500"/>
                                        <p:tgtEl>
                                          <p:spTgt spid="12769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76935"/>
                                        </p:tgtEl>
                                        <p:attrNameLst>
                                          <p:attrName>style.visibility</p:attrName>
                                        </p:attrNameLst>
                                      </p:cBhvr>
                                      <p:to>
                                        <p:strVal val="visible"/>
                                      </p:to>
                                    </p:set>
                                    <p:animEffect transition="in" filter="fade">
                                      <p:cBhvr>
                                        <p:cTn id="22" dur="500"/>
                                        <p:tgtEl>
                                          <p:spTgt spid="12769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76936"/>
                                        </p:tgtEl>
                                        <p:attrNameLst>
                                          <p:attrName>style.visibility</p:attrName>
                                        </p:attrNameLst>
                                      </p:cBhvr>
                                      <p:to>
                                        <p:strVal val="visible"/>
                                      </p:to>
                                    </p:set>
                                    <p:animEffect transition="in" filter="fade">
                                      <p:cBhvr>
                                        <p:cTn id="27" dur="500"/>
                                        <p:tgtEl>
                                          <p:spTgt spid="1276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a:extLst>
              <a:ext uri="{FF2B5EF4-FFF2-40B4-BE49-F238E27FC236}">
                <a16:creationId xmlns:a16="http://schemas.microsoft.com/office/drawing/2014/main" id="{A923F33F-150F-40A2-B576-6C76B2CB0C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12EF536-4C03-4D44-9E36-982AC81FF9D9}"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2707" name="Rectangle 2">
            <a:extLst>
              <a:ext uri="{FF2B5EF4-FFF2-40B4-BE49-F238E27FC236}">
                <a16:creationId xmlns:a16="http://schemas.microsoft.com/office/drawing/2014/main" id="{85C2F140-0FE5-42F7-ADBC-CBE7FC981713}"/>
              </a:ext>
            </a:extLst>
          </p:cNvPr>
          <p:cNvSpPr>
            <a:spLocks noGrp="1" noChangeArrowheads="1"/>
          </p:cNvSpPr>
          <p:nvPr>
            <p:ph type="title"/>
          </p:nvPr>
        </p:nvSpPr>
        <p:spPr/>
        <p:txBody>
          <a:bodyPr/>
          <a:lstStyle/>
          <a:p>
            <a:pPr eaLnBrk="1" hangingPunct="1"/>
            <a:r>
              <a:rPr lang="zh-CN" altLang="en-US"/>
              <a:t>解</a:t>
            </a:r>
            <a:r>
              <a:rPr lang="en-US" altLang="zh-CN"/>
              <a:t>(</a:t>
            </a:r>
            <a:r>
              <a:rPr lang="zh-CN" altLang="en-US"/>
              <a:t>续</a:t>
            </a:r>
            <a:r>
              <a:rPr lang="en-US" altLang="zh-CN"/>
              <a:t>4)</a:t>
            </a:r>
            <a:endParaRPr lang="zh-CN" altLang="en-US"/>
          </a:p>
        </p:txBody>
      </p:sp>
      <p:graphicFrame>
        <p:nvGraphicFramePr>
          <p:cNvPr id="1250308" name="Object 4">
            <a:extLst>
              <a:ext uri="{FF2B5EF4-FFF2-40B4-BE49-F238E27FC236}">
                <a16:creationId xmlns:a16="http://schemas.microsoft.com/office/drawing/2014/main" id="{0E5CA47E-F86F-4AB6-9BE4-C19619A3E4EE}"/>
              </a:ext>
            </a:extLst>
          </p:cNvPr>
          <p:cNvGraphicFramePr>
            <a:graphicFrameLocks noChangeAspect="1"/>
          </p:cNvGraphicFramePr>
          <p:nvPr/>
        </p:nvGraphicFramePr>
        <p:xfrm>
          <a:off x="2881313" y="1398588"/>
          <a:ext cx="6572250" cy="2317750"/>
        </p:xfrm>
        <a:graphic>
          <a:graphicData uri="http://schemas.openxmlformats.org/presentationml/2006/ole">
            <mc:AlternateContent xmlns:mc="http://schemas.openxmlformats.org/markup-compatibility/2006">
              <mc:Choice xmlns:v="urn:schemas-microsoft-com:vml" Requires="v">
                <p:oleObj name="公式" r:id="rId2" imgW="2628900" imgH="927100" progId="Equation.3">
                  <p:embed/>
                </p:oleObj>
              </mc:Choice>
              <mc:Fallback>
                <p:oleObj name="公式" r:id="rId2" imgW="2628900" imgH="927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3" y="1398588"/>
                        <a:ext cx="65722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09" name="Object 5">
            <a:extLst>
              <a:ext uri="{FF2B5EF4-FFF2-40B4-BE49-F238E27FC236}">
                <a16:creationId xmlns:a16="http://schemas.microsoft.com/office/drawing/2014/main" id="{06EAC718-1F90-4380-937F-680706DEF634}"/>
              </a:ext>
            </a:extLst>
          </p:cNvPr>
          <p:cNvGraphicFramePr>
            <a:graphicFrameLocks noChangeAspect="1"/>
          </p:cNvGraphicFramePr>
          <p:nvPr/>
        </p:nvGraphicFramePr>
        <p:xfrm>
          <a:off x="2881313" y="4040188"/>
          <a:ext cx="965200" cy="457200"/>
        </p:xfrm>
        <a:graphic>
          <a:graphicData uri="http://schemas.openxmlformats.org/presentationml/2006/ole">
            <mc:AlternateContent xmlns:mc="http://schemas.openxmlformats.org/markup-compatibility/2006">
              <mc:Choice xmlns:v="urn:schemas-microsoft-com:vml" Requires="v">
                <p:oleObj name="公式" r:id="rId4" imgW="482391" imgH="228501" progId="Equation.3">
                  <p:embed/>
                </p:oleObj>
              </mc:Choice>
              <mc:Fallback>
                <p:oleObj name="公式" r:id="rId4" imgW="482391"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313" y="4040188"/>
                        <a:ext cx="96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0" name="Object 6">
            <a:extLst>
              <a:ext uri="{FF2B5EF4-FFF2-40B4-BE49-F238E27FC236}">
                <a16:creationId xmlns:a16="http://schemas.microsoft.com/office/drawing/2014/main" id="{D2821693-5F3F-4BFE-8A4F-2CD0366C301B}"/>
              </a:ext>
            </a:extLst>
          </p:cNvPr>
          <p:cNvGraphicFramePr>
            <a:graphicFrameLocks noChangeAspect="1"/>
          </p:cNvGraphicFramePr>
          <p:nvPr/>
        </p:nvGraphicFramePr>
        <p:xfrm>
          <a:off x="5051426" y="3824288"/>
          <a:ext cx="1852613" cy="889000"/>
        </p:xfrm>
        <a:graphic>
          <a:graphicData uri="http://schemas.openxmlformats.org/presentationml/2006/ole">
            <mc:AlternateContent xmlns:mc="http://schemas.openxmlformats.org/markup-compatibility/2006">
              <mc:Choice xmlns:v="urn:schemas-microsoft-com:vml" Requires="v">
                <p:oleObj name="公式" r:id="rId6" imgW="926698" imgH="444307" progId="Equation.3">
                  <p:embed/>
                </p:oleObj>
              </mc:Choice>
              <mc:Fallback>
                <p:oleObj name="公式" r:id="rId6" imgW="926698" imgH="44430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1426" y="3824288"/>
                        <a:ext cx="185261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1" name="Object 7">
            <a:extLst>
              <a:ext uri="{FF2B5EF4-FFF2-40B4-BE49-F238E27FC236}">
                <a16:creationId xmlns:a16="http://schemas.microsoft.com/office/drawing/2014/main" id="{36DD65EA-6B24-47B7-9D9F-CEB2BE01DF7A}"/>
              </a:ext>
            </a:extLst>
          </p:cNvPr>
          <p:cNvGraphicFramePr>
            <a:graphicFrameLocks noChangeAspect="1"/>
          </p:cNvGraphicFramePr>
          <p:nvPr/>
        </p:nvGraphicFramePr>
        <p:xfrm>
          <a:off x="8108951" y="3836988"/>
          <a:ext cx="1344613" cy="863600"/>
        </p:xfrm>
        <a:graphic>
          <a:graphicData uri="http://schemas.openxmlformats.org/presentationml/2006/ole">
            <mc:AlternateContent xmlns:mc="http://schemas.openxmlformats.org/markup-compatibility/2006">
              <mc:Choice xmlns:v="urn:schemas-microsoft-com:vml" Requires="v">
                <p:oleObj name="公式" r:id="rId8" imgW="672808" imgH="431613" progId="Equation.3">
                  <p:embed/>
                </p:oleObj>
              </mc:Choice>
              <mc:Fallback>
                <p:oleObj name="公式" r:id="rId8" imgW="672808" imgH="431613"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8951" y="3836988"/>
                        <a:ext cx="13446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0312" name="Rectangle 8">
            <a:extLst>
              <a:ext uri="{FF2B5EF4-FFF2-40B4-BE49-F238E27FC236}">
                <a16:creationId xmlns:a16="http://schemas.microsoft.com/office/drawing/2014/main" id="{6D0A2D09-6729-4826-91B8-B57C1FE02B22}"/>
              </a:ext>
            </a:extLst>
          </p:cNvPr>
          <p:cNvSpPr>
            <a:spLocks noChangeArrowheads="1"/>
          </p:cNvSpPr>
          <p:nvPr/>
        </p:nvSpPr>
        <p:spPr bwMode="auto">
          <a:xfrm>
            <a:off x="2135188" y="5425534"/>
            <a:ext cx="8064500" cy="102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b">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fontAlgn="b" hangingPunct="1">
              <a:spcBef>
                <a:spcPct val="0"/>
              </a:spcBef>
              <a:buClrTx/>
              <a:buFontTx/>
              <a:buNone/>
            </a:pPr>
            <a:r>
              <a:rPr kumimoji="1" lang="en-US" altLang="zh-CN">
                <a:solidFill>
                  <a:schemeClr val="tx1"/>
                </a:solidFill>
                <a:cs typeface="Times New Roman" panose="02020603050405020304" pitchFamily="18" charset="0"/>
              </a:rPr>
              <a:t>G</a:t>
            </a:r>
            <a:r>
              <a:rPr kumimoji="1" lang="en-US" altLang="zh-CN" baseline="-30000">
                <a:solidFill>
                  <a:schemeClr val="tx1"/>
                </a:solidFill>
                <a:cs typeface="Times New Roman" panose="02020603050405020304" pitchFamily="18" charset="0"/>
              </a:rPr>
              <a:t>2</a:t>
            </a:r>
            <a:r>
              <a:rPr kumimoji="1" lang="zh-CN" altLang="en-US">
                <a:solidFill>
                  <a:schemeClr val="tx1"/>
                </a:solidFill>
                <a:cs typeface="Times New Roman" panose="02020603050405020304" pitchFamily="18" charset="0"/>
              </a:rPr>
              <a:t>中从结点</a:t>
            </a:r>
            <a:r>
              <a:rPr kumimoji="1" lang="en-US" altLang="zh-CN">
                <a:solidFill>
                  <a:schemeClr val="tx1"/>
                </a:solidFill>
                <a:cs typeface="Times New Roman" panose="02020603050405020304" pitchFamily="18" charset="0"/>
              </a:rPr>
              <a:t>v</a:t>
            </a:r>
            <a:r>
              <a:rPr kumimoji="1" lang="en-US" altLang="zh-CN" baseline="-30000">
                <a:solidFill>
                  <a:schemeClr val="tx1"/>
                </a:solidFill>
                <a:cs typeface="Times New Roman" panose="02020603050405020304" pitchFamily="18" charset="0"/>
              </a:rPr>
              <a:t>1</a:t>
            </a:r>
            <a:r>
              <a:rPr kumimoji="1" lang="zh-CN" altLang="en-US">
                <a:solidFill>
                  <a:schemeClr val="tx1"/>
                </a:solidFill>
                <a:cs typeface="Times New Roman" panose="02020603050405020304" pitchFamily="18" charset="0"/>
              </a:rPr>
              <a:t>到结点</a:t>
            </a:r>
            <a:r>
              <a:rPr kumimoji="1" lang="en-US" altLang="zh-CN">
                <a:solidFill>
                  <a:schemeClr val="tx1"/>
                </a:solidFill>
                <a:cs typeface="Times New Roman" panose="02020603050405020304" pitchFamily="18" charset="0"/>
              </a:rPr>
              <a:t>v</a:t>
            </a:r>
            <a:r>
              <a:rPr kumimoji="1" lang="en-US" altLang="zh-CN" baseline="-30000">
                <a:solidFill>
                  <a:schemeClr val="tx1"/>
                </a:solidFill>
                <a:cs typeface="Times New Roman" panose="02020603050405020304" pitchFamily="18" charset="0"/>
              </a:rPr>
              <a:t>3</a:t>
            </a:r>
            <a:r>
              <a:rPr kumimoji="1" lang="zh-CN" altLang="en-US">
                <a:solidFill>
                  <a:schemeClr val="tx1"/>
                </a:solidFill>
                <a:cs typeface="Times New Roman" panose="02020603050405020304" pitchFamily="18" charset="0"/>
              </a:rPr>
              <a:t>长度为</a:t>
            </a:r>
            <a:r>
              <a:rPr kumimoji="1" lang="en-US" altLang="zh-CN">
                <a:solidFill>
                  <a:schemeClr val="tx1"/>
                </a:solidFill>
                <a:cs typeface="Times New Roman" panose="02020603050405020304" pitchFamily="18" charset="0"/>
              </a:rPr>
              <a:t>3</a:t>
            </a:r>
            <a:r>
              <a:rPr kumimoji="1" lang="zh-CN" altLang="en-US">
                <a:solidFill>
                  <a:schemeClr val="tx1"/>
                </a:solidFill>
                <a:cs typeface="Times New Roman" panose="02020603050405020304" pitchFamily="18" charset="0"/>
              </a:rPr>
              <a:t>的通路数目为</a:t>
            </a:r>
            <a:r>
              <a:rPr kumimoji="1" lang="en-US" altLang="zh-CN">
                <a:solidFill>
                  <a:schemeClr val="tx1"/>
                </a:solidFill>
                <a:cs typeface="Times New Roman" panose="02020603050405020304" pitchFamily="18" charset="0"/>
              </a:rPr>
              <a:t>4</a:t>
            </a:r>
            <a:r>
              <a:rPr kumimoji="1" lang="zh-CN" altLang="en-US">
                <a:solidFill>
                  <a:schemeClr val="tx1"/>
                </a:solidFill>
                <a:cs typeface="Times New Roman" panose="02020603050405020304" pitchFamily="18" charset="0"/>
              </a:rPr>
              <a:t>，长度为</a:t>
            </a:r>
            <a:r>
              <a:rPr kumimoji="1" lang="en-US" altLang="zh-CN">
                <a:solidFill>
                  <a:schemeClr val="tx1"/>
                </a:solidFill>
                <a:cs typeface="Times New Roman" panose="02020603050405020304" pitchFamily="18" charset="0"/>
              </a:rPr>
              <a:t>3</a:t>
            </a:r>
            <a:r>
              <a:rPr kumimoji="1" lang="zh-CN" altLang="en-US">
                <a:solidFill>
                  <a:schemeClr val="tx1"/>
                </a:solidFill>
                <a:cs typeface="Times New Roman" panose="02020603050405020304" pitchFamily="18" charset="0"/>
              </a:rPr>
              <a:t>的通路（含回路）总数为</a:t>
            </a:r>
            <a:r>
              <a:rPr kumimoji="1" lang="en-US" altLang="zh-CN">
                <a:solidFill>
                  <a:schemeClr val="tx1"/>
                </a:solidFill>
                <a:cs typeface="Times New Roman" panose="02020603050405020304" pitchFamily="18" charset="0"/>
              </a:rPr>
              <a:t>22</a:t>
            </a:r>
            <a:r>
              <a:rPr kumimoji="1" lang="zh-CN" altLang="en-US">
                <a:solidFill>
                  <a:schemeClr val="tx1"/>
                </a:solidFill>
                <a:cs typeface="Times New Roman" panose="02020603050405020304" pitchFamily="18" charset="0"/>
              </a:rPr>
              <a:t>，其中</a:t>
            </a:r>
            <a:r>
              <a:rPr kumimoji="1" lang="en-US" altLang="zh-CN">
                <a:solidFill>
                  <a:schemeClr val="tx1"/>
                </a:solidFill>
                <a:cs typeface="Times New Roman" panose="02020603050405020304" pitchFamily="18" charset="0"/>
              </a:rPr>
              <a:t>4</a:t>
            </a:r>
            <a:r>
              <a:rPr kumimoji="1" lang="zh-CN" altLang="en-US">
                <a:solidFill>
                  <a:schemeClr val="tx1"/>
                </a:solidFill>
                <a:cs typeface="Times New Roman" panose="02020603050405020304" pitchFamily="18" charset="0"/>
              </a:rPr>
              <a:t>条为回路。</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50308"/>
                                        </p:tgtEl>
                                        <p:attrNameLst>
                                          <p:attrName>style.visibility</p:attrName>
                                        </p:attrNameLst>
                                      </p:cBhvr>
                                      <p:to>
                                        <p:strVal val="visible"/>
                                      </p:to>
                                    </p:set>
                                    <p:animEffect transition="in" filter="fade">
                                      <p:cBhvr>
                                        <p:cTn id="7" dur="500"/>
                                        <p:tgtEl>
                                          <p:spTgt spid="1250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50309"/>
                                        </p:tgtEl>
                                        <p:attrNameLst>
                                          <p:attrName>style.visibility</p:attrName>
                                        </p:attrNameLst>
                                      </p:cBhvr>
                                      <p:to>
                                        <p:strVal val="visible"/>
                                      </p:to>
                                    </p:set>
                                    <p:animEffect transition="in" filter="fade">
                                      <p:cBhvr>
                                        <p:cTn id="12" dur="500"/>
                                        <p:tgtEl>
                                          <p:spTgt spid="1250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50310"/>
                                        </p:tgtEl>
                                        <p:attrNameLst>
                                          <p:attrName>style.visibility</p:attrName>
                                        </p:attrNameLst>
                                      </p:cBhvr>
                                      <p:to>
                                        <p:strVal val="visible"/>
                                      </p:to>
                                    </p:set>
                                    <p:animEffect transition="in" filter="fade">
                                      <p:cBhvr>
                                        <p:cTn id="17" dur="500"/>
                                        <p:tgtEl>
                                          <p:spTgt spid="1250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50311"/>
                                        </p:tgtEl>
                                        <p:attrNameLst>
                                          <p:attrName>style.visibility</p:attrName>
                                        </p:attrNameLst>
                                      </p:cBhvr>
                                      <p:to>
                                        <p:strVal val="visible"/>
                                      </p:to>
                                    </p:set>
                                    <p:animEffect transition="in" filter="fade">
                                      <p:cBhvr>
                                        <p:cTn id="22" dur="500"/>
                                        <p:tgtEl>
                                          <p:spTgt spid="1250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50312"/>
                                        </p:tgtEl>
                                        <p:attrNameLst>
                                          <p:attrName>style.visibility</p:attrName>
                                        </p:attrNameLst>
                                      </p:cBhvr>
                                      <p:to>
                                        <p:strVal val="visible"/>
                                      </p:to>
                                    </p:set>
                                    <p:animEffect transition="in" filter="fade">
                                      <p:cBhvr>
                                        <p:cTn id="27" dur="500"/>
                                        <p:tgtEl>
                                          <p:spTgt spid="125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a:extLst>
              <a:ext uri="{FF2B5EF4-FFF2-40B4-BE49-F238E27FC236}">
                <a16:creationId xmlns:a16="http://schemas.microsoft.com/office/drawing/2014/main" id="{0B571EEE-C354-4AB7-B8AF-AEDF55727C2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5E8C614-6DAA-48D9-9487-4FC73A940D8A}"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2291" name="Rectangle 2">
            <a:extLst>
              <a:ext uri="{FF2B5EF4-FFF2-40B4-BE49-F238E27FC236}">
                <a16:creationId xmlns:a16="http://schemas.microsoft.com/office/drawing/2014/main" id="{F3CB48A6-45E2-433E-89E4-E031F199E6CA}"/>
              </a:ext>
            </a:extLst>
          </p:cNvPr>
          <p:cNvSpPr>
            <a:spLocks noGrp="1" noChangeArrowheads="1"/>
          </p:cNvSpPr>
          <p:nvPr>
            <p:ph type="title"/>
          </p:nvPr>
        </p:nvSpPr>
        <p:spPr>
          <a:xfrm>
            <a:off x="2063751" y="423863"/>
            <a:ext cx="7110413" cy="628650"/>
          </a:xfrm>
        </p:spPr>
        <p:txBody>
          <a:bodyPr/>
          <a:lstStyle/>
          <a:p>
            <a:pPr eaLnBrk="1" hangingPunct="1"/>
            <a:r>
              <a:rPr lang="en-US" altLang="zh-CN"/>
              <a:t>8.1 </a:t>
            </a:r>
            <a:r>
              <a:rPr lang="zh-CN" altLang="en-US"/>
              <a:t>本章学习要求</a:t>
            </a:r>
          </a:p>
        </p:txBody>
      </p:sp>
      <p:sp>
        <p:nvSpPr>
          <p:cNvPr id="1171459" name="AutoShape 3">
            <a:extLst>
              <a:ext uri="{FF2B5EF4-FFF2-40B4-BE49-F238E27FC236}">
                <a16:creationId xmlns:a16="http://schemas.microsoft.com/office/drawing/2014/main" id="{0040D3C1-EF48-419D-BF0D-B043A1D23CA2}"/>
              </a:ext>
            </a:extLst>
          </p:cNvPr>
          <p:cNvSpPr>
            <a:spLocks noChangeArrowheads="1"/>
          </p:cNvSpPr>
          <p:nvPr/>
        </p:nvSpPr>
        <p:spPr bwMode="gray">
          <a:xfrm>
            <a:off x="4406900" y="1989138"/>
            <a:ext cx="407988" cy="449262"/>
          </a:xfrm>
          <a:prstGeom prst="chevron">
            <a:avLst>
              <a:gd name="adj" fmla="val 52514"/>
            </a:avLst>
          </a:prstGeom>
          <a:solidFill>
            <a:srgbClr val="DF0029"/>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71460" name="AutoShape 4">
            <a:extLst>
              <a:ext uri="{FF2B5EF4-FFF2-40B4-BE49-F238E27FC236}">
                <a16:creationId xmlns:a16="http://schemas.microsoft.com/office/drawing/2014/main" id="{E8254F2F-37BA-44AA-860F-749D76B70270}"/>
              </a:ext>
            </a:extLst>
          </p:cNvPr>
          <p:cNvSpPr>
            <a:spLocks noChangeArrowheads="1"/>
          </p:cNvSpPr>
          <p:nvPr/>
        </p:nvSpPr>
        <p:spPr bwMode="gray">
          <a:xfrm>
            <a:off x="7559675" y="1989138"/>
            <a:ext cx="406400" cy="449262"/>
          </a:xfrm>
          <a:prstGeom prst="chevron">
            <a:avLst>
              <a:gd name="adj" fmla="val 52514"/>
            </a:avLst>
          </a:prstGeom>
          <a:solidFill>
            <a:schemeClr val="hlink"/>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2" name="Group 5">
            <a:extLst>
              <a:ext uri="{FF2B5EF4-FFF2-40B4-BE49-F238E27FC236}">
                <a16:creationId xmlns:a16="http://schemas.microsoft.com/office/drawing/2014/main" id="{22C9ED19-B269-4C97-9306-90C5635B5551}"/>
              </a:ext>
            </a:extLst>
          </p:cNvPr>
          <p:cNvGrpSpPr>
            <a:grpSpLocks/>
          </p:cNvGrpSpPr>
          <p:nvPr/>
        </p:nvGrpSpPr>
        <p:grpSpPr bwMode="auto">
          <a:xfrm>
            <a:off x="2427289" y="1544640"/>
            <a:ext cx="1760537" cy="1277938"/>
            <a:chOff x="569" y="973"/>
            <a:chExt cx="1109" cy="805"/>
          </a:xfrm>
        </p:grpSpPr>
        <p:sp>
          <p:nvSpPr>
            <p:cNvPr id="1171462" name="Oval 6">
              <a:extLst>
                <a:ext uri="{FF2B5EF4-FFF2-40B4-BE49-F238E27FC236}">
                  <a16:creationId xmlns:a16="http://schemas.microsoft.com/office/drawing/2014/main" id="{8F5DFC03-FED7-49D3-81FB-B4096985A95D}"/>
                </a:ext>
              </a:extLst>
            </p:cNvPr>
            <p:cNvSpPr>
              <a:spLocks noChangeArrowheads="1"/>
            </p:cNvSpPr>
            <p:nvPr/>
          </p:nvSpPr>
          <p:spPr bwMode="gray">
            <a:xfrm>
              <a:off x="569" y="1118"/>
              <a:ext cx="164" cy="51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171463" name="Oval 7">
              <a:extLst>
                <a:ext uri="{FF2B5EF4-FFF2-40B4-BE49-F238E27FC236}">
                  <a16:creationId xmlns:a16="http://schemas.microsoft.com/office/drawing/2014/main" id="{005E80C1-6605-4BE9-9E2D-0809F161D09B}"/>
                </a:ext>
              </a:extLst>
            </p:cNvPr>
            <p:cNvSpPr>
              <a:spLocks noChangeArrowheads="1"/>
            </p:cNvSpPr>
            <p:nvPr/>
          </p:nvSpPr>
          <p:spPr bwMode="gray">
            <a:xfrm>
              <a:off x="569" y="1118"/>
              <a:ext cx="1109" cy="51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171464" name="Oval 8">
              <a:extLst>
                <a:ext uri="{FF2B5EF4-FFF2-40B4-BE49-F238E27FC236}">
                  <a16:creationId xmlns:a16="http://schemas.microsoft.com/office/drawing/2014/main" id="{3FFC460C-6DB5-4378-B5C8-4017BC68D06A}"/>
                </a:ext>
              </a:extLst>
            </p:cNvPr>
            <p:cNvSpPr>
              <a:spLocks noChangeArrowheads="1"/>
            </p:cNvSpPr>
            <p:nvPr/>
          </p:nvSpPr>
          <p:spPr bwMode="gray">
            <a:xfrm>
              <a:off x="641" y="1117"/>
              <a:ext cx="965" cy="518"/>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171465" name="Oval 9">
              <a:extLst>
                <a:ext uri="{FF2B5EF4-FFF2-40B4-BE49-F238E27FC236}">
                  <a16:creationId xmlns:a16="http://schemas.microsoft.com/office/drawing/2014/main" id="{83DBB141-E12B-4F83-A59C-94D4353E95C6}"/>
                </a:ext>
              </a:extLst>
            </p:cNvPr>
            <p:cNvSpPr>
              <a:spLocks noChangeArrowheads="1"/>
            </p:cNvSpPr>
            <p:nvPr/>
          </p:nvSpPr>
          <p:spPr bwMode="gray">
            <a:xfrm>
              <a:off x="642" y="1119"/>
              <a:ext cx="965" cy="518"/>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2361" name="Oval 10">
              <a:extLst>
                <a:ext uri="{FF2B5EF4-FFF2-40B4-BE49-F238E27FC236}">
                  <a16:creationId xmlns:a16="http://schemas.microsoft.com/office/drawing/2014/main" id="{0D8A5588-C719-4D66-A368-44B8CD10DA51}"/>
                </a:ext>
              </a:extLst>
            </p:cNvPr>
            <p:cNvSpPr>
              <a:spLocks noChangeArrowheads="1"/>
            </p:cNvSpPr>
            <p:nvPr/>
          </p:nvSpPr>
          <p:spPr bwMode="gray">
            <a:xfrm>
              <a:off x="690" y="1118"/>
              <a:ext cx="868" cy="51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62" name="Oval 11">
              <a:extLst>
                <a:ext uri="{FF2B5EF4-FFF2-40B4-BE49-F238E27FC236}">
                  <a16:creationId xmlns:a16="http://schemas.microsoft.com/office/drawing/2014/main" id="{A8538FE8-7583-440C-A1D2-DA309079CCC9}"/>
                </a:ext>
              </a:extLst>
            </p:cNvPr>
            <p:cNvSpPr>
              <a:spLocks noChangeArrowheads="1"/>
            </p:cNvSpPr>
            <p:nvPr/>
          </p:nvSpPr>
          <p:spPr bwMode="gray">
            <a:xfrm>
              <a:off x="703" y="973"/>
              <a:ext cx="841" cy="80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63" name="Oval 12">
              <a:extLst>
                <a:ext uri="{FF2B5EF4-FFF2-40B4-BE49-F238E27FC236}">
                  <a16:creationId xmlns:a16="http://schemas.microsoft.com/office/drawing/2014/main" id="{37B0ECFB-8D9E-4BC1-B053-B8F61C42B836}"/>
                </a:ext>
              </a:extLst>
            </p:cNvPr>
            <p:cNvSpPr>
              <a:spLocks noChangeArrowheads="1"/>
            </p:cNvSpPr>
            <p:nvPr/>
          </p:nvSpPr>
          <p:spPr bwMode="gray">
            <a:xfrm>
              <a:off x="714" y="978"/>
              <a:ext cx="821" cy="78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64" name="Oval 13">
              <a:extLst>
                <a:ext uri="{FF2B5EF4-FFF2-40B4-BE49-F238E27FC236}">
                  <a16:creationId xmlns:a16="http://schemas.microsoft.com/office/drawing/2014/main" id="{F7D805A3-EE21-4521-A4C8-DB1701B01D8B}"/>
                </a:ext>
              </a:extLst>
            </p:cNvPr>
            <p:cNvSpPr>
              <a:spLocks noChangeArrowheads="1"/>
            </p:cNvSpPr>
            <p:nvPr/>
          </p:nvSpPr>
          <p:spPr bwMode="gray">
            <a:xfrm>
              <a:off x="722" y="985"/>
              <a:ext cx="781" cy="73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65" name="Oval 14">
              <a:extLst>
                <a:ext uri="{FF2B5EF4-FFF2-40B4-BE49-F238E27FC236}">
                  <a16:creationId xmlns:a16="http://schemas.microsoft.com/office/drawing/2014/main" id="{661A54CD-A4D5-491B-9BC1-2D3975EBF90E}"/>
                </a:ext>
              </a:extLst>
            </p:cNvPr>
            <p:cNvSpPr>
              <a:spLocks noChangeArrowheads="1"/>
            </p:cNvSpPr>
            <p:nvPr/>
          </p:nvSpPr>
          <p:spPr bwMode="gray">
            <a:xfrm>
              <a:off x="768" y="1006"/>
              <a:ext cx="694" cy="5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66" name="Text Box 15">
              <a:extLst>
                <a:ext uri="{FF2B5EF4-FFF2-40B4-BE49-F238E27FC236}">
                  <a16:creationId xmlns:a16="http://schemas.microsoft.com/office/drawing/2014/main" id="{15004FFE-DE07-4562-B972-062A0E804339}"/>
                </a:ext>
              </a:extLst>
            </p:cNvPr>
            <p:cNvSpPr txBox="1">
              <a:spLocks noChangeArrowheads="1"/>
            </p:cNvSpPr>
            <p:nvPr/>
          </p:nvSpPr>
          <p:spPr bwMode="gray">
            <a:xfrm>
              <a:off x="669" y="1259"/>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2400">
                  <a:latin typeface="Arial" panose="020B0604020202020204" pitchFamily="34" charset="0"/>
                </a:rPr>
                <a:t>重点掌握</a:t>
              </a:r>
            </a:p>
          </p:txBody>
        </p:sp>
      </p:grpSp>
      <p:grpSp>
        <p:nvGrpSpPr>
          <p:cNvPr id="3" name="Group 16">
            <a:extLst>
              <a:ext uri="{FF2B5EF4-FFF2-40B4-BE49-F238E27FC236}">
                <a16:creationId xmlns:a16="http://schemas.microsoft.com/office/drawing/2014/main" id="{9F383DA7-0233-4879-B560-3700381CEEFC}"/>
              </a:ext>
            </a:extLst>
          </p:cNvPr>
          <p:cNvGrpSpPr>
            <a:grpSpLocks/>
          </p:cNvGrpSpPr>
          <p:nvPr/>
        </p:nvGrpSpPr>
        <p:grpSpPr bwMode="auto">
          <a:xfrm>
            <a:off x="5360989" y="1539877"/>
            <a:ext cx="1644650" cy="1277938"/>
            <a:chOff x="2417" y="970"/>
            <a:chExt cx="1036" cy="805"/>
          </a:xfrm>
        </p:grpSpPr>
        <p:sp>
          <p:nvSpPr>
            <p:cNvPr id="1171473" name="Oval 17">
              <a:extLst>
                <a:ext uri="{FF2B5EF4-FFF2-40B4-BE49-F238E27FC236}">
                  <a16:creationId xmlns:a16="http://schemas.microsoft.com/office/drawing/2014/main" id="{AD246202-7810-4F0C-97ED-FBFB1C66B0FA}"/>
                </a:ext>
              </a:extLst>
            </p:cNvPr>
            <p:cNvSpPr>
              <a:spLocks noChangeArrowheads="1"/>
            </p:cNvSpPr>
            <p:nvPr/>
          </p:nvSpPr>
          <p:spPr bwMode="gray">
            <a:xfrm>
              <a:off x="2417" y="1118"/>
              <a:ext cx="164" cy="51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171474" name="Oval 18">
              <a:extLst>
                <a:ext uri="{FF2B5EF4-FFF2-40B4-BE49-F238E27FC236}">
                  <a16:creationId xmlns:a16="http://schemas.microsoft.com/office/drawing/2014/main" id="{2F7EE3AF-6860-4B0A-93D2-5010AE1BF877}"/>
                </a:ext>
              </a:extLst>
            </p:cNvPr>
            <p:cNvSpPr>
              <a:spLocks noChangeArrowheads="1"/>
            </p:cNvSpPr>
            <p:nvPr/>
          </p:nvSpPr>
          <p:spPr bwMode="gray">
            <a:xfrm>
              <a:off x="2417" y="1118"/>
              <a:ext cx="164" cy="51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171475" name="Oval 19">
              <a:extLst>
                <a:ext uri="{FF2B5EF4-FFF2-40B4-BE49-F238E27FC236}">
                  <a16:creationId xmlns:a16="http://schemas.microsoft.com/office/drawing/2014/main" id="{66E064D7-B734-4ED2-A2FE-A7B8E0F18DC5}"/>
                </a:ext>
              </a:extLst>
            </p:cNvPr>
            <p:cNvSpPr>
              <a:spLocks noChangeArrowheads="1"/>
            </p:cNvSpPr>
            <p:nvPr/>
          </p:nvSpPr>
          <p:spPr bwMode="gray">
            <a:xfrm>
              <a:off x="2489" y="1118"/>
              <a:ext cx="963" cy="518"/>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171476" name="Oval 20">
              <a:extLst>
                <a:ext uri="{FF2B5EF4-FFF2-40B4-BE49-F238E27FC236}">
                  <a16:creationId xmlns:a16="http://schemas.microsoft.com/office/drawing/2014/main" id="{C27E55A2-2AE0-409F-B06D-C8E6C3E34782}"/>
                </a:ext>
              </a:extLst>
            </p:cNvPr>
            <p:cNvSpPr>
              <a:spLocks noChangeArrowheads="1"/>
            </p:cNvSpPr>
            <p:nvPr/>
          </p:nvSpPr>
          <p:spPr bwMode="gray">
            <a:xfrm>
              <a:off x="2490" y="1119"/>
              <a:ext cx="963" cy="518"/>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2350" name="Oval 21">
              <a:extLst>
                <a:ext uri="{FF2B5EF4-FFF2-40B4-BE49-F238E27FC236}">
                  <a16:creationId xmlns:a16="http://schemas.microsoft.com/office/drawing/2014/main" id="{3DDCF66B-7159-4590-AEC3-8B957A8D97B4}"/>
                </a:ext>
              </a:extLst>
            </p:cNvPr>
            <p:cNvSpPr>
              <a:spLocks noChangeArrowheads="1"/>
            </p:cNvSpPr>
            <p:nvPr/>
          </p:nvSpPr>
          <p:spPr bwMode="gray">
            <a:xfrm>
              <a:off x="2537" y="1117"/>
              <a:ext cx="866" cy="51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12351" name="Group 22">
              <a:extLst>
                <a:ext uri="{FF2B5EF4-FFF2-40B4-BE49-F238E27FC236}">
                  <a16:creationId xmlns:a16="http://schemas.microsoft.com/office/drawing/2014/main" id="{ED59EF15-085E-480B-883D-0BCCFEB6D7BB}"/>
                </a:ext>
              </a:extLst>
            </p:cNvPr>
            <p:cNvGrpSpPr>
              <a:grpSpLocks/>
            </p:cNvGrpSpPr>
            <p:nvPr/>
          </p:nvGrpSpPr>
          <p:grpSpPr bwMode="auto">
            <a:xfrm>
              <a:off x="2551" y="970"/>
              <a:ext cx="839" cy="805"/>
              <a:chOff x="4166" y="1706"/>
              <a:chExt cx="1252" cy="1252"/>
            </a:xfrm>
          </p:grpSpPr>
          <p:sp>
            <p:nvSpPr>
              <p:cNvPr id="12353" name="Oval 23">
                <a:extLst>
                  <a:ext uri="{FF2B5EF4-FFF2-40B4-BE49-F238E27FC236}">
                    <a16:creationId xmlns:a16="http://schemas.microsoft.com/office/drawing/2014/main" id="{F884B3B1-F370-48D5-969D-6464DDBA20E8}"/>
                  </a:ext>
                </a:extLst>
              </p:cNvPr>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54" name="Oval 24">
                <a:extLst>
                  <a:ext uri="{FF2B5EF4-FFF2-40B4-BE49-F238E27FC236}">
                    <a16:creationId xmlns:a16="http://schemas.microsoft.com/office/drawing/2014/main" id="{0D12C6BF-4228-4CB2-A69D-2F1C435B8F5C}"/>
                  </a:ext>
                </a:extLst>
              </p:cNvPr>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55" name="Oval 25">
                <a:extLst>
                  <a:ext uri="{FF2B5EF4-FFF2-40B4-BE49-F238E27FC236}">
                    <a16:creationId xmlns:a16="http://schemas.microsoft.com/office/drawing/2014/main" id="{703E363E-BE3C-4C72-875E-EF09AE70D9FA}"/>
                  </a:ext>
                </a:extLst>
              </p:cNvPr>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56" name="Oval 26">
                <a:extLst>
                  <a:ext uri="{FF2B5EF4-FFF2-40B4-BE49-F238E27FC236}">
                    <a16:creationId xmlns:a16="http://schemas.microsoft.com/office/drawing/2014/main" id="{A15D772C-551F-47F0-BD07-5D9A0EBA1398}"/>
                  </a:ext>
                </a:extLst>
              </p:cNvPr>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12352" name="Text Box 27">
              <a:extLst>
                <a:ext uri="{FF2B5EF4-FFF2-40B4-BE49-F238E27FC236}">
                  <a16:creationId xmlns:a16="http://schemas.microsoft.com/office/drawing/2014/main" id="{FA82DC6B-34E4-4CE7-8FEF-58D9D1707120}"/>
                </a:ext>
              </a:extLst>
            </p:cNvPr>
            <p:cNvSpPr txBox="1">
              <a:spLocks noChangeArrowheads="1"/>
            </p:cNvSpPr>
            <p:nvPr/>
          </p:nvSpPr>
          <p:spPr bwMode="gray">
            <a:xfrm>
              <a:off x="2520" y="1256"/>
              <a:ext cx="9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2400">
                  <a:latin typeface="Arial" panose="020B0604020202020204" pitchFamily="34" charset="0"/>
                </a:rPr>
                <a:t>一般掌握</a:t>
              </a:r>
            </a:p>
          </p:txBody>
        </p:sp>
      </p:grpSp>
      <p:grpSp>
        <p:nvGrpSpPr>
          <p:cNvPr id="5" name="Group 28">
            <a:extLst>
              <a:ext uri="{FF2B5EF4-FFF2-40B4-BE49-F238E27FC236}">
                <a16:creationId xmlns:a16="http://schemas.microsoft.com/office/drawing/2014/main" id="{A5EF19FB-A983-4BDB-940B-5A276BD6CB60}"/>
              </a:ext>
            </a:extLst>
          </p:cNvPr>
          <p:cNvGrpSpPr>
            <a:grpSpLocks/>
          </p:cNvGrpSpPr>
          <p:nvPr/>
        </p:nvGrpSpPr>
        <p:grpSpPr bwMode="auto">
          <a:xfrm>
            <a:off x="8291514" y="1611313"/>
            <a:ext cx="1760537" cy="1277938"/>
            <a:chOff x="4263" y="1015"/>
            <a:chExt cx="1109" cy="805"/>
          </a:xfrm>
        </p:grpSpPr>
        <p:sp>
          <p:nvSpPr>
            <p:cNvPr id="1171485" name="Oval 29">
              <a:extLst>
                <a:ext uri="{FF2B5EF4-FFF2-40B4-BE49-F238E27FC236}">
                  <a16:creationId xmlns:a16="http://schemas.microsoft.com/office/drawing/2014/main" id="{36792E97-D989-47BE-9274-1F7889FFF975}"/>
                </a:ext>
              </a:extLst>
            </p:cNvPr>
            <p:cNvSpPr>
              <a:spLocks noChangeArrowheads="1"/>
            </p:cNvSpPr>
            <p:nvPr/>
          </p:nvSpPr>
          <p:spPr bwMode="gray">
            <a:xfrm>
              <a:off x="4263" y="1163"/>
              <a:ext cx="164" cy="51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171486" name="Oval 30">
              <a:extLst>
                <a:ext uri="{FF2B5EF4-FFF2-40B4-BE49-F238E27FC236}">
                  <a16:creationId xmlns:a16="http://schemas.microsoft.com/office/drawing/2014/main" id="{A3C10A74-2BC1-4328-8460-ED196D4D79DB}"/>
                </a:ext>
              </a:extLst>
            </p:cNvPr>
            <p:cNvSpPr>
              <a:spLocks noChangeArrowheads="1"/>
            </p:cNvSpPr>
            <p:nvPr/>
          </p:nvSpPr>
          <p:spPr bwMode="gray">
            <a:xfrm>
              <a:off x="4263" y="1163"/>
              <a:ext cx="1109" cy="51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171487" name="Oval 31">
              <a:extLst>
                <a:ext uri="{FF2B5EF4-FFF2-40B4-BE49-F238E27FC236}">
                  <a16:creationId xmlns:a16="http://schemas.microsoft.com/office/drawing/2014/main" id="{BCC01A16-943B-411E-912A-962AB876CC4C}"/>
                </a:ext>
              </a:extLst>
            </p:cNvPr>
            <p:cNvSpPr>
              <a:spLocks noChangeArrowheads="1"/>
            </p:cNvSpPr>
            <p:nvPr/>
          </p:nvSpPr>
          <p:spPr bwMode="gray">
            <a:xfrm>
              <a:off x="4335" y="1163"/>
              <a:ext cx="965" cy="51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171488" name="Oval 32">
              <a:extLst>
                <a:ext uri="{FF2B5EF4-FFF2-40B4-BE49-F238E27FC236}">
                  <a16:creationId xmlns:a16="http://schemas.microsoft.com/office/drawing/2014/main" id="{F2840BA1-315C-4597-9AC6-A2DF9F4C08DB}"/>
                </a:ext>
              </a:extLst>
            </p:cNvPr>
            <p:cNvSpPr>
              <a:spLocks noChangeArrowheads="1"/>
            </p:cNvSpPr>
            <p:nvPr/>
          </p:nvSpPr>
          <p:spPr bwMode="gray">
            <a:xfrm>
              <a:off x="4352" y="1168"/>
              <a:ext cx="964" cy="51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2339" name="Oval 33">
              <a:extLst>
                <a:ext uri="{FF2B5EF4-FFF2-40B4-BE49-F238E27FC236}">
                  <a16:creationId xmlns:a16="http://schemas.microsoft.com/office/drawing/2014/main" id="{1C8AF867-C8ED-48B0-8B21-DD6EBEA64F03}"/>
                </a:ext>
              </a:extLst>
            </p:cNvPr>
            <p:cNvSpPr>
              <a:spLocks noChangeArrowheads="1"/>
            </p:cNvSpPr>
            <p:nvPr/>
          </p:nvSpPr>
          <p:spPr bwMode="gray">
            <a:xfrm>
              <a:off x="4387" y="1162"/>
              <a:ext cx="869" cy="51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12340" name="Group 34">
              <a:extLst>
                <a:ext uri="{FF2B5EF4-FFF2-40B4-BE49-F238E27FC236}">
                  <a16:creationId xmlns:a16="http://schemas.microsoft.com/office/drawing/2014/main" id="{321FF0BC-9C82-49AD-9382-CD06204DDEFA}"/>
                </a:ext>
              </a:extLst>
            </p:cNvPr>
            <p:cNvGrpSpPr>
              <a:grpSpLocks/>
            </p:cNvGrpSpPr>
            <p:nvPr/>
          </p:nvGrpSpPr>
          <p:grpSpPr bwMode="auto">
            <a:xfrm>
              <a:off x="4403" y="1015"/>
              <a:ext cx="841" cy="805"/>
              <a:chOff x="4166" y="1706"/>
              <a:chExt cx="1252" cy="1252"/>
            </a:xfrm>
          </p:grpSpPr>
          <p:sp>
            <p:nvSpPr>
              <p:cNvPr id="12342" name="Oval 35">
                <a:extLst>
                  <a:ext uri="{FF2B5EF4-FFF2-40B4-BE49-F238E27FC236}">
                    <a16:creationId xmlns:a16="http://schemas.microsoft.com/office/drawing/2014/main" id="{0DDA4C81-E88D-40A4-ADF3-1F67B61DD276}"/>
                  </a:ext>
                </a:extLst>
              </p:cNvPr>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43" name="Oval 36">
                <a:extLst>
                  <a:ext uri="{FF2B5EF4-FFF2-40B4-BE49-F238E27FC236}">
                    <a16:creationId xmlns:a16="http://schemas.microsoft.com/office/drawing/2014/main" id="{19366B88-F601-44B8-8E5B-D1C3C2DF738B}"/>
                  </a:ext>
                </a:extLst>
              </p:cNvPr>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44" name="Oval 37">
                <a:extLst>
                  <a:ext uri="{FF2B5EF4-FFF2-40B4-BE49-F238E27FC236}">
                    <a16:creationId xmlns:a16="http://schemas.microsoft.com/office/drawing/2014/main" id="{41D4F591-EDA8-4E30-8505-CA736E72FA64}"/>
                  </a:ext>
                </a:extLst>
              </p:cNvPr>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45" name="Oval 38">
                <a:extLst>
                  <a:ext uri="{FF2B5EF4-FFF2-40B4-BE49-F238E27FC236}">
                    <a16:creationId xmlns:a16="http://schemas.microsoft.com/office/drawing/2014/main" id="{9ACC6B73-34B5-4793-BF83-B708B9D0BA0D}"/>
                  </a:ext>
                </a:extLst>
              </p:cNvPr>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12341" name="Text Box 39">
              <a:extLst>
                <a:ext uri="{FF2B5EF4-FFF2-40B4-BE49-F238E27FC236}">
                  <a16:creationId xmlns:a16="http://schemas.microsoft.com/office/drawing/2014/main" id="{AAC7C6F8-7952-4A80-AC09-878AF8F16A17}"/>
                </a:ext>
              </a:extLst>
            </p:cNvPr>
            <p:cNvSpPr txBox="1">
              <a:spLocks noChangeArrowheads="1"/>
            </p:cNvSpPr>
            <p:nvPr/>
          </p:nvSpPr>
          <p:spPr bwMode="gray">
            <a:xfrm>
              <a:off x="4568" y="130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r>
                <a:rPr lang="zh-CN" altLang="en-US" sz="2400">
                  <a:latin typeface="Arial" panose="020B0604020202020204" pitchFamily="34" charset="0"/>
                </a:rPr>
                <a:t>了解</a:t>
              </a:r>
            </a:p>
          </p:txBody>
        </p:sp>
      </p:grpSp>
      <p:grpSp>
        <p:nvGrpSpPr>
          <p:cNvPr id="7" name="Group 40">
            <a:extLst>
              <a:ext uri="{FF2B5EF4-FFF2-40B4-BE49-F238E27FC236}">
                <a16:creationId xmlns:a16="http://schemas.microsoft.com/office/drawing/2014/main" id="{24817CAC-EE44-44A6-AC6A-A934563A3BF3}"/>
              </a:ext>
            </a:extLst>
          </p:cNvPr>
          <p:cNvGrpSpPr>
            <a:grpSpLocks/>
          </p:cNvGrpSpPr>
          <p:nvPr/>
        </p:nvGrpSpPr>
        <p:grpSpPr bwMode="auto">
          <a:xfrm>
            <a:off x="2208213" y="3052764"/>
            <a:ext cx="2201862" cy="3254375"/>
            <a:chOff x="431" y="1923"/>
            <a:chExt cx="1387" cy="2050"/>
          </a:xfrm>
        </p:grpSpPr>
        <p:sp>
          <p:nvSpPr>
            <p:cNvPr id="12323" name="AutoShape 41">
              <a:extLst>
                <a:ext uri="{FF2B5EF4-FFF2-40B4-BE49-F238E27FC236}">
                  <a16:creationId xmlns:a16="http://schemas.microsoft.com/office/drawing/2014/main" id="{B52CE0D3-B316-49FB-AD77-C39C76CAC952}"/>
                </a:ext>
              </a:extLst>
            </p:cNvPr>
            <p:cNvSpPr>
              <a:spLocks noChangeArrowheads="1"/>
            </p:cNvSpPr>
            <p:nvPr/>
          </p:nvSpPr>
          <p:spPr bwMode="gray">
            <a:xfrm>
              <a:off x="431" y="2173"/>
              <a:ext cx="1387" cy="1800"/>
            </a:xfrm>
            <a:prstGeom prst="roundRect">
              <a:avLst>
                <a:gd name="adj" fmla="val 17509"/>
              </a:avLst>
            </a:prstGeom>
            <a:gradFill rotWithShape="1">
              <a:gsLst>
                <a:gs pos="0">
                  <a:srgbClr val="4E91D4"/>
                </a:gs>
                <a:gs pos="100000">
                  <a:srgbClr val="3477A4"/>
                </a:gs>
              </a:gsLst>
              <a:lin ang="2700000" scaled="1"/>
            </a:gradFill>
            <a:ln>
              <a:noFill/>
            </a:ln>
            <a:effectLst>
              <a:prstShdw prst="shdw12">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24" name="AutoShape 42">
              <a:extLst>
                <a:ext uri="{FF2B5EF4-FFF2-40B4-BE49-F238E27FC236}">
                  <a16:creationId xmlns:a16="http://schemas.microsoft.com/office/drawing/2014/main" id="{FCAF63D4-81F4-431D-8217-E7CDA6459EB4}"/>
                </a:ext>
              </a:extLst>
            </p:cNvPr>
            <p:cNvSpPr>
              <a:spLocks noChangeArrowheads="1"/>
            </p:cNvSpPr>
            <p:nvPr/>
          </p:nvSpPr>
          <p:spPr bwMode="gray">
            <a:xfrm>
              <a:off x="452" y="2178"/>
              <a:ext cx="1346"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25" name="AutoShape 43">
              <a:extLst>
                <a:ext uri="{FF2B5EF4-FFF2-40B4-BE49-F238E27FC236}">
                  <a16:creationId xmlns:a16="http://schemas.microsoft.com/office/drawing/2014/main" id="{EF9A6106-5FB0-47D2-90FA-494B73E46609}"/>
                </a:ext>
              </a:extLst>
            </p:cNvPr>
            <p:cNvSpPr>
              <a:spLocks noChangeArrowheads="1"/>
            </p:cNvSpPr>
            <p:nvPr/>
          </p:nvSpPr>
          <p:spPr bwMode="gray">
            <a:xfrm>
              <a:off x="464" y="3478"/>
              <a:ext cx="1327"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26" name="AutoShape 44">
              <a:extLst>
                <a:ext uri="{FF2B5EF4-FFF2-40B4-BE49-F238E27FC236}">
                  <a16:creationId xmlns:a16="http://schemas.microsoft.com/office/drawing/2014/main" id="{D4882563-8BDC-4D1D-A277-EC046A03EEAD}"/>
                </a:ext>
              </a:extLst>
            </p:cNvPr>
            <p:cNvSpPr>
              <a:spLocks noChangeArrowheads="1"/>
            </p:cNvSpPr>
            <p:nvPr/>
          </p:nvSpPr>
          <p:spPr bwMode="gray">
            <a:xfrm>
              <a:off x="464" y="2192"/>
              <a:ext cx="1327"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12327" name="Group 45">
              <a:extLst>
                <a:ext uri="{FF2B5EF4-FFF2-40B4-BE49-F238E27FC236}">
                  <a16:creationId xmlns:a16="http://schemas.microsoft.com/office/drawing/2014/main" id="{83B25A5D-7DA4-4BE9-93BD-29067E9DB0C7}"/>
                </a:ext>
              </a:extLst>
            </p:cNvPr>
            <p:cNvGrpSpPr>
              <a:grpSpLocks/>
            </p:cNvGrpSpPr>
            <p:nvPr/>
          </p:nvGrpSpPr>
          <p:grpSpPr bwMode="auto">
            <a:xfrm>
              <a:off x="908" y="1923"/>
              <a:ext cx="412" cy="518"/>
              <a:chOff x="1289" y="489"/>
              <a:chExt cx="668" cy="854"/>
            </a:xfrm>
          </p:grpSpPr>
          <p:sp>
            <p:nvSpPr>
              <p:cNvPr id="12330" name="Oval 46">
                <a:extLst>
                  <a:ext uri="{FF2B5EF4-FFF2-40B4-BE49-F238E27FC236}">
                    <a16:creationId xmlns:a16="http://schemas.microsoft.com/office/drawing/2014/main" id="{40159F51-E6BD-4379-87E9-1FC7C991425C}"/>
                  </a:ext>
                </a:extLst>
              </p:cNvPr>
              <p:cNvSpPr>
                <a:spLocks noChangeArrowheads="1"/>
              </p:cNvSpPr>
              <p:nvPr/>
            </p:nvSpPr>
            <p:spPr bwMode="gray">
              <a:xfrm>
                <a:off x="1289" y="489"/>
                <a:ext cx="668" cy="854"/>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31" name="Oval 47">
                <a:extLst>
                  <a:ext uri="{FF2B5EF4-FFF2-40B4-BE49-F238E27FC236}">
                    <a16:creationId xmlns:a16="http://schemas.microsoft.com/office/drawing/2014/main" id="{5852896F-EE19-4909-B4C3-E011473C8A26}"/>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32" name="Oval 48">
                <a:extLst>
                  <a:ext uri="{FF2B5EF4-FFF2-40B4-BE49-F238E27FC236}">
                    <a16:creationId xmlns:a16="http://schemas.microsoft.com/office/drawing/2014/main" id="{F138B07D-545A-4275-A86C-93571F278272}"/>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33" name="Oval 49">
                <a:extLst>
                  <a:ext uri="{FF2B5EF4-FFF2-40B4-BE49-F238E27FC236}">
                    <a16:creationId xmlns:a16="http://schemas.microsoft.com/office/drawing/2014/main" id="{37A96FEC-F5C4-401B-ADE5-BD0E95A3D9E8}"/>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34" name="Oval 50">
                <a:extLst>
                  <a:ext uri="{FF2B5EF4-FFF2-40B4-BE49-F238E27FC236}">
                    <a16:creationId xmlns:a16="http://schemas.microsoft.com/office/drawing/2014/main" id="{0F5C1F0D-5ECA-42B0-962D-9C42868F565A}"/>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12328" name="Text Box 51">
              <a:extLst>
                <a:ext uri="{FF2B5EF4-FFF2-40B4-BE49-F238E27FC236}">
                  <a16:creationId xmlns:a16="http://schemas.microsoft.com/office/drawing/2014/main" id="{C010AF54-C489-4CC8-AA65-FB9E794E580D}"/>
                </a:ext>
              </a:extLst>
            </p:cNvPr>
            <p:cNvSpPr txBox="1">
              <a:spLocks noChangeArrowheads="1"/>
            </p:cNvSpPr>
            <p:nvPr/>
          </p:nvSpPr>
          <p:spPr bwMode="gray">
            <a:xfrm>
              <a:off x="999" y="203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1</a:t>
              </a:r>
              <a:endParaRPr lang="en-US" altLang="zh-CN" sz="1800" b="0">
                <a:solidFill>
                  <a:schemeClr val="tx1"/>
                </a:solidFill>
                <a:latin typeface="Arial" panose="020B0604020202020204" pitchFamily="34" charset="0"/>
                <a:ea typeface="宋体" panose="02010600030101010101" pitchFamily="2" charset="-122"/>
              </a:endParaRPr>
            </a:p>
          </p:txBody>
        </p:sp>
        <p:sp>
          <p:nvSpPr>
            <p:cNvPr id="12329" name="Text Box 52">
              <a:extLst>
                <a:ext uri="{FF2B5EF4-FFF2-40B4-BE49-F238E27FC236}">
                  <a16:creationId xmlns:a16="http://schemas.microsoft.com/office/drawing/2014/main" id="{D9E34448-9A26-4C34-B906-5754C53536D5}"/>
                </a:ext>
              </a:extLst>
            </p:cNvPr>
            <p:cNvSpPr txBox="1">
              <a:spLocks noChangeArrowheads="1"/>
            </p:cNvSpPr>
            <p:nvPr/>
          </p:nvSpPr>
          <p:spPr bwMode="gray">
            <a:xfrm>
              <a:off x="480" y="2459"/>
              <a:ext cx="1319" cy="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5000"/>
                </a:lnSpc>
                <a:buClrTx/>
                <a:buFontTx/>
                <a:buAutoNum type="arabicPeriod"/>
              </a:pPr>
              <a:r>
                <a:rPr lang="zh-CN" altLang="en-US" sz="2000">
                  <a:solidFill>
                    <a:schemeClr val="tx1"/>
                  </a:solidFill>
                </a:rPr>
                <a:t>图的概念</a:t>
              </a:r>
            </a:p>
            <a:p>
              <a:pPr algn="l" eaLnBrk="1" hangingPunct="1">
                <a:lnSpc>
                  <a:spcPct val="105000"/>
                </a:lnSpc>
                <a:buClrTx/>
                <a:buFontTx/>
                <a:buAutoNum type="arabicPeriod"/>
              </a:pPr>
              <a:r>
                <a:rPr lang="zh-CN" altLang="en-US" sz="2000">
                  <a:solidFill>
                    <a:schemeClr val="tx1"/>
                  </a:solidFill>
                </a:rPr>
                <a:t>特殊图</a:t>
              </a:r>
            </a:p>
            <a:p>
              <a:pPr algn="l" eaLnBrk="1" hangingPunct="1">
                <a:lnSpc>
                  <a:spcPct val="105000"/>
                </a:lnSpc>
                <a:buClrTx/>
                <a:buFontTx/>
                <a:buAutoNum type="arabicPeriod"/>
              </a:pPr>
              <a:r>
                <a:rPr lang="zh-CN" altLang="en-US" sz="2000">
                  <a:solidFill>
                    <a:schemeClr val="tx1"/>
                  </a:solidFill>
                </a:rPr>
                <a:t>图论的基本定理</a:t>
              </a:r>
            </a:p>
            <a:p>
              <a:pPr algn="l" eaLnBrk="1" hangingPunct="1">
                <a:lnSpc>
                  <a:spcPct val="105000"/>
                </a:lnSpc>
                <a:buClrTx/>
                <a:buFontTx/>
                <a:buAutoNum type="arabicPeriod"/>
              </a:pPr>
              <a:r>
                <a:rPr lang="zh-CN" altLang="en-US" sz="2000">
                  <a:solidFill>
                    <a:schemeClr val="tx1"/>
                  </a:solidFill>
                </a:rPr>
                <a:t>通路与回路</a:t>
              </a:r>
            </a:p>
            <a:p>
              <a:pPr algn="l" eaLnBrk="1" hangingPunct="1">
                <a:lnSpc>
                  <a:spcPct val="105000"/>
                </a:lnSpc>
                <a:buClrTx/>
                <a:buFontTx/>
                <a:buAutoNum type="arabicPeriod"/>
              </a:pPr>
              <a:r>
                <a:rPr lang="zh-CN" altLang="en-US" sz="2000">
                  <a:solidFill>
                    <a:schemeClr val="tx1"/>
                  </a:solidFill>
                </a:rPr>
                <a:t>图的连通性  </a:t>
              </a:r>
            </a:p>
          </p:txBody>
        </p:sp>
      </p:grpSp>
      <p:grpSp>
        <p:nvGrpSpPr>
          <p:cNvPr id="9" name="Group 53">
            <a:extLst>
              <a:ext uri="{FF2B5EF4-FFF2-40B4-BE49-F238E27FC236}">
                <a16:creationId xmlns:a16="http://schemas.microsoft.com/office/drawing/2014/main" id="{20F74DD0-DAE8-4DAB-867E-8F3A59D24C69}"/>
              </a:ext>
            </a:extLst>
          </p:cNvPr>
          <p:cNvGrpSpPr>
            <a:grpSpLocks/>
          </p:cNvGrpSpPr>
          <p:nvPr/>
        </p:nvGrpSpPr>
        <p:grpSpPr bwMode="auto">
          <a:xfrm>
            <a:off x="8142288" y="3121026"/>
            <a:ext cx="2201862" cy="3254375"/>
            <a:chOff x="4169" y="1966"/>
            <a:chExt cx="1387" cy="2050"/>
          </a:xfrm>
        </p:grpSpPr>
        <p:sp>
          <p:nvSpPr>
            <p:cNvPr id="12311" name="AutoShape 54">
              <a:extLst>
                <a:ext uri="{FF2B5EF4-FFF2-40B4-BE49-F238E27FC236}">
                  <a16:creationId xmlns:a16="http://schemas.microsoft.com/office/drawing/2014/main" id="{64C02E9D-3447-49CB-8C9A-1AC4C4730C92}"/>
                </a:ext>
              </a:extLst>
            </p:cNvPr>
            <p:cNvSpPr>
              <a:spLocks noChangeArrowheads="1"/>
            </p:cNvSpPr>
            <p:nvPr/>
          </p:nvSpPr>
          <p:spPr bwMode="gray">
            <a:xfrm>
              <a:off x="4169" y="2216"/>
              <a:ext cx="1387" cy="1800"/>
            </a:xfrm>
            <a:prstGeom prst="roundRect">
              <a:avLst>
                <a:gd name="adj" fmla="val 17509"/>
              </a:avLst>
            </a:prstGeom>
            <a:gradFill rotWithShape="1">
              <a:gsLst>
                <a:gs pos="0">
                  <a:srgbClr val="B59F43"/>
                </a:gs>
                <a:gs pos="100000">
                  <a:srgbClr val="8F8849"/>
                </a:gs>
              </a:gsLst>
              <a:lin ang="2700000" scaled="1"/>
            </a:gra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12" name="AutoShape 55">
              <a:extLst>
                <a:ext uri="{FF2B5EF4-FFF2-40B4-BE49-F238E27FC236}">
                  <a16:creationId xmlns:a16="http://schemas.microsoft.com/office/drawing/2014/main" id="{3D974283-9D49-4466-8944-41502C3B65B0}"/>
                </a:ext>
              </a:extLst>
            </p:cNvPr>
            <p:cNvSpPr>
              <a:spLocks noChangeArrowheads="1"/>
            </p:cNvSpPr>
            <p:nvPr/>
          </p:nvSpPr>
          <p:spPr bwMode="gray">
            <a:xfrm>
              <a:off x="4190" y="2221"/>
              <a:ext cx="1346"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13" name="AutoShape 56">
              <a:extLst>
                <a:ext uri="{FF2B5EF4-FFF2-40B4-BE49-F238E27FC236}">
                  <a16:creationId xmlns:a16="http://schemas.microsoft.com/office/drawing/2014/main" id="{8DFCCF03-0454-4ADA-9515-DBBD034E36D8}"/>
                </a:ext>
              </a:extLst>
            </p:cNvPr>
            <p:cNvSpPr>
              <a:spLocks noChangeArrowheads="1"/>
            </p:cNvSpPr>
            <p:nvPr/>
          </p:nvSpPr>
          <p:spPr bwMode="gray">
            <a:xfrm>
              <a:off x="4202" y="3521"/>
              <a:ext cx="1327"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14" name="AutoShape 57">
              <a:extLst>
                <a:ext uri="{FF2B5EF4-FFF2-40B4-BE49-F238E27FC236}">
                  <a16:creationId xmlns:a16="http://schemas.microsoft.com/office/drawing/2014/main" id="{DD3666EE-F303-4D78-BA36-F3B6DE0F2141}"/>
                </a:ext>
              </a:extLst>
            </p:cNvPr>
            <p:cNvSpPr>
              <a:spLocks noChangeArrowheads="1"/>
            </p:cNvSpPr>
            <p:nvPr/>
          </p:nvSpPr>
          <p:spPr bwMode="gray">
            <a:xfrm>
              <a:off x="4202" y="2235"/>
              <a:ext cx="1327"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nvGrpSpPr>
            <p:cNvPr id="12315" name="Group 58">
              <a:extLst>
                <a:ext uri="{FF2B5EF4-FFF2-40B4-BE49-F238E27FC236}">
                  <a16:creationId xmlns:a16="http://schemas.microsoft.com/office/drawing/2014/main" id="{07882581-37E5-4E80-8888-779E46793F6B}"/>
                </a:ext>
              </a:extLst>
            </p:cNvPr>
            <p:cNvGrpSpPr>
              <a:grpSpLocks/>
            </p:cNvGrpSpPr>
            <p:nvPr/>
          </p:nvGrpSpPr>
          <p:grpSpPr bwMode="auto">
            <a:xfrm>
              <a:off x="4646" y="1966"/>
              <a:ext cx="412" cy="518"/>
              <a:chOff x="1289" y="489"/>
              <a:chExt cx="668" cy="854"/>
            </a:xfrm>
          </p:grpSpPr>
          <p:sp>
            <p:nvSpPr>
              <p:cNvPr id="12318" name="Oval 59">
                <a:extLst>
                  <a:ext uri="{FF2B5EF4-FFF2-40B4-BE49-F238E27FC236}">
                    <a16:creationId xmlns:a16="http://schemas.microsoft.com/office/drawing/2014/main" id="{5721B424-9520-4D90-A27E-EC4307BB8818}"/>
                  </a:ext>
                </a:extLst>
              </p:cNvPr>
              <p:cNvSpPr>
                <a:spLocks noChangeArrowheads="1"/>
              </p:cNvSpPr>
              <p:nvPr/>
            </p:nvSpPr>
            <p:spPr bwMode="gray">
              <a:xfrm>
                <a:off x="1289" y="489"/>
                <a:ext cx="668" cy="854"/>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19" name="Oval 60">
                <a:extLst>
                  <a:ext uri="{FF2B5EF4-FFF2-40B4-BE49-F238E27FC236}">
                    <a16:creationId xmlns:a16="http://schemas.microsoft.com/office/drawing/2014/main" id="{1B4B7768-B0F5-41DD-B8A2-D7A6B8F16969}"/>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20" name="Oval 61">
                <a:extLst>
                  <a:ext uri="{FF2B5EF4-FFF2-40B4-BE49-F238E27FC236}">
                    <a16:creationId xmlns:a16="http://schemas.microsoft.com/office/drawing/2014/main" id="{32C14D70-9416-4185-BE59-08BBB4CF4738}"/>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21" name="Oval 62">
                <a:extLst>
                  <a:ext uri="{FF2B5EF4-FFF2-40B4-BE49-F238E27FC236}">
                    <a16:creationId xmlns:a16="http://schemas.microsoft.com/office/drawing/2014/main" id="{DBDFFFD5-7736-4163-B287-A04C1B227BC6}"/>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22" name="Oval 63">
                <a:extLst>
                  <a:ext uri="{FF2B5EF4-FFF2-40B4-BE49-F238E27FC236}">
                    <a16:creationId xmlns:a16="http://schemas.microsoft.com/office/drawing/2014/main" id="{460F76AC-C0FB-4C67-9DA6-EAB96970625E}"/>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
          <p:nvSpPr>
            <p:cNvPr id="12316" name="Text Box 64">
              <a:extLst>
                <a:ext uri="{FF2B5EF4-FFF2-40B4-BE49-F238E27FC236}">
                  <a16:creationId xmlns:a16="http://schemas.microsoft.com/office/drawing/2014/main" id="{4C36D8EA-0050-4498-925B-8914FABA31B5}"/>
                </a:ext>
              </a:extLst>
            </p:cNvPr>
            <p:cNvSpPr txBox="1">
              <a:spLocks noChangeArrowheads="1"/>
            </p:cNvSpPr>
            <p:nvPr/>
          </p:nvSpPr>
          <p:spPr bwMode="gray">
            <a:xfrm>
              <a:off x="4737" y="20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3</a:t>
              </a:r>
              <a:endParaRPr lang="en-US" altLang="zh-CN" sz="1800" b="0">
                <a:solidFill>
                  <a:schemeClr val="tx1"/>
                </a:solidFill>
                <a:latin typeface="Arial" panose="020B0604020202020204" pitchFamily="34" charset="0"/>
                <a:ea typeface="宋体" panose="02010600030101010101" pitchFamily="2" charset="-122"/>
              </a:endParaRPr>
            </a:p>
          </p:txBody>
        </p:sp>
        <p:sp>
          <p:nvSpPr>
            <p:cNvPr id="12317" name="Text Box 65">
              <a:extLst>
                <a:ext uri="{FF2B5EF4-FFF2-40B4-BE49-F238E27FC236}">
                  <a16:creationId xmlns:a16="http://schemas.microsoft.com/office/drawing/2014/main" id="{7C478BBF-6A50-44BE-A795-EFDD3B8D0345}"/>
                </a:ext>
              </a:extLst>
            </p:cNvPr>
            <p:cNvSpPr txBox="1">
              <a:spLocks noChangeArrowheads="1"/>
            </p:cNvSpPr>
            <p:nvPr/>
          </p:nvSpPr>
          <p:spPr bwMode="gray">
            <a:xfrm>
              <a:off x="4218" y="2502"/>
              <a:ext cx="1319"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30000"/>
                </a:lnSpc>
                <a:spcBef>
                  <a:spcPct val="60000"/>
                </a:spcBef>
                <a:buClrTx/>
                <a:buFontTx/>
                <a:buNone/>
              </a:pPr>
              <a:endParaRPr kumimoji="1" lang="zh-CN" altLang="en-US" sz="2000">
                <a:solidFill>
                  <a:schemeClr val="tx1"/>
                </a:solidFill>
                <a:latin typeface="Arial" panose="020B0604020202020204" pitchFamily="34" charset="0"/>
              </a:endParaRPr>
            </a:p>
            <a:p>
              <a:pPr algn="l" eaLnBrk="1" hangingPunct="1">
                <a:lnSpc>
                  <a:spcPct val="130000"/>
                </a:lnSpc>
                <a:spcBef>
                  <a:spcPct val="60000"/>
                </a:spcBef>
                <a:buClrTx/>
                <a:buFontTx/>
                <a:buNone/>
              </a:pPr>
              <a:r>
                <a:rPr kumimoji="1" lang="zh-CN" altLang="en-US" sz="2000">
                  <a:solidFill>
                    <a:schemeClr val="tx1"/>
                  </a:solidFill>
                  <a:latin typeface="Arial" panose="020B0604020202020204" pitchFamily="34" charset="0"/>
                </a:rPr>
                <a:t>图论中的应用</a:t>
              </a:r>
              <a:r>
                <a:rPr kumimoji="1" lang="zh-CN" altLang="en-US" sz="1800" b="0">
                  <a:solidFill>
                    <a:schemeClr val="tx1"/>
                  </a:solidFill>
                  <a:latin typeface="Arial" panose="020B0604020202020204" pitchFamily="34" charset="0"/>
                  <a:ea typeface="宋体" panose="02010600030101010101" pitchFamily="2" charset="-122"/>
                </a:rPr>
                <a:t> </a:t>
              </a:r>
            </a:p>
          </p:txBody>
        </p:sp>
      </p:grpSp>
      <p:grpSp>
        <p:nvGrpSpPr>
          <p:cNvPr id="11" name="Group 66">
            <a:extLst>
              <a:ext uri="{FF2B5EF4-FFF2-40B4-BE49-F238E27FC236}">
                <a16:creationId xmlns:a16="http://schemas.microsoft.com/office/drawing/2014/main" id="{AB9D9687-24BC-496F-8140-F6827251B778}"/>
              </a:ext>
            </a:extLst>
          </p:cNvPr>
          <p:cNvGrpSpPr>
            <a:grpSpLocks/>
          </p:cNvGrpSpPr>
          <p:nvPr/>
        </p:nvGrpSpPr>
        <p:grpSpPr bwMode="auto">
          <a:xfrm>
            <a:off x="5213350" y="3121026"/>
            <a:ext cx="2203450" cy="3254375"/>
            <a:chOff x="2324" y="1966"/>
            <a:chExt cx="1388" cy="2050"/>
          </a:xfrm>
        </p:grpSpPr>
        <p:sp>
          <p:nvSpPr>
            <p:cNvPr id="12300" name="AutoShape 67">
              <a:extLst>
                <a:ext uri="{FF2B5EF4-FFF2-40B4-BE49-F238E27FC236}">
                  <a16:creationId xmlns:a16="http://schemas.microsoft.com/office/drawing/2014/main" id="{7E702F17-E1CE-425F-96F8-9DDBEB507D55}"/>
                </a:ext>
              </a:extLst>
            </p:cNvPr>
            <p:cNvSpPr>
              <a:spLocks noChangeArrowheads="1"/>
            </p:cNvSpPr>
            <p:nvPr/>
          </p:nvSpPr>
          <p:spPr bwMode="gray">
            <a:xfrm>
              <a:off x="2324" y="2216"/>
              <a:ext cx="1388"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1" name="AutoShape 68">
              <a:extLst>
                <a:ext uri="{FF2B5EF4-FFF2-40B4-BE49-F238E27FC236}">
                  <a16:creationId xmlns:a16="http://schemas.microsoft.com/office/drawing/2014/main" id="{13C83D93-3E5C-424F-B64F-FEDE4617F943}"/>
                </a:ext>
              </a:extLst>
            </p:cNvPr>
            <p:cNvSpPr>
              <a:spLocks noChangeArrowheads="1"/>
            </p:cNvSpPr>
            <p:nvPr/>
          </p:nvSpPr>
          <p:spPr bwMode="gray">
            <a:xfrm>
              <a:off x="2345" y="2221"/>
              <a:ext cx="1347"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2" name="AutoShape 69">
              <a:extLst>
                <a:ext uri="{FF2B5EF4-FFF2-40B4-BE49-F238E27FC236}">
                  <a16:creationId xmlns:a16="http://schemas.microsoft.com/office/drawing/2014/main" id="{4BE0BDBC-EF4A-414F-B215-850290DA4329}"/>
                </a:ext>
              </a:extLst>
            </p:cNvPr>
            <p:cNvSpPr>
              <a:spLocks noChangeArrowheads="1"/>
            </p:cNvSpPr>
            <p:nvPr/>
          </p:nvSpPr>
          <p:spPr bwMode="gray">
            <a:xfrm>
              <a:off x="2357" y="3521"/>
              <a:ext cx="1328"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3" name="AutoShape 70">
              <a:extLst>
                <a:ext uri="{FF2B5EF4-FFF2-40B4-BE49-F238E27FC236}">
                  <a16:creationId xmlns:a16="http://schemas.microsoft.com/office/drawing/2014/main" id="{E9229D2F-2EA8-49D5-AD85-6279F4D547D5}"/>
                </a:ext>
              </a:extLst>
            </p:cNvPr>
            <p:cNvSpPr>
              <a:spLocks noChangeArrowheads="1"/>
            </p:cNvSpPr>
            <p:nvPr/>
          </p:nvSpPr>
          <p:spPr bwMode="gray">
            <a:xfrm>
              <a:off x="2357" y="2235"/>
              <a:ext cx="1328"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4" name="Oval 71">
              <a:extLst>
                <a:ext uri="{FF2B5EF4-FFF2-40B4-BE49-F238E27FC236}">
                  <a16:creationId xmlns:a16="http://schemas.microsoft.com/office/drawing/2014/main" id="{D63544C0-BD30-4700-8D6C-33B9BD90411E}"/>
                </a:ext>
              </a:extLst>
            </p:cNvPr>
            <p:cNvSpPr>
              <a:spLocks noChangeArrowheads="1"/>
            </p:cNvSpPr>
            <p:nvPr/>
          </p:nvSpPr>
          <p:spPr bwMode="gray">
            <a:xfrm>
              <a:off x="2802" y="1966"/>
              <a:ext cx="412" cy="51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5" name="Oval 72">
              <a:extLst>
                <a:ext uri="{FF2B5EF4-FFF2-40B4-BE49-F238E27FC236}">
                  <a16:creationId xmlns:a16="http://schemas.microsoft.com/office/drawing/2014/main" id="{B580212A-D2CC-4187-85FF-B256B1884464}"/>
                </a:ext>
              </a:extLst>
            </p:cNvPr>
            <p:cNvSpPr>
              <a:spLocks noChangeArrowheads="1"/>
            </p:cNvSpPr>
            <p:nvPr/>
          </p:nvSpPr>
          <p:spPr bwMode="gray">
            <a:xfrm>
              <a:off x="2806" y="2025"/>
              <a:ext cx="399"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6" name="Oval 73">
              <a:extLst>
                <a:ext uri="{FF2B5EF4-FFF2-40B4-BE49-F238E27FC236}">
                  <a16:creationId xmlns:a16="http://schemas.microsoft.com/office/drawing/2014/main" id="{F3161043-C99C-49EA-8845-6092BAD1005E}"/>
                </a:ext>
              </a:extLst>
            </p:cNvPr>
            <p:cNvSpPr>
              <a:spLocks noChangeArrowheads="1"/>
            </p:cNvSpPr>
            <p:nvPr/>
          </p:nvSpPr>
          <p:spPr bwMode="gray">
            <a:xfrm>
              <a:off x="2811" y="2027"/>
              <a:ext cx="390"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7" name="Oval 74">
              <a:extLst>
                <a:ext uri="{FF2B5EF4-FFF2-40B4-BE49-F238E27FC236}">
                  <a16:creationId xmlns:a16="http://schemas.microsoft.com/office/drawing/2014/main" id="{F97C0C23-A7F8-4D4F-8B8B-A9055BA8FE39}"/>
                </a:ext>
              </a:extLst>
            </p:cNvPr>
            <p:cNvSpPr>
              <a:spLocks noChangeArrowheads="1"/>
            </p:cNvSpPr>
            <p:nvPr/>
          </p:nvSpPr>
          <p:spPr bwMode="gray">
            <a:xfrm>
              <a:off x="2815" y="2031"/>
              <a:ext cx="371"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8" name="Oval 75">
              <a:extLst>
                <a:ext uri="{FF2B5EF4-FFF2-40B4-BE49-F238E27FC236}">
                  <a16:creationId xmlns:a16="http://schemas.microsoft.com/office/drawing/2014/main" id="{416BD136-83CB-4474-831F-372E900C29A8}"/>
                </a:ext>
              </a:extLst>
            </p:cNvPr>
            <p:cNvSpPr>
              <a:spLocks noChangeArrowheads="1"/>
            </p:cNvSpPr>
            <p:nvPr/>
          </p:nvSpPr>
          <p:spPr bwMode="gray">
            <a:xfrm>
              <a:off x="2837" y="2041"/>
              <a:ext cx="329"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309" name="Text Box 76">
              <a:extLst>
                <a:ext uri="{FF2B5EF4-FFF2-40B4-BE49-F238E27FC236}">
                  <a16:creationId xmlns:a16="http://schemas.microsoft.com/office/drawing/2014/main" id="{0D0B4648-E427-4978-BA22-850F205800BF}"/>
                </a:ext>
              </a:extLst>
            </p:cNvPr>
            <p:cNvSpPr txBox="1">
              <a:spLocks noChangeArrowheads="1"/>
            </p:cNvSpPr>
            <p:nvPr/>
          </p:nvSpPr>
          <p:spPr bwMode="gray">
            <a:xfrm>
              <a:off x="2892" y="20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12310" name="Text Box 77">
              <a:extLst>
                <a:ext uri="{FF2B5EF4-FFF2-40B4-BE49-F238E27FC236}">
                  <a16:creationId xmlns:a16="http://schemas.microsoft.com/office/drawing/2014/main" id="{92769F01-FF4C-4DD8-AC90-7D792A991F98}"/>
                </a:ext>
              </a:extLst>
            </p:cNvPr>
            <p:cNvSpPr txBox="1">
              <a:spLocks noChangeArrowheads="1"/>
            </p:cNvSpPr>
            <p:nvPr/>
          </p:nvSpPr>
          <p:spPr bwMode="gray">
            <a:xfrm>
              <a:off x="2373" y="2502"/>
              <a:ext cx="1320" cy="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kumimoji="1" lang="zh-CN" altLang="en-US" sz="2400"/>
            </a:p>
            <a:p>
              <a:pPr algn="l" eaLnBrk="1" hangingPunct="1">
                <a:lnSpc>
                  <a:spcPct val="135000"/>
                </a:lnSpc>
                <a:spcBef>
                  <a:spcPct val="0"/>
                </a:spcBef>
                <a:buClrTx/>
                <a:buFontTx/>
                <a:buAutoNum type="arabicPeriod"/>
              </a:pPr>
              <a:r>
                <a:rPr kumimoji="1" lang="zh-CN" altLang="en-US" sz="2000">
                  <a:solidFill>
                    <a:schemeClr val="tx1"/>
                  </a:solidFill>
                  <a:latin typeface="Arial" panose="020B0604020202020204" pitchFamily="34" charset="0"/>
                </a:rPr>
                <a:t>图的同构</a:t>
              </a:r>
            </a:p>
            <a:p>
              <a:pPr algn="l" eaLnBrk="1" hangingPunct="1">
                <a:lnSpc>
                  <a:spcPct val="135000"/>
                </a:lnSpc>
                <a:spcBef>
                  <a:spcPct val="0"/>
                </a:spcBef>
                <a:buClrTx/>
                <a:buFontTx/>
                <a:buAutoNum type="arabicPeriod"/>
              </a:pPr>
              <a:r>
                <a:rPr kumimoji="1" lang="zh-CN" altLang="en-US" sz="2000">
                  <a:solidFill>
                    <a:schemeClr val="tx1"/>
                  </a:solidFill>
                  <a:latin typeface="Arial" panose="020B0604020202020204" pitchFamily="34" charset="0"/>
                </a:rPr>
                <a:t>图的构成与证明</a:t>
              </a:r>
              <a:r>
                <a:rPr kumimoji="1" lang="zh-CN" altLang="en-US" sz="1800" b="0">
                  <a:solidFill>
                    <a:schemeClr val="tx1"/>
                  </a:solidFill>
                  <a:latin typeface="Arial" panose="020B0604020202020204" pitchFamily="34" charset="0"/>
                  <a:ea typeface="宋体" panose="02010600030101010101" pitchFamily="2" charset="-122"/>
                </a:rPr>
                <a:t> </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1459"/>
                                        </p:tgtEl>
                                        <p:attrNameLst>
                                          <p:attrName>style.visibility</p:attrName>
                                        </p:attrNameLst>
                                      </p:cBhvr>
                                      <p:to>
                                        <p:strVal val="visible"/>
                                      </p:to>
                                    </p:set>
                                    <p:animEffect transition="in" filter="wipe(left)">
                                      <p:cBhvr>
                                        <p:cTn id="11" dur="500"/>
                                        <p:tgtEl>
                                          <p:spTgt spid="117145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71460"/>
                                        </p:tgtEl>
                                        <p:attrNameLst>
                                          <p:attrName>style.visibility</p:attrName>
                                        </p:attrNameLst>
                                      </p:cBhvr>
                                      <p:to>
                                        <p:strVal val="visible"/>
                                      </p:to>
                                    </p:set>
                                    <p:animEffect transition="in" filter="wipe(left)">
                                      <p:cBhvr>
                                        <p:cTn id="19" dur="500"/>
                                        <p:tgtEl>
                                          <p:spTgt spid="117146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ppt_w</p:attrName>
                                        </p:attrNameLst>
                                      </p:cBhvr>
                                      <p:tavLst>
                                        <p:tav tm="0">
                                          <p:val>
                                            <p:fltVal val="0"/>
                                          </p:val>
                                        </p:tav>
                                        <p:tav tm="100000">
                                          <p:val>
                                            <p:strVal val="#ppt_w"/>
                                          </p:val>
                                        </p:tav>
                                      </p:tavLst>
                                    </p:anim>
                                    <p:anim calcmode="lin" valueType="num">
                                      <p:cBhvr>
                                        <p:cTn id="45" dur="1000" fill="hold"/>
                                        <p:tgtEl>
                                          <p:spTgt spid="9"/>
                                        </p:tgtEl>
                                        <p:attrNameLst>
                                          <p:attrName>ppt_h</p:attrName>
                                        </p:attrNameLst>
                                      </p:cBhvr>
                                      <p:tavLst>
                                        <p:tav tm="0">
                                          <p:val>
                                            <p:fltVal val="0"/>
                                          </p:val>
                                        </p:tav>
                                        <p:tav tm="100000">
                                          <p:val>
                                            <p:strVal val="#ppt_h"/>
                                          </p:val>
                                        </p:tav>
                                      </p:tavLst>
                                    </p:anim>
                                    <p:anim calcmode="lin" valueType="num">
                                      <p:cBhvr>
                                        <p:cTn id="46"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9" grpId="0" animBg="1"/>
      <p:bldP spid="117146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a:extLst>
              <a:ext uri="{FF2B5EF4-FFF2-40B4-BE49-F238E27FC236}">
                <a16:creationId xmlns:a16="http://schemas.microsoft.com/office/drawing/2014/main" id="{E8E8149A-C2B9-4D40-9760-2AA4CE55B35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3361FF2-4EB8-4486-88AF-6BF874D5D06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3731" name="Rectangle 2">
            <a:extLst>
              <a:ext uri="{FF2B5EF4-FFF2-40B4-BE49-F238E27FC236}">
                <a16:creationId xmlns:a16="http://schemas.microsoft.com/office/drawing/2014/main" id="{B2E9FF96-5E29-4DAC-868E-9AAE0179E724}"/>
              </a:ext>
            </a:extLst>
          </p:cNvPr>
          <p:cNvSpPr>
            <a:spLocks noGrp="1" noChangeArrowheads="1"/>
          </p:cNvSpPr>
          <p:nvPr>
            <p:ph type="title"/>
          </p:nvPr>
        </p:nvSpPr>
        <p:spPr/>
        <p:txBody>
          <a:bodyPr/>
          <a:lstStyle/>
          <a:p>
            <a:pPr eaLnBrk="1" hangingPunct="1"/>
            <a:r>
              <a:rPr lang="zh-CN" altLang="en-US"/>
              <a:t>定义</a:t>
            </a:r>
            <a:r>
              <a:rPr lang="en-US" altLang="zh-CN"/>
              <a:t>8.3.2</a:t>
            </a:r>
            <a:endParaRPr lang="zh-CN" altLang="en-US"/>
          </a:p>
        </p:txBody>
      </p:sp>
      <p:sp>
        <p:nvSpPr>
          <p:cNvPr id="1251331" name="Rectangle 3">
            <a:extLst>
              <a:ext uri="{FF2B5EF4-FFF2-40B4-BE49-F238E27FC236}">
                <a16:creationId xmlns:a16="http://schemas.microsoft.com/office/drawing/2014/main" id="{FA5BEFE9-00E0-47FF-9838-320D034EA3F7}"/>
              </a:ext>
            </a:extLst>
          </p:cNvPr>
          <p:cNvSpPr>
            <a:spLocks noGrp="1" noChangeArrowheads="1"/>
          </p:cNvSpPr>
          <p:nvPr>
            <p:ph type="body" idx="1"/>
          </p:nvPr>
        </p:nvSpPr>
        <p:spPr>
          <a:xfrm>
            <a:off x="2135188" y="1196976"/>
            <a:ext cx="8064500" cy="4964113"/>
          </a:xfrm>
        </p:spPr>
        <p:txBody>
          <a:bodyPr/>
          <a:lstStyle/>
          <a:p>
            <a:pPr marL="533400" indent="-533400" eaLnBrk="1" hangingPunct="1">
              <a:buNone/>
            </a:pPr>
            <a:r>
              <a:rPr lang="zh-CN" altLang="en-US"/>
              <a:t>在图</a:t>
            </a:r>
            <a:r>
              <a:rPr lang="en-US" altLang="zh-CN"/>
              <a:t>G = &lt;V, E&gt;</a:t>
            </a:r>
            <a:r>
              <a:rPr lang="zh-CN" altLang="en-US"/>
              <a:t>中，</a:t>
            </a:r>
            <a:r>
              <a:rPr lang="en-US" altLang="zh-CN"/>
              <a:t>v</a:t>
            </a:r>
            <a:r>
              <a:rPr lang="en-US" altLang="zh-CN" baseline="-25000"/>
              <a:t>i</a:t>
            </a:r>
            <a:r>
              <a:rPr lang="en-US" altLang="zh-CN"/>
              <a:t>, v</a:t>
            </a:r>
            <a:r>
              <a:rPr lang="en-US" altLang="zh-CN" baseline="-25000"/>
              <a:t>j</a:t>
            </a:r>
            <a:r>
              <a:rPr lang="en-US" altLang="zh-CN"/>
              <a:t>∈V</a:t>
            </a:r>
            <a:r>
              <a:rPr lang="zh-CN" altLang="en-US"/>
              <a:t>。</a:t>
            </a:r>
          </a:p>
          <a:p>
            <a:pPr marL="533400" indent="-533400" eaLnBrk="1" hangingPunct="1">
              <a:buClr>
                <a:srgbClr val="800080"/>
              </a:buClr>
              <a:buFont typeface="Wingdings" panose="05000000000000000000" pitchFamily="2" charset="2"/>
              <a:buAutoNum type="arabicPeriod"/>
            </a:pPr>
            <a:r>
              <a:rPr lang="zh-CN" altLang="en-US"/>
              <a:t>如果从</a:t>
            </a:r>
            <a:r>
              <a:rPr lang="en-US" altLang="zh-CN"/>
              <a:t>v</a:t>
            </a:r>
            <a:r>
              <a:rPr lang="en-US" altLang="zh-CN" baseline="-25000"/>
              <a:t>i</a:t>
            </a:r>
            <a:r>
              <a:rPr lang="zh-CN" altLang="en-US"/>
              <a:t>到</a:t>
            </a:r>
            <a:r>
              <a:rPr lang="en-US" altLang="zh-CN"/>
              <a:t>v</a:t>
            </a:r>
            <a:r>
              <a:rPr lang="en-US" altLang="zh-CN" baseline="-25000"/>
              <a:t>j</a:t>
            </a:r>
            <a:r>
              <a:rPr lang="zh-CN" altLang="en-US">
                <a:solidFill>
                  <a:srgbClr val="0000FF"/>
                </a:solidFill>
              </a:rPr>
              <a:t>存在通路</a:t>
            </a:r>
            <a:r>
              <a:rPr lang="zh-CN" altLang="en-US"/>
              <a:t>，则称</a:t>
            </a:r>
            <a:r>
              <a:rPr lang="en-US" altLang="zh-CN"/>
              <a:t>v</a:t>
            </a:r>
            <a:r>
              <a:rPr lang="en-US" altLang="zh-CN" baseline="-25000"/>
              <a:t>i</a:t>
            </a:r>
            <a:r>
              <a:rPr lang="zh-CN" altLang="en-US"/>
              <a:t>到</a:t>
            </a:r>
            <a:r>
              <a:rPr lang="en-US" altLang="zh-CN"/>
              <a:t>v</a:t>
            </a:r>
            <a:r>
              <a:rPr lang="en-US" altLang="zh-CN" baseline="-25000"/>
              <a:t>j</a:t>
            </a:r>
            <a:r>
              <a:rPr lang="zh-CN" altLang="en-US"/>
              <a:t>是</a:t>
            </a:r>
            <a:r>
              <a:rPr lang="zh-CN" altLang="en-US">
                <a:solidFill>
                  <a:schemeClr val="accent1"/>
                </a:solidFill>
              </a:rPr>
              <a:t>可达</a:t>
            </a:r>
            <a:r>
              <a:rPr lang="zh-CN" altLang="en-US"/>
              <a:t>的，否则称</a:t>
            </a:r>
            <a:r>
              <a:rPr lang="en-US" altLang="zh-CN"/>
              <a:t>v</a:t>
            </a:r>
            <a:r>
              <a:rPr lang="en-US" altLang="zh-CN" baseline="-25000"/>
              <a:t>i</a:t>
            </a:r>
            <a:r>
              <a:rPr lang="zh-CN" altLang="en-US"/>
              <a:t>到</a:t>
            </a:r>
            <a:r>
              <a:rPr lang="en-US" altLang="zh-CN"/>
              <a:t>v</a:t>
            </a:r>
            <a:r>
              <a:rPr lang="en-US" altLang="zh-CN" baseline="-25000"/>
              <a:t>j</a:t>
            </a:r>
            <a:r>
              <a:rPr lang="zh-CN" altLang="en-US">
                <a:solidFill>
                  <a:schemeClr val="accent1"/>
                </a:solidFill>
              </a:rPr>
              <a:t>不可达</a:t>
            </a:r>
            <a:r>
              <a:rPr lang="zh-CN" altLang="en-US"/>
              <a:t>。规定：</a:t>
            </a:r>
            <a:r>
              <a:rPr lang="zh-CN" altLang="en-US">
                <a:solidFill>
                  <a:srgbClr val="800080"/>
                </a:solidFill>
              </a:rPr>
              <a:t>任何结点到自己都是可达的</a:t>
            </a:r>
            <a:r>
              <a:rPr lang="zh-CN" altLang="en-US"/>
              <a:t>。</a:t>
            </a:r>
          </a:p>
          <a:p>
            <a:pPr marL="533400" indent="-533400" eaLnBrk="1" hangingPunct="1">
              <a:buClr>
                <a:srgbClr val="800080"/>
              </a:buClr>
              <a:buFont typeface="Wingdings" panose="05000000000000000000" pitchFamily="2" charset="2"/>
              <a:buAutoNum type="arabicPeriod"/>
            </a:pPr>
            <a:r>
              <a:rPr lang="zh-CN" altLang="en-US"/>
              <a:t>如果</a:t>
            </a:r>
            <a:r>
              <a:rPr lang="en-US" altLang="zh-CN"/>
              <a:t>v</a:t>
            </a:r>
            <a:r>
              <a:rPr lang="en-US" altLang="zh-CN" baseline="-25000"/>
              <a:t>i</a:t>
            </a:r>
            <a:r>
              <a:rPr lang="zh-CN" altLang="en-US"/>
              <a:t>到</a:t>
            </a:r>
            <a:r>
              <a:rPr lang="en-US" altLang="zh-CN"/>
              <a:t>v</a:t>
            </a:r>
            <a:r>
              <a:rPr lang="en-US" altLang="zh-CN" baseline="-25000"/>
              <a:t>j</a:t>
            </a:r>
            <a:r>
              <a:rPr lang="zh-CN" altLang="en-US">
                <a:solidFill>
                  <a:srgbClr val="0000FF"/>
                </a:solidFill>
              </a:rPr>
              <a:t>可达</a:t>
            </a:r>
            <a:r>
              <a:rPr lang="zh-CN" altLang="en-US"/>
              <a:t>，则称</a:t>
            </a:r>
            <a:r>
              <a:rPr lang="zh-CN" altLang="en-US">
                <a:solidFill>
                  <a:srgbClr val="0000FF"/>
                </a:solidFill>
              </a:rPr>
              <a:t>长度最短的通路</a:t>
            </a:r>
            <a:r>
              <a:rPr lang="zh-CN" altLang="en-US"/>
              <a:t>为从</a:t>
            </a:r>
            <a:r>
              <a:rPr lang="en-US" altLang="zh-CN"/>
              <a:t>v</a:t>
            </a:r>
            <a:r>
              <a:rPr lang="en-US" altLang="zh-CN" baseline="-25000"/>
              <a:t>i</a:t>
            </a:r>
            <a:r>
              <a:rPr lang="zh-CN" altLang="en-US"/>
              <a:t>到</a:t>
            </a:r>
            <a:r>
              <a:rPr lang="en-US" altLang="zh-CN"/>
              <a:t>v</a:t>
            </a:r>
            <a:r>
              <a:rPr lang="en-US" altLang="zh-CN" baseline="-25000"/>
              <a:t>j</a:t>
            </a:r>
            <a:r>
              <a:rPr lang="zh-CN" altLang="en-US"/>
              <a:t>的</a:t>
            </a:r>
            <a:r>
              <a:rPr lang="zh-CN" altLang="en-US">
                <a:solidFill>
                  <a:schemeClr val="accent1"/>
                </a:solidFill>
              </a:rPr>
              <a:t>短程线</a:t>
            </a:r>
            <a:r>
              <a:rPr lang="en-US" altLang="zh-CN"/>
              <a:t>(Geodesic)</a:t>
            </a:r>
            <a:r>
              <a:rPr lang="zh-CN" altLang="en-US"/>
              <a:t>；</a:t>
            </a:r>
          </a:p>
          <a:p>
            <a:pPr marL="533400" indent="-533400" eaLnBrk="1" hangingPunct="1">
              <a:buClr>
                <a:srgbClr val="800080"/>
              </a:buClr>
              <a:buFont typeface="Wingdings" panose="05000000000000000000" pitchFamily="2" charset="2"/>
              <a:buAutoNum type="arabicPeriod"/>
            </a:pPr>
            <a:r>
              <a:rPr lang="zh-CN" altLang="en-US"/>
              <a:t>从</a:t>
            </a:r>
            <a:r>
              <a:rPr lang="en-US" altLang="zh-CN"/>
              <a:t>v</a:t>
            </a:r>
            <a:r>
              <a:rPr lang="en-US" altLang="zh-CN" baseline="-25000"/>
              <a:t>i</a:t>
            </a:r>
            <a:r>
              <a:rPr lang="zh-CN" altLang="en-US"/>
              <a:t>到</a:t>
            </a:r>
            <a:r>
              <a:rPr lang="en-US" altLang="zh-CN"/>
              <a:t>v</a:t>
            </a:r>
            <a:r>
              <a:rPr lang="en-US" altLang="zh-CN" baseline="-25000"/>
              <a:t>j</a:t>
            </a:r>
            <a:r>
              <a:rPr lang="zh-CN" altLang="en-US"/>
              <a:t>的短程线的长度称为从</a:t>
            </a:r>
            <a:r>
              <a:rPr lang="en-US" altLang="zh-CN"/>
              <a:t>v</a:t>
            </a:r>
            <a:r>
              <a:rPr lang="en-US" altLang="zh-CN" baseline="-25000"/>
              <a:t>i</a:t>
            </a:r>
            <a:r>
              <a:rPr lang="zh-CN" altLang="en-US"/>
              <a:t>到</a:t>
            </a:r>
            <a:r>
              <a:rPr lang="en-US" altLang="zh-CN"/>
              <a:t>v</a:t>
            </a:r>
            <a:r>
              <a:rPr lang="en-US" altLang="zh-CN" baseline="-25000"/>
              <a:t>j</a:t>
            </a:r>
            <a:r>
              <a:rPr lang="zh-CN" altLang="en-US"/>
              <a:t>的</a:t>
            </a:r>
            <a:r>
              <a:rPr lang="zh-CN" altLang="en-US">
                <a:solidFill>
                  <a:schemeClr val="accent1"/>
                </a:solidFill>
              </a:rPr>
              <a:t>距离</a:t>
            </a:r>
            <a:r>
              <a:rPr lang="en-US" altLang="zh-CN"/>
              <a:t>(Distance)</a:t>
            </a:r>
            <a:r>
              <a:rPr lang="zh-CN" altLang="en-US"/>
              <a:t>，记为</a:t>
            </a:r>
            <a:r>
              <a:rPr lang="en-US" altLang="zh-CN">
                <a:solidFill>
                  <a:schemeClr val="accent1"/>
                </a:solidFill>
              </a:rPr>
              <a:t>d(v</a:t>
            </a:r>
            <a:r>
              <a:rPr lang="en-US" altLang="zh-CN" baseline="-25000">
                <a:solidFill>
                  <a:schemeClr val="accent1"/>
                </a:solidFill>
              </a:rPr>
              <a:t>i</a:t>
            </a:r>
            <a:r>
              <a:rPr lang="en-US" altLang="zh-CN">
                <a:solidFill>
                  <a:schemeClr val="accent1"/>
                </a:solidFill>
              </a:rPr>
              <a:t>, v</a:t>
            </a:r>
            <a:r>
              <a:rPr lang="en-US" altLang="zh-CN" baseline="-25000">
                <a:solidFill>
                  <a:schemeClr val="accent1"/>
                </a:solidFill>
              </a:rPr>
              <a:t>j</a:t>
            </a:r>
            <a:r>
              <a:rPr lang="en-US" altLang="zh-CN">
                <a:solidFill>
                  <a:schemeClr val="accent1"/>
                </a:solidFill>
              </a:rPr>
              <a:t>)</a:t>
            </a:r>
            <a:r>
              <a:rPr lang="zh-CN" altLang="en-US"/>
              <a:t>。如果</a:t>
            </a:r>
            <a:r>
              <a:rPr lang="en-US" altLang="zh-CN"/>
              <a:t>v</a:t>
            </a:r>
            <a:r>
              <a:rPr lang="en-US" altLang="zh-CN" baseline="-25000"/>
              <a:t>i</a:t>
            </a:r>
            <a:r>
              <a:rPr lang="zh-CN" altLang="en-US"/>
              <a:t>到</a:t>
            </a:r>
            <a:r>
              <a:rPr lang="en-US" altLang="zh-CN"/>
              <a:t>v</a:t>
            </a:r>
            <a:r>
              <a:rPr lang="en-US" altLang="zh-CN" baseline="-25000"/>
              <a:t>j</a:t>
            </a:r>
            <a:r>
              <a:rPr lang="zh-CN" altLang="en-US">
                <a:solidFill>
                  <a:srgbClr val="0000FF"/>
                </a:solidFill>
              </a:rPr>
              <a:t>不可达</a:t>
            </a:r>
            <a:r>
              <a:rPr lang="zh-CN" altLang="en-US"/>
              <a:t>，则通常记为</a:t>
            </a:r>
            <a:r>
              <a:rPr lang="en-US" altLang="zh-CN">
                <a:solidFill>
                  <a:schemeClr val="accent1"/>
                </a:solidFill>
              </a:rPr>
              <a:t>d(v</a:t>
            </a:r>
            <a:r>
              <a:rPr lang="en-US" altLang="zh-CN" baseline="-25000">
                <a:solidFill>
                  <a:schemeClr val="accent1"/>
                </a:solidFill>
              </a:rPr>
              <a:t>i</a:t>
            </a:r>
            <a:r>
              <a:rPr lang="en-US" altLang="zh-CN">
                <a:solidFill>
                  <a:schemeClr val="accent1"/>
                </a:solidFill>
              </a:rPr>
              <a:t>, v</a:t>
            </a:r>
            <a:r>
              <a:rPr lang="en-US" altLang="zh-CN" baseline="-25000">
                <a:solidFill>
                  <a:schemeClr val="accent1"/>
                </a:solidFill>
              </a:rPr>
              <a:t>j</a:t>
            </a:r>
            <a:r>
              <a:rPr lang="en-US" altLang="zh-CN">
                <a:solidFill>
                  <a:schemeClr val="accent1"/>
                </a:solidFill>
              </a:rPr>
              <a:t>) = ∞</a:t>
            </a:r>
            <a:r>
              <a:rPr lang="zh-CN" altLang="en-US"/>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1331">
                                            <p:txEl>
                                              <p:pRg st="0" end="0"/>
                                            </p:txEl>
                                          </p:spTgt>
                                        </p:tgtEl>
                                        <p:attrNameLst>
                                          <p:attrName>style.visibility</p:attrName>
                                        </p:attrNameLst>
                                      </p:cBhvr>
                                      <p:to>
                                        <p:strVal val="visible"/>
                                      </p:to>
                                    </p:set>
                                    <p:animEffect transition="in" filter="fade">
                                      <p:cBhvr>
                                        <p:cTn id="7" dur="500"/>
                                        <p:tgtEl>
                                          <p:spTgt spid="1251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51331">
                                            <p:txEl>
                                              <p:pRg st="1" end="1"/>
                                            </p:txEl>
                                          </p:spTgt>
                                        </p:tgtEl>
                                        <p:attrNameLst>
                                          <p:attrName>style.visibility</p:attrName>
                                        </p:attrNameLst>
                                      </p:cBhvr>
                                      <p:to>
                                        <p:strVal val="visible"/>
                                      </p:to>
                                    </p:set>
                                    <p:animEffect transition="in" filter="fade">
                                      <p:cBhvr>
                                        <p:cTn id="12" dur="500"/>
                                        <p:tgtEl>
                                          <p:spTgt spid="1251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1331">
                                            <p:txEl>
                                              <p:pRg st="2" end="2"/>
                                            </p:txEl>
                                          </p:spTgt>
                                        </p:tgtEl>
                                        <p:attrNameLst>
                                          <p:attrName>style.visibility</p:attrName>
                                        </p:attrNameLst>
                                      </p:cBhvr>
                                      <p:to>
                                        <p:strVal val="visible"/>
                                      </p:to>
                                    </p:set>
                                    <p:animEffect transition="in" filter="fade">
                                      <p:cBhvr>
                                        <p:cTn id="17" dur="500"/>
                                        <p:tgtEl>
                                          <p:spTgt spid="1251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51331">
                                            <p:txEl>
                                              <p:pRg st="3" end="3"/>
                                            </p:txEl>
                                          </p:spTgt>
                                        </p:tgtEl>
                                        <p:attrNameLst>
                                          <p:attrName>style.visibility</p:attrName>
                                        </p:attrNameLst>
                                      </p:cBhvr>
                                      <p:to>
                                        <p:strVal val="visible"/>
                                      </p:to>
                                    </p:set>
                                    <p:animEffect transition="in" filter="fade">
                                      <p:cBhvr>
                                        <p:cTn id="22" dur="500"/>
                                        <p:tgtEl>
                                          <p:spTgt spid="1251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a:extLst>
              <a:ext uri="{FF2B5EF4-FFF2-40B4-BE49-F238E27FC236}">
                <a16:creationId xmlns:a16="http://schemas.microsoft.com/office/drawing/2014/main" id="{4DC57AB5-899F-4367-8BA3-5B6CB63956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054832F-D6E3-4A56-AE32-38A5BFB1B083}"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4755" name="Rectangle 2">
            <a:extLst>
              <a:ext uri="{FF2B5EF4-FFF2-40B4-BE49-F238E27FC236}">
                <a16:creationId xmlns:a16="http://schemas.microsoft.com/office/drawing/2014/main" id="{1FCBAC08-60D4-4DBE-BB25-90DEFFEEA72A}"/>
              </a:ext>
            </a:extLst>
          </p:cNvPr>
          <p:cNvSpPr>
            <a:spLocks noGrp="1" noChangeArrowheads="1"/>
          </p:cNvSpPr>
          <p:nvPr>
            <p:ph type="title"/>
          </p:nvPr>
        </p:nvSpPr>
        <p:spPr/>
        <p:txBody>
          <a:bodyPr/>
          <a:lstStyle/>
          <a:p>
            <a:pPr eaLnBrk="1" hangingPunct="1"/>
            <a:r>
              <a:rPr lang="zh-CN" altLang="en-US"/>
              <a:t>说明</a:t>
            </a:r>
          </a:p>
        </p:txBody>
      </p:sp>
      <p:sp>
        <p:nvSpPr>
          <p:cNvPr id="1252355" name="Rectangle 3">
            <a:extLst>
              <a:ext uri="{FF2B5EF4-FFF2-40B4-BE49-F238E27FC236}">
                <a16:creationId xmlns:a16="http://schemas.microsoft.com/office/drawing/2014/main" id="{CED9E573-2E0D-4C70-B0F6-D648832AB395}"/>
              </a:ext>
            </a:extLst>
          </p:cNvPr>
          <p:cNvSpPr>
            <a:spLocks noGrp="1" noChangeArrowheads="1"/>
          </p:cNvSpPr>
          <p:nvPr>
            <p:ph type="body" idx="1"/>
          </p:nvPr>
        </p:nvSpPr>
        <p:spPr>
          <a:xfrm>
            <a:off x="1013603" y="1727245"/>
            <a:ext cx="6984851" cy="2091919"/>
          </a:xfrm>
        </p:spPr>
        <p:txBody>
          <a:bodyPr/>
          <a:lstStyle/>
          <a:p>
            <a:pPr marL="0" indent="0" eaLnBrk="1" hangingPunct="1">
              <a:spcBef>
                <a:spcPct val="0"/>
              </a:spcBef>
              <a:buNone/>
            </a:pPr>
            <a:r>
              <a:rPr lang="en-US" altLang="zh-CN" dirty="0"/>
              <a:t>d(v</a:t>
            </a:r>
            <a:r>
              <a:rPr lang="en-US" altLang="zh-CN" baseline="-25000" dirty="0"/>
              <a:t>i</a:t>
            </a:r>
            <a:r>
              <a:rPr lang="en-US" altLang="zh-CN" dirty="0"/>
              <a:t>, </a:t>
            </a:r>
            <a:r>
              <a:rPr lang="en-US" altLang="zh-CN" dirty="0" err="1"/>
              <a:t>v</a:t>
            </a:r>
            <a:r>
              <a:rPr lang="en-US" altLang="zh-CN" baseline="-25000" dirty="0" err="1"/>
              <a:t>j</a:t>
            </a:r>
            <a:r>
              <a:rPr lang="en-US" altLang="zh-CN" dirty="0"/>
              <a:t>)</a:t>
            </a:r>
            <a:r>
              <a:rPr lang="zh-CN" altLang="en-US" dirty="0"/>
              <a:t>满足下列性质：</a:t>
            </a:r>
          </a:p>
          <a:p>
            <a:pPr marL="0" indent="0" eaLnBrk="1" hangingPunct="1">
              <a:spcBef>
                <a:spcPct val="0"/>
              </a:spcBef>
              <a:buNone/>
            </a:pPr>
            <a:r>
              <a:rPr lang="zh-CN" altLang="en-US" dirty="0"/>
              <a:t>（</a:t>
            </a:r>
            <a:r>
              <a:rPr lang="en-US" altLang="zh-CN" dirty="0"/>
              <a:t>1</a:t>
            </a:r>
            <a:r>
              <a:rPr lang="zh-CN" altLang="en-US" dirty="0"/>
              <a:t>）</a:t>
            </a:r>
            <a:r>
              <a:rPr lang="en-US" altLang="zh-CN" dirty="0"/>
              <a:t>d(v</a:t>
            </a:r>
            <a:r>
              <a:rPr lang="en-US" altLang="zh-CN" baseline="-25000" dirty="0"/>
              <a:t>i</a:t>
            </a:r>
            <a:r>
              <a:rPr lang="en-US" altLang="zh-CN" dirty="0"/>
              <a:t>, </a:t>
            </a:r>
            <a:r>
              <a:rPr lang="en-US" altLang="zh-CN" dirty="0" err="1"/>
              <a:t>v</a:t>
            </a:r>
            <a:r>
              <a:rPr lang="en-US" altLang="zh-CN" baseline="-25000" dirty="0" err="1"/>
              <a:t>j</a:t>
            </a:r>
            <a:r>
              <a:rPr lang="en-US" altLang="zh-CN" dirty="0"/>
              <a:t>)≥0</a:t>
            </a:r>
            <a:r>
              <a:rPr lang="zh-CN" altLang="en-US" dirty="0"/>
              <a:t>；</a:t>
            </a:r>
          </a:p>
          <a:p>
            <a:pPr marL="0" indent="0" eaLnBrk="1" hangingPunct="1">
              <a:spcBef>
                <a:spcPct val="0"/>
              </a:spcBef>
              <a:buNone/>
            </a:pPr>
            <a:r>
              <a:rPr lang="zh-CN" altLang="en-US" dirty="0"/>
              <a:t>（</a:t>
            </a:r>
            <a:r>
              <a:rPr lang="en-US" altLang="zh-CN" dirty="0"/>
              <a:t>2</a:t>
            </a:r>
            <a:r>
              <a:rPr lang="zh-CN" altLang="en-US" dirty="0"/>
              <a:t>）</a:t>
            </a:r>
            <a:r>
              <a:rPr lang="en-US" altLang="zh-CN" dirty="0"/>
              <a:t>d(v</a:t>
            </a:r>
            <a:r>
              <a:rPr lang="en-US" altLang="zh-CN" baseline="-25000" dirty="0"/>
              <a:t>i</a:t>
            </a:r>
            <a:r>
              <a:rPr lang="en-US" altLang="zh-CN" dirty="0"/>
              <a:t>, v</a:t>
            </a:r>
            <a:r>
              <a:rPr lang="en-US" altLang="zh-CN" baseline="-25000" dirty="0"/>
              <a:t>i</a:t>
            </a:r>
            <a:r>
              <a:rPr lang="en-US" altLang="zh-CN" dirty="0"/>
              <a:t>) = 0</a:t>
            </a:r>
            <a:r>
              <a:rPr lang="zh-CN" altLang="en-US" dirty="0"/>
              <a:t>；</a:t>
            </a:r>
          </a:p>
          <a:p>
            <a:pPr marL="0" indent="0" eaLnBrk="1" hangingPunct="1">
              <a:spcBef>
                <a:spcPct val="0"/>
              </a:spcBef>
              <a:buNone/>
            </a:pPr>
            <a:r>
              <a:rPr lang="zh-CN" altLang="en-US" dirty="0"/>
              <a:t>（</a:t>
            </a:r>
            <a:r>
              <a:rPr lang="en-US" altLang="zh-CN" dirty="0"/>
              <a:t>3</a:t>
            </a:r>
            <a:r>
              <a:rPr lang="zh-CN" altLang="en-US" dirty="0"/>
              <a:t>）</a:t>
            </a:r>
            <a:r>
              <a:rPr lang="en-US" altLang="zh-CN" dirty="0"/>
              <a:t>d(v</a:t>
            </a:r>
            <a:r>
              <a:rPr lang="en-US" altLang="zh-CN" baseline="-25000" dirty="0"/>
              <a:t>i</a:t>
            </a:r>
            <a:r>
              <a:rPr lang="en-US" altLang="zh-CN" dirty="0"/>
              <a:t>, </a:t>
            </a:r>
            <a:r>
              <a:rPr lang="en-US" altLang="zh-CN" dirty="0" err="1"/>
              <a:t>v</a:t>
            </a:r>
            <a:r>
              <a:rPr lang="en-US" altLang="zh-CN" baseline="-25000" dirty="0" err="1"/>
              <a:t>k</a:t>
            </a:r>
            <a:r>
              <a:rPr lang="en-US" altLang="zh-CN" dirty="0"/>
              <a:t>)</a:t>
            </a:r>
            <a:r>
              <a:rPr lang="zh-CN" altLang="en-US" dirty="0"/>
              <a:t>＋</a:t>
            </a:r>
            <a:r>
              <a:rPr lang="en-US" altLang="zh-CN" dirty="0"/>
              <a:t>d(</a:t>
            </a:r>
            <a:r>
              <a:rPr lang="en-US" altLang="zh-CN" dirty="0" err="1"/>
              <a:t>v</a:t>
            </a:r>
            <a:r>
              <a:rPr lang="en-US" altLang="zh-CN" baseline="-25000" dirty="0" err="1"/>
              <a:t>k</a:t>
            </a:r>
            <a:r>
              <a:rPr lang="en-US" altLang="zh-CN" dirty="0"/>
              <a:t>, </a:t>
            </a:r>
            <a:r>
              <a:rPr lang="en-US" altLang="zh-CN" dirty="0" err="1"/>
              <a:t>v</a:t>
            </a:r>
            <a:r>
              <a:rPr lang="en-US" altLang="zh-CN" baseline="-25000" dirty="0" err="1"/>
              <a:t>j</a:t>
            </a:r>
            <a:r>
              <a:rPr lang="en-US" altLang="zh-CN" dirty="0"/>
              <a:t>)≥d(v</a:t>
            </a:r>
            <a:r>
              <a:rPr lang="en-US" altLang="zh-CN" baseline="-25000" dirty="0"/>
              <a:t>i</a:t>
            </a:r>
            <a:r>
              <a:rPr lang="en-US" altLang="zh-CN" dirty="0"/>
              <a:t>, </a:t>
            </a:r>
            <a:r>
              <a:rPr lang="en-US" altLang="zh-CN" dirty="0" err="1"/>
              <a:t>v</a:t>
            </a:r>
            <a:r>
              <a:rPr lang="en-US" altLang="zh-CN" baseline="-25000" dirty="0" err="1"/>
              <a:t>j</a:t>
            </a:r>
            <a:r>
              <a:rPr lang="en-US" altLang="zh-CN" dirty="0"/>
              <a:t>)</a:t>
            </a:r>
            <a:r>
              <a:rPr lang="zh-CN" altLang="en-US" dirty="0"/>
              <a:t>。</a:t>
            </a:r>
          </a:p>
        </p:txBody>
      </p:sp>
      <p:sp>
        <p:nvSpPr>
          <p:cNvPr id="1252409" name="Rectangle 57">
            <a:extLst>
              <a:ext uri="{FF2B5EF4-FFF2-40B4-BE49-F238E27FC236}">
                <a16:creationId xmlns:a16="http://schemas.microsoft.com/office/drawing/2014/main" id="{182A33D6-0D91-4610-B4E2-95F285D640EE}"/>
              </a:ext>
            </a:extLst>
          </p:cNvPr>
          <p:cNvSpPr>
            <a:spLocks noChangeArrowheads="1"/>
          </p:cNvSpPr>
          <p:nvPr/>
        </p:nvSpPr>
        <p:spPr bwMode="auto">
          <a:xfrm>
            <a:off x="645300" y="4044455"/>
            <a:ext cx="11291152" cy="218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10000"/>
              </a:lnSpc>
              <a:spcBef>
                <a:spcPct val="10000"/>
              </a:spcBef>
              <a:buFont typeface="Wingdings" panose="05000000000000000000" pitchFamily="2" charset="2"/>
              <a:buNone/>
            </a:pPr>
            <a:r>
              <a:rPr lang="zh-CN" altLang="en-US" sz="2400" dirty="0"/>
              <a:t>对于无向图，一定有若</a:t>
            </a:r>
            <a:r>
              <a:rPr lang="en-US" altLang="zh-CN" sz="2400" dirty="0"/>
              <a:t>v</a:t>
            </a:r>
            <a:r>
              <a:rPr lang="en-US" altLang="zh-CN" sz="2400" baseline="-25000" dirty="0"/>
              <a:t>i</a:t>
            </a:r>
            <a:r>
              <a:rPr lang="zh-CN" altLang="en-US" sz="2400" dirty="0"/>
              <a:t>到</a:t>
            </a:r>
            <a:r>
              <a:rPr lang="en-US" altLang="zh-CN" sz="2400" dirty="0" err="1"/>
              <a:t>v</a:t>
            </a:r>
            <a:r>
              <a:rPr lang="en-US" altLang="zh-CN" sz="2400" baseline="-25000" dirty="0" err="1"/>
              <a:t>j</a:t>
            </a:r>
            <a:r>
              <a:rPr lang="zh-CN" altLang="en-US" sz="2400" dirty="0"/>
              <a:t>可达，则</a:t>
            </a:r>
            <a:r>
              <a:rPr lang="en-US" altLang="zh-CN" sz="2400" dirty="0" err="1"/>
              <a:t>v</a:t>
            </a:r>
            <a:r>
              <a:rPr lang="en-US" altLang="zh-CN" sz="2400" baseline="-25000" dirty="0" err="1"/>
              <a:t>j</a:t>
            </a:r>
            <a:r>
              <a:rPr lang="zh-CN" altLang="en-US" sz="2400" dirty="0"/>
              <a:t>到</a:t>
            </a:r>
            <a:r>
              <a:rPr lang="en-US" altLang="zh-CN" sz="2400" dirty="0"/>
              <a:t>v</a:t>
            </a:r>
            <a:r>
              <a:rPr lang="en-US" altLang="zh-CN" sz="2400" baseline="-25000" dirty="0"/>
              <a:t>i</a:t>
            </a:r>
            <a:r>
              <a:rPr lang="zh-CN" altLang="en-US" sz="2400" dirty="0"/>
              <a:t>可达；也有</a:t>
            </a:r>
            <a:r>
              <a:rPr lang="en-US" altLang="zh-CN" sz="2400" dirty="0"/>
              <a:t>d(v</a:t>
            </a:r>
            <a:r>
              <a:rPr lang="en-US" altLang="zh-CN" sz="2400" baseline="-25000" dirty="0"/>
              <a:t>i</a:t>
            </a:r>
            <a:r>
              <a:rPr lang="en-US" altLang="zh-CN" sz="2400" dirty="0"/>
              <a:t>, </a:t>
            </a:r>
            <a:r>
              <a:rPr lang="en-US" altLang="zh-CN" sz="2400" dirty="0" err="1"/>
              <a:t>v</a:t>
            </a:r>
            <a:r>
              <a:rPr lang="en-US" altLang="zh-CN" sz="2400" baseline="-25000" dirty="0" err="1"/>
              <a:t>j</a:t>
            </a:r>
            <a:r>
              <a:rPr lang="en-US" altLang="zh-CN" sz="2400" dirty="0"/>
              <a:t>) = d(</a:t>
            </a:r>
            <a:r>
              <a:rPr lang="en-US" altLang="zh-CN" sz="2400" dirty="0" err="1"/>
              <a:t>v</a:t>
            </a:r>
            <a:r>
              <a:rPr lang="en-US" altLang="zh-CN" sz="2400" baseline="-25000" dirty="0" err="1"/>
              <a:t>j</a:t>
            </a:r>
            <a:r>
              <a:rPr lang="en-US" altLang="zh-CN" sz="2400" dirty="0"/>
              <a:t>, v</a:t>
            </a:r>
            <a:r>
              <a:rPr lang="en-US" altLang="zh-CN" sz="2400" baseline="-25000" dirty="0"/>
              <a:t>i</a:t>
            </a:r>
            <a:r>
              <a:rPr lang="en-US" altLang="zh-CN" sz="2400" dirty="0"/>
              <a:t>)</a:t>
            </a:r>
            <a:r>
              <a:rPr lang="zh-CN" altLang="en-US" sz="2400" dirty="0"/>
              <a:t>。</a:t>
            </a:r>
          </a:p>
          <a:p>
            <a:pPr eaLnBrk="1" hangingPunct="1">
              <a:lnSpc>
                <a:spcPct val="110000"/>
              </a:lnSpc>
              <a:spcBef>
                <a:spcPct val="10000"/>
              </a:spcBef>
              <a:buFont typeface="Wingdings" panose="05000000000000000000" pitchFamily="2" charset="2"/>
              <a:buNone/>
            </a:pPr>
            <a:r>
              <a:rPr lang="zh-CN" altLang="en-US" sz="2400" dirty="0"/>
              <a:t>对于有向图，</a:t>
            </a:r>
            <a:r>
              <a:rPr lang="en-US" altLang="zh-CN" sz="2400" dirty="0"/>
              <a:t>v</a:t>
            </a:r>
            <a:r>
              <a:rPr lang="en-US" altLang="zh-CN" sz="2400" baseline="-25000" dirty="0"/>
              <a:t>i</a:t>
            </a:r>
            <a:r>
              <a:rPr lang="zh-CN" altLang="en-US" sz="2400" dirty="0"/>
              <a:t>到</a:t>
            </a:r>
            <a:r>
              <a:rPr lang="en-US" altLang="zh-CN" sz="2400" dirty="0" err="1"/>
              <a:t>v</a:t>
            </a:r>
            <a:r>
              <a:rPr lang="en-US" altLang="zh-CN" sz="2400" baseline="-25000" dirty="0" err="1"/>
              <a:t>j</a:t>
            </a:r>
            <a:r>
              <a:rPr lang="zh-CN" altLang="en-US" sz="2400" dirty="0"/>
              <a:t>可达，不一定有</a:t>
            </a:r>
            <a:r>
              <a:rPr lang="en-US" altLang="zh-CN" sz="2400" dirty="0" err="1"/>
              <a:t>v</a:t>
            </a:r>
            <a:r>
              <a:rPr lang="en-US" altLang="zh-CN" sz="2400" baseline="-25000" dirty="0" err="1"/>
              <a:t>j</a:t>
            </a:r>
            <a:r>
              <a:rPr lang="zh-CN" altLang="en-US" sz="2400" dirty="0"/>
              <a:t>到</a:t>
            </a:r>
            <a:r>
              <a:rPr lang="en-US" altLang="zh-CN" sz="2400" dirty="0"/>
              <a:t>v</a:t>
            </a:r>
            <a:r>
              <a:rPr lang="en-US" altLang="zh-CN" sz="2400" baseline="-25000" dirty="0"/>
              <a:t>i</a:t>
            </a:r>
            <a:r>
              <a:rPr lang="zh-CN" altLang="en-US" sz="2400" dirty="0"/>
              <a:t>可达；也不一定有</a:t>
            </a:r>
            <a:r>
              <a:rPr lang="en-US" altLang="zh-CN" sz="2400" dirty="0"/>
              <a:t>d(v</a:t>
            </a:r>
            <a:r>
              <a:rPr lang="en-US" altLang="zh-CN" sz="2400" baseline="-25000" dirty="0"/>
              <a:t>i</a:t>
            </a:r>
            <a:r>
              <a:rPr lang="en-US" altLang="zh-CN" sz="2400" dirty="0"/>
              <a:t>, </a:t>
            </a:r>
            <a:r>
              <a:rPr lang="en-US" altLang="zh-CN" sz="2400" dirty="0" err="1"/>
              <a:t>v</a:t>
            </a:r>
            <a:r>
              <a:rPr lang="en-US" altLang="zh-CN" sz="2400" baseline="-25000" dirty="0" err="1"/>
              <a:t>j</a:t>
            </a:r>
            <a:r>
              <a:rPr lang="en-US" altLang="zh-CN" sz="2400" dirty="0"/>
              <a:t>) = d(</a:t>
            </a:r>
            <a:r>
              <a:rPr lang="en-US" altLang="zh-CN" sz="2400" dirty="0" err="1"/>
              <a:t>v</a:t>
            </a:r>
            <a:r>
              <a:rPr lang="en-US" altLang="zh-CN" sz="2400" baseline="-25000" dirty="0" err="1"/>
              <a:t>j</a:t>
            </a:r>
            <a:r>
              <a:rPr lang="en-US" altLang="zh-CN" sz="2400" dirty="0"/>
              <a:t>, v</a:t>
            </a:r>
            <a:r>
              <a:rPr lang="en-US" altLang="zh-CN" sz="2400" baseline="-25000" dirty="0"/>
              <a:t>i</a:t>
            </a:r>
            <a:r>
              <a:rPr lang="en-US" altLang="zh-CN" sz="2400" dirty="0"/>
              <a:t>)</a:t>
            </a:r>
            <a:r>
              <a:rPr lang="zh-CN" altLang="en-US" sz="2400" dirty="0"/>
              <a:t>。</a:t>
            </a:r>
          </a:p>
          <a:p>
            <a:pPr eaLnBrk="1" hangingPunct="1">
              <a:lnSpc>
                <a:spcPct val="110000"/>
              </a:lnSpc>
              <a:spcBef>
                <a:spcPct val="10000"/>
              </a:spcBef>
              <a:buFont typeface="Wingdings" panose="05000000000000000000" pitchFamily="2" charset="2"/>
              <a:buNone/>
            </a:pPr>
            <a:r>
              <a:rPr lang="zh-CN" altLang="en-US" sz="2400" dirty="0"/>
              <a:t>例如在上图</a:t>
            </a:r>
            <a:r>
              <a:rPr lang="en-US" altLang="zh-CN" sz="2400" dirty="0"/>
              <a:t>G</a:t>
            </a:r>
            <a:r>
              <a:rPr lang="en-US" altLang="zh-CN" sz="2400" baseline="-25000" dirty="0"/>
              <a:t>1</a:t>
            </a:r>
            <a:r>
              <a:rPr lang="zh-CN" altLang="en-US" sz="2400" dirty="0"/>
              <a:t>中，</a:t>
            </a:r>
            <a:r>
              <a:rPr lang="en-US" altLang="zh-CN" sz="2400" dirty="0"/>
              <a:t>d(v</a:t>
            </a:r>
            <a:r>
              <a:rPr lang="en-US" altLang="zh-CN" sz="2400" baseline="-25000" dirty="0"/>
              <a:t>1</a:t>
            </a:r>
            <a:r>
              <a:rPr lang="en-US" altLang="zh-CN" sz="2400" dirty="0"/>
              <a:t>, v</a:t>
            </a:r>
            <a:r>
              <a:rPr lang="en-US" altLang="zh-CN" sz="2400" baseline="-25000" dirty="0"/>
              <a:t>2</a:t>
            </a:r>
            <a:r>
              <a:rPr lang="en-US" altLang="zh-CN" sz="2400" dirty="0"/>
              <a:t>) = 2</a:t>
            </a:r>
            <a:r>
              <a:rPr lang="zh-CN" altLang="en-US" sz="2400" dirty="0"/>
              <a:t>，</a:t>
            </a:r>
            <a:r>
              <a:rPr lang="en-US" altLang="zh-CN" sz="2400" dirty="0"/>
              <a:t>d(v</a:t>
            </a:r>
            <a:r>
              <a:rPr lang="en-US" altLang="zh-CN" sz="2400" baseline="-25000" dirty="0"/>
              <a:t>2</a:t>
            </a:r>
            <a:r>
              <a:rPr lang="en-US" altLang="zh-CN" sz="2400" dirty="0"/>
              <a:t>, v</a:t>
            </a:r>
            <a:r>
              <a:rPr lang="en-US" altLang="zh-CN" sz="2400" baseline="-25000" dirty="0"/>
              <a:t>1</a:t>
            </a:r>
            <a:r>
              <a:rPr lang="en-US" altLang="zh-CN" sz="2400" dirty="0"/>
              <a:t>) = 1</a:t>
            </a:r>
            <a:r>
              <a:rPr lang="zh-CN" altLang="en-US" sz="2400" dirty="0"/>
              <a:t>，</a:t>
            </a:r>
            <a:r>
              <a:rPr lang="en-US" altLang="zh-CN" sz="2400" dirty="0"/>
              <a:t>d(v</a:t>
            </a:r>
            <a:r>
              <a:rPr lang="en-US" altLang="zh-CN" sz="2400" baseline="-25000" dirty="0"/>
              <a:t>4</a:t>
            </a:r>
            <a:r>
              <a:rPr lang="en-US" altLang="zh-CN" sz="2400" dirty="0"/>
              <a:t>, v</a:t>
            </a:r>
            <a:r>
              <a:rPr lang="en-US" altLang="zh-CN" sz="2400" baseline="-25000" dirty="0"/>
              <a:t>1</a:t>
            </a:r>
            <a:r>
              <a:rPr lang="en-US" altLang="zh-CN" sz="2400" dirty="0"/>
              <a:t>) = d(v</a:t>
            </a:r>
            <a:r>
              <a:rPr lang="en-US" altLang="zh-CN" sz="2400" baseline="-25000" dirty="0"/>
              <a:t>1</a:t>
            </a:r>
            <a:r>
              <a:rPr lang="en-US" altLang="zh-CN" sz="2400" dirty="0"/>
              <a:t>, v</a:t>
            </a:r>
            <a:r>
              <a:rPr lang="en-US" altLang="zh-CN" sz="2400" baseline="-25000" dirty="0"/>
              <a:t>4</a:t>
            </a:r>
            <a:r>
              <a:rPr lang="en-US" altLang="zh-CN" sz="2400" dirty="0"/>
              <a:t>) = 1</a:t>
            </a:r>
            <a:r>
              <a:rPr lang="zh-CN" altLang="en-US" sz="2400" dirty="0"/>
              <a:t>，</a:t>
            </a:r>
            <a:r>
              <a:rPr lang="en-US" altLang="zh-CN" sz="2400" dirty="0"/>
              <a:t>d(v</a:t>
            </a:r>
            <a:r>
              <a:rPr lang="en-US" altLang="zh-CN" sz="2400" baseline="-25000" dirty="0"/>
              <a:t>2</a:t>
            </a:r>
            <a:r>
              <a:rPr lang="en-US" altLang="zh-CN" sz="2400" dirty="0"/>
              <a:t>, v</a:t>
            </a:r>
            <a:r>
              <a:rPr lang="en-US" altLang="zh-CN" sz="2400" baseline="-25000" dirty="0"/>
              <a:t>4</a:t>
            </a:r>
            <a:r>
              <a:rPr lang="en-US" altLang="zh-CN" sz="2400" dirty="0"/>
              <a:t>) = 2</a:t>
            </a:r>
            <a:r>
              <a:rPr lang="zh-CN" altLang="en-US" sz="2400" dirty="0"/>
              <a:t>，</a:t>
            </a:r>
            <a:r>
              <a:rPr lang="en-US" altLang="zh-CN" sz="2400" dirty="0"/>
              <a:t>d(v</a:t>
            </a:r>
            <a:r>
              <a:rPr lang="en-US" altLang="zh-CN" sz="2400" baseline="-25000" dirty="0"/>
              <a:t>4</a:t>
            </a:r>
            <a:r>
              <a:rPr lang="en-US" altLang="zh-CN" sz="2400" dirty="0"/>
              <a:t>, v</a:t>
            </a:r>
            <a:r>
              <a:rPr lang="en-US" altLang="zh-CN" sz="2400" baseline="-25000" dirty="0"/>
              <a:t>2</a:t>
            </a:r>
            <a:r>
              <a:rPr lang="en-US" altLang="zh-CN" sz="2400" dirty="0"/>
              <a:t>) = 3</a:t>
            </a:r>
            <a:r>
              <a:rPr lang="zh-CN" altLang="en-US" sz="2400" dirty="0"/>
              <a:t>；</a:t>
            </a:r>
            <a:endParaRPr lang="en-US" altLang="zh-CN" sz="2400" dirty="0"/>
          </a:p>
          <a:p>
            <a:pPr eaLnBrk="1" hangingPunct="1">
              <a:lnSpc>
                <a:spcPct val="110000"/>
              </a:lnSpc>
              <a:spcBef>
                <a:spcPct val="10000"/>
              </a:spcBef>
              <a:buFont typeface="Wingdings" panose="05000000000000000000" pitchFamily="2" charset="2"/>
              <a:buNone/>
            </a:pPr>
            <a:r>
              <a:rPr lang="zh-CN" altLang="en-US" sz="2400" dirty="0"/>
              <a:t>在上图</a:t>
            </a:r>
            <a:r>
              <a:rPr lang="en-US" altLang="zh-CN" sz="2400" dirty="0"/>
              <a:t>G</a:t>
            </a:r>
            <a:r>
              <a:rPr lang="en-US" altLang="zh-CN" sz="2400" baseline="-25000" dirty="0"/>
              <a:t>2</a:t>
            </a:r>
            <a:r>
              <a:rPr lang="zh-CN" altLang="en-US" sz="2400" dirty="0"/>
              <a:t>中，</a:t>
            </a:r>
            <a:r>
              <a:rPr lang="en-US" altLang="zh-CN" sz="2400" dirty="0"/>
              <a:t>d(v</a:t>
            </a:r>
            <a:r>
              <a:rPr lang="en-US" altLang="zh-CN" sz="2400" baseline="-25000" dirty="0"/>
              <a:t>1</a:t>
            </a:r>
            <a:r>
              <a:rPr lang="en-US" altLang="zh-CN" sz="2400" dirty="0"/>
              <a:t>, v</a:t>
            </a:r>
            <a:r>
              <a:rPr lang="en-US" altLang="zh-CN" sz="2400" baseline="-25000" dirty="0"/>
              <a:t>3</a:t>
            </a:r>
            <a:r>
              <a:rPr lang="en-US" altLang="zh-CN" sz="2400" dirty="0"/>
              <a:t>) = 2</a:t>
            </a:r>
            <a:r>
              <a:rPr lang="zh-CN" altLang="en-US" sz="2400" dirty="0"/>
              <a:t>，</a:t>
            </a:r>
            <a:r>
              <a:rPr lang="en-US" altLang="zh-CN" sz="2400" dirty="0"/>
              <a:t>d(v</a:t>
            </a:r>
            <a:r>
              <a:rPr lang="en-US" altLang="zh-CN" sz="2400" baseline="-25000" dirty="0"/>
              <a:t>3</a:t>
            </a:r>
            <a:r>
              <a:rPr lang="en-US" altLang="zh-CN" sz="2400" dirty="0"/>
              <a:t>, v</a:t>
            </a:r>
            <a:r>
              <a:rPr lang="en-US" altLang="zh-CN" sz="2400" baseline="-25000" dirty="0"/>
              <a:t>4</a:t>
            </a:r>
            <a:r>
              <a:rPr lang="en-US" altLang="zh-CN" sz="2400" dirty="0"/>
              <a:t>) = 1</a:t>
            </a:r>
            <a:r>
              <a:rPr lang="zh-CN" altLang="en-US" sz="2400" dirty="0"/>
              <a:t>，</a:t>
            </a:r>
            <a:r>
              <a:rPr lang="en-US" altLang="zh-CN" sz="2400" dirty="0"/>
              <a:t>d(v</a:t>
            </a:r>
            <a:r>
              <a:rPr lang="en-US" altLang="zh-CN" sz="2400" baseline="-25000" dirty="0"/>
              <a:t>2</a:t>
            </a:r>
            <a:r>
              <a:rPr lang="en-US" altLang="zh-CN" sz="2400" dirty="0"/>
              <a:t>, v</a:t>
            </a:r>
            <a:r>
              <a:rPr lang="en-US" altLang="zh-CN" sz="2400" baseline="-25000" dirty="0"/>
              <a:t>4</a:t>
            </a:r>
            <a:r>
              <a:rPr lang="en-US" altLang="zh-CN" sz="2400" dirty="0"/>
              <a:t>) = 2</a:t>
            </a:r>
            <a:r>
              <a:rPr lang="zh-CN" altLang="en-US" sz="2400" dirty="0"/>
              <a:t>。  </a:t>
            </a:r>
          </a:p>
        </p:txBody>
      </p:sp>
      <p:sp>
        <p:nvSpPr>
          <p:cNvPr id="74781" name="Line 81">
            <a:extLst>
              <a:ext uri="{FF2B5EF4-FFF2-40B4-BE49-F238E27FC236}">
                <a16:creationId xmlns:a16="http://schemas.microsoft.com/office/drawing/2014/main" id="{4CD80DEF-785D-4513-9052-23BDE99C5F37}"/>
              </a:ext>
            </a:extLst>
          </p:cNvPr>
          <p:cNvSpPr>
            <a:spLocks noChangeAspect="1" noChangeShapeType="1"/>
          </p:cNvSpPr>
          <p:nvPr/>
        </p:nvSpPr>
        <p:spPr bwMode="auto">
          <a:xfrm flipH="1">
            <a:off x="10138098" y="2917737"/>
            <a:ext cx="1393825"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4782" name="Text Box 82">
            <a:extLst>
              <a:ext uri="{FF2B5EF4-FFF2-40B4-BE49-F238E27FC236}">
                <a16:creationId xmlns:a16="http://schemas.microsoft.com/office/drawing/2014/main" id="{2C74AAFE-84C3-4583-BCAC-66B8A5C55433}"/>
              </a:ext>
            </a:extLst>
          </p:cNvPr>
          <p:cNvSpPr txBox="1">
            <a:spLocks noChangeAspect="1" noChangeArrowheads="1"/>
          </p:cNvSpPr>
          <p:nvPr/>
        </p:nvSpPr>
        <p:spPr bwMode="auto">
          <a:xfrm>
            <a:off x="9947598" y="2884400"/>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74783" name="Oval 83">
            <a:extLst>
              <a:ext uri="{FF2B5EF4-FFF2-40B4-BE49-F238E27FC236}">
                <a16:creationId xmlns:a16="http://schemas.microsoft.com/office/drawing/2014/main" id="{1302FCD3-50E2-49A1-89FC-99792B9DAF11}"/>
              </a:ext>
            </a:extLst>
          </p:cNvPr>
          <p:cNvSpPr>
            <a:spLocks noChangeAspect="1" noChangeArrowheads="1"/>
          </p:cNvSpPr>
          <p:nvPr/>
        </p:nvSpPr>
        <p:spPr bwMode="auto">
          <a:xfrm>
            <a:off x="10065073" y="2884400"/>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84" name="Text Box 84">
            <a:extLst>
              <a:ext uri="{FF2B5EF4-FFF2-40B4-BE49-F238E27FC236}">
                <a16:creationId xmlns:a16="http://schemas.microsoft.com/office/drawing/2014/main" id="{64B6F9FB-4B6B-4FB2-BA5A-93D8C1991178}"/>
              </a:ext>
            </a:extLst>
          </p:cNvPr>
          <p:cNvSpPr txBox="1">
            <a:spLocks noChangeAspect="1" noChangeArrowheads="1"/>
          </p:cNvSpPr>
          <p:nvPr/>
        </p:nvSpPr>
        <p:spPr bwMode="auto">
          <a:xfrm>
            <a:off x="10727060" y="2168437"/>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5</a:t>
            </a:r>
            <a:endParaRPr lang="en-US" altLang="zh-CN" sz="2400">
              <a:solidFill>
                <a:srgbClr val="FF0000"/>
              </a:solidFill>
            </a:endParaRPr>
          </a:p>
        </p:txBody>
      </p:sp>
      <p:sp>
        <p:nvSpPr>
          <p:cNvPr id="74785" name="Text Box 85">
            <a:extLst>
              <a:ext uri="{FF2B5EF4-FFF2-40B4-BE49-F238E27FC236}">
                <a16:creationId xmlns:a16="http://schemas.microsoft.com/office/drawing/2014/main" id="{0E97D565-357A-48B6-AD21-63D5093B8E3D}"/>
              </a:ext>
            </a:extLst>
          </p:cNvPr>
          <p:cNvSpPr txBox="1">
            <a:spLocks noChangeAspect="1" noChangeArrowheads="1"/>
          </p:cNvSpPr>
          <p:nvPr/>
        </p:nvSpPr>
        <p:spPr bwMode="auto">
          <a:xfrm>
            <a:off x="9947598" y="996862"/>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74786" name="Text Box 86">
            <a:extLst>
              <a:ext uri="{FF2B5EF4-FFF2-40B4-BE49-F238E27FC236}">
                <a16:creationId xmlns:a16="http://schemas.microsoft.com/office/drawing/2014/main" id="{E28357B5-6E77-48C9-B674-F682A824812C}"/>
              </a:ext>
            </a:extLst>
          </p:cNvPr>
          <p:cNvSpPr txBox="1">
            <a:spLocks noChangeAspect="1" noChangeArrowheads="1"/>
          </p:cNvSpPr>
          <p:nvPr/>
        </p:nvSpPr>
        <p:spPr bwMode="auto">
          <a:xfrm>
            <a:off x="11525573" y="996862"/>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74787" name="Text Box 87">
            <a:extLst>
              <a:ext uri="{FF2B5EF4-FFF2-40B4-BE49-F238E27FC236}">
                <a16:creationId xmlns:a16="http://schemas.microsoft.com/office/drawing/2014/main" id="{C4A7CC28-5A7A-45DB-94A6-8ACE19B88492}"/>
              </a:ext>
            </a:extLst>
          </p:cNvPr>
          <p:cNvSpPr txBox="1">
            <a:spLocks noChangeAspect="1" noChangeArrowheads="1"/>
          </p:cNvSpPr>
          <p:nvPr/>
        </p:nvSpPr>
        <p:spPr bwMode="auto">
          <a:xfrm>
            <a:off x="9768210" y="2023975"/>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2</a:t>
            </a:r>
            <a:endParaRPr lang="en-US" altLang="zh-CN" sz="2400">
              <a:solidFill>
                <a:srgbClr val="FF0000"/>
              </a:solidFill>
            </a:endParaRPr>
          </a:p>
        </p:txBody>
      </p:sp>
      <p:sp>
        <p:nvSpPr>
          <p:cNvPr id="74788" name="Text Box 88">
            <a:extLst>
              <a:ext uri="{FF2B5EF4-FFF2-40B4-BE49-F238E27FC236}">
                <a16:creationId xmlns:a16="http://schemas.microsoft.com/office/drawing/2014/main" id="{471AE91A-1A22-47CD-A8FD-DDF3E6C76F5B}"/>
              </a:ext>
            </a:extLst>
          </p:cNvPr>
          <p:cNvSpPr txBox="1">
            <a:spLocks noChangeAspect="1" noChangeArrowheads="1"/>
          </p:cNvSpPr>
          <p:nvPr/>
        </p:nvSpPr>
        <p:spPr bwMode="auto">
          <a:xfrm>
            <a:off x="10727060" y="1034962"/>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3</a:t>
            </a:r>
            <a:endParaRPr lang="en-US" altLang="zh-CN" sz="2400">
              <a:solidFill>
                <a:srgbClr val="FF0000"/>
              </a:solidFill>
            </a:endParaRPr>
          </a:p>
        </p:txBody>
      </p:sp>
      <p:sp>
        <p:nvSpPr>
          <p:cNvPr id="74789" name="Text Box 89">
            <a:extLst>
              <a:ext uri="{FF2B5EF4-FFF2-40B4-BE49-F238E27FC236}">
                <a16:creationId xmlns:a16="http://schemas.microsoft.com/office/drawing/2014/main" id="{C1108290-7606-4572-8E07-271FDE2D962B}"/>
              </a:ext>
            </a:extLst>
          </p:cNvPr>
          <p:cNvSpPr txBox="1">
            <a:spLocks noChangeAspect="1" noChangeArrowheads="1"/>
          </p:cNvSpPr>
          <p:nvPr/>
        </p:nvSpPr>
        <p:spPr bwMode="auto">
          <a:xfrm>
            <a:off x="11668448" y="2023975"/>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4</a:t>
            </a:r>
            <a:endParaRPr lang="en-US" altLang="zh-CN" sz="2400">
              <a:solidFill>
                <a:srgbClr val="FF0000"/>
              </a:solidFill>
            </a:endParaRPr>
          </a:p>
        </p:txBody>
      </p:sp>
      <p:sp>
        <p:nvSpPr>
          <p:cNvPr id="74790" name="Text Box 90">
            <a:extLst>
              <a:ext uri="{FF2B5EF4-FFF2-40B4-BE49-F238E27FC236}">
                <a16:creationId xmlns:a16="http://schemas.microsoft.com/office/drawing/2014/main" id="{CB7BE9CD-06B3-4716-8054-F01DC2C7F496}"/>
              </a:ext>
            </a:extLst>
          </p:cNvPr>
          <p:cNvSpPr txBox="1">
            <a:spLocks noChangeAspect="1" noChangeArrowheads="1"/>
          </p:cNvSpPr>
          <p:nvPr/>
        </p:nvSpPr>
        <p:spPr bwMode="auto">
          <a:xfrm>
            <a:off x="11112823" y="2128750"/>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5</a:t>
            </a:r>
            <a:endParaRPr lang="en-US" altLang="zh-CN" sz="2400">
              <a:solidFill>
                <a:srgbClr val="FF0000"/>
              </a:solidFill>
            </a:endParaRPr>
          </a:p>
        </p:txBody>
      </p:sp>
      <p:sp>
        <p:nvSpPr>
          <p:cNvPr id="74791" name="Text Box 91">
            <a:extLst>
              <a:ext uri="{FF2B5EF4-FFF2-40B4-BE49-F238E27FC236}">
                <a16:creationId xmlns:a16="http://schemas.microsoft.com/office/drawing/2014/main" id="{F9FF9DEB-0C0A-4160-9A0C-9A52071E69DB}"/>
              </a:ext>
            </a:extLst>
          </p:cNvPr>
          <p:cNvSpPr txBox="1">
            <a:spLocks noChangeAspect="1" noChangeArrowheads="1"/>
          </p:cNvSpPr>
          <p:nvPr/>
        </p:nvSpPr>
        <p:spPr bwMode="auto">
          <a:xfrm>
            <a:off x="10271448" y="2093825"/>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6</a:t>
            </a:r>
            <a:endParaRPr lang="en-US" altLang="zh-CN" sz="2400">
              <a:solidFill>
                <a:srgbClr val="FF0000"/>
              </a:solidFill>
            </a:endParaRPr>
          </a:p>
        </p:txBody>
      </p:sp>
      <p:sp>
        <p:nvSpPr>
          <p:cNvPr id="74792" name="Text Box 92">
            <a:extLst>
              <a:ext uri="{FF2B5EF4-FFF2-40B4-BE49-F238E27FC236}">
                <a16:creationId xmlns:a16="http://schemas.microsoft.com/office/drawing/2014/main" id="{C3870BF8-6640-4E28-8DCD-2D438487A9F2}"/>
              </a:ext>
            </a:extLst>
          </p:cNvPr>
          <p:cNvSpPr txBox="1">
            <a:spLocks noChangeAspect="1" noChangeArrowheads="1"/>
          </p:cNvSpPr>
          <p:nvPr/>
        </p:nvSpPr>
        <p:spPr bwMode="auto">
          <a:xfrm>
            <a:off x="10241285" y="1684250"/>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7</a:t>
            </a:r>
            <a:endParaRPr lang="en-US" altLang="zh-CN" sz="2400">
              <a:solidFill>
                <a:srgbClr val="FF0000"/>
              </a:solidFill>
            </a:endParaRPr>
          </a:p>
        </p:txBody>
      </p:sp>
      <p:sp>
        <p:nvSpPr>
          <p:cNvPr id="74793" name="Text Box 93">
            <a:extLst>
              <a:ext uri="{FF2B5EF4-FFF2-40B4-BE49-F238E27FC236}">
                <a16:creationId xmlns:a16="http://schemas.microsoft.com/office/drawing/2014/main" id="{5D3D212E-6B04-4B51-A27F-46A652D9064B}"/>
              </a:ext>
            </a:extLst>
          </p:cNvPr>
          <p:cNvSpPr txBox="1">
            <a:spLocks noChangeAspect="1" noChangeArrowheads="1"/>
          </p:cNvSpPr>
          <p:nvPr/>
        </p:nvSpPr>
        <p:spPr bwMode="auto">
          <a:xfrm>
            <a:off x="10727060" y="2835187"/>
            <a:ext cx="2603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1</a:t>
            </a:r>
            <a:endParaRPr lang="en-US" altLang="zh-CN" sz="2400">
              <a:solidFill>
                <a:srgbClr val="FF0000"/>
              </a:solidFill>
            </a:endParaRPr>
          </a:p>
        </p:txBody>
      </p:sp>
      <p:sp>
        <p:nvSpPr>
          <p:cNvPr id="74794" name="Text Box 94">
            <a:extLst>
              <a:ext uri="{FF2B5EF4-FFF2-40B4-BE49-F238E27FC236}">
                <a16:creationId xmlns:a16="http://schemas.microsoft.com/office/drawing/2014/main" id="{89CC8AE4-2DE4-4D45-95D7-8D9BAC686C4F}"/>
              </a:ext>
            </a:extLst>
          </p:cNvPr>
          <p:cNvSpPr txBox="1">
            <a:spLocks noChangeAspect="1" noChangeArrowheads="1"/>
          </p:cNvSpPr>
          <p:nvPr/>
        </p:nvSpPr>
        <p:spPr bwMode="auto">
          <a:xfrm>
            <a:off x="10736585" y="3251112"/>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2</a:t>
            </a:r>
            <a:endParaRPr lang="en-US" altLang="zh-CN" sz="2400">
              <a:solidFill>
                <a:srgbClr val="FF0000"/>
              </a:solidFill>
            </a:endParaRPr>
          </a:p>
        </p:txBody>
      </p:sp>
      <p:sp>
        <p:nvSpPr>
          <p:cNvPr id="74795" name="Oval 95">
            <a:extLst>
              <a:ext uri="{FF2B5EF4-FFF2-40B4-BE49-F238E27FC236}">
                <a16:creationId xmlns:a16="http://schemas.microsoft.com/office/drawing/2014/main" id="{92AE0D20-9C5B-4707-BF82-7848F080DB8F}"/>
              </a:ext>
            </a:extLst>
          </p:cNvPr>
          <p:cNvSpPr>
            <a:spLocks noChangeAspect="1" noChangeArrowheads="1"/>
          </p:cNvSpPr>
          <p:nvPr/>
        </p:nvSpPr>
        <p:spPr bwMode="auto">
          <a:xfrm>
            <a:off x="10803260" y="2155737"/>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96" name="Text Box 96">
            <a:extLst>
              <a:ext uri="{FF2B5EF4-FFF2-40B4-BE49-F238E27FC236}">
                <a16:creationId xmlns:a16="http://schemas.microsoft.com/office/drawing/2014/main" id="{3A1AEF3D-1622-4A05-BA01-3F215B1C9013}"/>
              </a:ext>
            </a:extLst>
          </p:cNvPr>
          <p:cNvSpPr txBox="1">
            <a:spLocks noChangeAspect="1" noChangeArrowheads="1"/>
          </p:cNvSpPr>
          <p:nvPr/>
        </p:nvSpPr>
        <p:spPr bwMode="auto">
          <a:xfrm>
            <a:off x="11525573" y="2884400"/>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74797" name="Oval 97">
            <a:extLst>
              <a:ext uri="{FF2B5EF4-FFF2-40B4-BE49-F238E27FC236}">
                <a16:creationId xmlns:a16="http://schemas.microsoft.com/office/drawing/2014/main" id="{25587E13-CAA4-4AD1-8A99-3FEFA074741C}"/>
              </a:ext>
            </a:extLst>
          </p:cNvPr>
          <p:cNvSpPr>
            <a:spLocks noChangeAspect="1" noChangeArrowheads="1"/>
          </p:cNvSpPr>
          <p:nvPr/>
        </p:nvSpPr>
        <p:spPr bwMode="auto">
          <a:xfrm>
            <a:off x="10065073" y="1427075"/>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98" name="Oval 98">
            <a:extLst>
              <a:ext uri="{FF2B5EF4-FFF2-40B4-BE49-F238E27FC236}">
                <a16:creationId xmlns:a16="http://schemas.microsoft.com/office/drawing/2014/main" id="{BC59AED5-889E-4BAD-9D4F-39FFA8F664FC}"/>
              </a:ext>
            </a:extLst>
          </p:cNvPr>
          <p:cNvSpPr>
            <a:spLocks noChangeAspect="1" noChangeArrowheads="1"/>
          </p:cNvSpPr>
          <p:nvPr/>
        </p:nvSpPr>
        <p:spPr bwMode="auto">
          <a:xfrm>
            <a:off x="11543035" y="1427075"/>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99" name="Line 99">
            <a:extLst>
              <a:ext uri="{FF2B5EF4-FFF2-40B4-BE49-F238E27FC236}">
                <a16:creationId xmlns:a16="http://schemas.microsoft.com/office/drawing/2014/main" id="{ABE11363-65E9-469E-AAEB-ABD906930C0B}"/>
              </a:ext>
            </a:extLst>
          </p:cNvPr>
          <p:cNvSpPr>
            <a:spLocks noChangeAspect="1" noChangeShapeType="1"/>
          </p:cNvSpPr>
          <p:nvPr/>
        </p:nvSpPr>
        <p:spPr bwMode="auto">
          <a:xfrm flipH="1">
            <a:off x="10138098" y="1457237"/>
            <a:ext cx="1393825"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4800" name="Line 100">
            <a:extLst>
              <a:ext uri="{FF2B5EF4-FFF2-40B4-BE49-F238E27FC236}">
                <a16:creationId xmlns:a16="http://schemas.microsoft.com/office/drawing/2014/main" id="{AE41F870-FA85-4777-88F1-DF7406C6F188}"/>
              </a:ext>
            </a:extLst>
          </p:cNvPr>
          <p:cNvSpPr>
            <a:spLocks noChangeAspect="1" noChangeShapeType="1"/>
          </p:cNvSpPr>
          <p:nvPr/>
        </p:nvSpPr>
        <p:spPr bwMode="auto">
          <a:xfrm flipV="1">
            <a:off x="10098410" y="1490575"/>
            <a:ext cx="0" cy="139382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4801" name="Line 101">
            <a:extLst>
              <a:ext uri="{FF2B5EF4-FFF2-40B4-BE49-F238E27FC236}">
                <a16:creationId xmlns:a16="http://schemas.microsoft.com/office/drawing/2014/main" id="{B0B81121-8F57-422A-93B4-D698EE2E3388}"/>
              </a:ext>
            </a:extLst>
          </p:cNvPr>
          <p:cNvSpPr>
            <a:spLocks noChangeAspect="1" noChangeShapeType="1"/>
          </p:cNvSpPr>
          <p:nvPr/>
        </p:nvSpPr>
        <p:spPr bwMode="auto">
          <a:xfrm flipV="1">
            <a:off x="11574785" y="1490575"/>
            <a:ext cx="0" cy="1393825"/>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4802" name="Line 102">
            <a:extLst>
              <a:ext uri="{FF2B5EF4-FFF2-40B4-BE49-F238E27FC236}">
                <a16:creationId xmlns:a16="http://schemas.microsoft.com/office/drawing/2014/main" id="{B80479F4-CB00-4EDF-8E50-EADF0D3B42E0}"/>
              </a:ext>
            </a:extLst>
          </p:cNvPr>
          <p:cNvSpPr>
            <a:spLocks noChangeAspect="1" noChangeShapeType="1"/>
          </p:cNvSpPr>
          <p:nvPr/>
        </p:nvSpPr>
        <p:spPr bwMode="auto">
          <a:xfrm flipV="1">
            <a:off x="10126985" y="2209712"/>
            <a:ext cx="681038" cy="6810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4803" name="Line 103">
            <a:extLst>
              <a:ext uri="{FF2B5EF4-FFF2-40B4-BE49-F238E27FC236}">
                <a16:creationId xmlns:a16="http://schemas.microsoft.com/office/drawing/2014/main" id="{66FC7088-948D-422C-8338-3D434B655226}"/>
              </a:ext>
            </a:extLst>
          </p:cNvPr>
          <p:cNvSpPr>
            <a:spLocks noChangeAspect="1" noChangeShapeType="1"/>
          </p:cNvSpPr>
          <p:nvPr/>
        </p:nvSpPr>
        <p:spPr bwMode="auto">
          <a:xfrm flipH="1" flipV="1">
            <a:off x="10858823" y="2189075"/>
            <a:ext cx="679450" cy="68103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a:extLst>
              <a:ext uri="{FF2B5EF4-FFF2-40B4-BE49-F238E27FC236}">
                <a16:creationId xmlns:a16="http://schemas.microsoft.com/office/drawing/2014/main" id="{C9718D1B-E0DA-4509-ABCC-7ECD2F04E487}"/>
              </a:ext>
            </a:extLst>
          </p:cNvPr>
          <p:cNvGrpSpPr/>
          <p:nvPr/>
        </p:nvGrpSpPr>
        <p:grpSpPr>
          <a:xfrm>
            <a:off x="7012310" y="1041312"/>
            <a:ext cx="2514600" cy="2578100"/>
            <a:chOff x="5735960" y="996862"/>
            <a:chExt cx="2514600" cy="2578100"/>
          </a:xfrm>
        </p:grpSpPr>
        <p:sp>
          <p:nvSpPr>
            <p:cNvPr id="74759" name="Oval 59">
              <a:extLst>
                <a:ext uri="{FF2B5EF4-FFF2-40B4-BE49-F238E27FC236}">
                  <a16:creationId xmlns:a16="http://schemas.microsoft.com/office/drawing/2014/main" id="{12EBA587-CDE4-4E8F-8D52-9BDB6A3B240C}"/>
                </a:ext>
              </a:extLst>
            </p:cNvPr>
            <p:cNvSpPr>
              <a:spLocks noChangeAspect="1" noChangeArrowheads="1"/>
            </p:cNvSpPr>
            <p:nvPr/>
          </p:nvSpPr>
          <p:spPr bwMode="auto">
            <a:xfrm>
              <a:off x="6188398" y="1427075"/>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60" name="Text Box 60">
              <a:extLst>
                <a:ext uri="{FF2B5EF4-FFF2-40B4-BE49-F238E27FC236}">
                  <a16:creationId xmlns:a16="http://schemas.microsoft.com/office/drawing/2014/main" id="{05F272A6-1342-48D6-97DE-62CDCBF22AC2}"/>
                </a:ext>
              </a:extLst>
            </p:cNvPr>
            <p:cNvSpPr txBox="1">
              <a:spLocks noChangeAspect="1" noChangeArrowheads="1"/>
            </p:cNvSpPr>
            <p:nvPr/>
          </p:nvSpPr>
          <p:spPr bwMode="auto">
            <a:xfrm>
              <a:off x="6104260" y="996862"/>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74761" name="Oval 61">
              <a:extLst>
                <a:ext uri="{FF2B5EF4-FFF2-40B4-BE49-F238E27FC236}">
                  <a16:creationId xmlns:a16="http://schemas.microsoft.com/office/drawing/2014/main" id="{BF7597A6-472F-4E6C-8D72-106086FF4198}"/>
                </a:ext>
              </a:extLst>
            </p:cNvPr>
            <p:cNvSpPr>
              <a:spLocks noChangeAspect="1" noChangeArrowheads="1"/>
            </p:cNvSpPr>
            <p:nvPr/>
          </p:nvSpPr>
          <p:spPr bwMode="auto">
            <a:xfrm>
              <a:off x="6191573" y="2884400"/>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62" name="Text Box 62">
              <a:extLst>
                <a:ext uri="{FF2B5EF4-FFF2-40B4-BE49-F238E27FC236}">
                  <a16:creationId xmlns:a16="http://schemas.microsoft.com/office/drawing/2014/main" id="{4E363D99-B3FB-45F2-A776-58C531A4CAA8}"/>
                </a:ext>
              </a:extLst>
            </p:cNvPr>
            <p:cNvSpPr txBox="1">
              <a:spLocks noChangeAspect="1" noChangeArrowheads="1"/>
            </p:cNvSpPr>
            <p:nvPr/>
          </p:nvSpPr>
          <p:spPr bwMode="auto">
            <a:xfrm>
              <a:off x="6104260" y="2884400"/>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74763" name="Oval 63">
              <a:extLst>
                <a:ext uri="{FF2B5EF4-FFF2-40B4-BE49-F238E27FC236}">
                  <a16:creationId xmlns:a16="http://schemas.microsoft.com/office/drawing/2014/main" id="{3F5C839C-8B18-4287-B486-B13EE61721FA}"/>
                </a:ext>
              </a:extLst>
            </p:cNvPr>
            <p:cNvSpPr>
              <a:spLocks noChangeAspect="1" noChangeArrowheads="1"/>
            </p:cNvSpPr>
            <p:nvPr/>
          </p:nvSpPr>
          <p:spPr bwMode="auto">
            <a:xfrm>
              <a:off x="7661598" y="1427075"/>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64" name="Text Box 64">
              <a:extLst>
                <a:ext uri="{FF2B5EF4-FFF2-40B4-BE49-F238E27FC236}">
                  <a16:creationId xmlns:a16="http://schemas.microsoft.com/office/drawing/2014/main" id="{53D1EE2E-BB10-4920-A612-CB2AE56ADAAD}"/>
                </a:ext>
              </a:extLst>
            </p:cNvPr>
            <p:cNvSpPr txBox="1">
              <a:spLocks noChangeAspect="1" noChangeArrowheads="1"/>
            </p:cNvSpPr>
            <p:nvPr/>
          </p:nvSpPr>
          <p:spPr bwMode="auto">
            <a:xfrm>
              <a:off x="7672710" y="1047662"/>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74765" name="Oval 65">
              <a:extLst>
                <a:ext uri="{FF2B5EF4-FFF2-40B4-BE49-F238E27FC236}">
                  <a16:creationId xmlns:a16="http://schemas.microsoft.com/office/drawing/2014/main" id="{FA1D0751-603E-4393-9CA3-2FB09331DB8F}"/>
                </a:ext>
              </a:extLst>
            </p:cNvPr>
            <p:cNvSpPr>
              <a:spLocks noChangeAspect="1" noChangeArrowheads="1"/>
            </p:cNvSpPr>
            <p:nvPr/>
          </p:nvSpPr>
          <p:spPr bwMode="auto">
            <a:xfrm>
              <a:off x="7661598" y="2884400"/>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766" name="Text Box 66">
              <a:extLst>
                <a:ext uri="{FF2B5EF4-FFF2-40B4-BE49-F238E27FC236}">
                  <a16:creationId xmlns:a16="http://schemas.microsoft.com/office/drawing/2014/main" id="{9706DC46-73DF-4D5D-BCF7-56B44072CE3C}"/>
                </a:ext>
              </a:extLst>
            </p:cNvPr>
            <p:cNvSpPr txBox="1">
              <a:spLocks noChangeAspect="1" noChangeArrowheads="1"/>
            </p:cNvSpPr>
            <p:nvPr/>
          </p:nvSpPr>
          <p:spPr bwMode="auto">
            <a:xfrm>
              <a:off x="7648898" y="2879637"/>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74767" name="Line 67">
              <a:extLst>
                <a:ext uri="{FF2B5EF4-FFF2-40B4-BE49-F238E27FC236}">
                  <a16:creationId xmlns:a16="http://schemas.microsoft.com/office/drawing/2014/main" id="{44E2BDF3-348F-4860-A8B6-81D1E060E350}"/>
                </a:ext>
              </a:extLst>
            </p:cNvPr>
            <p:cNvSpPr>
              <a:spLocks noChangeAspect="1" noChangeShapeType="1"/>
            </p:cNvSpPr>
            <p:nvPr/>
          </p:nvSpPr>
          <p:spPr bwMode="auto">
            <a:xfrm flipH="1">
              <a:off x="6236023" y="1457237"/>
              <a:ext cx="1425575"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4768" name="Line 68">
              <a:extLst>
                <a:ext uri="{FF2B5EF4-FFF2-40B4-BE49-F238E27FC236}">
                  <a16:creationId xmlns:a16="http://schemas.microsoft.com/office/drawing/2014/main" id="{AC9047DA-539C-4B33-A4ED-7476257FFB99}"/>
                </a:ext>
              </a:extLst>
            </p:cNvPr>
            <p:cNvSpPr>
              <a:spLocks noChangeAspect="1" noChangeShapeType="1"/>
            </p:cNvSpPr>
            <p:nvPr/>
          </p:nvSpPr>
          <p:spPr bwMode="auto">
            <a:xfrm flipH="1">
              <a:off x="6236023" y="2914562"/>
              <a:ext cx="1425575"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4769" name="Line 69">
              <a:extLst>
                <a:ext uri="{FF2B5EF4-FFF2-40B4-BE49-F238E27FC236}">
                  <a16:creationId xmlns:a16="http://schemas.microsoft.com/office/drawing/2014/main" id="{872F41D5-189B-4847-ACD5-0F2F28E676B5}"/>
                </a:ext>
              </a:extLst>
            </p:cNvPr>
            <p:cNvSpPr>
              <a:spLocks noChangeAspect="1" noChangeShapeType="1"/>
            </p:cNvSpPr>
            <p:nvPr/>
          </p:nvSpPr>
          <p:spPr bwMode="auto">
            <a:xfrm flipV="1">
              <a:off x="7691760" y="1495337"/>
              <a:ext cx="0" cy="1362075"/>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4770" name="Line 70">
              <a:extLst>
                <a:ext uri="{FF2B5EF4-FFF2-40B4-BE49-F238E27FC236}">
                  <a16:creationId xmlns:a16="http://schemas.microsoft.com/office/drawing/2014/main" id="{4B5BE41A-A088-45D2-8A2D-29D1181E8232}"/>
                </a:ext>
              </a:extLst>
            </p:cNvPr>
            <p:cNvSpPr>
              <a:spLocks noChangeAspect="1" noChangeShapeType="1"/>
            </p:cNvSpPr>
            <p:nvPr/>
          </p:nvSpPr>
          <p:spPr bwMode="auto">
            <a:xfrm>
              <a:off x="6266185" y="1471525"/>
              <a:ext cx="1425575" cy="142875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4771" name="Arc 71">
              <a:extLst>
                <a:ext uri="{FF2B5EF4-FFF2-40B4-BE49-F238E27FC236}">
                  <a16:creationId xmlns:a16="http://schemas.microsoft.com/office/drawing/2014/main" id="{EE196E34-A8ED-4C47-A927-1E2213C54A8A}"/>
                </a:ext>
              </a:extLst>
            </p:cNvPr>
            <p:cNvSpPr>
              <a:spLocks noChangeAspect="1"/>
            </p:cNvSpPr>
            <p:nvPr/>
          </p:nvSpPr>
          <p:spPr bwMode="auto">
            <a:xfrm flipH="1">
              <a:off x="6059810" y="1476287"/>
              <a:ext cx="193675" cy="1427163"/>
            </a:xfrm>
            <a:custGeom>
              <a:avLst/>
              <a:gdLst>
                <a:gd name="T0" fmla="*/ 0 w 21600"/>
                <a:gd name="T1" fmla="*/ 0 h 40991"/>
                <a:gd name="T2" fmla="*/ 0 w 21600"/>
                <a:gd name="T3" fmla="*/ 0 h 40991"/>
                <a:gd name="T4" fmla="*/ 0 w 21600"/>
                <a:gd name="T5" fmla="*/ 0 h 40991"/>
                <a:gd name="T6" fmla="*/ 0 60000 65536"/>
                <a:gd name="T7" fmla="*/ 0 60000 65536"/>
                <a:gd name="T8" fmla="*/ 0 60000 65536"/>
                <a:gd name="T9" fmla="*/ 0 w 21600"/>
                <a:gd name="T10" fmla="*/ 0 h 40991"/>
                <a:gd name="T11" fmla="*/ 21600 w 21600"/>
                <a:gd name="T12" fmla="*/ 40991 h 40991"/>
              </a:gdLst>
              <a:ahLst/>
              <a:cxnLst>
                <a:cxn ang="T6">
                  <a:pos x="T0" y="T1"/>
                </a:cxn>
                <a:cxn ang="T7">
                  <a:pos x="T2" y="T3"/>
                </a:cxn>
                <a:cxn ang="T8">
                  <a:pos x="T4" y="T5"/>
                </a:cxn>
              </a:cxnLst>
              <a:rect l="T9" t="T10" r="T11" b="T12"/>
              <a:pathLst>
                <a:path w="21600" h="40991" fill="none" extrusionOk="0">
                  <a:moveTo>
                    <a:pt x="5799" y="-1"/>
                  </a:moveTo>
                  <a:cubicBezTo>
                    <a:pt x="15139" y="2603"/>
                    <a:pt x="21600" y="11111"/>
                    <a:pt x="21600" y="20807"/>
                  </a:cubicBezTo>
                  <a:cubicBezTo>
                    <a:pt x="21600" y="29768"/>
                    <a:pt x="16066" y="37799"/>
                    <a:pt x="7691" y="40990"/>
                  </a:cubicBezTo>
                </a:path>
                <a:path w="21600" h="40991" stroke="0" extrusionOk="0">
                  <a:moveTo>
                    <a:pt x="5799" y="-1"/>
                  </a:moveTo>
                  <a:cubicBezTo>
                    <a:pt x="15139" y="2603"/>
                    <a:pt x="21600" y="11111"/>
                    <a:pt x="21600" y="20807"/>
                  </a:cubicBezTo>
                  <a:cubicBezTo>
                    <a:pt x="21600" y="29768"/>
                    <a:pt x="16066" y="37799"/>
                    <a:pt x="7691" y="40990"/>
                  </a:cubicBezTo>
                  <a:lnTo>
                    <a:pt x="0" y="20807"/>
                  </a:lnTo>
                  <a:lnTo>
                    <a:pt x="5799" y="-1"/>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2" name="Arc 72">
              <a:extLst>
                <a:ext uri="{FF2B5EF4-FFF2-40B4-BE49-F238E27FC236}">
                  <a16:creationId xmlns:a16="http://schemas.microsoft.com/office/drawing/2014/main" id="{BA0C054C-A3EC-4DBE-8740-233F9B389D25}"/>
                </a:ext>
              </a:extLst>
            </p:cNvPr>
            <p:cNvSpPr>
              <a:spLocks noChangeAspect="1"/>
            </p:cNvSpPr>
            <p:nvPr/>
          </p:nvSpPr>
          <p:spPr bwMode="auto">
            <a:xfrm flipV="1">
              <a:off x="6177285" y="1492162"/>
              <a:ext cx="193675" cy="1395413"/>
            </a:xfrm>
            <a:custGeom>
              <a:avLst/>
              <a:gdLst>
                <a:gd name="T0" fmla="*/ 0 w 21600"/>
                <a:gd name="T1" fmla="*/ 0 h 40039"/>
                <a:gd name="T2" fmla="*/ 0 w 21600"/>
                <a:gd name="T3" fmla="*/ 0 h 40039"/>
                <a:gd name="T4" fmla="*/ 0 w 21600"/>
                <a:gd name="T5" fmla="*/ 0 h 40039"/>
                <a:gd name="T6" fmla="*/ 0 60000 65536"/>
                <a:gd name="T7" fmla="*/ 0 60000 65536"/>
                <a:gd name="T8" fmla="*/ 0 60000 65536"/>
                <a:gd name="T9" fmla="*/ 0 w 21600"/>
                <a:gd name="T10" fmla="*/ 0 h 40039"/>
                <a:gd name="T11" fmla="*/ 21600 w 21600"/>
                <a:gd name="T12" fmla="*/ 40039 h 40039"/>
              </a:gdLst>
              <a:ahLst/>
              <a:cxnLst>
                <a:cxn ang="T6">
                  <a:pos x="T0" y="T1"/>
                </a:cxn>
                <a:cxn ang="T7">
                  <a:pos x="T2" y="T3"/>
                </a:cxn>
                <a:cxn ang="T8">
                  <a:pos x="T4" y="T5"/>
                </a:cxn>
              </a:cxnLst>
              <a:rect l="T9" t="T10" r="T11" b="T12"/>
              <a:pathLst>
                <a:path w="21600" h="40039" fill="none" extrusionOk="0">
                  <a:moveTo>
                    <a:pt x="7079" y="-1"/>
                  </a:moveTo>
                  <a:cubicBezTo>
                    <a:pt x="15771" y="3015"/>
                    <a:pt x="21600" y="11206"/>
                    <a:pt x="21600" y="20407"/>
                  </a:cubicBezTo>
                  <a:cubicBezTo>
                    <a:pt x="21600" y="28849"/>
                    <a:pt x="16681" y="36518"/>
                    <a:pt x="9008" y="40039"/>
                  </a:cubicBezTo>
                </a:path>
                <a:path w="21600" h="40039" stroke="0" extrusionOk="0">
                  <a:moveTo>
                    <a:pt x="7079" y="-1"/>
                  </a:moveTo>
                  <a:cubicBezTo>
                    <a:pt x="15771" y="3015"/>
                    <a:pt x="21600" y="11206"/>
                    <a:pt x="21600" y="20407"/>
                  </a:cubicBezTo>
                  <a:cubicBezTo>
                    <a:pt x="21600" y="28849"/>
                    <a:pt x="16681" y="36518"/>
                    <a:pt x="9008" y="40039"/>
                  </a:cubicBezTo>
                  <a:lnTo>
                    <a:pt x="0" y="20407"/>
                  </a:lnTo>
                  <a:lnTo>
                    <a:pt x="7079" y="-1"/>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3" name="Text Box 73">
              <a:extLst>
                <a:ext uri="{FF2B5EF4-FFF2-40B4-BE49-F238E27FC236}">
                  <a16:creationId xmlns:a16="http://schemas.microsoft.com/office/drawing/2014/main" id="{89224F89-5D56-4410-B455-66CAB3EE5418}"/>
                </a:ext>
              </a:extLst>
            </p:cNvPr>
            <p:cNvSpPr txBox="1">
              <a:spLocks noChangeAspect="1" noChangeArrowheads="1"/>
            </p:cNvSpPr>
            <p:nvPr/>
          </p:nvSpPr>
          <p:spPr bwMode="auto">
            <a:xfrm>
              <a:off x="5735960" y="2093825"/>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7</a:t>
              </a:r>
              <a:endParaRPr lang="en-US" altLang="zh-CN" sz="2400">
                <a:solidFill>
                  <a:srgbClr val="FF0000"/>
                </a:solidFill>
              </a:endParaRPr>
            </a:p>
          </p:txBody>
        </p:sp>
        <p:sp>
          <p:nvSpPr>
            <p:cNvPr id="74774" name="Text Box 74">
              <a:extLst>
                <a:ext uri="{FF2B5EF4-FFF2-40B4-BE49-F238E27FC236}">
                  <a16:creationId xmlns:a16="http://schemas.microsoft.com/office/drawing/2014/main" id="{58F68E45-5375-4EBA-9E83-7ABCAEC0C968}"/>
                </a:ext>
              </a:extLst>
            </p:cNvPr>
            <p:cNvSpPr txBox="1">
              <a:spLocks noChangeAspect="1" noChangeArrowheads="1"/>
            </p:cNvSpPr>
            <p:nvPr/>
          </p:nvSpPr>
          <p:spPr bwMode="auto">
            <a:xfrm>
              <a:off x="6412235" y="2093825"/>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6</a:t>
              </a:r>
              <a:endParaRPr lang="en-US" altLang="zh-CN" sz="2400">
                <a:solidFill>
                  <a:srgbClr val="FF0000"/>
                </a:solidFill>
              </a:endParaRPr>
            </a:p>
          </p:txBody>
        </p:sp>
        <p:sp>
          <p:nvSpPr>
            <p:cNvPr id="74775" name="Text Box 75">
              <a:extLst>
                <a:ext uri="{FF2B5EF4-FFF2-40B4-BE49-F238E27FC236}">
                  <a16:creationId xmlns:a16="http://schemas.microsoft.com/office/drawing/2014/main" id="{99433CF5-5DDB-49B3-B328-A4FD6D2AA11A}"/>
                </a:ext>
              </a:extLst>
            </p:cNvPr>
            <p:cNvSpPr txBox="1">
              <a:spLocks noChangeAspect="1" noChangeArrowheads="1"/>
            </p:cNvSpPr>
            <p:nvPr/>
          </p:nvSpPr>
          <p:spPr bwMode="auto">
            <a:xfrm>
              <a:off x="6871023" y="1034962"/>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1</a:t>
              </a:r>
              <a:endParaRPr lang="en-US" altLang="zh-CN" sz="2400">
                <a:solidFill>
                  <a:srgbClr val="FF0000"/>
                </a:solidFill>
              </a:endParaRPr>
            </a:p>
          </p:txBody>
        </p:sp>
        <p:sp>
          <p:nvSpPr>
            <p:cNvPr id="74776" name="Text Box 76">
              <a:extLst>
                <a:ext uri="{FF2B5EF4-FFF2-40B4-BE49-F238E27FC236}">
                  <a16:creationId xmlns:a16="http://schemas.microsoft.com/office/drawing/2014/main" id="{BB6568B1-5DF1-4CBB-9D73-0213A2AC944A}"/>
                </a:ext>
              </a:extLst>
            </p:cNvPr>
            <p:cNvSpPr txBox="1">
              <a:spLocks noChangeAspect="1" noChangeArrowheads="1"/>
            </p:cNvSpPr>
            <p:nvPr/>
          </p:nvSpPr>
          <p:spPr bwMode="auto">
            <a:xfrm>
              <a:off x="6796410" y="2093825"/>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4</a:t>
              </a:r>
              <a:endParaRPr lang="en-US" altLang="zh-CN" sz="2400">
                <a:solidFill>
                  <a:srgbClr val="FF0000"/>
                </a:solidFill>
              </a:endParaRPr>
            </a:p>
          </p:txBody>
        </p:sp>
        <p:sp>
          <p:nvSpPr>
            <p:cNvPr id="74777" name="Text Box 77">
              <a:extLst>
                <a:ext uri="{FF2B5EF4-FFF2-40B4-BE49-F238E27FC236}">
                  <a16:creationId xmlns:a16="http://schemas.microsoft.com/office/drawing/2014/main" id="{92C79A18-96E7-4993-949C-80EF33AC4CBC}"/>
                </a:ext>
              </a:extLst>
            </p:cNvPr>
            <p:cNvSpPr txBox="1">
              <a:spLocks noChangeAspect="1" noChangeArrowheads="1"/>
            </p:cNvSpPr>
            <p:nvPr/>
          </p:nvSpPr>
          <p:spPr bwMode="auto">
            <a:xfrm>
              <a:off x="6809110" y="2835187"/>
              <a:ext cx="25876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5</a:t>
              </a:r>
              <a:endParaRPr lang="en-US" altLang="zh-CN" sz="2400">
                <a:solidFill>
                  <a:srgbClr val="FF0000"/>
                </a:solidFill>
              </a:endParaRPr>
            </a:p>
          </p:txBody>
        </p:sp>
        <p:sp>
          <p:nvSpPr>
            <p:cNvPr id="74778" name="Text Box 78">
              <a:extLst>
                <a:ext uri="{FF2B5EF4-FFF2-40B4-BE49-F238E27FC236}">
                  <a16:creationId xmlns:a16="http://schemas.microsoft.com/office/drawing/2014/main" id="{F6FBA81B-089C-4157-96C6-D8409B24591A}"/>
                </a:ext>
              </a:extLst>
            </p:cNvPr>
            <p:cNvSpPr txBox="1">
              <a:spLocks noChangeAspect="1" noChangeArrowheads="1"/>
            </p:cNvSpPr>
            <p:nvPr/>
          </p:nvSpPr>
          <p:spPr bwMode="auto">
            <a:xfrm>
              <a:off x="7707635" y="2093825"/>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e</a:t>
              </a:r>
              <a:r>
                <a:rPr lang="en-US" altLang="zh-CN" sz="2400" baseline="-25000" dirty="0">
                  <a:solidFill>
                    <a:srgbClr val="FF0000"/>
                  </a:solidFill>
                </a:rPr>
                <a:t>3</a:t>
              </a:r>
              <a:endParaRPr lang="en-US" altLang="zh-CN" sz="2400" dirty="0">
                <a:solidFill>
                  <a:srgbClr val="FF0000"/>
                </a:solidFill>
              </a:endParaRPr>
            </a:p>
          </p:txBody>
        </p:sp>
        <p:sp>
          <p:nvSpPr>
            <p:cNvPr id="74779" name="Text Box 79">
              <a:extLst>
                <a:ext uri="{FF2B5EF4-FFF2-40B4-BE49-F238E27FC236}">
                  <a16:creationId xmlns:a16="http://schemas.microsoft.com/office/drawing/2014/main" id="{5A91E81D-73A3-4358-A524-FD54564829DE}"/>
                </a:ext>
              </a:extLst>
            </p:cNvPr>
            <p:cNvSpPr txBox="1">
              <a:spLocks noChangeAspect="1" noChangeArrowheads="1"/>
            </p:cNvSpPr>
            <p:nvPr/>
          </p:nvSpPr>
          <p:spPr bwMode="auto">
            <a:xfrm>
              <a:off x="7990210" y="1134975"/>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2</a:t>
              </a:r>
              <a:endParaRPr lang="en-US" altLang="zh-CN" sz="2400">
                <a:solidFill>
                  <a:srgbClr val="FF0000"/>
                </a:solidFill>
              </a:endParaRPr>
            </a:p>
          </p:txBody>
        </p:sp>
        <p:sp>
          <p:nvSpPr>
            <p:cNvPr id="74780" name="Text Box 80">
              <a:extLst>
                <a:ext uri="{FF2B5EF4-FFF2-40B4-BE49-F238E27FC236}">
                  <a16:creationId xmlns:a16="http://schemas.microsoft.com/office/drawing/2014/main" id="{1A495FA1-F1AA-4865-B73D-062C23772CDE}"/>
                </a:ext>
              </a:extLst>
            </p:cNvPr>
            <p:cNvSpPr txBox="1">
              <a:spLocks noChangeAspect="1" noChangeArrowheads="1"/>
            </p:cNvSpPr>
            <p:nvPr/>
          </p:nvSpPr>
          <p:spPr bwMode="auto">
            <a:xfrm>
              <a:off x="6883723" y="3251112"/>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1</a:t>
              </a:r>
              <a:endParaRPr lang="en-US" altLang="zh-CN" sz="2400">
                <a:solidFill>
                  <a:srgbClr val="FF0000"/>
                </a:solidFill>
              </a:endParaRPr>
            </a:p>
          </p:txBody>
        </p:sp>
        <p:sp>
          <p:nvSpPr>
            <p:cNvPr id="74804" name="Arc 104">
              <a:extLst>
                <a:ext uri="{FF2B5EF4-FFF2-40B4-BE49-F238E27FC236}">
                  <a16:creationId xmlns:a16="http://schemas.microsoft.com/office/drawing/2014/main" id="{595E8745-2325-41DE-8211-95143F47F5E4}"/>
                </a:ext>
              </a:extLst>
            </p:cNvPr>
            <p:cNvSpPr>
              <a:spLocks noChangeAspect="1"/>
            </p:cNvSpPr>
            <p:nvPr/>
          </p:nvSpPr>
          <p:spPr bwMode="auto">
            <a:xfrm>
              <a:off x="7612385" y="1096875"/>
              <a:ext cx="388938" cy="38893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path>
                <a:path w="43200" h="43200" stroke="0" extrusionOk="0">
                  <a:moveTo>
                    <a:pt x="5745" y="36270"/>
                  </a:moveTo>
                  <a:cubicBezTo>
                    <a:pt x="2051" y="32277"/>
                    <a:pt x="0" y="27039"/>
                    <a:pt x="0" y="21600"/>
                  </a:cubicBezTo>
                  <a:cubicBezTo>
                    <a:pt x="0" y="9670"/>
                    <a:pt x="9670" y="0"/>
                    <a:pt x="21600" y="0"/>
                  </a:cubicBezTo>
                  <a:cubicBezTo>
                    <a:pt x="33529" y="0"/>
                    <a:pt x="43200" y="9670"/>
                    <a:pt x="43200" y="21600"/>
                  </a:cubicBezTo>
                  <a:cubicBezTo>
                    <a:pt x="43200" y="33529"/>
                    <a:pt x="33529" y="43200"/>
                    <a:pt x="21600" y="43200"/>
                  </a:cubicBezTo>
                  <a:cubicBezTo>
                    <a:pt x="19042" y="43200"/>
                    <a:pt x="16505" y="42745"/>
                    <a:pt x="14107" y="41858"/>
                  </a:cubicBezTo>
                  <a:lnTo>
                    <a:pt x="21600" y="21600"/>
                  </a:lnTo>
                  <a:lnTo>
                    <a:pt x="5745" y="36270"/>
                  </a:lnTo>
                  <a:close/>
                </a:path>
              </a:pathLst>
            </a:custGeom>
            <a:noFill/>
            <a:ln w="25400">
              <a:solidFill>
                <a:srgbClr val="000000"/>
              </a:solidFill>
              <a:round/>
              <a:headEnd type="triangle" w="lg"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4805" name="Oval 105">
            <a:extLst>
              <a:ext uri="{FF2B5EF4-FFF2-40B4-BE49-F238E27FC236}">
                <a16:creationId xmlns:a16="http://schemas.microsoft.com/office/drawing/2014/main" id="{814FEF42-2D68-42AF-AE3B-CD8B7BB70EA1}"/>
              </a:ext>
            </a:extLst>
          </p:cNvPr>
          <p:cNvSpPr>
            <a:spLocks noChangeAspect="1" noChangeArrowheads="1"/>
          </p:cNvSpPr>
          <p:nvPr/>
        </p:nvSpPr>
        <p:spPr bwMode="auto">
          <a:xfrm>
            <a:off x="11543035" y="2884400"/>
            <a:ext cx="65088" cy="6508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4806" name="Line 106">
            <a:extLst>
              <a:ext uri="{FF2B5EF4-FFF2-40B4-BE49-F238E27FC236}">
                <a16:creationId xmlns:a16="http://schemas.microsoft.com/office/drawing/2014/main" id="{12565076-1EFF-4C7F-8F13-5BBAE8E9E3BD}"/>
              </a:ext>
            </a:extLst>
          </p:cNvPr>
          <p:cNvSpPr>
            <a:spLocks noChangeAspect="1" noChangeShapeType="1"/>
          </p:cNvSpPr>
          <p:nvPr/>
        </p:nvSpPr>
        <p:spPr bwMode="auto">
          <a:xfrm flipH="1" flipV="1">
            <a:off x="10126985" y="1468350"/>
            <a:ext cx="681038" cy="67945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4807" name="Line 107">
            <a:extLst>
              <a:ext uri="{FF2B5EF4-FFF2-40B4-BE49-F238E27FC236}">
                <a16:creationId xmlns:a16="http://schemas.microsoft.com/office/drawing/2014/main" id="{80221D09-634F-4D59-AB47-34DA7A996F33}"/>
              </a:ext>
            </a:extLst>
          </p:cNvPr>
          <p:cNvSpPr>
            <a:spLocks noChangeAspect="1" noChangeShapeType="1"/>
          </p:cNvSpPr>
          <p:nvPr/>
        </p:nvSpPr>
        <p:spPr bwMode="auto">
          <a:xfrm flipV="1">
            <a:off x="10858823" y="1468350"/>
            <a:ext cx="679450" cy="67945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4808" name="Text Box 108">
            <a:extLst>
              <a:ext uri="{FF2B5EF4-FFF2-40B4-BE49-F238E27FC236}">
                <a16:creationId xmlns:a16="http://schemas.microsoft.com/office/drawing/2014/main" id="{DFEF00D0-F425-46CA-93CA-FF08C3156F52}"/>
              </a:ext>
            </a:extLst>
          </p:cNvPr>
          <p:cNvSpPr txBox="1">
            <a:spLocks noChangeAspect="1" noChangeArrowheads="1"/>
          </p:cNvSpPr>
          <p:nvPr/>
        </p:nvSpPr>
        <p:spPr bwMode="auto">
          <a:xfrm>
            <a:off x="11163623" y="1684250"/>
            <a:ext cx="26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e</a:t>
            </a:r>
            <a:r>
              <a:rPr lang="en-US" altLang="zh-CN" sz="2400" baseline="-25000">
                <a:solidFill>
                  <a:srgbClr val="FF0000"/>
                </a:solidFill>
              </a:rPr>
              <a:t>8</a:t>
            </a:r>
            <a:endParaRPr lang="en-US" altLang="zh-CN" sz="240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252355">
                                            <p:txEl>
                                              <p:pRg st="0" end="0"/>
                                            </p:txEl>
                                          </p:spTgt>
                                        </p:tgtEl>
                                        <p:attrNameLst>
                                          <p:attrName>style.visibility</p:attrName>
                                        </p:attrNameLst>
                                      </p:cBhvr>
                                      <p:to>
                                        <p:strVal val="visible"/>
                                      </p:to>
                                    </p:set>
                                    <p:animEffect transition="in" filter="fade">
                                      <p:cBhvr>
                                        <p:cTn id="7" dur="500"/>
                                        <p:tgtEl>
                                          <p:spTgt spid="1252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52355">
                                            <p:txEl>
                                              <p:pRg st="1" end="1"/>
                                            </p:txEl>
                                          </p:spTgt>
                                        </p:tgtEl>
                                        <p:attrNameLst>
                                          <p:attrName>style.visibility</p:attrName>
                                        </p:attrNameLst>
                                      </p:cBhvr>
                                      <p:to>
                                        <p:strVal val="visible"/>
                                      </p:to>
                                    </p:set>
                                    <p:animEffect transition="in" filter="fade">
                                      <p:cBhvr>
                                        <p:cTn id="12" dur="500"/>
                                        <p:tgtEl>
                                          <p:spTgt spid="1252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252355">
                                            <p:txEl>
                                              <p:pRg st="2" end="2"/>
                                            </p:txEl>
                                          </p:spTgt>
                                        </p:tgtEl>
                                        <p:attrNameLst>
                                          <p:attrName>style.visibility</p:attrName>
                                        </p:attrNameLst>
                                      </p:cBhvr>
                                      <p:to>
                                        <p:strVal val="visible"/>
                                      </p:to>
                                    </p:set>
                                    <p:animEffect transition="in" filter="fade">
                                      <p:cBhvr>
                                        <p:cTn id="17" dur="500"/>
                                        <p:tgtEl>
                                          <p:spTgt spid="1252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1252355">
                                            <p:txEl>
                                              <p:pRg st="3" end="3"/>
                                            </p:txEl>
                                          </p:spTgt>
                                        </p:tgtEl>
                                        <p:attrNameLst>
                                          <p:attrName>style.visibility</p:attrName>
                                        </p:attrNameLst>
                                      </p:cBhvr>
                                      <p:to>
                                        <p:strVal val="visible"/>
                                      </p:to>
                                    </p:set>
                                    <p:animEffect transition="in" filter="fade">
                                      <p:cBhvr>
                                        <p:cTn id="22" dur="500"/>
                                        <p:tgtEl>
                                          <p:spTgt spid="1252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0" nodeType="clickEffect">
                                  <p:stCondLst>
                                    <p:cond delay="0"/>
                                  </p:stCondLst>
                                  <p:childTnLst>
                                    <p:animEffect transition="out" filter="fade">
                                      <p:cBhvr>
                                        <p:cTn id="26" dur="500"/>
                                        <p:tgtEl>
                                          <p:spTgt spid="1252355">
                                            <p:txEl>
                                              <p:pRg st="0" end="0"/>
                                            </p:txEl>
                                          </p:spTgt>
                                        </p:tgtEl>
                                      </p:cBhvr>
                                    </p:animEffect>
                                    <p:set>
                                      <p:cBhvr>
                                        <p:cTn id="27" dur="1" fill="hold">
                                          <p:stCondLst>
                                            <p:cond delay="499"/>
                                          </p:stCondLst>
                                        </p:cTn>
                                        <p:tgtEl>
                                          <p:spTgt spid="1252355">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252355">
                                            <p:txEl>
                                              <p:pRg st="1" end="1"/>
                                            </p:txEl>
                                          </p:spTgt>
                                        </p:tgtEl>
                                      </p:cBhvr>
                                    </p:animEffect>
                                    <p:set>
                                      <p:cBhvr>
                                        <p:cTn id="30" dur="1" fill="hold">
                                          <p:stCondLst>
                                            <p:cond delay="499"/>
                                          </p:stCondLst>
                                        </p:cTn>
                                        <p:tgtEl>
                                          <p:spTgt spid="1252355">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252355">
                                            <p:txEl>
                                              <p:pRg st="2" end="2"/>
                                            </p:txEl>
                                          </p:spTgt>
                                        </p:tgtEl>
                                      </p:cBhvr>
                                    </p:animEffect>
                                    <p:set>
                                      <p:cBhvr>
                                        <p:cTn id="33" dur="1" fill="hold">
                                          <p:stCondLst>
                                            <p:cond delay="499"/>
                                          </p:stCondLst>
                                        </p:cTn>
                                        <p:tgtEl>
                                          <p:spTgt spid="1252355">
                                            <p:txEl>
                                              <p:pRg st="2" end="2"/>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1252355">
                                            <p:txEl>
                                              <p:pRg st="3" end="3"/>
                                            </p:txEl>
                                          </p:spTgt>
                                        </p:tgtEl>
                                      </p:cBhvr>
                                    </p:animEffect>
                                    <p:set>
                                      <p:cBhvr>
                                        <p:cTn id="36" dur="1" fill="hold">
                                          <p:stCondLst>
                                            <p:cond delay="499"/>
                                          </p:stCondLst>
                                        </p:cTn>
                                        <p:tgtEl>
                                          <p:spTgt spid="1252355">
                                            <p:txEl>
                                              <p:pRg st="3" end="3"/>
                                            </p:txEl>
                                          </p:spTgt>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52409">
                                            <p:txEl>
                                              <p:pRg st="0" end="0"/>
                                            </p:txEl>
                                          </p:spTgt>
                                        </p:tgtEl>
                                        <p:attrNameLst>
                                          <p:attrName>style.visibility</p:attrName>
                                        </p:attrNameLst>
                                      </p:cBhvr>
                                      <p:to>
                                        <p:strVal val="visible"/>
                                      </p:to>
                                    </p:set>
                                    <p:animEffect transition="in" filter="fade">
                                      <p:cBhvr>
                                        <p:cTn id="41" dur="500"/>
                                        <p:tgtEl>
                                          <p:spTgt spid="1252409">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52409">
                                            <p:txEl>
                                              <p:pRg st="1" end="1"/>
                                            </p:txEl>
                                          </p:spTgt>
                                        </p:tgtEl>
                                        <p:attrNameLst>
                                          <p:attrName>style.visibility</p:attrName>
                                        </p:attrNameLst>
                                      </p:cBhvr>
                                      <p:to>
                                        <p:strVal val="visible"/>
                                      </p:to>
                                    </p:set>
                                    <p:animEffect transition="in" filter="fade">
                                      <p:cBhvr>
                                        <p:cTn id="46" dur="500"/>
                                        <p:tgtEl>
                                          <p:spTgt spid="1252409">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52409">
                                            <p:txEl>
                                              <p:pRg st="2" end="2"/>
                                            </p:txEl>
                                          </p:spTgt>
                                        </p:tgtEl>
                                        <p:attrNameLst>
                                          <p:attrName>style.visibility</p:attrName>
                                        </p:attrNameLst>
                                      </p:cBhvr>
                                      <p:to>
                                        <p:strVal val="visible"/>
                                      </p:to>
                                    </p:set>
                                    <p:animEffect transition="in" filter="fade">
                                      <p:cBhvr>
                                        <p:cTn id="51" dur="500"/>
                                        <p:tgtEl>
                                          <p:spTgt spid="1252409">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52409">
                                            <p:txEl>
                                              <p:pRg st="3" end="3"/>
                                            </p:txEl>
                                          </p:spTgt>
                                        </p:tgtEl>
                                        <p:attrNameLst>
                                          <p:attrName>style.visibility</p:attrName>
                                        </p:attrNameLst>
                                      </p:cBhvr>
                                      <p:to>
                                        <p:strVal val="visible"/>
                                      </p:to>
                                    </p:set>
                                    <p:animEffect transition="in" filter="fade">
                                      <p:cBhvr>
                                        <p:cTn id="56" dur="500"/>
                                        <p:tgtEl>
                                          <p:spTgt spid="12524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5" grpId="0" build="p"/>
      <p:bldP spid="1252355" grpId="1" uiExpand="1" build="p"/>
      <p:bldP spid="125240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a:extLst>
              <a:ext uri="{FF2B5EF4-FFF2-40B4-BE49-F238E27FC236}">
                <a16:creationId xmlns:a16="http://schemas.microsoft.com/office/drawing/2014/main" id="{30BEFDB6-04E3-4705-BFED-12E63E399F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8174813-1BEF-44FC-BFFB-E21B6828D7E7}"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5779" name="Rectangle 2">
            <a:extLst>
              <a:ext uri="{FF2B5EF4-FFF2-40B4-BE49-F238E27FC236}">
                <a16:creationId xmlns:a16="http://schemas.microsoft.com/office/drawing/2014/main" id="{2A0751DA-5F97-465F-B305-6C1AAA17D43A}"/>
              </a:ext>
            </a:extLst>
          </p:cNvPr>
          <p:cNvSpPr>
            <a:spLocks noGrp="1" noChangeArrowheads="1"/>
          </p:cNvSpPr>
          <p:nvPr>
            <p:ph type="title"/>
          </p:nvPr>
        </p:nvSpPr>
        <p:spPr/>
        <p:txBody>
          <a:bodyPr/>
          <a:lstStyle/>
          <a:p>
            <a:pPr eaLnBrk="1" hangingPunct="1"/>
            <a:r>
              <a:rPr lang="zh-CN" altLang="en-US"/>
              <a:t>定理</a:t>
            </a:r>
            <a:r>
              <a:rPr lang="en-US" altLang="zh-CN"/>
              <a:t>8.3.2</a:t>
            </a:r>
            <a:endParaRPr lang="zh-CN" altLang="en-US"/>
          </a:p>
        </p:txBody>
      </p:sp>
      <p:sp>
        <p:nvSpPr>
          <p:cNvPr id="1253379" name="Rectangle 3">
            <a:extLst>
              <a:ext uri="{FF2B5EF4-FFF2-40B4-BE49-F238E27FC236}">
                <a16:creationId xmlns:a16="http://schemas.microsoft.com/office/drawing/2014/main" id="{F3B25DA0-3C67-4E12-A48E-AC52FFB05CA1}"/>
              </a:ext>
            </a:extLst>
          </p:cNvPr>
          <p:cNvSpPr>
            <a:spLocks noGrp="1" noChangeArrowheads="1"/>
          </p:cNvSpPr>
          <p:nvPr>
            <p:ph type="body" idx="1"/>
          </p:nvPr>
        </p:nvSpPr>
        <p:spPr>
          <a:xfrm>
            <a:off x="2135188" y="1341438"/>
            <a:ext cx="8064500" cy="4792662"/>
          </a:xfrm>
        </p:spPr>
        <p:txBody>
          <a:bodyPr/>
          <a:lstStyle/>
          <a:p>
            <a:pPr marL="0" indent="0" eaLnBrk="1" hangingPunct="1">
              <a:buNone/>
            </a:pPr>
            <a:r>
              <a:rPr lang="zh-CN" altLang="en-US" dirty="0"/>
              <a:t>在一个具有</a:t>
            </a:r>
            <a:r>
              <a:rPr lang="en-US" altLang="zh-CN" dirty="0"/>
              <a:t>n</a:t>
            </a:r>
            <a:r>
              <a:rPr lang="zh-CN" altLang="en-US" dirty="0"/>
              <a:t>个结点的图中，如果从结点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a:t>
            </a:r>
            <a:r>
              <a:rPr lang="en-US" altLang="zh-CN" dirty="0" err="1"/>
              <a:t>v</a:t>
            </a:r>
            <a:r>
              <a:rPr lang="en-US" altLang="zh-CN" baseline="-25000" dirty="0" err="1"/>
              <a:t>i</a:t>
            </a:r>
            <a:r>
              <a:rPr lang="en-US" altLang="en-US" dirty="0" err="1"/>
              <a:t>≠</a:t>
            </a:r>
            <a:r>
              <a:rPr lang="en-US" altLang="zh-CN" dirty="0" err="1"/>
              <a:t>v</a:t>
            </a:r>
            <a:r>
              <a:rPr lang="en-US" altLang="zh-CN" baseline="-25000" dirty="0" err="1"/>
              <a:t>j</a:t>
            </a:r>
            <a:r>
              <a:rPr lang="zh-CN" altLang="en-US" dirty="0"/>
              <a:t>）存在一条通路，则从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存在一条长度不大于</a:t>
            </a:r>
            <a:r>
              <a:rPr lang="en-US" altLang="zh-CN" dirty="0"/>
              <a:t>n-1</a:t>
            </a:r>
            <a:r>
              <a:rPr lang="zh-CN" altLang="en-US" dirty="0"/>
              <a:t>的通路。</a:t>
            </a:r>
          </a:p>
          <a:p>
            <a:pPr marL="0" indent="0" eaLnBrk="1" hangingPunct="1">
              <a:buNone/>
            </a:pPr>
            <a:r>
              <a:rPr lang="zh-CN" altLang="en-US" dirty="0">
                <a:solidFill>
                  <a:srgbClr val="FF0000"/>
                </a:solidFill>
              </a:rPr>
              <a:t>分析  </a:t>
            </a:r>
            <a:r>
              <a:rPr lang="zh-CN" altLang="en-US" dirty="0"/>
              <a:t>通路的长度为序列中的结点数减</a:t>
            </a:r>
            <a:r>
              <a:rPr lang="en-US" altLang="zh-CN" dirty="0"/>
              <a:t>1</a:t>
            </a:r>
            <a:r>
              <a:rPr lang="zh-CN" altLang="en-US" dirty="0"/>
              <a:t>，如果结点不重复，最多</a:t>
            </a:r>
            <a:r>
              <a:rPr lang="en-US" altLang="zh-CN" dirty="0"/>
              <a:t>n</a:t>
            </a:r>
            <a:r>
              <a:rPr lang="zh-CN" altLang="en-US" dirty="0"/>
              <a:t>个，因此通路长度最多</a:t>
            </a:r>
            <a:r>
              <a:rPr lang="en-US" altLang="zh-CN" dirty="0"/>
              <a:t>n-1</a:t>
            </a:r>
            <a:r>
              <a:rPr lang="zh-CN" altLang="en-US" dirty="0"/>
              <a:t>；如果结点有重复，则在重复的结点间构成一条回路，删除这条回路，剩下的仍然是从结点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的通路。一直删下去，直到无重复结点为止，这样定理就得证了。</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53379">
                                            <p:txEl>
                                              <p:pRg st="0" end="0"/>
                                            </p:txEl>
                                          </p:spTgt>
                                        </p:tgtEl>
                                        <p:attrNameLst>
                                          <p:attrName>style.visibility</p:attrName>
                                        </p:attrNameLst>
                                      </p:cBhvr>
                                      <p:to>
                                        <p:strVal val="visible"/>
                                      </p:to>
                                    </p:set>
                                    <p:animEffect transition="in" filter="fade">
                                      <p:cBhvr>
                                        <p:cTn id="7" dur="500"/>
                                        <p:tgtEl>
                                          <p:spTgt spid="125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53379">
                                            <p:txEl>
                                              <p:pRg st="1" end="1"/>
                                            </p:txEl>
                                          </p:spTgt>
                                        </p:tgtEl>
                                        <p:attrNameLst>
                                          <p:attrName>style.visibility</p:attrName>
                                        </p:attrNameLst>
                                      </p:cBhvr>
                                      <p:to>
                                        <p:strVal val="visible"/>
                                      </p:to>
                                    </p:set>
                                    <p:animEffect transition="in" filter="fade">
                                      <p:cBhvr>
                                        <p:cTn id="12" dur="500"/>
                                        <p:tgtEl>
                                          <p:spTgt spid="1253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a:extLst>
              <a:ext uri="{FF2B5EF4-FFF2-40B4-BE49-F238E27FC236}">
                <a16:creationId xmlns:a16="http://schemas.microsoft.com/office/drawing/2014/main" id="{B43E84DB-E2B7-4263-A594-AAC4F44A6FD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00D0730-96FE-4194-A50F-51FABA90D7DC}"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6803" name="Rectangle 2">
            <a:extLst>
              <a:ext uri="{FF2B5EF4-FFF2-40B4-BE49-F238E27FC236}">
                <a16:creationId xmlns:a16="http://schemas.microsoft.com/office/drawing/2014/main" id="{FD9B8B09-C5A6-40E9-822E-92587EE3AD61}"/>
              </a:ext>
            </a:extLst>
          </p:cNvPr>
          <p:cNvSpPr>
            <a:spLocks noGrp="1" noChangeArrowheads="1"/>
          </p:cNvSpPr>
          <p:nvPr>
            <p:ph type="title"/>
          </p:nvPr>
        </p:nvSpPr>
        <p:spPr/>
        <p:txBody>
          <a:bodyPr/>
          <a:lstStyle/>
          <a:p>
            <a:pPr eaLnBrk="1" hangingPunct="1"/>
            <a:r>
              <a:rPr lang="zh-CN" altLang="en-US"/>
              <a:t>证明</a:t>
            </a:r>
          </a:p>
        </p:txBody>
      </p:sp>
      <p:sp>
        <p:nvSpPr>
          <p:cNvPr id="1254403" name="Rectangle 3">
            <a:extLst>
              <a:ext uri="{FF2B5EF4-FFF2-40B4-BE49-F238E27FC236}">
                <a16:creationId xmlns:a16="http://schemas.microsoft.com/office/drawing/2014/main" id="{9E89B9C8-2D35-4A90-86F9-425C2435D856}"/>
              </a:ext>
            </a:extLst>
          </p:cNvPr>
          <p:cNvSpPr>
            <a:spLocks noGrp="1" noChangeArrowheads="1"/>
          </p:cNvSpPr>
          <p:nvPr>
            <p:ph type="body" idx="1"/>
          </p:nvPr>
        </p:nvSpPr>
        <p:spPr>
          <a:xfrm>
            <a:off x="2135188" y="1350964"/>
            <a:ext cx="8064500" cy="540725"/>
          </a:xfrm>
        </p:spPr>
        <p:txBody>
          <a:bodyPr/>
          <a:lstStyle/>
          <a:p>
            <a:pPr marL="0" indent="0" eaLnBrk="1" hangingPunct="1">
              <a:buNone/>
            </a:pPr>
            <a:r>
              <a:rPr lang="zh-CN" altLang="en-US"/>
              <a:t>设          为从</a:t>
            </a:r>
            <a:r>
              <a:rPr lang="en-US" altLang="zh-CN"/>
              <a:t>v</a:t>
            </a:r>
            <a:r>
              <a:rPr lang="en-US" altLang="zh-CN" baseline="-25000"/>
              <a:t>i</a:t>
            </a:r>
            <a:r>
              <a:rPr lang="zh-CN" altLang="en-US"/>
              <a:t>到</a:t>
            </a:r>
            <a:r>
              <a:rPr lang="en-US" altLang="zh-CN"/>
              <a:t>v</a:t>
            </a:r>
            <a:r>
              <a:rPr lang="en-US" altLang="zh-CN" baseline="-25000"/>
              <a:t>j</a:t>
            </a:r>
            <a:r>
              <a:rPr lang="zh-CN" altLang="en-US"/>
              <a:t>的长度为</a:t>
            </a:r>
            <a:r>
              <a:rPr lang="en-US" altLang="zh-CN"/>
              <a:t>k</a:t>
            </a:r>
            <a:r>
              <a:rPr lang="zh-CN" altLang="en-US"/>
              <a:t>的一条通路，</a:t>
            </a:r>
          </a:p>
        </p:txBody>
      </p:sp>
      <p:sp>
        <p:nvSpPr>
          <p:cNvPr id="1254404" name="Rectangle 4">
            <a:extLst>
              <a:ext uri="{FF2B5EF4-FFF2-40B4-BE49-F238E27FC236}">
                <a16:creationId xmlns:a16="http://schemas.microsoft.com/office/drawing/2014/main" id="{3864DB95-766C-464B-946E-8D7DC39B1FD9}"/>
              </a:ext>
            </a:extLst>
          </p:cNvPr>
          <p:cNvSpPr>
            <a:spLocks noChangeArrowheads="1"/>
          </p:cNvSpPr>
          <p:nvPr/>
        </p:nvSpPr>
        <p:spPr bwMode="auto">
          <a:xfrm>
            <a:off x="2135188" y="1989139"/>
            <a:ext cx="80645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t>其中  </a:t>
            </a:r>
            <a:r>
              <a:rPr lang="en-US" altLang="zh-CN" dirty="0"/>
              <a:t>=v</a:t>
            </a:r>
            <a:r>
              <a:rPr lang="en-US" altLang="zh-CN" baseline="-25000" dirty="0"/>
              <a:t>i</a:t>
            </a:r>
            <a:r>
              <a:rPr lang="zh-CN" altLang="en-US" dirty="0"/>
              <a:t>， </a:t>
            </a:r>
            <a:r>
              <a:rPr lang="en-US" altLang="zh-CN" dirty="0"/>
              <a:t>=</a:t>
            </a:r>
            <a:r>
              <a:rPr lang="en-US" altLang="zh-CN" dirty="0" err="1"/>
              <a:t>v</a:t>
            </a:r>
            <a:r>
              <a:rPr lang="en-US" altLang="zh-CN" baseline="-25000" dirty="0" err="1"/>
              <a:t>j</a:t>
            </a:r>
            <a:r>
              <a:rPr lang="zh-CN" altLang="en-US" dirty="0"/>
              <a:t>，此通路上有</a:t>
            </a:r>
            <a:r>
              <a:rPr lang="en-US" altLang="zh-CN" dirty="0"/>
              <a:t>k+1</a:t>
            </a:r>
            <a:r>
              <a:rPr lang="zh-CN" altLang="en-US" dirty="0"/>
              <a:t>个结点。若</a:t>
            </a:r>
            <a:r>
              <a:rPr lang="en-US" altLang="zh-CN" dirty="0"/>
              <a:t>k≤n-1</a:t>
            </a:r>
            <a:r>
              <a:rPr lang="zh-CN" altLang="en-US" dirty="0"/>
              <a:t>，这条通路即为所求。若</a:t>
            </a:r>
            <a:r>
              <a:rPr lang="en-US" altLang="zh-CN" dirty="0"/>
              <a:t>k</a:t>
            </a:r>
            <a:r>
              <a:rPr lang="zh-CN" altLang="en-US" dirty="0"/>
              <a:t>＞</a:t>
            </a:r>
            <a:r>
              <a:rPr lang="en-US" altLang="zh-CN" dirty="0"/>
              <a:t>n-1</a:t>
            </a:r>
            <a:r>
              <a:rPr lang="zh-CN" altLang="en-US" dirty="0"/>
              <a:t>，则此通路上的结点数</a:t>
            </a:r>
            <a:r>
              <a:rPr lang="en-US" altLang="zh-CN" dirty="0"/>
              <a:t>k+1</a:t>
            </a:r>
            <a:r>
              <a:rPr lang="zh-CN" altLang="en-US" dirty="0"/>
              <a:t>＞</a:t>
            </a:r>
            <a:r>
              <a:rPr lang="en-US" altLang="zh-CN" dirty="0"/>
              <a:t>n</a:t>
            </a:r>
            <a:r>
              <a:rPr lang="zh-CN" altLang="en-US" dirty="0"/>
              <a:t>，由鸽笼原理知，必存在一个结点在此通路中不止一次出现，设       ，其中，</a:t>
            </a:r>
            <a:r>
              <a:rPr lang="en-US" altLang="zh-CN" dirty="0"/>
              <a:t>0≤s</a:t>
            </a:r>
            <a:r>
              <a:rPr lang="zh-CN" altLang="en-US" dirty="0"/>
              <a:t>＜</a:t>
            </a:r>
            <a:r>
              <a:rPr lang="en-US" altLang="zh-CN" dirty="0" err="1"/>
              <a:t>t≤k</a:t>
            </a:r>
            <a:r>
              <a:rPr lang="zh-CN" altLang="en-US" dirty="0"/>
              <a:t>。去掉  到  中间的通路，至少去掉一条边，得通路                   ，此通路比原通路的长度至少少</a:t>
            </a:r>
            <a:r>
              <a:rPr lang="en-US" altLang="zh-CN" dirty="0"/>
              <a:t>1</a:t>
            </a:r>
            <a:r>
              <a:rPr lang="zh-CN" altLang="en-US" dirty="0"/>
              <a:t>。如此重复进行下去，必可得一条从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的长度不大于</a:t>
            </a:r>
            <a:r>
              <a:rPr lang="en-US" altLang="zh-CN" dirty="0"/>
              <a:t>n-1</a:t>
            </a:r>
            <a:r>
              <a:rPr lang="zh-CN" altLang="en-US" dirty="0"/>
              <a:t>的通路。</a:t>
            </a:r>
          </a:p>
        </p:txBody>
      </p:sp>
      <p:graphicFrame>
        <p:nvGraphicFramePr>
          <p:cNvPr id="1254405" name="Object 5">
            <a:extLst>
              <a:ext uri="{FF2B5EF4-FFF2-40B4-BE49-F238E27FC236}">
                <a16:creationId xmlns:a16="http://schemas.microsoft.com/office/drawing/2014/main" id="{9295137A-64F5-430A-A7E1-03D43FC9B4F3}"/>
              </a:ext>
            </a:extLst>
          </p:cNvPr>
          <p:cNvGraphicFramePr>
            <a:graphicFrameLocks noChangeAspect="1"/>
          </p:cNvGraphicFramePr>
          <p:nvPr/>
        </p:nvGraphicFramePr>
        <p:xfrm>
          <a:off x="2733675" y="1412875"/>
          <a:ext cx="1633538" cy="604838"/>
        </p:xfrm>
        <a:graphic>
          <a:graphicData uri="http://schemas.openxmlformats.org/presentationml/2006/ole">
            <mc:AlternateContent xmlns:mc="http://schemas.openxmlformats.org/markup-compatibility/2006">
              <mc:Choice xmlns:v="urn:schemas-microsoft-com:vml" Requires="v">
                <p:oleObj name="公式" r:id="rId2" imgW="647700" imgH="241300" progId="Equation.3">
                  <p:embed/>
                </p:oleObj>
              </mc:Choice>
              <mc:Fallback>
                <p:oleObj name="公式" r:id="rId2" imgW="647700" imgH="2413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5" y="1412875"/>
                        <a:ext cx="163353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4407" name="Object 7">
            <a:extLst>
              <a:ext uri="{FF2B5EF4-FFF2-40B4-BE49-F238E27FC236}">
                <a16:creationId xmlns:a16="http://schemas.microsoft.com/office/drawing/2014/main" id="{CF359B62-F2C9-4801-913A-99142D36DA93}"/>
              </a:ext>
            </a:extLst>
          </p:cNvPr>
          <p:cNvGraphicFramePr>
            <a:graphicFrameLocks noChangeAspect="1"/>
          </p:cNvGraphicFramePr>
          <p:nvPr/>
        </p:nvGraphicFramePr>
        <p:xfrm>
          <a:off x="3000376" y="2032000"/>
          <a:ext cx="474663" cy="604838"/>
        </p:xfrm>
        <a:graphic>
          <a:graphicData uri="http://schemas.openxmlformats.org/presentationml/2006/ole">
            <mc:AlternateContent xmlns:mc="http://schemas.openxmlformats.org/markup-compatibility/2006">
              <mc:Choice xmlns:v="urn:schemas-microsoft-com:vml" Requires="v">
                <p:oleObj name="公式" r:id="rId4" imgW="190417" imgH="241195" progId="Equation.3">
                  <p:embed/>
                </p:oleObj>
              </mc:Choice>
              <mc:Fallback>
                <p:oleObj name="公式" r:id="rId4" imgW="190417" imgH="24119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6" y="2032000"/>
                        <a:ext cx="47466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4409" name="Object 9">
            <a:extLst>
              <a:ext uri="{FF2B5EF4-FFF2-40B4-BE49-F238E27FC236}">
                <a16:creationId xmlns:a16="http://schemas.microsoft.com/office/drawing/2014/main" id="{83FBFF43-A829-4432-A74A-B89591395152}"/>
              </a:ext>
            </a:extLst>
          </p:cNvPr>
          <p:cNvGraphicFramePr>
            <a:graphicFrameLocks noChangeAspect="1"/>
          </p:cNvGraphicFramePr>
          <p:nvPr/>
        </p:nvGraphicFramePr>
        <p:xfrm>
          <a:off x="4224339" y="2032001"/>
          <a:ext cx="471487" cy="600075"/>
        </p:xfrm>
        <a:graphic>
          <a:graphicData uri="http://schemas.openxmlformats.org/presentationml/2006/ole">
            <mc:AlternateContent xmlns:mc="http://schemas.openxmlformats.org/markup-compatibility/2006">
              <mc:Choice xmlns:v="urn:schemas-microsoft-com:vml" Requires="v">
                <p:oleObj name="公式" r:id="rId6" imgW="190417" imgH="241195" progId="Equation.3">
                  <p:embed/>
                </p:oleObj>
              </mc:Choice>
              <mc:Fallback>
                <p:oleObj name="公式" r:id="rId6" imgW="190417" imgH="241195"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39" y="2032001"/>
                        <a:ext cx="4714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4411" name="Object 11">
            <a:extLst>
              <a:ext uri="{FF2B5EF4-FFF2-40B4-BE49-F238E27FC236}">
                <a16:creationId xmlns:a16="http://schemas.microsoft.com/office/drawing/2014/main" id="{B53ABF73-22CB-4DF2-AAFE-898CEB9510ED}"/>
              </a:ext>
            </a:extLst>
          </p:cNvPr>
          <p:cNvGraphicFramePr>
            <a:graphicFrameLocks noChangeAspect="1"/>
          </p:cNvGraphicFramePr>
          <p:nvPr/>
        </p:nvGraphicFramePr>
        <p:xfrm>
          <a:off x="7391401" y="3573463"/>
          <a:ext cx="1274763" cy="601662"/>
        </p:xfrm>
        <a:graphic>
          <a:graphicData uri="http://schemas.openxmlformats.org/presentationml/2006/ole">
            <mc:AlternateContent xmlns:mc="http://schemas.openxmlformats.org/markup-compatibility/2006">
              <mc:Choice xmlns:v="urn:schemas-microsoft-com:vml" Requires="v">
                <p:oleObj name="公式" r:id="rId8" imgW="508000" imgH="241300" progId="Equation.3">
                  <p:embed/>
                </p:oleObj>
              </mc:Choice>
              <mc:Fallback>
                <p:oleObj name="公式" r:id="rId8" imgW="508000" imgH="2413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1401" y="3573463"/>
                        <a:ext cx="1274763"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4413" name="Object 13">
            <a:extLst>
              <a:ext uri="{FF2B5EF4-FFF2-40B4-BE49-F238E27FC236}">
                <a16:creationId xmlns:a16="http://schemas.microsoft.com/office/drawing/2014/main" id="{B1D3ED13-FCB8-44DB-AC8D-F99FD3C4D84E}"/>
              </a:ext>
            </a:extLst>
          </p:cNvPr>
          <p:cNvGraphicFramePr>
            <a:graphicFrameLocks noChangeAspect="1"/>
          </p:cNvGraphicFramePr>
          <p:nvPr/>
        </p:nvGraphicFramePr>
        <p:xfrm>
          <a:off x="5087939" y="4076701"/>
          <a:ext cx="477837" cy="601663"/>
        </p:xfrm>
        <a:graphic>
          <a:graphicData uri="http://schemas.openxmlformats.org/presentationml/2006/ole">
            <mc:AlternateContent xmlns:mc="http://schemas.openxmlformats.org/markup-compatibility/2006">
              <mc:Choice xmlns:v="urn:schemas-microsoft-com:vml" Requires="v">
                <p:oleObj name="公式" r:id="rId10" imgW="190417" imgH="241195" progId="Equation.3">
                  <p:embed/>
                </p:oleObj>
              </mc:Choice>
              <mc:Fallback>
                <p:oleObj name="公式" r:id="rId10" imgW="190417" imgH="241195"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7939" y="4076701"/>
                        <a:ext cx="477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4414" name="Object 14">
            <a:extLst>
              <a:ext uri="{FF2B5EF4-FFF2-40B4-BE49-F238E27FC236}">
                <a16:creationId xmlns:a16="http://schemas.microsoft.com/office/drawing/2014/main" id="{862F0853-A201-490A-9068-583513D1067D}"/>
              </a:ext>
            </a:extLst>
          </p:cNvPr>
          <p:cNvGraphicFramePr>
            <a:graphicFrameLocks noChangeAspect="1"/>
          </p:cNvGraphicFramePr>
          <p:nvPr/>
        </p:nvGraphicFramePr>
        <p:xfrm>
          <a:off x="5808664" y="4076701"/>
          <a:ext cx="477837" cy="601663"/>
        </p:xfrm>
        <a:graphic>
          <a:graphicData uri="http://schemas.openxmlformats.org/presentationml/2006/ole">
            <mc:AlternateContent xmlns:mc="http://schemas.openxmlformats.org/markup-compatibility/2006">
              <mc:Choice xmlns:v="urn:schemas-microsoft-com:vml" Requires="v">
                <p:oleObj name="公式" r:id="rId12" imgW="190417" imgH="241195" progId="Equation.3">
                  <p:embed/>
                </p:oleObj>
              </mc:Choice>
              <mc:Fallback>
                <p:oleObj name="公式" r:id="rId12" imgW="190417" imgH="241195"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08664" y="4076701"/>
                        <a:ext cx="477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4415" name="Object 15">
            <a:extLst>
              <a:ext uri="{FF2B5EF4-FFF2-40B4-BE49-F238E27FC236}">
                <a16:creationId xmlns:a16="http://schemas.microsoft.com/office/drawing/2014/main" id="{78EEB01D-693D-4499-A213-56FCDCFA3E36}"/>
              </a:ext>
            </a:extLst>
          </p:cNvPr>
          <p:cNvGraphicFramePr>
            <a:graphicFrameLocks noChangeAspect="1"/>
          </p:cNvGraphicFramePr>
          <p:nvPr/>
        </p:nvGraphicFramePr>
        <p:xfrm>
          <a:off x="4367213" y="4581526"/>
          <a:ext cx="3644900" cy="601663"/>
        </p:xfrm>
        <a:graphic>
          <a:graphicData uri="http://schemas.openxmlformats.org/presentationml/2006/ole">
            <mc:AlternateContent xmlns:mc="http://schemas.openxmlformats.org/markup-compatibility/2006">
              <mc:Choice xmlns:v="urn:schemas-microsoft-com:vml" Requires="v">
                <p:oleObj name="公式" r:id="rId14" imgW="1447800" imgH="241300" progId="Equation.3">
                  <p:embed/>
                </p:oleObj>
              </mc:Choice>
              <mc:Fallback>
                <p:oleObj name="公式" r:id="rId14" imgW="1447800" imgH="2413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7213" y="4581526"/>
                        <a:ext cx="36449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54403">
                                            <p:txEl>
                                              <p:pRg st="0" end="0"/>
                                            </p:txEl>
                                          </p:spTgt>
                                        </p:tgtEl>
                                        <p:attrNameLst>
                                          <p:attrName>style.visibility</p:attrName>
                                        </p:attrNameLst>
                                      </p:cBhvr>
                                      <p:to>
                                        <p:strVal val="visible"/>
                                      </p:to>
                                    </p:set>
                                    <p:animEffect transition="in" filter="fade">
                                      <p:cBhvr>
                                        <p:cTn id="7" dur="500"/>
                                        <p:tgtEl>
                                          <p:spTgt spid="12544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54405"/>
                                        </p:tgtEl>
                                        <p:attrNameLst>
                                          <p:attrName>style.visibility</p:attrName>
                                        </p:attrNameLst>
                                      </p:cBhvr>
                                      <p:to>
                                        <p:strVal val="visible"/>
                                      </p:to>
                                    </p:set>
                                    <p:animEffect transition="in" filter="fade">
                                      <p:cBhvr>
                                        <p:cTn id="10" dur="500"/>
                                        <p:tgtEl>
                                          <p:spTgt spid="1254405"/>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54404"/>
                                        </p:tgtEl>
                                        <p:attrNameLst>
                                          <p:attrName>style.visibility</p:attrName>
                                        </p:attrNameLst>
                                      </p:cBhvr>
                                      <p:to>
                                        <p:strVal val="visible"/>
                                      </p:to>
                                    </p:set>
                                    <p:animEffect transition="in" filter="fade">
                                      <p:cBhvr>
                                        <p:cTn id="14" dur="500"/>
                                        <p:tgtEl>
                                          <p:spTgt spid="1254404"/>
                                        </p:tgtEl>
                                      </p:cBhvr>
                                    </p:animEffect>
                                  </p:childTnLst>
                                </p:cTn>
                              </p:par>
                              <p:par>
                                <p:cTn id="15" presetID="10" presetClass="entr" presetSubtype="0" fill="hold" nodeType="withEffect">
                                  <p:stCondLst>
                                    <p:cond delay="0"/>
                                  </p:stCondLst>
                                  <p:childTnLst>
                                    <p:set>
                                      <p:cBhvr>
                                        <p:cTn id="16" dur="1" fill="hold">
                                          <p:stCondLst>
                                            <p:cond delay="0"/>
                                          </p:stCondLst>
                                        </p:cTn>
                                        <p:tgtEl>
                                          <p:spTgt spid="1254407"/>
                                        </p:tgtEl>
                                        <p:attrNameLst>
                                          <p:attrName>style.visibility</p:attrName>
                                        </p:attrNameLst>
                                      </p:cBhvr>
                                      <p:to>
                                        <p:strVal val="visible"/>
                                      </p:to>
                                    </p:set>
                                    <p:animEffect transition="in" filter="fade">
                                      <p:cBhvr>
                                        <p:cTn id="17" dur="500"/>
                                        <p:tgtEl>
                                          <p:spTgt spid="1254407"/>
                                        </p:tgtEl>
                                      </p:cBhvr>
                                    </p:animEffect>
                                  </p:childTnLst>
                                </p:cTn>
                              </p:par>
                              <p:par>
                                <p:cTn id="18" presetID="10" presetClass="entr" presetSubtype="0" fill="hold" nodeType="withEffect">
                                  <p:stCondLst>
                                    <p:cond delay="0"/>
                                  </p:stCondLst>
                                  <p:childTnLst>
                                    <p:set>
                                      <p:cBhvr>
                                        <p:cTn id="19" dur="1" fill="hold">
                                          <p:stCondLst>
                                            <p:cond delay="0"/>
                                          </p:stCondLst>
                                        </p:cTn>
                                        <p:tgtEl>
                                          <p:spTgt spid="1254409"/>
                                        </p:tgtEl>
                                        <p:attrNameLst>
                                          <p:attrName>style.visibility</p:attrName>
                                        </p:attrNameLst>
                                      </p:cBhvr>
                                      <p:to>
                                        <p:strVal val="visible"/>
                                      </p:to>
                                    </p:set>
                                    <p:animEffect transition="in" filter="fade">
                                      <p:cBhvr>
                                        <p:cTn id="20" dur="500"/>
                                        <p:tgtEl>
                                          <p:spTgt spid="1254409"/>
                                        </p:tgtEl>
                                      </p:cBhvr>
                                    </p:animEffect>
                                  </p:childTnLst>
                                </p:cTn>
                              </p:par>
                              <p:par>
                                <p:cTn id="21" presetID="10" presetClass="entr" presetSubtype="0" fill="hold" nodeType="withEffect">
                                  <p:stCondLst>
                                    <p:cond delay="0"/>
                                  </p:stCondLst>
                                  <p:childTnLst>
                                    <p:set>
                                      <p:cBhvr>
                                        <p:cTn id="22" dur="1" fill="hold">
                                          <p:stCondLst>
                                            <p:cond delay="0"/>
                                          </p:stCondLst>
                                        </p:cTn>
                                        <p:tgtEl>
                                          <p:spTgt spid="1254411"/>
                                        </p:tgtEl>
                                        <p:attrNameLst>
                                          <p:attrName>style.visibility</p:attrName>
                                        </p:attrNameLst>
                                      </p:cBhvr>
                                      <p:to>
                                        <p:strVal val="visible"/>
                                      </p:to>
                                    </p:set>
                                    <p:animEffect transition="in" filter="fade">
                                      <p:cBhvr>
                                        <p:cTn id="23" dur="500"/>
                                        <p:tgtEl>
                                          <p:spTgt spid="1254411"/>
                                        </p:tgtEl>
                                      </p:cBhvr>
                                    </p:animEffect>
                                  </p:childTnLst>
                                </p:cTn>
                              </p:par>
                              <p:par>
                                <p:cTn id="24" presetID="10" presetClass="entr" presetSubtype="0" fill="hold" nodeType="withEffect">
                                  <p:stCondLst>
                                    <p:cond delay="0"/>
                                  </p:stCondLst>
                                  <p:childTnLst>
                                    <p:set>
                                      <p:cBhvr>
                                        <p:cTn id="25" dur="1" fill="hold">
                                          <p:stCondLst>
                                            <p:cond delay="0"/>
                                          </p:stCondLst>
                                        </p:cTn>
                                        <p:tgtEl>
                                          <p:spTgt spid="1254413"/>
                                        </p:tgtEl>
                                        <p:attrNameLst>
                                          <p:attrName>style.visibility</p:attrName>
                                        </p:attrNameLst>
                                      </p:cBhvr>
                                      <p:to>
                                        <p:strVal val="visible"/>
                                      </p:to>
                                    </p:set>
                                    <p:animEffect transition="in" filter="fade">
                                      <p:cBhvr>
                                        <p:cTn id="26" dur="500"/>
                                        <p:tgtEl>
                                          <p:spTgt spid="1254413"/>
                                        </p:tgtEl>
                                      </p:cBhvr>
                                    </p:animEffect>
                                  </p:childTnLst>
                                </p:cTn>
                              </p:par>
                              <p:par>
                                <p:cTn id="27" presetID="10" presetClass="entr" presetSubtype="0" fill="hold" nodeType="withEffect">
                                  <p:stCondLst>
                                    <p:cond delay="0"/>
                                  </p:stCondLst>
                                  <p:childTnLst>
                                    <p:set>
                                      <p:cBhvr>
                                        <p:cTn id="28" dur="1" fill="hold">
                                          <p:stCondLst>
                                            <p:cond delay="0"/>
                                          </p:stCondLst>
                                        </p:cTn>
                                        <p:tgtEl>
                                          <p:spTgt spid="1254414"/>
                                        </p:tgtEl>
                                        <p:attrNameLst>
                                          <p:attrName>style.visibility</p:attrName>
                                        </p:attrNameLst>
                                      </p:cBhvr>
                                      <p:to>
                                        <p:strVal val="visible"/>
                                      </p:to>
                                    </p:set>
                                    <p:animEffect transition="in" filter="fade">
                                      <p:cBhvr>
                                        <p:cTn id="29" dur="500"/>
                                        <p:tgtEl>
                                          <p:spTgt spid="1254414"/>
                                        </p:tgtEl>
                                      </p:cBhvr>
                                    </p:animEffect>
                                  </p:childTnLst>
                                </p:cTn>
                              </p:par>
                              <p:par>
                                <p:cTn id="30" presetID="10" presetClass="entr" presetSubtype="0" fill="hold" nodeType="withEffect">
                                  <p:stCondLst>
                                    <p:cond delay="0"/>
                                  </p:stCondLst>
                                  <p:childTnLst>
                                    <p:set>
                                      <p:cBhvr>
                                        <p:cTn id="31" dur="1" fill="hold">
                                          <p:stCondLst>
                                            <p:cond delay="0"/>
                                          </p:stCondLst>
                                        </p:cTn>
                                        <p:tgtEl>
                                          <p:spTgt spid="1254415"/>
                                        </p:tgtEl>
                                        <p:attrNameLst>
                                          <p:attrName>style.visibility</p:attrName>
                                        </p:attrNameLst>
                                      </p:cBhvr>
                                      <p:to>
                                        <p:strVal val="visible"/>
                                      </p:to>
                                    </p:set>
                                    <p:animEffect transition="in" filter="fade">
                                      <p:cBhvr>
                                        <p:cTn id="32" dur="500"/>
                                        <p:tgtEl>
                                          <p:spTgt spid="1254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3" grpId="0" build="p"/>
      <p:bldP spid="125440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a:extLst>
              <a:ext uri="{FF2B5EF4-FFF2-40B4-BE49-F238E27FC236}">
                <a16:creationId xmlns:a16="http://schemas.microsoft.com/office/drawing/2014/main" id="{5B2474FA-A91F-454C-9F77-0320D220499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8B5D248-42E1-4554-AA38-3773E79871EF}"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7827" name="Rectangle 2">
            <a:extLst>
              <a:ext uri="{FF2B5EF4-FFF2-40B4-BE49-F238E27FC236}">
                <a16:creationId xmlns:a16="http://schemas.microsoft.com/office/drawing/2014/main" id="{E37EA7E6-390F-476A-A0F3-C2944BCAFF08}"/>
              </a:ext>
            </a:extLst>
          </p:cNvPr>
          <p:cNvSpPr>
            <a:spLocks noGrp="1" noChangeArrowheads="1"/>
          </p:cNvSpPr>
          <p:nvPr>
            <p:ph type="title"/>
          </p:nvPr>
        </p:nvSpPr>
        <p:spPr/>
        <p:txBody>
          <a:bodyPr/>
          <a:lstStyle/>
          <a:p>
            <a:pPr eaLnBrk="1" hangingPunct="1"/>
            <a:r>
              <a:rPr lang="zh-CN" altLang="en-US"/>
              <a:t>几个结论</a:t>
            </a:r>
          </a:p>
        </p:txBody>
      </p:sp>
      <p:sp>
        <p:nvSpPr>
          <p:cNvPr id="1255427" name="Rectangle 3">
            <a:extLst>
              <a:ext uri="{FF2B5EF4-FFF2-40B4-BE49-F238E27FC236}">
                <a16:creationId xmlns:a16="http://schemas.microsoft.com/office/drawing/2014/main" id="{481127A9-E578-4E2C-BDA9-0FD8BE90E771}"/>
              </a:ext>
            </a:extLst>
          </p:cNvPr>
          <p:cNvSpPr>
            <a:spLocks noGrp="1" noChangeArrowheads="1"/>
          </p:cNvSpPr>
          <p:nvPr>
            <p:ph type="body" idx="1"/>
          </p:nvPr>
        </p:nvSpPr>
        <p:spPr>
          <a:xfrm>
            <a:off x="2135188" y="1341439"/>
            <a:ext cx="8064500" cy="4878387"/>
          </a:xfrm>
        </p:spPr>
        <p:txBody>
          <a:bodyPr/>
          <a:lstStyle/>
          <a:p>
            <a:pPr marL="0" indent="0" eaLnBrk="1" hangingPunct="1">
              <a:buNone/>
            </a:pPr>
            <a:r>
              <a:rPr lang="zh-CN" altLang="en-US" dirty="0">
                <a:solidFill>
                  <a:srgbClr val="FF0000"/>
                </a:solidFill>
              </a:rPr>
              <a:t>推论</a:t>
            </a:r>
            <a:r>
              <a:rPr lang="en-US" altLang="zh-CN" dirty="0">
                <a:solidFill>
                  <a:srgbClr val="FF0000"/>
                </a:solidFill>
              </a:rPr>
              <a:t>8.3.1</a:t>
            </a:r>
            <a:r>
              <a:rPr lang="en-US" altLang="zh-CN" dirty="0"/>
              <a:t>  </a:t>
            </a:r>
            <a:r>
              <a:rPr lang="zh-CN" altLang="en-US" dirty="0"/>
              <a:t>在一个具有</a:t>
            </a:r>
            <a:r>
              <a:rPr lang="en-US" altLang="zh-CN" dirty="0"/>
              <a:t>n</a:t>
            </a:r>
            <a:r>
              <a:rPr lang="zh-CN" altLang="en-US" dirty="0"/>
              <a:t>个结点的图中，如果从结点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a:t>
            </a:r>
            <a:r>
              <a:rPr lang="en-US" altLang="zh-CN" dirty="0" err="1"/>
              <a:t>v</a:t>
            </a:r>
            <a:r>
              <a:rPr lang="en-US" altLang="zh-CN" baseline="-25000" dirty="0" err="1"/>
              <a:t>i</a:t>
            </a:r>
            <a:r>
              <a:rPr lang="en-US" altLang="zh-CN" dirty="0" err="1"/>
              <a:t>≠v</a:t>
            </a:r>
            <a:r>
              <a:rPr lang="en-US" altLang="zh-CN" baseline="-25000" dirty="0" err="1"/>
              <a:t>j</a:t>
            </a:r>
            <a:r>
              <a:rPr lang="zh-CN" altLang="en-US" dirty="0"/>
              <a:t>）存在一条通路，则从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存在一条长度不大于</a:t>
            </a:r>
            <a:r>
              <a:rPr lang="en-US" altLang="zh-CN" dirty="0"/>
              <a:t>n-1</a:t>
            </a:r>
            <a:r>
              <a:rPr lang="zh-CN" altLang="en-US" dirty="0"/>
              <a:t>的基本通路。</a:t>
            </a:r>
          </a:p>
          <a:p>
            <a:pPr marL="0" indent="0" eaLnBrk="1" hangingPunct="1">
              <a:buNone/>
            </a:pPr>
            <a:r>
              <a:rPr lang="zh-CN" altLang="en-US" dirty="0">
                <a:solidFill>
                  <a:srgbClr val="FF0000"/>
                </a:solidFill>
              </a:rPr>
              <a:t>定理</a:t>
            </a:r>
            <a:r>
              <a:rPr lang="en-US" altLang="zh-CN" dirty="0">
                <a:solidFill>
                  <a:srgbClr val="FF0000"/>
                </a:solidFill>
              </a:rPr>
              <a:t>8.3.3</a:t>
            </a:r>
            <a:r>
              <a:rPr lang="en-US" altLang="zh-CN" dirty="0"/>
              <a:t>  </a:t>
            </a:r>
            <a:r>
              <a:rPr lang="zh-CN" altLang="en-US" dirty="0"/>
              <a:t>在一个具有</a:t>
            </a:r>
            <a:r>
              <a:rPr lang="en-US" altLang="zh-CN" dirty="0"/>
              <a:t>n</a:t>
            </a:r>
            <a:r>
              <a:rPr lang="zh-CN" altLang="en-US" dirty="0"/>
              <a:t>个结点的图中，如果存在经过结点</a:t>
            </a:r>
            <a:r>
              <a:rPr lang="en-US" altLang="zh-CN" dirty="0"/>
              <a:t>v</a:t>
            </a:r>
            <a:r>
              <a:rPr lang="en-US" altLang="zh-CN" baseline="-25000" dirty="0"/>
              <a:t>i</a:t>
            </a:r>
            <a:r>
              <a:rPr lang="zh-CN" altLang="en-US" dirty="0"/>
              <a:t>回路，则存在一条经过</a:t>
            </a:r>
            <a:r>
              <a:rPr lang="en-US" altLang="zh-CN" dirty="0"/>
              <a:t>v</a:t>
            </a:r>
            <a:r>
              <a:rPr lang="en-US" altLang="zh-CN" baseline="-25000" dirty="0"/>
              <a:t>i</a:t>
            </a:r>
            <a:r>
              <a:rPr lang="zh-CN" altLang="en-US" dirty="0"/>
              <a:t>的长度不大于</a:t>
            </a:r>
            <a:r>
              <a:rPr lang="en-US" altLang="zh-CN" dirty="0"/>
              <a:t>n</a:t>
            </a:r>
            <a:r>
              <a:rPr lang="zh-CN" altLang="en-US" dirty="0"/>
              <a:t>的回路。</a:t>
            </a:r>
          </a:p>
          <a:p>
            <a:pPr marL="0" indent="0" eaLnBrk="1" hangingPunct="1">
              <a:buNone/>
            </a:pPr>
            <a:r>
              <a:rPr lang="zh-CN" altLang="en-US" dirty="0">
                <a:solidFill>
                  <a:srgbClr val="FF0000"/>
                </a:solidFill>
              </a:rPr>
              <a:t>推论</a:t>
            </a:r>
            <a:r>
              <a:rPr lang="en-US" altLang="zh-CN" dirty="0">
                <a:solidFill>
                  <a:srgbClr val="FF0000"/>
                </a:solidFill>
              </a:rPr>
              <a:t>8.3.2</a:t>
            </a:r>
            <a:r>
              <a:rPr lang="en-US" altLang="zh-CN" dirty="0"/>
              <a:t>  </a:t>
            </a:r>
            <a:r>
              <a:rPr lang="zh-CN" altLang="en-US" dirty="0"/>
              <a:t>在一个具有</a:t>
            </a:r>
            <a:r>
              <a:rPr lang="en-US" altLang="zh-CN" dirty="0"/>
              <a:t>n</a:t>
            </a:r>
            <a:r>
              <a:rPr lang="zh-CN" altLang="en-US" dirty="0"/>
              <a:t>个结点的图中，如果存在经过结点</a:t>
            </a:r>
            <a:r>
              <a:rPr lang="en-US" altLang="zh-CN" dirty="0"/>
              <a:t>v</a:t>
            </a:r>
            <a:r>
              <a:rPr lang="en-US" altLang="zh-CN" baseline="-25000" dirty="0"/>
              <a:t>i</a:t>
            </a:r>
            <a:r>
              <a:rPr lang="zh-CN" altLang="en-US" dirty="0"/>
              <a:t>回路，则存在一条经过</a:t>
            </a:r>
            <a:r>
              <a:rPr lang="en-US" altLang="zh-CN" dirty="0"/>
              <a:t>v</a:t>
            </a:r>
            <a:r>
              <a:rPr lang="en-US" altLang="zh-CN" baseline="-25000" dirty="0"/>
              <a:t>i</a:t>
            </a:r>
            <a:r>
              <a:rPr lang="zh-CN" altLang="en-US" dirty="0"/>
              <a:t>的长度不大于</a:t>
            </a:r>
            <a:r>
              <a:rPr lang="en-US" altLang="zh-CN" dirty="0"/>
              <a:t>n</a:t>
            </a:r>
            <a:r>
              <a:rPr lang="zh-CN" altLang="en-US" dirty="0"/>
              <a:t>的基本回路。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5427">
                                            <p:txEl>
                                              <p:pRg st="0" end="0"/>
                                            </p:txEl>
                                          </p:spTgt>
                                        </p:tgtEl>
                                        <p:attrNameLst>
                                          <p:attrName>style.visibility</p:attrName>
                                        </p:attrNameLst>
                                      </p:cBhvr>
                                      <p:to>
                                        <p:strVal val="visible"/>
                                      </p:to>
                                    </p:set>
                                    <p:animEffect transition="in" filter="fade">
                                      <p:cBhvr>
                                        <p:cTn id="7" dur="500"/>
                                        <p:tgtEl>
                                          <p:spTgt spid="1255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55427">
                                            <p:txEl>
                                              <p:pRg st="1" end="1"/>
                                            </p:txEl>
                                          </p:spTgt>
                                        </p:tgtEl>
                                        <p:attrNameLst>
                                          <p:attrName>style.visibility</p:attrName>
                                        </p:attrNameLst>
                                      </p:cBhvr>
                                      <p:to>
                                        <p:strVal val="visible"/>
                                      </p:to>
                                    </p:set>
                                    <p:animEffect transition="in" filter="fade">
                                      <p:cBhvr>
                                        <p:cTn id="12" dur="500"/>
                                        <p:tgtEl>
                                          <p:spTgt spid="1255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5427">
                                            <p:txEl>
                                              <p:pRg st="2" end="2"/>
                                            </p:txEl>
                                          </p:spTgt>
                                        </p:tgtEl>
                                        <p:attrNameLst>
                                          <p:attrName>style.visibility</p:attrName>
                                        </p:attrNameLst>
                                      </p:cBhvr>
                                      <p:to>
                                        <p:strVal val="visible"/>
                                      </p:to>
                                    </p:set>
                                    <p:animEffect transition="in" filter="fade">
                                      <p:cBhvr>
                                        <p:cTn id="17" dur="500"/>
                                        <p:tgtEl>
                                          <p:spTgt spid="1255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7"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a:extLst>
              <a:ext uri="{FF2B5EF4-FFF2-40B4-BE49-F238E27FC236}">
                <a16:creationId xmlns:a16="http://schemas.microsoft.com/office/drawing/2014/main" id="{A1D17BC5-B034-43DD-9C51-398006D5A98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E8ACD13-19CB-4403-9F67-EB18564DC531}"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8851" name="Rectangle 2">
            <a:extLst>
              <a:ext uri="{FF2B5EF4-FFF2-40B4-BE49-F238E27FC236}">
                <a16:creationId xmlns:a16="http://schemas.microsoft.com/office/drawing/2014/main" id="{F3F2B563-D17F-4A28-9390-782818306C11}"/>
              </a:ext>
            </a:extLst>
          </p:cNvPr>
          <p:cNvSpPr>
            <a:spLocks noGrp="1" noChangeArrowheads="1"/>
          </p:cNvSpPr>
          <p:nvPr>
            <p:ph type="title"/>
          </p:nvPr>
        </p:nvSpPr>
        <p:spPr/>
        <p:txBody>
          <a:bodyPr/>
          <a:lstStyle/>
          <a:p>
            <a:pPr eaLnBrk="1" hangingPunct="1"/>
            <a:r>
              <a:rPr lang="zh-CN" altLang="en-US"/>
              <a:t>利用邻接矩阵判断可达</a:t>
            </a:r>
          </a:p>
        </p:txBody>
      </p:sp>
      <p:sp>
        <p:nvSpPr>
          <p:cNvPr id="1256451" name="Rectangle 3">
            <a:extLst>
              <a:ext uri="{FF2B5EF4-FFF2-40B4-BE49-F238E27FC236}">
                <a16:creationId xmlns:a16="http://schemas.microsoft.com/office/drawing/2014/main" id="{59093D0A-0328-4CA8-AC43-98BE1B038120}"/>
              </a:ext>
            </a:extLst>
          </p:cNvPr>
          <p:cNvSpPr>
            <a:spLocks noGrp="1" noChangeArrowheads="1"/>
          </p:cNvSpPr>
          <p:nvPr>
            <p:ph type="body" idx="1"/>
          </p:nvPr>
        </p:nvSpPr>
        <p:spPr>
          <a:xfrm>
            <a:off x="2135188" y="1341438"/>
            <a:ext cx="8064500" cy="1630362"/>
          </a:xfrm>
        </p:spPr>
        <p:txBody>
          <a:bodyPr/>
          <a:lstStyle/>
          <a:p>
            <a:pPr marL="0" indent="0" eaLnBrk="1" hangingPunct="1">
              <a:buNone/>
            </a:pPr>
            <a:r>
              <a:rPr lang="zh-CN" altLang="en-US" dirty="0"/>
              <a:t>    利用定理</a:t>
            </a:r>
            <a:r>
              <a:rPr lang="en-US" altLang="zh-CN" dirty="0"/>
              <a:t>8.3.2</a:t>
            </a:r>
            <a:r>
              <a:rPr lang="zh-CN" altLang="en-US" dirty="0"/>
              <a:t>和定理</a:t>
            </a:r>
            <a:r>
              <a:rPr lang="en-US" altLang="zh-CN" dirty="0"/>
              <a:t>8.3.3</a:t>
            </a:r>
            <a:r>
              <a:rPr lang="zh-CN" altLang="en-US" dirty="0"/>
              <a:t>，我们可以通过计算图的邻接矩阵及其幂的方法来判断从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是否可达，以及从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的距离。</a:t>
            </a:r>
          </a:p>
        </p:txBody>
      </p:sp>
      <p:sp>
        <p:nvSpPr>
          <p:cNvPr id="1256452" name="Rectangle 4">
            <a:extLst>
              <a:ext uri="{FF2B5EF4-FFF2-40B4-BE49-F238E27FC236}">
                <a16:creationId xmlns:a16="http://schemas.microsoft.com/office/drawing/2014/main" id="{EDFA90B9-C78C-4D52-8EE8-BF298B31018D}"/>
              </a:ext>
            </a:extLst>
          </p:cNvPr>
          <p:cNvSpPr>
            <a:spLocks noChangeArrowheads="1"/>
          </p:cNvSpPr>
          <p:nvPr/>
        </p:nvSpPr>
        <p:spPr bwMode="auto">
          <a:xfrm>
            <a:off x="2135188" y="2997200"/>
            <a:ext cx="8064500"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t>设矩阵	</a:t>
            </a:r>
            <a:r>
              <a:rPr lang="en-US" altLang="zh-CN" dirty="0"/>
              <a:t>B</a:t>
            </a:r>
            <a:r>
              <a:rPr lang="en-US" altLang="zh-CN" baseline="-25000" dirty="0"/>
              <a:t>n</a:t>
            </a:r>
            <a:r>
              <a:rPr lang="en-US" altLang="zh-CN" dirty="0"/>
              <a:t> = A</a:t>
            </a:r>
            <a:r>
              <a:rPr lang="zh-CN" altLang="en-US" dirty="0"/>
              <a:t>＋</a:t>
            </a:r>
            <a:r>
              <a:rPr lang="en-US" altLang="zh-CN" dirty="0"/>
              <a:t>A</a:t>
            </a:r>
            <a:r>
              <a:rPr lang="en-US" altLang="zh-CN" baseline="30000" dirty="0"/>
              <a:t>2</a:t>
            </a:r>
            <a:r>
              <a:rPr lang="zh-CN" altLang="en-US" dirty="0"/>
              <a:t>＋</a:t>
            </a:r>
            <a:r>
              <a:rPr lang="en-US" altLang="zh-CN" dirty="0"/>
              <a:t>A</a:t>
            </a:r>
            <a:r>
              <a:rPr lang="en-US" altLang="zh-CN" baseline="30000" dirty="0"/>
              <a:t>3</a:t>
            </a:r>
            <a:r>
              <a:rPr lang="zh-CN" altLang="en-US" dirty="0"/>
              <a:t>＋</a:t>
            </a:r>
            <a:r>
              <a:rPr lang="en-US" altLang="zh-CN" dirty="0">
                <a:latin typeface="宋体" panose="02010600030101010101" pitchFamily="2" charset="-122"/>
              </a:rPr>
              <a:t>…</a:t>
            </a:r>
            <a:r>
              <a:rPr lang="zh-CN" altLang="en-US" dirty="0"/>
              <a:t>＋</a:t>
            </a:r>
            <a:r>
              <a:rPr lang="en-US" altLang="zh-CN" dirty="0"/>
              <a:t>A</a:t>
            </a:r>
            <a:r>
              <a:rPr lang="en-US" altLang="zh-CN" baseline="30000" dirty="0"/>
              <a:t>n</a:t>
            </a:r>
          </a:p>
          <a:p>
            <a:pPr eaLnBrk="1" hangingPunct="1">
              <a:buFont typeface="Wingdings" panose="05000000000000000000" pitchFamily="2" charset="2"/>
              <a:buNone/>
            </a:pPr>
            <a:r>
              <a:rPr lang="zh-CN" altLang="en-US" dirty="0"/>
              <a:t>则</a:t>
            </a:r>
            <a:r>
              <a:rPr lang="en-US" altLang="zh-CN" dirty="0"/>
              <a:t>B</a:t>
            </a:r>
            <a:r>
              <a:rPr lang="en-US" altLang="zh-CN" baseline="30000" dirty="0"/>
              <a:t>n</a:t>
            </a:r>
            <a:r>
              <a:rPr lang="zh-CN" altLang="en-US" dirty="0"/>
              <a:t>中的元素</a:t>
            </a:r>
          </a:p>
          <a:p>
            <a:pPr eaLnBrk="1" hangingPunct="1">
              <a:spcBef>
                <a:spcPct val="200000"/>
              </a:spcBef>
              <a:buFont typeface="Wingdings" panose="05000000000000000000" pitchFamily="2" charset="2"/>
              <a:buNone/>
            </a:pPr>
            <a:r>
              <a:rPr lang="zh-CN" altLang="en-US" dirty="0"/>
              <a:t>表示图</a:t>
            </a:r>
            <a:r>
              <a:rPr lang="en-US" altLang="zh-CN" dirty="0"/>
              <a:t>G</a:t>
            </a:r>
            <a:r>
              <a:rPr lang="zh-CN" altLang="en-US" dirty="0"/>
              <a:t>中从结点</a:t>
            </a:r>
            <a:r>
              <a:rPr lang="en-US" altLang="zh-CN" dirty="0"/>
              <a:t>v</a:t>
            </a:r>
            <a:r>
              <a:rPr lang="en-US" altLang="zh-CN" baseline="-25000" dirty="0"/>
              <a:t>i</a:t>
            </a:r>
            <a:r>
              <a:rPr lang="zh-CN" altLang="en-US" dirty="0"/>
              <a:t>到结点</a:t>
            </a:r>
            <a:r>
              <a:rPr lang="en-US" altLang="zh-CN" dirty="0" err="1"/>
              <a:t>v</a:t>
            </a:r>
            <a:r>
              <a:rPr lang="en-US" altLang="zh-CN" baseline="-25000" dirty="0" err="1"/>
              <a:t>j</a:t>
            </a:r>
            <a:r>
              <a:rPr lang="zh-CN" altLang="en-US" dirty="0"/>
              <a:t>的长度小于等于</a:t>
            </a:r>
            <a:r>
              <a:rPr lang="en-US" altLang="zh-CN" dirty="0"/>
              <a:t>n</a:t>
            </a:r>
            <a:r>
              <a:rPr lang="zh-CN" altLang="en-US" dirty="0"/>
              <a:t>的通路总数，若</a:t>
            </a:r>
            <a:r>
              <a:rPr lang="en-US" altLang="zh-CN" dirty="0" err="1"/>
              <a:t>i</a:t>
            </a:r>
            <a:r>
              <a:rPr lang="en-US" altLang="zh-CN" dirty="0"/>
              <a:t> = j</a:t>
            </a:r>
            <a:r>
              <a:rPr lang="zh-CN" altLang="en-US" dirty="0"/>
              <a:t>，   为</a:t>
            </a:r>
            <a:r>
              <a:rPr lang="en-US" altLang="zh-CN" dirty="0"/>
              <a:t>G</a:t>
            </a:r>
            <a:r>
              <a:rPr lang="zh-CN" altLang="en-US" dirty="0"/>
              <a:t>中结点</a:t>
            </a:r>
            <a:r>
              <a:rPr lang="en-US" altLang="zh-CN" dirty="0"/>
              <a:t>v</a:t>
            </a:r>
            <a:r>
              <a:rPr lang="en-US" altLang="zh-CN" baseline="-25000" dirty="0"/>
              <a:t>i</a:t>
            </a:r>
            <a:r>
              <a:rPr lang="zh-CN" altLang="en-US" dirty="0"/>
              <a:t>到自身的长度小于等于</a:t>
            </a:r>
            <a:r>
              <a:rPr lang="en-US" altLang="zh-CN" dirty="0"/>
              <a:t>n</a:t>
            </a:r>
            <a:r>
              <a:rPr lang="zh-CN" altLang="en-US" dirty="0"/>
              <a:t>的回路总数。 </a:t>
            </a:r>
          </a:p>
        </p:txBody>
      </p:sp>
      <p:graphicFrame>
        <p:nvGraphicFramePr>
          <p:cNvPr id="1256454" name="Object 6">
            <a:extLst>
              <a:ext uri="{FF2B5EF4-FFF2-40B4-BE49-F238E27FC236}">
                <a16:creationId xmlns:a16="http://schemas.microsoft.com/office/drawing/2014/main" id="{8B501A12-B956-4701-A022-2A7B332CCBBC}"/>
              </a:ext>
            </a:extLst>
          </p:cNvPr>
          <p:cNvGraphicFramePr>
            <a:graphicFrameLocks noChangeAspect="1"/>
          </p:cNvGraphicFramePr>
          <p:nvPr/>
        </p:nvGraphicFramePr>
        <p:xfrm>
          <a:off x="3390900" y="4076701"/>
          <a:ext cx="5297488" cy="1084263"/>
        </p:xfrm>
        <a:graphic>
          <a:graphicData uri="http://schemas.openxmlformats.org/presentationml/2006/ole">
            <mc:AlternateContent xmlns:mc="http://schemas.openxmlformats.org/markup-compatibility/2006">
              <mc:Choice xmlns:v="urn:schemas-microsoft-com:vml" Requires="v">
                <p:oleObj name="公式" r:id="rId2" imgW="2095500" imgH="431800" progId="Equation.3">
                  <p:embed/>
                </p:oleObj>
              </mc:Choice>
              <mc:Fallback>
                <p:oleObj name="公式" r:id="rId2" imgW="2095500" imgH="4318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4076701"/>
                        <a:ext cx="529748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6456" name="Object 8">
            <a:extLst>
              <a:ext uri="{FF2B5EF4-FFF2-40B4-BE49-F238E27FC236}">
                <a16:creationId xmlns:a16="http://schemas.microsoft.com/office/drawing/2014/main" id="{A7419BEE-96FA-45F6-9E98-CEB06A18D579}"/>
              </a:ext>
            </a:extLst>
          </p:cNvPr>
          <p:cNvGraphicFramePr>
            <a:graphicFrameLocks noChangeAspect="1"/>
          </p:cNvGraphicFramePr>
          <p:nvPr/>
        </p:nvGraphicFramePr>
        <p:xfrm>
          <a:off x="5303838" y="5589589"/>
          <a:ext cx="577850" cy="573087"/>
        </p:xfrm>
        <a:graphic>
          <a:graphicData uri="http://schemas.openxmlformats.org/presentationml/2006/ole">
            <mc:AlternateContent xmlns:mc="http://schemas.openxmlformats.org/markup-compatibility/2006">
              <mc:Choice xmlns:v="urn:schemas-microsoft-com:vml" Requires="v">
                <p:oleObj name="公式" r:id="rId4" imgW="228600" imgH="228600" progId="Equation.3">
                  <p:embed/>
                </p:oleObj>
              </mc:Choice>
              <mc:Fallback>
                <p:oleObj name="公式" r:id="rId4" imgW="22860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838" y="5589589"/>
                        <a:ext cx="5778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56451">
                                            <p:txEl>
                                              <p:pRg st="0" end="0"/>
                                            </p:txEl>
                                          </p:spTgt>
                                        </p:tgtEl>
                                        <p:attrNameLst>
                                          <p:attrName>style.visibility</p:attrName>
                                        </p:attrNameLst>
                                      </p:cBhvr>
                                      <p:to>
                                        <p:strVal val="visible"/>
                                      </p:to>
                                    </p:set>
                                    <p:animEffect transition="in" filter="fade">
                                      <p:cBhvr>
                                        <p:cTn id="7" dur="500"/>
                                        <p:tgtEl>
                                          <p:spTgt spid="1256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56452">
                                            <p:txEl>
                                              <p:pRg st="0" end="0"/>
                                            </p:txEl>
                                          </p:spTgt>
                                        </p:tgtEl>
                                        <p:attrNameLst>
                                          <p:attrName>style.visibility</p:attrName>
                                        </p:attrNameLst>
                                      </p:cBhvr>
                                      <p:to>
                                        <p:strVal val="visible"/>
                                      </p:to>
                                    </p:set>
                                    <p:animEffect transition="in" filter="fade">
                                      <p:cBhvr>
                                        <p:cTn id="12" dur="500"/>
                                        <p:tgtEl>
                                          <p:spTgt spid="12564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6452">
                                            <p:txEl>
                                              <p:pRg st="1" end="1"/>
                                            </p:txEl>
                                          </p:spTgt>
                                        </p:tgtEl>
                                        <p:attrNameLst>
                                          <p:attrName>style.visibility</p:attrName>
                                        </p:attrNameLst>
                                      </p:cBhvr>
                                      <p:to>
                                        <p:strVal val="visible"/>
                                      </p:to>
                                    </p:set>
                                    <p:animEffect transition="in" filter="fade">
                                      <p:cBhvr>
                                        <p:cTn id="17" dur="500"/>
                                        <p:tgtEl>
                                          <p:spTgt spid="1256452">
                                            <p:txEl>
                                              <p:pRg st="1" end="1"/>
                                            </p:txEl>
                                          </p:spTgt>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1256454"/>
                                        </p:tgtEl>
                                        <p:attrNameLst>
                                          <p:attrName>style.visibility</p:attrName>
                                        </p:attrNameLst>
                                      </p:cBhvr>
                                      <p:to>
                                        <p:strVal val="visible"/>
                                      </p:to>
                                    </p:set>
                                    <p:animEffect transition="in" filter="fade">
                                      <p:cBhvr>
                                        <p:cTn id="21" dur="500"/>
                                        <p:tgtEl>
                                          <p:spTgt spid="12564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56452">
                                            <p:txEl>
                                              <p:pRg st="2" end="2"/>
                                            </p:txEl>
                                          </p:spTgt>
                                        </p:tgtEl>
                                        <p:attrNameLst>
                                          <p:attrName>style.visibility</p:attrName>
                                        </p:attrNameLst>
                                      </p:cBhvr>
                                      <p:to>
                                        <p:strVal val="visible"/>
                                      </p:to>
                                    </p:set>
                                    <p:animEffect transition="in" filter="fade">
                                      <p:cBhvr>
                                        <p:cTn id="26" dur="500"/>
                                        <p:tgtEl>
                                          <p:spTgt spid="1256452">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56456"/>
                                        </p:tgtEl>
                                        <p:attrNameLst>
                                          <p:attrName>style.visibility</p:attrName>
                                        </p:attrNameLst>
                                      </p:cBhvr>
                                      <p:to>
                                        <p:strVal val="visible"/>
                                      </p:to>
                                    </p:set>
                                    <p:animEffect transition="in" filter="fade">
                                      <p:cBhvr>
                                        <p:cTn id="29" dur="500"/>
                                        <p:tgtEl>
                                          <p:spTgt spid="1256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51" grpId="0" build="p"/>
      <p:bldP spid="1256452"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4">
            <a:extLst>
              <a:ext uri="{FF2B5EF4-FFF2-40B4-BE49-F238E27FC236}">
                <a16:creationId xmlns:a16="http://schemas.microsoft.com/office/drawing/2014/main" id="{E71374B9-F326-4C06-9374-C3A5498A09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B70B7A2C-F6EA-4123-B638-74C641DCF897}"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79875" name="Rectangle 2">
            <a:extLst>
              <a:ext uri="{FF2B5EF4-FFF2-40B4-BE49-F238E27FC236}">
                <a16:creationId xmlns:a16="http://schemas.microsoft.com/office/drawing/2014/main" id="{42185888-DC75-47B3-B7BC-F56A0041CF68}"/>
              </a:ext>
            </a:extLst>
          </p:cNvPr>
          <p:cNvSpPr>
            <a:spLocks noGrp="1" noChangeArrowheads="1"/>
          </p:cNvSpPr>
          <p:nvPr>
            <p:ph type="title"/>
          </p:nvPr>
        </p:nvSpPr>
        <p:spPr/>
        <p:txBody>
          <a:bodyPr/>
          <a:lstStyle/>
          <a:p>
            <a:pPr eaLnBrk="1" hangingPunct="1"/>
            <a:r>
              <a:rPr lang="zh-CN" altLang="en-US"/>
              <a:t>定理</a:t>
            </a:r>
            <a:r>
              <a:rPr lang="en-US" altLang="zh-CN"/>
              <a:t>8.3.4</a:t>
            </a:r>
            <a:endParaRPr lang="zh-CN" altLang="en-US"/>
          </a:p>
        </p:txBody>
      </p:sp>
      <p:sp>
        <p:nvSpPr>
          <p:cNvPr id="1257475" name="Rectangle 3">
            <a:extLst>
              <a:ext uri="{FF2B5EF4-FFF2-40B4-BE49-F238E27FC236}">
                <a16:creationId xmlns:a16="http://schemas.microsoft.com/office/drawing/2014/main" id="{C069152D-BFFF-4B80-AF79-F85ED9E00EDB}"/>
              </a:ext>
            </a:extLst>
          </p:cNvPr>
          <p:cNvSpPr>
            <a:spLocks noGrp="1" noChangeArrowheads="1"/>
          </p:cNvSpPr>
          <p:nvPr>
            <p:ph type="body" sz="half" idx="1"/>
          </p:nvPr>
        </p:nvSpPr>
        <p:spPr>
          <a:xfrm>
            <a:off x="2135188" y="1341439"/>
            <a:ext cx="8064500" cy="3254375"/>
          </a:xfrm>
        </p:spPr>
        <p:txBody>
          <a:bodyPr/>
          <a:lstStyle/>
          <a:p>
            <a:pPr marL="0" indent="0" eaLnBrk="1" hangingPunct="1">
              <a:buNone/>
            </a:pPr>
            <a:r>
              <a:rPr lang="zh-CN" altLang="en-US" dirty="0"/>
              <a:t>设</a:t>
            </a:r>
            <a:r>
              <a:rPr lang="en-US" altLang="zh-CN" dirty="0"/>
              <a:t>G = &lt;V, E&gt;</a:t>
            </a:r>
            <a:r>
              <a:rPr lang="zh-CN" altLang="en-US" dirty="0"/>
              <a:t>为线图，</a:t>
            </a:r>
            <a:r>
              <a:rPr lang="en-US" altLang="zh-CN" dirty="0"/>
              <a:t>V = {v</a:t>
            </a:r>
            <a:r>
              <a:rPr lang="en-US" altLang="zh-CN" baseline="-25000" dirty="0"/>
              <a:t>1</a:t>
            </a:r>
            <a:r>
              <a:rPr lang="en-US" altLang="zh-CN" dirty="0"/>
              <a:t>, v</a:t>
            </a:r>
            <a:r>
              <a:rPr lang="en-US" altLang="zh-CN" baseline="-25000" dirty="0"/>
              <a:t>2</a:t>
            </a:r>
            <a:r>
              <a:rPr lang="en-US" altLang="zh-CN" dirty="0"/>
              <a:t>, </a:t>
            </a:r>
            <a:r>
              <a:rPr lang="en-US" altLang="zh-CN" dirty="0">
                <a:latin typeface="宋体" panose="02010600030101010101" pitchFamily="2" charset="-122"/>
              </a:rPr>
              <a:t>…</a:t>
            </a:r>
            <a:r>
              <a:rPr lang="en-US" altLang="zh-CN" dirty="0"/>
              <a:t>, </a:t>
            </a:r>
            <a:r>
              <a:rPr lang="en-US" altLang="zh-CN" dirty="0" err="1"/>
              <a:t>v</a:t>
            </a:r>
            <a:r>
              <a:rPr lang="en-US" altLang="zh-CN" baseline="-25000" dirty="0" err="1"/>
              <a:t>n</a:t>
            </a:r>
            <a:r>
              <a:rPr lang="en-US" altLang="zh-CN" dirty="0"/>
              <a:t>}</a:t>
            </a:r>
            <a:r>
              <a:rPr lang="zh-CN" altLang="en-US" dirty="0"/>
              <a:t>，</a:t>
            </a:r>
            <a:r>
              <a:rPr lang="en-US" altLang="zh-CN" dirty="0"/>
              <a:t>A = (</a:t>
            </a:r>
            <a:r>
              <a:rPr lang="en-US" altLang="zh-CN" dirty="0" err="1"/>
              <a:t>a</a:t>
            </a:r>
            <a:r>
              <a:rPr lang="en-US" altLang="zh-CN" baseline="-25000" dirty="0" err="1"/>
              <a:t>ij</a:t>
            </a:r>
            <a:r>
              <a:rPr lang="en-US" altLang="zh-CN" dirty="0"/>
              <a:t>)</a:t>
            </a:r>
            <a:r>
              <a:rPr lang="en-US" altLang="zh-CN" baseline="-25000" dirty="0" err="1"/>
              <a:t>n</a:t>
            </a:r>
            <a:r>
              <a:rPr lang="en-US" altLang="zh-CN" sz="2000" baseline="-25000" dirty="0" err="1"/>
              <a:t>x</a:t>
            </a:r>
            <a:r>
              <a:rPr lang="en-US" altLang="zh-CN" baseline="-25000" dirty="0" err="1"/>
              <a:t>n</a:t>
            </a:r>
            <a:r>
              <a:rPr lang="zh-CN" altLang="en-US" dirty="0"/>
              <a:t>为</a:t>
            </a:r>
            <a:r>
              <a:rPr lang="en-US" altLang="zh-CN" dirty="0"/>
              <a:t>G</a:t>
            </a:r>
            <a:r>
              <a:rPr lang="zh-CN" altLang="en-US" dirty="0"/>
              <a:t>的邻接矩阵，</a:t>
            </a:r>
            <a:r>
              <a:rPr lang="en-US" altLang="zh-CN" dirty="0"/>
              <a:t>A</a:t>
            </a:r>
            <a:r>
              <a:rPr lang="en-US" altLang="zh-CN" baseline="30000" dirty="0"/>
              <a:t>m</a:t>
            </a:r>
            <a:r>
              <a:rPr lang="en-US" altLang="zh-CN" dirty="0"/>
              <a:t> = (   )</a:t>
            </a:r>
            <a:r>
              <a:rPr lang="en-US" altLang="zh-CN" dirty="0" err="1"/>
              <a:t>n</a:t>
            </a:r>
            <a:r>
              <a:rPr lang="en-US" altLang="zh-CN" sz="2000" dirty="0" err="1"/>
              <a:t>x</a:t>
            </a:r>
            <a:r>
              <a:rPr lang="en-US" altLang="zh-CN" dirty="0" err="1"/>
              <a:t>n</a:t>
            </a:r>
            <a:r>
              <a:rPr lang="zh-CN" altLang="en-US" dirty="0"/>
              <a:t>，</a:t>
            </a:r>
            <a:r>
              <a:rPr lang="en-US" altLang="zh-CN" dirty="0"/>
              <a:t>m=1, 2, </a:t>
            </a:r>
            <a:r>
              <a:rPr lang="en-US" altLang="zh-CN" dirty="0">
                <a:latin typeface="宋体" panose="02010600030101010101" pitchFamily="2" charset="-122"/>
              </a:rPr>
              <a:t>…</a:t>
            </a:r>
            <a:r>
              <a:rPr lang="en-US" altLang="zh-CN" dirty="0"/>
              <a:t>, n</a:t>
            </a:r>
            <a:r>
              <a:rPr lang="zh-CN" altLang="en-US" dirty="0"/>
              <a:t>；</a:t>
            </a:r>
            <a:r>
              <a:rPr lang="en-US" altLang="zh-CN" dirty="0"/>
              <a:t>B</a:t>
            </a:r>
            <a:r>
              <a:rPr lang="en-US" altLang="zh-CN" baseline="30000" dirty="0"/>
              <a:t>n</a:t>
            </a:r>
            <a:r>
              <a:rPr lang="en-US" altLang="zh-CN" dirty="0"/>
              <a:t> = (    )</a:t>
            </a:r>
            <a:r>
              <a:rPr lang="en-US" altLang="zh-CN" dirty="0" err="1"/>
              <a:t>n</a:t>
            </a:r>
            <a:r>
              <a:rPr lang="en-US" altLang="zh-CN" sz="2000" dirty="0" err="1"/>
              <a:t>x</a:t>
            </a:r>
            <a:r>
              <a:rPr lang="en-US" altLang="zh-CN" dirty="0" err="1"/>
              <a:t>n</a:t>
            </a:r>
            <a:r>
              <a:rPr lang="en-US" altLang="zh-CN" dirty="0"/>
              <a:t> = A+A</a:t>
            </a:r>
            <a:r>
              <a:rPr lang="en-US" altLang="zh-CN" baseline="30000" dirty="0"/>
              <a:t>2</a:t>
            </a:r>
            <a:r>
              <a:rPr lang="en-US" altLang="zh-CN" dirty="0"/>
              <a:t>+A</a:t>
            </a:r>
            <a:r>
              <a:rPr lang="en-US" altLang="zh-CN" baseline="30000" dirty="0"/>
              <a:t>3</a:t>
            </a:r>
            <a:r>
              <a:rPr lang="en-US" altLang="zh-CN" dirty="0"/>
              <a:t>+</a:t>
            </a:r>
            <a:r>
              <a:rPr lang="en-US" altLang="zh-CN" dirty="0">
                <a:latin typeface="宋体" panose="02010600030101010101" pitchFamily="2" charset="-122"/>
              </a:rPr>
              <a:t>…</a:t>
            </a:r>
            <a:r>
              <a:rPr lang="en-US" altLang="zh-CN" dirty="0"/>
              <a:t>+A</a:t>
            </a:r>
            <a:r>
              <a:rPr lang="en-US" altLang="zh-CN" baseline="30000" dirty="0"/>
              <a:t>n</a:t>
            </a:r>
            <a:r>
              <a:rPr lang="zh-CN" altLang="en-US" dirty="0"/>
              <a:t>。则有：如果   ＞</a:t>
            </a:r>
            <a:r>
              <a:rPr lang="en-US" altLang="zh-CN" dirty="0"/>
              <a:t>0</a:t>
            </a:r>
            <a:r>
              <a:rPr lang="zh-CN" altLang="en-US" dirty="0"/>
              <a:t>，那么从</a:t>
            </a:r>
            <a:r>
              <a:rPr lang="en-US" altLang="zh-CN" dirty="0"/>
              <a:t>v</a:t>
            </a:r>
            <a:r>
              <a:rPr lang="en-US" altLang="zh-CN" baseline="-25000" dirty="0"/>
              <a:t>i</a:t>
            </a:r>
            <a:r>
              <a:rPr lang="zh-CN" altLang="en-US" dirty="0"/>
              <a:t>到</a:t>
            </a:r>
            <a:r>
              <a:rPr lang="en-US" altLang="zh-CN" dirty="0" err="1"/>
              <a:t>v</a:t>
            </a:r>
            <a:r>
              <a:rPr lang="en-US" altLang="zh-CN" baseline="-25000" dirty="0" err="1"/>
              <a:t>j</a:t>
            </a:r>
            <a:r>
              <a:rPr lang="zh-CN" altLang="en-US" dirty="0"/>
              <a:t>可达，否则不可达；并且</a:t>
            </a:r>
          </a:p>
          <a:p>
            <a:pPr marL="0" indent="0" eaLnBrk="1" hangingPunct="1">
              <a:buNone/>
            </a:pPr>
            <a:endParaRPr lang="zh-CN" altLang="en-US" dirty="0"/>
          </a:p>
        </p:txBody>
      </p:sp>
      <p:graphicFrame>
        <p:nvGraphicFramePr>
          <p:cNvPr id="1257479" name="Object 7">
            <a:extLst>
              <a:ext uri="{FF2B5EF4-FFF2-40B4-BE49-F238E27FC236}">
                <a16:creationId xmlns:a16="http://schemas.microsoft.com/office/drawing/2014/main" id="{9736ED3D-3949-46CE-ABC4-65448E2EFE20}"/>
              </a:ext>
            </a:extLst>
          </p:cNvPr>
          <p:cNvGraphicFramePr>
            <a:graphicFrameLocks noChangeAspect="1"/>
          </p:cNvGraphicFramePr>
          <p:nvPr/>
        </p:nvGraphicFramePr>
        <p:xfrm>
          <a:off x="7726364" y="1890713"/>
          <a:ext cx="541337" cy="571500"/>
        </p:xfrm>
        <a:graphic>
          <a:graphicData uri="http://schemas.openxmlformats.org/presentationml/2006/ole">
            <mc:AlternateContent xmlns:mc="http://schemas.openxmlformats.org/markup-compatibility/2006">
              <mc:Choice xmlns:v="urn:schemas-microsoft-com:vml" Requires="v">
                <p:oleObj name="公式" r:id="rId2" imgW="228600" imgH="241300" progId="Equation.3">
                  <p:embed/>
                </p:oleObj>
              </mc:Choice>
              <mc:Fallback>
                <p:oleObj name="公式" r:id="rId2" imgW="228600" imgH="2413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364" y="1890713"/>
                        <a:ext cx="5413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7480" name="Object 8">
            <a:extLst>
              <a:ext uri="{FF2B5EF4-FFF2-40B4-BE49-F238E27FC236}">
                <a16:creationId xmlns:a16="http://schemas.microsoft.com/office/drawing/2014/main" id="{76D079C5-8F6B-4C94-A4D2-8427CBB1BC73}"/>
              </a:ext>
            </a:extLst>
          </p:cNvPr>
          <p:cNvGraphicFramePr>
            <a:graphicFrameLocks noChangeAspect="1"/>
          </p:cNvGraphicFramePr>
          <p:nvPr/>
        </p:nvGraphicFramePr>
        <p:xfrm>
          <a:off x="3792539" y="2946400"/>
          <a:ext cx="541337" cy="571500"/>
        </p:xfrm>
        <a:graphic>
          <a:graphicData uri="http://schemas.openxmlformats.org/presentationml/2006/ole">
            <mc:AlternateContent xmlns:mc="http://schemas.openxmlformats.org/markup-compatibility/2006">
              <mc:Choice xmlns:v="urn:schemas-microsoft-com:vml" Requires="v">
                <p:oleObj name="公式" r:id="rId4" imgW="228600" imgH="241300" progId="Equation.3">
                  <p:embed/>
                </p:oleObj>
              </mc:Choice>
              <mc:Fallback>
                <p:oleObj name="公式" r:id="rId4" imgW="228600" imgH="241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9" y="2946400"/>
                        <a:ext cx="5413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7481" name="Object 9">
            <a:extLst>
              <a:ext uri="{FF2B5EF4-FFF2-40B4-BE49-F238E27FC236}">
                <a16:creationId xmlns:a16="http://schemas.microsoft.com/office/drawing/2014/main" id="{9EC1ACA2-C9B6-4A37-AD16-4F16DF360EA5}"/>
              </a:ext>
            </a:extLst>
          </p:cNvPr>
          <p:cNvGraphicFramePr>
            <a:graphicFrameLocks noChangeAspect="1"/>
          </p:cNvGraphicFramePr>
          <p:nvPr/>
        </p:nvGraphicFramePr>
        <p:xfrm>
          <a:off x="2279651" y="4087813"/>
          <a:ext cx="8061325" cy="1141412"/>
        </p:xfrm>
        <a:graphic>
          <a:graphicData uri="http://schemas.openxmlformats.org/presentationml/2006/ole">
            <mc:AlternateContent xmlns:mc="http://schemas.openxmlformats.org/markup-compatibility/2006">
              <mc:Choice xmlns:v="urn:schemas-microsoft-com:vml" Requires="v">
                <p:oleObj name="公式" r:id="rId6" imgW="3568700" imgH="508000" progId="Equation.3">
                  <p:embed/>
                </p:oleObj>
              </mc:Choice>
              <mc:Fallback>
                <p:oleObj name="公式" r:id="rId6" imgW="3568700" imgH="508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1" y="4087813"/>
                        <a:ext cx="8061325"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7484" name="Object 12">
            <a:extLst>
              <a:ext uri="{FF2B5EF4-FFF2-40B4-BE49-F238E27FC236}">
                <a16:creationId xmlns:a16="http://schemas.microsoft.com/office/drawing/2014/main" id="{ADE47AEF-E683-443E-BA4E-BBD24D322844}"/>
              </a:ext>
            </a:extLst>
          </p:cNvPr>
          <p:cNvGraphicFramePr>
            <a:graphicFrameLocks noChangeAspect="1"/>
          </p:cNvGraphicFramePr>
          <p:nvPr/>
        </p:nvGraphicFramePr>
        <p:xfrm>
          <a:off x="5278439" y="2420938"/>
          <a:ext cx="541337" cy="571500"/>
        </p:xfrm>
        <a:graphic>
          <a:graphicData uri="http://schemas.openxmlformats.org/presentationml/2006/ole">
            <mc:AlternateContent xmlns:mc="http://schemas.openxmlformats.org/markup-compatibility/2006">
              <mc:Choice xmlns:v="urn:schemas-microsoft-com:vml" Requires="v">
                <p:oleObj name="公式" r:id="rId8" imgW="228600" imgH="241300" progId="Equation.3">
                  <p:embed/>
                </p:oleObj>
              </mc:Choice>
              <mc:Fallback>
                <p:oleObj name="公式" r:id="rId8" imgW="228600" imgH="2413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8439" y="2420938"/>
                        <a:ext cx="5413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a:extLst>
              <a:ext uri="{FF2B5EF4-FFF2-40B4-BE49-F238E27FC236}">
                <a16:creationId xmlns:a16="http://schemas.microsoft.com/office/drawing/2014/main" id="{41A7B3FF-B451-4FF2-94CD-E937AAA99C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607ED6F-F5C3-4E56-8B5D-97724D8ABE6C}"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0899" name="Rectangle 2">
            <a:extLst>
              <a:ext uri="{FF2B5EF4-FFF2-40B4-BE49-F238E27FC236}">
                <a16:creationId xmlns:a16="http://schemas.microsoft.com/office/drawing/2014/main" id="{635A1864-E17E-45AF-B22C-4F72881A400A}"/>
              </a:ext>
            </a:extLst>
          </p:cNvPr>
          <p:cNvSpPr>
            <a:spLocks noGrp="1" noChangeArrowheads="1"/>
          </p:cNvSpPr>
          <p:nvPr>
            <p:ph type="title"/>
          </p:nvPr>
        </p:nvSpPr>
        <p:spPr/>
        <p:txBody>
          <a:bodyPr/>
          <a:lstStyle/>
          <a:p>
            <a:pPr eaLnBrk="1" hangingPunct="1"/>
            <a:r>
              <a:rPr lang="zh-CN" altLang="en-US"/>
              <a:t>例</a:t>
            </a:r>
            <a:r>
              <a:rPr lang="en-US" altLang="zh-CN"/>
              <a:t>8.3.3</a:t>
            </a:r>
            <a:endParaRPr lang="zh-CN" altLang="en-US"/>
          </a:p>
        </p:txBody>
      </p:sp>
      <p:sp>
        <p:nvSpPr>
          <p:cNvPr id="1258499" name="Rectangle 3">
            <a:extLst>
              <a:ext uri="{FF2B5EF4-FFF2-40B4-BE49-F238E27FC236}">
                <a16:creationId xmlns:a16="http://schemas.microsoft.com/office/drawing/2014/main" id="{89BF8E1C-7C4B-4092-AC67-C7BDF34D321A}"/>
              </a:ext>
            </a:extLst>
          </p:cNvPr>
          <p:cNvSpPr>
            <a:spLocks noGrp="1" noChangeArrowheads="1"/>
          </p:cNvSpPr>
          <p:nvPr>
            <p:ph type="body" idx="1"/>
          </p:nvPr>
        </p:nvSpPr>
        <p:spPr>
          <a:xfrm>
            <a:off x="2135188" y="1341438"/>
            <a:ext cx="4032250" cy="1630362"/>
          </a:xfrm>
        </p:spPr>
        <p:txBody>
          <a:bodyPr/>
          <a:lstStyle/>
          <a:p>
            <a:pPr marL="0" indent="0" eaLnBrk="1" hangingPunct="1">
              <a:buNone/>
            </a:pPr>
            <a:r>
              <a:rPr lang="zh-CN" altLang="en-US"/>
              <a:t>判断右图中图</a:t>
            </a:r>
            <a:r>
              <a:rPr lang="en-US" altLang="zh-CN"/>
              <a:t>G</a:t>
            </a:r>
            <a:r>
              <a:rPr lang="zh-CN" altLang="en-US"/>
              <a:t>中结点之间的可达关系，并求任两结点间的距离。</a:t>
            </a:r>
          </a:p>
        </p:txBody>
      </p:sp>
      <p:sp>
        <p:nvSpPr>
          <p:cNvPr id="1258500" name="Rectangle 4">
            <a:extLst>
              <a:ext uri="{FF2B5EF4-FFF2-40B4-BE49-F238E27FC236}">
                <a16:creationId xmlns:a16="http://schemas.microsoft.com/office/drawing/2014/main" id="{F017221F-FA53-4298-BDB0-47B695786B6E}"/>
              </a:ext>
            </a:extLst>
          </p:cNvPr>
          <p:cNvSpPr>
            <a:spLocks noChangeArrowheads="1"/>
          </p:cNvSpPr>
          <p:nvPr/>
        </p:nvSpPr>
        <p:spPr bwMode="auto">
          <a:xfrm>
            <a:off x="2135188" y="3573463"/>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分析  </a:t>
            </a:r>
            <a:r>
              <a:rPr lang="zh-CN" altLang="en-US"/>
              <a:t>利用定理</a:t>
            </a:r>
            <a:r>
              <a:rPr lang="en-US" altLang="zh-CN"/>
              <a:t>8.3.4</a:t>
            </a:r>
            <a:r>
              <a:rPr lang="zh-CN" altLang="en-US"/>
              <a:t>，先写出图的邻接矩阵</a:t>
            </a:r>
            <a:r>
              <a:rPr lang="en-US" altLang="zh-CN"/>
              <a:t>A</a:t>
            </a:r>
            <a:r>
              <a:rPr lang="zh-CN" altLang="en-US"/>
              <a:t>，然后计算</a:t>
            </a:r>
            <a:r>
              <a:rPr lang="en-US" altLang="zh-CN"/>
              <a:t>A</a:t>
            </a:r>
            <a:r>
              <a:rPr lang="zh-CN" altLang="en-US"/>
              <a:t>的幂即可。</a:t>
            </a:r>
          </a:p>
        </p:txBody>
      </p:sp>
      <p:grpSp>
        <p:nvGrpSpPr>
          <p:cNvPr id="2" name="Group 22">
            <a:extLst>
              <a:ext uri="{FF2B5EF4-FFF2-40B4-BE49-F238E27FC236}">
                <a16:creationId xmlns:a16="http://schemas.microsoft.com/office/drawing/2014/main" id="{6FB66638-336A-4586-883A-CFA42D08FA4C}"/>
              </a:ext>
            </a:extLst>
          </p:cNvPr>
          <p:cNvGrpSpPr>
            <a:grpSpLocks/>
          </p:cNvGrpSpPr>
          <p:nvPr/>
        </p:nvGrpSpPr>
        <p:grpSpPr bwMode="auto">
          <a:xfrm>
            <a:off x="6881814" y="1155701"/>
            <a:ext cx="3317875" cy="2417763"/>
            <a:chOff x="3288" y="845"/>
            <a:chExt cx="2090" cy="1523"/>
          </a:xfrm>
        </p:grpSpPr>
        <p:sp>
          <p:nvSpPr>
            <p:cNvPr id="80903" name="Arc 6">
              <a:extLst>
                <a:ext uri="{FF2B5EF4-FFF2-40B4-BE49-F238E27FC236}">
                  <a16:creationId xmlns:a16="http://schemas.microsoft.com/office/drawing/2014/main" id="{48708E80-A3B9-4EFA-9AA5-F65BCBAB4F0C}"/>
                </a:ext>
              </a:extLst>
            </p:cNvPr>
            <p:cNvSpPr>
              <a:spLocks noChangeAspect="1"/>
            </p:cNvSpPr>
            <p:nvPr/>
          </p:nvSpPr>
          <p:spPr bwMode="auto">
            <a:xfrm>
              <a:off x="5004" y="1061"/>
              <a:ext cx="374" cy="374"/>
            </a:xfrm>
            <a:custGeom>
              <a:avLst/>
              <a:gdLst>
                <a:gd name="T0" fmla="*/ 0 w 43200"/>
                <a:gd name="T1" fmla="*/ 0 h 43159"/>
                <a:gd name="T2" fmla="*/ 0 w 43200"/>
                <a:gd name="T3" fmla="*/ 0 h 43159"/>
                <a:gd name="T4" fmla="*/ 0 w 43200"/>
                <a:gd name="T5" fmla="*/ 0 h 43159"/>
                <a:gd name="T6" fmla="*/ 0 60000 65536"/>
                <a:gd name="T7" fmla="*/ 0 60000 65536"/>
                <a:gd name="T8" fmla="*/ 0 60000 65536"/>
                <a:gd name="T9" fmla="*/ 0 w 43200"/>
                <a:gd name="T10" fmla="*/ 0 h 43159"/>
                <a:gd name="T11" fmla="*/ 43200 w 43200"/>
                <a:gd name="T12" fmla="*/ 43159 h 43159"/>
              </a:gdLst>
              <a:ahLst/>
              <a:cxnLst>
                <a:cxn ang="T6">
                  <a:pos x="T0" y="T1"/>
                </a:cxn>
                <a:cxn ang="T7">
                  <a:pos x="T2" y="T3"/>
                </a:cxn>
                <a:cxn ang="T8">
                  <a:pos x="T4" y="T5"/>
                </a:cxn>
              </a:cxnLst>
              <a:rect l="T9" t="T10" r="T11" b="T12"/>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4" name="Oval 8">
              <a:extLst>
                <a:ext uri="{FF2B5EF4-FFF2-40B4-BE49-F238E27FC236}">
                  <a16:creationId xmlns:a16="http://schemas.microsoft.com/office/drawing/2014/main" id="{4985E9F7-7EE0-47DA-BF8B-C42D6C82A2EB}"/>
                </a:ext>
              </a:extLst>
            </p:cNvPr>
            <p:cNvSpPr>
              <a:spLocks noChangeAspect="1" noChangeArrowheads="1"/>
            </p:cNvSpPr>
            <p:nvPr/>
          </p:nvSpPr>
          <p:spPr bwMode="auto">
            <a:xfrm>
              <a:off x="3914" y="1188"/>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905" name="Oval 9">
              <a:extLst>
                <a:ext uri="{FF2B5EF4-FFF2-40B4-BE49-F238E27FC236}">
                  <a16:creationId xmlns:a16="http://schemas.microsoft.com/office/drawing/2014/main" id="{DCB495AE-5F6A-433E-832C-C8DB5C75CB36}"/>
                </a:ext>
              </a:extLst>
            </p:cNvPr>
            <p:cNvSpPr>
              <a:spLocks noChangeAspect="1" noChangeArrowheads="1"/>
            </p:cNvSpPr>
            <p:nvPr/>
          </p:nvSpPr>
          <p:spPr bwMode="auto">
            <a:xfrm>
              <a:off x="3364" y="2051"/>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906" name="Oval 10">
              <a:extLst>
                <a:ext uri="{FF2B5EF4-FFF2-40B4-BE49-F238E27FC236}">
                  <a16:creationId xmlns:a16="http://schemas.microsoft.com/office/drawing/2014/main" id="{5B04D56D-B2B0-4851-876A-472F7AF1DD1A}"/>
                </a:ext>
              </a:extLst>
            </p:cNvPr>
            <p:cNvSpPr>
              <a:spLocks noChangeAspect="1" noChangeArrowheads="1"/>
            </p:cNvSpPr>
            <p:nvPr/>
          </p:nvSpPr>
          <p:spPr bwMode="auto">
            <a:xfrm>
              <a:off x="5136" y="1391"/>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907" name="Oval 11">
              <a:extLst>
                <a:ext uri="{FF2B5EF4-FFF2-40B4-BE49-F238E27FC236}">
                  <a16:creationId xmlns:a16="http://schemas.microsoft.com/office/drawing/2014/main" id="{94C8293E-A8F6-4EC1-A16E-34F88CF7CA2D}"/>
                </a:ext>
              </a:extLst>
            </p:cNvPr>
            <p:cNvSpPr>
              <a:spLocks noChangeAspect="1" noChangeArrowheads="1"/>
            </p:cNvSpPr>
            <p:nvPr/>
          </p:nvSpPr>
          <p:spPr bwMode="auto">
            <a:xfrm>
              <a:off x="5138" y="2051"/>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908" name="Text Box 12">
              <a:extLst>
                <a:ext uri="{FF2B5EF4-FFF2-40B4-BE49-F238E27FC236}">
                  <a16:creationId xmlns:a16="http://schemas.microsoft.com/office/drawing/2014/main" id="{347986AA-B992-41DC-A179-12C5FB84161D}"/>
                </a:ext>
              </a:extLst>
            </p:cNvPr>
            <p:cNvSpPr txBox="1">
              <a:spLocks noChangeAspect="1" noChangeArrowheads="1"/>
            </p:cNvSpPr>
            <p:nvPr/>
          </p:nvSpPr>
          <p:spPr bwMode="auto">
            <a:xfrm>
              <a:off x="3838" y="845"/>
              <a:ext cx="27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80909" name="Text Box 13">
              <a:extLst>
                <a:ext uri="{FF2B5EF4-FFF2-40B4-BE49-F238E27FC236}">
                  <a16:creationId xmlns:a16="http://schemas.microsoft.com/office/drawing/2014/main" id="{600AB2C3-AB56-4BE6-9072-AF9D9882450F}"/>
                </a:ext>
              </a:extLst>
            </p:cNvPr>
            <p:cNvSpPr txBox="1">
              <a:spLocks noChangeAspect="1" noChangeArrowheads="1"/>
            </p:cNvSpPr>
            <p:nvPr/>
          </p:nvSpPr>
          <p:spPr bwMode="auto">
            <a:xfrm>
              <a:off x="5030" y="1048"/>
              <a:ext cx="27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80910" name="Text Box 14">
              <a:extLst>
                <a:ext uri="{FF2B5EF4-FFF2-40B4-BE49-F238E27FC236}">
                  <a16:creationId xmlns:a16="http://schemas.microsoft.com/office/drawing/2014/main" id="{BD687C6E-8A2C-41A2-973E-F8DC2C7CFBF9}"/>
                </a:ext>
              </a:extLst>
            </p:cNvPr>
            <p:cNvSpPr txBox="1">
              <a:spLocks noChangeAspect="1" noChangeArrowheads="1"/>
            </p:cNvSpPr>
            <p:nvPr/>
          </p:nvSpPr>
          <p:spPr bwMode="auto">
            <a:xfrm>
              <a:off x="3288" y="2028"/>
              <a:ext cx="27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80911" name="Text Box 15">
              <a:extLst>
                <a:ext uri="{FF2B5EF4-FFF2-40B4-BE49-F238E27FC236}">
                  <a16:creationId xmlns:a16="http://schemas.microsoft.com/office/drawing/2014/main" id="{5825CC63-6320-4FAA-BF27-640331EFEC30}"/>
                </a:ext>
              </a:extLst>
            </p:cNvPr>
            <p:cNvSpPr txBox="1">
              <a:spLocks noChangeAspect="1" noChangeArrowheads="1"/>
            </p:cNvSpPr>
            <p:nvPr/>
          </p:nvSpPr>
          <p:spPr bwMode="auto">
            <a:xfrm>
              <a:off x="5055" y="2028"/>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80912" name="Line 16">
              <a:extLst>
                <a:ext uri="{FF2B5EF4-FFF2-40B4-BE49-F238E27FC236}">
                  <a16:creationId xmlns:a16="http://schemas.microsoft.com/office/drawing/2014/main" id="{8BCD031E-4EE4-4033-A754-B68E5FE185AE}"/>
                </a:ext>
              </a:extLst>
            </p:cNvPr>
            <p:cNvSpPr>
              <a:spLocks noChangeAspect="1" noChangeShapeType="1"/>
            </p:cNvSpPr>
            <p:nvPr/>
          </p:nvSpPr>
          <p:spPr bwMode="auto">
            <a:xfrm>
              <a:off x="3435" y="2076"/>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3" name="Arc 17">
              <a:extLst>
                <a:ext uri="{FF2B5EF4-FFF2-40B4-BE49-F238E27FC236}">
                  <a16:creationId xmlns:a16="http://schemas.microsoft.com/office/drawing/2014/main" id="{1F1E62DF-684E-4324-BD56-09D60EFA67EB}"/>
                </a:ext>
              </a:extLst>
            </p:cNvPr>
            <p:cNvSpPr>
              <a:spLocks noChangeAspect="1"/>
            </p:cNvSpPr>
            <p:nvPr/>
          </p:nvSpPr>
          <p:spPr bwMode="auto">
            <a:xfrm flipH="1">
              <a:off x="3374" y="1217"/>
              <a:ext cx="545" cy="8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4" name="Arc 18">
              <a:extLst>
                <a:ext uri="{FF2B5EF4-FFF2-40B4-BE49-F238E27FC236}">
                  <a16:creationId xmlns:a16="http://schemas.microsoft.com/office/drawing/2014/main" id="{810D3683-15A5-4A56-863D-FCB1EF134635}"/>
                </a:ext>
              </a:extLst>
            </p:cNvPr>
            <p:cNvSpPr>
              <a:spLocks noChangeAspect="1"/>
            </p:cNvSpPr>
            <p:nvPr/>
          </p:nvSpPr>
          <p:spPr bwMode="auto">
            <a:xfrm>
              <a:off x="3975" y="1194"/>
              <a:ext cx="1223" cy="8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5" name="Line 19">
              <a:extLst>
                <a:ext uri="{FF2B5EF4-FFF2-40B4-BE49-F238E27FC236}">
                  <a16:creationId xmlns:a16="http://schemas.microsoft.com/office/drawing/2014/main" id="{D4B2855F-DAB2-436B-B1C0-1D3E0C0F49C6}"/>
                </a:ext>
              </a:extLst>
            </p:cNvPr>
            <p:cNvSpPr>
              <a:spLocks noChangeAspect="1" noChangeShapeType="1"/>
            </p:cNvSpPr>
            <p:nvPr/>
          </p:nvSpPr>
          <p:spPr bwMode="auto">
            <a:xfrm flipH="1">
              <a:off x="3410" y="1235"/>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80916" name="Line 20">
              <a:extLst>
                <a:ext uri="{FF2B5EF4-FFF2-40B4-BE49-F238E27FC236}">
                  <a16:creationId xmlns:a16="http://schemas.microsoft.com/office/drawing/2014/main" id="{12FEC563-4ECE-4387-A96F-C05BA6ADCCAD}"/>
                </a:ext>
              </a:extLst>
            </p:cNvPr>
            <p:cNvSpPr>
              <a:spLocks noChangeAspect="1" noChangeShapeType="1"/>
            </p:cNvSpPr>
            <p:nvPr/>
          </p:nvSpPr>
          <p:spPr bwMode="auto">
            <a:xfrm flipH="1">
              <a:off x="3439" y="1443"/>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80917" name="Line 21">
              <a:extLst>
                <a:ext uri="{FF2B5EF4-FFF2-40B4-BE49-F238E27FC236}">
                  <a16:creationId xmlns:a16="http://schemas.microsoft.com/office/drawing/2014/main" id="{08074068-9738-483C-B436-08018A26048B}"/>
                </a:ext>
              </a:extLst>
            </p:cNvPr>
            <p:cNvSpPr>
              <a:spLocks noChangeAspect="1" noChangeShapeType="1"/>
            </p:cNvSpPr>
            <p:nvPr/>
          </p:nvSpPr>
          <p:spPr bwMode="auto">
            <a:xfrm flipH="1" flipV="1">
              <a:off x="3981" y="1235"/>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8500"/>
                                        </p:tgtEl>
                                        <p:attrNameLst>
                                          <p:attrName>style.visibility</p:attrName>
                                        </p:attrNameLst>
                                      </p:cBhvr>
                                      <p:to>
                                        <p:strVal val="visible"/>
                                      </p:to>
                                    </p:set>
                                    <p:anim calcmode="lin" valueType="num">
                                      <p:cBhvr additive="base">
                                        <p:cTn id="7" dur="500" fill="hold"/>
                                        <p:tgtEl>
                                          <p:spTgt spid="1258500"/>
                                        </p:tgtEl>
                                        <p:attrNameLst>
                                          <p:attrName>ppt_x</p:attrName>
                                        </p:attrNameLst>
                                      </p:cBhvr>
                                      <p:tavLst>
                                        <p:tav tm="0">
                                          <p:val>
                                            <p:strVal val="#ppt_x"/>
                                          </p:val>
                                        </p:tav>
                                        <p:tav tm="100000">
                                          <p:val>
                                            <p:strVal val="#ppt_x"/>
                                          </p:val>
                                        </p:tav>
                                      </p:tavLst>
                                    </p:anim>
                                    <p:anim calcmode="lin" valueType="num">
                                      <p:cBhvr additive="base">
                                        <p:cTn id="8" dur="500" fill="hold"/>
                                        <p:tgtEl>
                                          <p:spTgt spid="1258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5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a:extLst>
              <a:ext uri="{FF2B5EF4-FFF2-40B4-BE49-F238E27FC236}">
                <a16:creationId xmlns:a16="http://schemas.microsoft.com/office/drawing/2014/main" id="{92E61D9E-7845-48A7-BF21-96F1C6DF2FA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EF8BE439-B01A-40A4-9827-A818D887ECB7}"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1923" name="Rectangle 2">
            <a:extLst>
              <a:ext uri="{FF2B5EF4-FFF2-40B4-BE49-F238E27FC236}">
                <a16:creationId xmlns:a16="http://schemas.microsoft.com/office/drawing/2014/main" id="{FC1CB80B-7051-4476-B98E-873084127953}"/>
              </a:ext>
            </a:extLst>
          </p:cNvPr>
          <p:cNvSpPr>
            <a:spLocks noGrp="1" noChangeArrowheads="1"/>
          </p:cNvSpPr>
          <p:nvPr>
            <p:ph type="title"/>
          </p:nvPr>
        </p:nvSpPr>
        <p:spPr/>
        <p:txBody>
          <a:bodyPr/>
          <a:lstStyle/>
          <a:p>
            <a:pPr eaLnBrk="1" hangingPunct="1"/>
            <a:r>
              <a:rPr lang="zh-CN" altLang="en-US">
                <a:solidFill>
                  <a:schemeClr val="accent1"/>
                </a:solidFill>
              </a:rPr>
              <a:t>解</a:t>
            </a:r>
          </a:p>
        </p:txBody>
      </p:sp>
      <p:sp>
        <p:nvSpPr>
          <p:cNvPr id="1259523" name="Rectangle 3">
            <a:extLst>
              <a:ext uri="{FF2B5EF4-FFF2-40B4-BE49-F238E27FC236}">
                <a16:creationId xmlns:a16="http://schemas.microsoft.com/office/drawing/2014/main" id="{42545CE0-613A-47B8-994C-7CF7FF724D51}"/>
              </a:ext>
            </a:extLst>
          </p:cNvPr>
          <p:cNvSpPr>
            <a:spLocks noGrp="1" noChangeArrowheads="1"/>
          </p:cNvSpPr>
          <p:nvPr>
            <p:ph type="body" idx="1"/>
          </p:nvPr>
        </p:nvSpPr>
        <p:spPr>
          <a:xfrm>
            <a:off x="2135188" y="1196976"/>
            <a:ext cx="8064500" cy="540725"/>
          </a:xfrm>
        </p:spPr>
        <p:txBody>
          <a:bodyPr/>
          <a:lstStyle/>
          <a:p>
            <a:pPr marL="0" indent="0" eaLnBrk="1" hangingPunct="1">
              <a:buNone/>
            </a:pPr>
            <a:r>
              <a:rPr lang="zh-CN" altLang="en-US"/>
              <a:t>在图中，</a:t>
            </a:r>
            <a:r>
              <a:rPr lang="en-US" altLang="zh-CN"/>
              <a:t>G</a:t>
            </a:r>
            <a:r>
              <a:rPr lang="zh-CN" altLang="en-US"/>
              <a:t>的邻接矩阵及其</a:t>
            </a:r>
            <a:r>
              <a:rPr lang="en-US" altLang="zh-CN"/>
              <a:t>2</a:t>
            </a:r>
            <a:r>
              <a:rPr lang="zh-CN" altLang="en-US"/>
              <a:t>、</a:t>
            </a:r>
            <a:r>
              <a:rPr lang="en-US" altLang="zh-CN"/>
              <a:t>3</a:t>
            </a:r>
            <a:r>
              <a:rPr lang="zh-CN" altLang="en-US"/>
              <a:t>、</a:t>
            </a:r>
            <a:r>
              <a:rPr lang="en-US" altLang="zh-CN"/>
              <a:t>4</a:t>
            </a:r>
            <a:r>
              <a:rPr lang="zh-CN" altLang="en-US"/>
              <a:t>次幂分别为：</a:t>
            </a:r>
          </a:p>
        </p:txBody>
      </p:sp>
      <p:graphicFrame>
        <p:nvGraphicFramePr>
          <p:cNvPr id="1259527" name="Object 7">
            <a:extLst>
              <a:ext uri="{FF2B5EF4-FFF2-40B4-BE49-F238E27FC236}">
                <a16:creationId xmlns:a16="http://schemas.microsoft.com/office/drawing/2014/main" id="{805ECC6B-4331-4DAD-8F83-9CFE34C06A8C}"/>
              </a:ext>
            </a:extLst>
          </p:cNvPr>
          <p:cNvGraphicFramePr>
            <a:graphicFrameLocks noChangeAspect="1"/>
          </p:cNvGraphicFramePr>
          <p:nvPr/>
        </p:nvGraphicFramePr>
        <p:xfrm>
          <a:off x="2509838" y="1844675"/>
          <a:ext cx="2952750" cy="2317750"/>
        </p:xfrm>
        <a:graphic>
          <a:graphicData uri="http://schemas.openxmlformats.org/presentationml/2006/ole">
            <mc:AlternateContent xmlns:mc="http://schemas.openxmlformats.org/markup-compatibility/2006">
              <mc:Choice xmlns:v="urn:schemas-microsoft-com:vml" Requires="v">
                <p:oleObj name="公式" r:id="rId2" imgW="1181100" imgH="927100" progId="Equation.3">
                  <p:embed/>
                </p:oleObj>
              </mc:Choice>
              <mc:Fallback>
                <p:oleObj name="公式" r:id="rId2" imgW="1181100" imgH="9271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1844675"/>
                        <a:ext cx="29527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526" name="Object 6">
            <a:extLst>
              <a:ext uri="{FF2B5EF4-FFF2-40B4-BE49-F238E27FC236}">
                <a16:creationId xmlns:a16="http://schemas.microsoft.com/office/drawing/2014/main" id="{EF50A19C-1D7A-419E-A502-BD145E7155DD}"/>
              </a:ext>
            </a:extLst>
          </p:cNvPr>
          <p:cNvGraphicFramePr>
            <a:graphicFrameLocks noChangeAspect="1"/>
          </p:cNvGraphicFramePr>
          <p:nvPr/>
        </p:nvGraphicFramePr>
        <p:xfrm>
          <a:off x="6215063" y="1844675"/>
          <a:ext cx="3109912" cy="2317750"/>
        </p:xfrm>
        <a:graphic>
          <a:graphicData uri="http://schemas.openxmlformats.org/presentationml/2006/ole">
            <mc:AlternateContent xmlns:mc="http://schemas.openxmlformats.org/markup-compatibility/2006">
              <mc:Choice xmlns:v="urn:schemas-microsoft-com:vml" Requires="v">
                <p:oleObj name="公式" r:id="rId4" imgW="1244600" imgH="927100" progId="Equation.3">
                  <p:embed/>
                </p:oleObj>
              </mc:Choice>
              <mc:Fallback>
                <p:oleObj name="公式" r:id="rId4" imgW="1244600" imgH="927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063" y="1844675"/>
                        <a:ext cx="3109912"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525" name="Object 5">
            <a:extLst>
              <a:ext uri="{FF2B5EF4-FFF2-40B4-BE49-F238E27FC236}">
                <a16:creationId xmlns:a16="http://schemas.microsoft.com/office/drawing/2014/main" id="{2C6A9DAA-2AF4-4DD8-BD63-6D036D2C5958}"/>
              </a:ext>
            </a:extLst>
          </p:cNvPr>
          <p:cNvGraphicFramePr>
            <a:graphicFrameLocks noChangeAspect="1"/>
          </p:cNvGraphicFramePr>
          <p:nvPr/>
        </p:nvGraphicFramePr>
        <p:xfrm>
          <a:off x="2527301" y="4206875"/>
          <a:ext cx="3109913" cy="2317750"/>
        </p:xfrm>
        <a:graphic>
          <a:graphicData uri="http://schemas.openxmlformats.org/presentationml/2006/ole">
            <mc:AlternateContent xmlns:mc="http://schemas.openxmlformats.org/markup-compatibility/2006">
              <mc:Choice xmlns:v="urn:schemas-microsoft-com:vml" Requires="v">
                <p:oleObj name="公式" r:id="rId6" imgW="1244600" imgH="927100" progId="Equation.3">
                  <p:embed/>
                </p:oleObj>
              </mc:Choice>
              <mc:Fallback>
                <p:oleObj name="公式" r:id="rId6" imgW="1244600" imgH="927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7301" y="4206875"/>
                        <a:ext cx="310991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524" name="Object 4">
            <a:extLst>
              <a:ext uri="{FF2B5EF4-FFF2-40B4-BE49-F238E27FC236}">
                <a16:creationId xmlns:a16="http://schemas.microsoft.com/office/drawing/2014/main" id="{2DD09EC8-11B7-4C61-9F22-DD5D33662EDC}"/>
              </a:ext>
            </a:extLst>
          </p:cNvPr>
          <p:cNvGraphicFramePr>
            <a:graphicFrameLocks noChangeAspect="1"/>
          </p:cNvGraphicFramePr>
          <p:nvPr/>
        </p:nvGraphicFramePr>
        <p:xfrm>
          <a:off x="6199188" y="4206875"/>
          <a:ext cx="3141662" cy="2317750"/>
        </p:xfrm>
        <a:graphic>
          <a:graphicData uri="http://schemas.openxmlformats.org/presentationml/2006/ole">
            <mc:AlternateContent xmlns:mc="http://schemas.openxmlformats.org/markup-compatibility/2006">
              <mc:Choice xmlns:v="urn:schemas-microsoft-com:vml" Requires="v">
                <p:oleObj name="公式" r:id="rId8" imgW="1257300" imgH="927100" progId="Equation.3">
                  <p:embed/>
                </p:oleObj>
              </mc:Choice>
              <mc:Fallback>
                <p:oleObj name="公式" r:id="rId8" imgW="1257300" imgH="9271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9188" y="4206875"/>
                        <a:ext cx="3141662"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9" name="Rectangle 8">
            <a:extLst>
              <a:ext uri="{FF2B5EF4-FFF2-40B4-BE49-F238E27FC236}">
                <a16:creationId xmlns:a16="http://schemas.microsoft.com/office/drawing/2014/main" id="{8370712F-4C84-44E1-B35B-FB6C585E8DAD}"/>
              </a:ext>
            </a:extLst>
          </p:cNvPr>
          <p:cNvSpPr>
            <a:spLocks noChangeArrowheads="1"/>
          </p:cNvSpPr>
          <p:nvPr/>
        </p:nvSpPr>
        <p:spPr bwMode="auto">
          <a:xfrm>
            <a:off x="1524001" y="933164"/>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59527"/>
                                        </p:tgtEl>
                                        <p:attrNameLst>
                                          <p:attrName>style.visibility</p:attrName>
                                        </p:attrNameLst>
                                      </p:cBhvr>
                                      <p:to>
                                        <p:strVal val="visible"/>
                                      </p:to>
                                    </p:set>
                                    <p:animEffect transition="in" filter="fade">
                                      <p:cBhvr>
                                        <p:cTn id="7" dur="500"/>
                                        <p:tgtEl>
                                          <p:spTgt spid="1259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59526"/>
                                        </p:tgtEl>
                                        <p:attrNameLst>
                                          <p:attrName>style.visibility</p:attrName>
                                        </p:attrNameLst>
                                      </p:cBhvr>
                                      <p:to>
                                        <p:strVal val="visible"/>
                                      </p:to>
                                    </p:set>
                                    <p:animEffect transition="in" filter="fade">
                                      <p:cBhvr>
                                        <p:cTn id="12" dur="500"/>
                                        <p:tgtEl>
                                          <p:spTgt spid="12595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59525"/>
                                        </p:tgtEl>
                                        <p:attrNameLst>
                                          <p:attrName>style.visibility</p:attrName>
                                        </p:attrNameLst>
                                      </p:cBhvr>
                                      <p:to>
                                        <p:strVal val="visible"/>
                                      </p:to>
                                    </p:set>
                                    <p:animEffect transition="in" filter="fade">
                                      <p:cBhvr>
                                        <p:cTn id="17" dur="500"/>
                                        <p:tgtEl>
                                          <p:spTgt spid="12595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59524"/>
                                        </p:tgtEl>
                                        <p:attrNameLst>
                                          <p:attrName>style.visibility</p:attrName>
                                        </p:attrNameLst>
                                      </p:cBhvr>
                                      <p:to>
                                        <p:strVal val="visible"/>
                                      </p:to>
                                    </p:set>
                                    <p:animEffect transition="in" filter="fade">
                                      <p:cBhvr>
                                        <p:cTn id="22" dur="500"/>
                                        <p:tgtEl>
                                          <p:spTgt spid="1259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a:extLst>
              <a:ext uri="{FF2B5EF4-FFF2-40B4-BE49-F238E27FC236}">
                <a16:creationId xmlns:a16="http://schemas.microsoft.com/office/drawing/2014/main" id="{2E7E176B-25FA-447C-A5F1-E57310B921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C488380-206A-44BE-BA32-1ACD07FE9F36}"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2947" name="Rectangle 2">
            <a:extLst>
              <a:ext uri="{FF2B5EF4-FFF2-40B4-BE49-F238E27FC236}">
                <a16:creationId xmlns:a16="http://schemas.microsoft.com/office/drawing/2014/main" id="{B17CFBF7-40E7-44CB-95D5-767C464A955C}"/>
              </a:ext>
            </a:extLst>
          </p:cNvPr>
          <p:cNvSpPr>
            <a:spLocks noGrp="1" noChangeArrowheads="1"/>
          </p:cNvSpPr>
          <p:nvPr>
            <p:ph type="title"/>
          </p:nvPr>
        </p:nvSpPr>
        <p:spPr/>
        <p:txBody>
          <a:bodyPr/>
          <a:lstStyle/>
          <a:p>
            <a:pPr eaLnBrk="1" hangingPunct="1"/>
            <a:r>
              <a:rPr lang="zh-CN" altLang="en-US"/>
              <a:t>解</a:t>
            </a:r>
            <a:r>
              <a:rPr lang="en-US" altLang="zh-CN"/>
              <a:t>(</a:t>
            </a:r>
            <a:r>
              <a:rPr lang="zh-CN" altLang="en-US"/>
              <a:t>续</a:t>
            </a:r>
            <a:r>
              <a:rPr lang="en-US" altLang="zh-CN"/>
              <a:t>)</a:t>
            </a:r>
          </a:p>
        </p:txBody>
      </p:sp>
      <p:sp>
        <p:nvSpPr>
          <p:cNvPr id="1260547" name="Rectangle 3">
            <a:extLst>
              <a:ext uri="{FF2B5EF4-FFF2-40B4-BE49-F238E27FC236}">
                <a16:creationId xmlns:a16="http://schemas.microsoft.com/office/drawing/2014/main" id="{520DBF1F-F91E-44E9-B765-35C4310444E0}"/>
              </a:ext>
            </a:extLst>
          </p:cNvPr>
          <p:cNvSpPr>
            <a:spLocks noGrp="1" noChangeArrowheads="1"/>
          </p:cNvSpPr>
          <p:nvPr>
            <p:ph type="body" idx="1"/>
          </p:nvPr>
        </p:nvSpPr>
        <p:spPr>
          <a:xfrm>
            <a:off x="2135188" y="1628776"/>
            <a:ext cx="8064500" cy="540725"/>
          </a:xfrm>
        </p:spPr>
        <p:txBody>
          <a:bodyPr/>
          <a:lstStyle/>
          <a:p>
            <a:pPr marL="0" indent="0" eaLnBrk="1" hangingPunct="1">
              <a:buNone/>
            </a:pPr>
            <a:r>
              <a:rPr lang="zh-CN" altLang="en-US"/>
              <a:t>从而有</a:t>
            </a:r>
          </a:p>
        </p:txBody>
      </p:sp>
      <p:graphicFrame>
        <p:nvGraphicFramePr>
          <p:cNvPr id="1260548" name="Object 4">
            <a:extLst>
              <a:ext uri="{FF2B5EF4-FFF2-40B4-BE49-F238E27FC236}">
                <a16:creationId xmlns:a16="http://schemas.microsoft.com/office/drawing/2014/main" id="{00ADE2B5-7036-4A06-BF01-C1668D6DA984}"/>
              </a:ext>
            </a:extLst>
          </p:cNvPr>
          <p:cNvGraphicFramePr>
            <a:graphicFrameLocks noChangeAspect="1"/>
          </p:cNvGraphicFramePr>
          <p:nvPr/>
        </p:nvGraphicFramePr>
        <p:xfrm>
          <a:off x="4291013" y="1125538"/>
          <a:ext cx="4729162" cy="1854200"/>
        </p:xfrm>
        <a:graphic>
          <a:graphicData uri="http://schemas.openxmlformats.org/presentationml/2006/ole">
            <mc:AlternateContent xmlns:mc="http://schemas.openxmlformats.org/markup-compatibility/2006">
              <mc:Choice xmlns:v="urn:schemas-microsoft-com:vml" Requires="v">
                <p:oleObj name="公式" r:id="rId2" imgW="2362200" imgH="927100" progId="Equation.3">
                  <p:embed/>
                </p:oleObj>
              </mc:Choice>
              <mc:Fallback>
                <p:oleObj name="公式" r:id="rId2" imgW="2362200" imgH="927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1125538"/>
                        <a:ext cx="4729162"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0550" name="Rectangle 6">
            <a:extLst>
              <a:ext uri="{FF2B5EF4-FFF2-40B4-BE49-F238E27FC236}">
                <a16:creationId xmlns:a16="http://schemas.microsoft.com/office/drawing/2014/main" id="{B97ACB1A-A5B2-401C-93FD-151E7741599A}"/>
              </a:ext>
            </a:extLst>
          </p:cNvPr>
          <p:cNvSpPr>
            <a:spLocks noChangeArrowheads="1"/>
          </p:cNvSpPr>
          <p:nvPr/>
        </p:nvSpPr>
        <p:spPr bwMode="auto">
          <a:xfrm>
            <a:off x="2135188" y="2843213"/>
            <a:ext cx="80645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dirty="0"/>
              <a:t>故从</a:t>
            </a:r>
            <a:r>
              <a:rPr lang="en-US" altLang="zh-CN" dirty="0"/>
              <a:t>v</a:t>
            </a:r>
            <a:r>
              <a:rPr lang="en-US" altLang="zh-CN" baseline="-25000" dirty="0"/>
              <a:t>1</a:t>
            </a:r>
            <a:r>
              <a:rPr lang="zh-CN" altLang="en-US" dirty="0"/>
              <a:t>到</a:t>
            </a:r>
            <a:r>
              <a:rPr lang="en-US" altLang="zh-CN" dirty="0"/>
              <a:t>v</a:t>
            </a:r>
            <a:r>
              <a:rPr lang="en-US" altLang="zh-CN" baseline="-25000" dirty="0"/>
              <a:t>1</a:t>
            </a:r>
            <a:r>
              <a:rPr lang="en-US" altLang="zh-CN" dirty="0"/>
              <a:t>,v</a:t>
            </a:r>
            <a:r>
              <a:rPr lang="en-US" altLang="zh-CN" baseline="-25000" dirty="0"/>
              <a:t>2</a:t>
            </a:r>
            <a:r>
              <a:rPr lang="en-US" altLang="zh-CN" dirty="0"/>
              <a:t>,v</a:t>
            </a:r>
            <a:r>
              <a:rPr lang="en-US" altLang="zh-CN" baseline="-25000" dirty="0"/>
              <a:t>3</a:t>
            </a:r>
            <a:r>
              <a:rPr lang="en-US" altLang="zh-CN" dirty="0"/>
              <a:t>,v</a:t>
            </a:r>
            <a:r>
              <a:rPr lang="en-US" altLang="zh-CN" baseline="-25000" dirty="0"/>
              <a:t>4</a:t>
            </a:r>
            <a:r>
              <a:rPr lang="zh-CN" altLang="en-US" dirty="0"/>
              <a:t>都是可达的；从</a:t>
            </a:r>
            <a:r>
              <a:rPr lang="en-US" altLang="zh-CN" dirty="0"/>
              <a:t>v</a:t>
            </a:r>
            <a:r>
              <a:rPr lang="en-US" altLang="zh-CN" baseline="-25000" dirty="0"/>
              <a:t>2</a:t>
            </a:r>
            <a:r>
              <a:rPr lang="zh-CN" altLang="en-US" dirty="0"/>
              <a:t>到</a:t>
            </a:r>
            <a:r>
              <a:rPr lang="en-US" altLang="zh-CN" dirty="0"/>
              <a:t>v</a:t>
            </a:r>
            <a:r>
              <a:rPr lang="en-US" altLang="zh-CN" baseline="-25000" dirty="0"/>
              <a:t>1</a:t>
            </a:r>
            <a:r>
              <a:rPr lang="en-US" altLang="zh-CN" dirty="0"/>
              <a:t>,v</a:t>
            </a:r>
            <a:r>
              <a:rPr lang="en-US" altLang="zh-CN" baseline="-25000" dirty="0"/>
              <a:t>2</a:t>
            </a:r>
            <a:r>
              <a:rPr lang="en-US" altLang="zh-CN" dirty="0"/>
              <a:t>,v</a:t>
            </a:r>
            <a:r>
              <a:rPr lang="en-US" altLang="zh-CN" baseline="-25000" dirty="0"/>
              <a:t>3</a:t>
            </a:r>
            <a:r>
              <a:rPr lang="en-US" altLang="zh-CN" dirty="0"/>
              <a:t>,v4</a:t>
            </a:r>
            <a:r>
              <a:rPr lang="zh-CN" altLang="en-US" dirty="0"/>
              <a:t>都是可达的；从</a:t>
            </a:r>
            <a:r>
              <a:rPr lang="en-US" altLang="zh-CN" dirty="0"/>
              <a:t>v</a:t>
            </a:r>
            <a:r>
              <a:rPr lang="en-US" altLang="zh-CN" baseline="-25000" dirty="0"/>
              <a:t>3</a:t>
            </a:r>
            <a:r>
              <a:rPr lang="zh-CN" altLang="en-US" dirty="0"/>
              <a:t>到</a:t>
            </a:r>
            <a:r>
              <a:rPr lang="en-US" altLang="zh-CN" dirty="0"/>
              <a:t>v</a:t>
            </a:r>
            <a:r>
              <a:rPr lang="en-US" altLang="zh-CN" baseline="-25000" dirty="0"/>
              <a:t>1</a:t>
            </a:r>
            <a:r>
              <a:rPr lang="en-US" altLang="zh-CN" dirty="0"/>
              <a:t>,v</a:t>
            </a:r>
            <a:r>
              <a:rPr lang="en-US" altLang="zh-CN" baseline="-25000" dirty="0"/>
              <a:t>2</a:t>
            </a:r>
            <a:r>
              <a:rPr lang="en-US" altLang="zh-CN" dirty="0"/>
              <a:t>,v</a:t>
            </a:r>
            <a:r>
              <a:rPr lang="en-US" altLang="zh-CN" baseline="-25000" dirty="0"/>
              <a:t>3</a:t>
            </a:r>
            <a:r>
              <a:rPr lang="en-US" altLang="zh-CN" dirty="0"/>
              <a:t>,v</a:t>
            </a:r>
            <a:r>
              <a:rPr lang="en-US" altLang="zh-CN" baseline="-25000" dirty="0"/>
              <a:t>4</a:t>
            </a:r>
            <a:r>
              <a:rPr lang="zh-CN" altLang="en-US" dirty="0"/>
              <a:t>都是可达的；从</a:t>
            </a:r>
            <a:r>
              <a:rPr lang="en-US" altLang="zh-CN" dirty="0"/>
              <a:t>v</a:t>
            </a:r>
            <a:r>
              <a:rPr lang="en-US" altLang="zh-CN" baseline="-25000" dirty="0"/>
              <a:t>4</a:t>
            </a:r>
            <a:r>
              <a:rPr lang="zh-CN" altLang="en-US" dirty="0"/>
              <a:t>到</a:t>
            </a:r>
            <a:r>
              <a:rPr lang="en-US" altLang="zh-CN" dirty="0"/>
              <a:t>v</a:t>
            </a:r>
            <a:r>
              <a:rPr lang="en-US" altLang="zh-CN" baseline="-25000" dirty="0"/>
              <a:t>4</a:t>
            </a:r>
            <a:r>
              <a:rPr lang="zh-CN" altLang="en-US" dirty="0"/>
              <a:t>都是可达的，从</a:t>
            </a:r>
            <a:r>
              <a:rPr lang="en-US" altLang="zh-CN" dirty="0"/>
              <a:t>v</a:t>
            </a:r>
            <a:r>
              <a:rPr lang="en-US" altLang="zh-CN" baseline="-25000" dirty="0"/>
              <a:t>4</a:t>
            </a:r>
            <a:r>
              <a:rPr lang="zh-CN" altLang="en-US" dirty="0"/>
              <a:t>到</a:t>
            </a:r>
            <a:r>
              <a:rPr lang="en-US" altLang="zh-CN" dirty="0"/>
              <a:t>v</a:t>
            </a:r>
            <a:r>
              <a:rPr lang="en-US" altLang="zh-CN" baseline="-25000" dirty="0"/>
              <a:t>1</a:t>
            </a:r>
            <a:r>
              <a:rPr lang="en-US" altLang="zh-CN" dirty="0"/>
              <a:t>,v</a:t>
            </a:r>
            <a:r>
              <a:rPr lang="en-US" altLang="zh-CN" baseline="-25000" dirty="0"/>
              <a:t>2</a:t>
            </a:r>
            <a:r>
              <a:rPr lang="en-US" altLang="zh-CN" dirty="0"/>
              <a:t>,v</a:t>
            </a:r>
            <a:r>
              <a:rPr lang="en-US" altLang="zh-CN" baseline="-25000" dirty="0"/>
              <a:t>3</a:t>
            </a:r>
            <a:r>
              <a:rPr lang="zh-CN" altLang="en-US" dirty="0"/>
              <a:t>都是不可达的。并且有</a:t>
            </a:r>
          </a:p>
          <a:p>
            <a:pPr eaLnBrk="1" hangingPunct="1">
              <a:spcBef>
                <a:spcPct val="0"/>
              </a:spcBef>
              <a:buFont typeface="Wingdings" panose="05000000000000000000" pitchFamily="2" charset="2"/>
              <a:buNone/>
            </a:pPr>
            <a:r>
              <a:rPr lang="en-US" altLang="zh-CN" dirty="0"/>
              <a:t>d(v</a:t>
            </a:r>
            <a:r>
              <a:rPr lang="en-US" altLang="zh-CN" baseline="-25000" dirty="0"/>
              <a:t>1</a:t>
            </a:r>
            <a:r>
              <a:rPr lang="en-US" altLang="zh-CN" dirty="0"/>
              <a:t>,v</a:t>
            </a:r>
            <a:r>
              <a:rPr lang="en-US" altLang="zh-CN" baseline="-25000" dirty="0"/>
              <a:t>2</a:t>
            </a:r>
            <a:r>
              <a:rPr lang="en-US" altLang="zh-CN" dirty="0"/>
              <a:t>)=d(v</a:t>
            </a:r>
            <a:r>
              <a:rPr lang="en-US" altLang="zh-CN" baseline="-25000" dirty="0"/>
              <a:t>1</a:t>
            </a:r>
            <a:r>
              <a:rPr lang="en-US" altLang="zh-CN" dirty="0"/>
              <a:t>,v</a:t>
            </a:r>
            <a:r>
              <a:rPr lang="en-US" altLang="zh-CN" baseline="-25000" dirty="0"/>
              <a:t>3</a:t>
            </a:r>
            <a:r>
              <a:rPr lang="en-US" altLang="zh-CN" dirty="0"/>
              <a:t>)=d(v</a:t>
            </a:r>
            <a:r>
              <a:rPr lang="en-US" altLang="zh-CN" baseline="-25000" dirty="0"/>
              <a:t>2</a:t>
            </a:r>
            <a:r>
              <a:rPr lang="en-US" altLang="zh-CN" dirty="0"/>
              <a:t>,v</a:t>
            </a:r>
            <a:r>
              <a:rPr lang="en-US" altLang="zh-CN" baseline="-25000" dirty="0"/>
              <a:t>1</a:t>
            </a:r>
            <a:r>
              <a:rPr lang="en-US" altLang="zh-CN" dirty="0"/>
              <a:t>)=d(v</a:t>
            </a:r>
            <a:r>
              <a:rPr lang="en-US" altLang="zh-CN" baseline="-25000" dirty="0"/>
              <a:t>2</a:t>
            </a:r>
            <a:r>
              <a:rPr lang="en-US" altLang="zh-CN" dirty="0"/>
              <a:t>,v</a:t>
            </a:r>
            <a:r>
              <a:rPr lang="en-US" altLang="zh-CN" baseline="-25000" dirty="0"/>
              <a:t>3</a:t>
            </a:r>
            <a:r>
              <a:rPr lang="en-US" altLang="zh-CN" dirty="0"/>
              <a:t>)=d(v</a:t>
            </a:r>
            <a:r>
              <a:rPr lang="en-US" altLang="zh-CN" baseline="-25000" dirty="0"/>
              <a:t>2</a:t>
            </a:r>
            <a:r>
              <a:rPr lang="en-US" altLang="zh-CN" dirty="0"/>
              <a:t>,v</a:t>
            </a:r>
            <a:r>
              <a:rPr lang="en-US" altLang="zh-CN" baseline="-25000" dirty="0"/>
              <a:t>4</a:t>
            </a:r>
            <a:r>
              <a:rPr lang="en-US" altLang="zh-CN" dirty="0"/>
              <a:t>)</a:t>
            </a:r>
          </a:p>
          <a:p>
            <a:pPr eaLnBrk="1" hangingPunct="1">
              <a:spcBef>
                <a:spcPct val="0"/>
              </a:spcBef>
              <a:buFont typeface="Wingdings" panose="05000000000000000000" pitchFamily="2" charset="2"/>
              <a:buNone/>
            </a:pPr>
            <a:r>
              <a:rPr lang="en-US" altLang="zh-CN" dirty="0"/>
              <a:t>=d(v</a:t>
            </a:r>
            <a:r>
              <a:rPr lang="en-US" altLang="zh-CN" baseline="-25000" dirty="0"/>
              <a:t>3</a:t>
            </a:r>
            <a:r>
              <a:rPr lang="en-US" altLang="zh-CN" dirty="0"/>
              <a:t>,v</a:t>
            </a:r>
            <a:r>
              <a:rPr lang="en-US" altLang="zh-CN" baseline="-25000" dirty="0"/>
              <a:t>1</a:t>
            </a:r>
            <a:r>
              <a:rPr lang="en-US" altLang="zh-CN" dirty="0"/>
              <a:t>)=1,d(v</a:t>
            </a:r>
            <a:r>
              <a:rPr lang="en-US" altLang="zh-CN" baseline="-25000" dirty="0"/>
              <a:t>1</a:t>
            </a:r>
            <a:r>
              <a:rPr lang="en-US" altLang="zh-CN" dirty="0"/>
              <a:t>,v</a:t>
            </a:r>
            <a:r>
              <a:rPr lang="en-US" altLang="zh-CN" baseline="-25000" dirty="0"/>
              <a:t>4</a:t>
            </a:r>
            <a:r>
              <a:rPr lang="en-US" altLang="zh-CN" dirty="0"/>
              <a:t>)=d(v</a:t>
            </a:r>
            <a:r>
              <a:rPr lang="en-US" altLang="zh-CN" baseline="-25000" dirty="0"/>
              <a:t>3</a:t>
            </a:r>
            <a:r>
              <a:rPr lang="en-US" altLang="zh-CN" dirty="0"/>
              <a:t>,v</a:t>
            </a:r>
            <a:r>
              <a:rPr lang="en-US" altLang="zh-CN" baseline="-25000" dirty="0"/>
              <a:t>2</a:t>
            </a:r>
            <a:r>
              <a:rPr lang="en-US" altLang="zh-CN" dirty="0"/>
              <a:t>)=2</a:t>
            </a:r>
            <a:r>
              <a:rPr lang="zh-CN" altLang="en-US" dirty="0"/>
              <a:t>，</a:t>
            </a:r>
            <a:r>
              <a:rPr lang="en-US" altLang="zh-CN" dirty="0"/>
              <a:t>d(v</a:t>
            </a:r>
            <a:r>
              <a:rPr lang="en-US" altLang="zh-CN" baseline="-25000" dirty="0"/>
              <a:t>3</a:t>
            </a:r>
            <a:r>
              <a:rPr lang="en-US" altLang="zh-CN" dirty="0"/>
              <a:t>,v</a:t>
            </a:r>
            <a:r>
              <a:rPr lang="en-US" altLang="zh-CN" baseline="-25000" dirty="0"/>
              <a:t>4</a:t>
            </a:r>
            <a:r>
              <a:rPr lang="en-US" altLang="zh-CN" dirty="0"/>
              <a:t>)=3</a:t>
            </a:r>
            <a:r>
              <a:rPr lang="zh-CN" altLang="en-US" dirty="0"/>
              <a:t>，</a:t>
            </a:r>
          </a:p>
          <a:p>
            <a:pPr eaLnBrk="1" hangingPunct="1">
              <a:spcBef>
                <a:spcPct val="0"/>
              </a:spcBef>
              <a:buFont typeface="Wingdings" panose="05000000000000000000" pitchFamily="2" charset="2"/>
              <a:buNone/>
            </a:pPr>
            <a:r>
              <a:rPr lang="en-US" altLang="zh-CN" dirty="0"/>
              <a:t>d(v</a:t>
            </a:r>
            <a:r>
              <a:rPr lang="en-US" altLang="zh-CN" baseline="-25000" dirty="0"/>
              <a:t>4</a:t>
            </a:r>
            <a:r>
              <a:rPr lang="en-US" altLang="zh-CN" dirty="0"/>
              <a:t>,v</a:t>
            </a:r>
            <a:r>
              <a:rPr lang="en-US" altLang="zh-CN" baseline="-25000" dirty="0"/>
              <a:t>1</a:t>
            </a:r>
            <a:r>
              <a:rPr lang="en-US" altLang="zh-CN" dirty="0"/>
              <a:t>)=d(v</a:t>
            </a:r>
            <a:r>
              <a:rPr lang="en-US" altLang="zh-CN" baseline="-25000" dirty="0"/>
              <a:t>4</a:t>
            </a:r>
            <a:r>
              <a:rPr lang="en-US" altLang="zh-CN" dirty="0"/>
              <a:t>,v</a:t>
            </a:r>
            <a:r>
              <a:rPr lang="en-US" altLang="zh-CN" baseline="-25000" dirty="0"/>
              <a:t>2</a:t>
            </a:r>
            <a:r>
              <a:rPr lang="en-US" altLang="zh-CN" dirty="0"/>
              <a:t>)=d(v</a:t>
            </a:r>
            <a:r>
              <a:rPr lang="en-US" altLang="zh-CN" baseline="-25000" dirty="0"/>
              <a:t>4</a:t>
            </a:r>
            <a:r>
              <a:rPr lang="en-US" altLang="zh-CN" dirty="0"/>
              <a:t>,v</a:t>
            </a:r>
            <a:r>
              <a:rPr lang="en-US" altLang="zh-CN" baseline="-25000" dirty="0"/>
              <a:t>3</a:t>
            </a:r>
            <a:r>
              <a:rPr lang="en-US" altLang="zh-CN" dirty="0"/>
              <a:t>)=∞</a:t>
            </a:r>
            <a:r>
              <a:rPr lang="zh-CN" altLang="en-US" dirty="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60548"/>
                                        </p:tgtEl>
                                        <p:attrNameLst>
                                          <p:attrName>style.visibility</p:attrName>
                                        </p:attrNameLst>
                                      </p:cBhvr>
                                      <p:to>
                                        <p:strVal val="visible"/>
                                      </p:to>
                                    </p:set>
                                    <p:animEffect transition="in" filter="fade">
                                      <p:cBhvr>
                                        <p:cTn id="7" dur="500"/>
                                        <p:tgtEl>
                                          <p:spTgt spid="1260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0550">
                                            <p:txEl>
                                              <p:pRg st="0" end="0"/>
                                            </p:txEl>
                                          </p:spTgt>
                                        </p:tgtEl>
                                        <p:attrNameLst>
                                          <p:attrName>style.visibility</p:attrName>
                                        </p:attrNameLst>
                                      </p:cBhvr>
                                      <p:to>
                                        <p:strVal val="visible"/>
                                      </p:to>
                                    </p:set>
                                    <p:animEffect transition="in" filter="fade">
                                      <p:cBhvr>
                                        <p:cTn id="12" dur="500"/>
                                        <p:tgtEl>
                                          <p:spTgt spid="12605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60550">
                                            <p:txEl>
                                              <p:pRg st="1" end="1"/>
                                            </p:txEl>
                                          </p:spTgt>
                                        </p:tgtEl>
                                        <p:attrNameLst>
                                          <p:attrName>style.visibility</p:attrName>
                                        </p:attrNameLst>
                                      </p:cBhvr>
                                      <p:to>
                                        <p:strVal val="visible"/>
                                      </p:to>
                                    </p:set>
                                    <p:animEffect transition="in" filter="fade">
                                      <p:cBhvr>
                                        <p:cTn id="17" dur="500"/>
                                        <p:tgtEl>
                                          <p:spTgt spid="126055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60550">
                                            <p:txEl>
                                              <p:pRg st="2" end="2"/>
                                            </p:txEl>
                                          </p:spTgt>
                                        </p:tgtEl>
                                        <p:attrNameLst>
                                          <p:attrName>style.visibility</p:attrName>
                                        </p:attrNameLst>
                                      </p:cBhvr>
                                      <p:to>
                                        <p:strVal val="visible"/>
                                      </p:to>
                                    </p:set>
                                    <p:animEffect transition="in" filter="fade">
                                      <p:cBhvr>
                                        <p:cTn id="22" dur="500"/>
                                        <p:tgtEl>
                                          <p:spTgt spid="126055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60550">
                                            <p:txEl>
                                              <p:pRg st="3" end="3"/>
                                            </p:txEl>
                                          </p:spTgt>
                                        </p:tgtEl>
                                        <p:attrNameLst>
                                          <p:attrName>style.visibility</p:attrName>
                                        </p:attrNameLst>
                                      </p:cBhvr>
                                      <p:to>
                                        <p:strVal val="visible"/>
                                      </p:to>
                                    </p:set>
                                    <p:animEffect transition="in" filter="fade">
                                      <p:cBhvr>
                                        <p:cTn id="27" dur="500"/>
                                        <p:tgtEl>
                                          <p:spTgt spid="12605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5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a:extLst>
              <a:ext uri="{FF2B5EF4-FFF2-40B4-BE49-F238E27FC236}">
                <a16:creationId xmlns:a16="http://schemas.microsoft.com/office/drawing/2014/main" id="{F96BC128-947D-4841-BD84-0E376A5D9DE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844A38A-50CB-47E4-BE90-84B497EDBEBA}"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4339" name="Rectangle 2">
            <a:extLst>
              <a:ext uri="{FF2B5EF4-FFF2-40B4-BE49-F238E27FC236}">
                <a16:creationId xmlns:a16="http://schemas.microsoft.com/office/drawing/2014/main" id="{C7CBB4D5-05CD-46AE-AB45-153F6FE1B4D5}"/>
              </a:ext>
            </a:extLst>
          </p:cNvPr>
          <p:cNvSpPr>
            <a:spLocks noGrp="1" noChangeArrowheads="1"/>
          </p:cNvSpPr>
          <p:nvPr>
            <p:ph type="title"/>
          </p:nvPr>
        </p:nvSpPr>
        <p:spPr/>
        <p:txBody>
          <a:bodyPr/>
          <a:lstStyle/>
          <a:p>
            <a:pPr eaLnBrk="1" hangingPunct="1"/>
            <a:r>
              <a:rPr lang="en-US" altLang="zh-CN"/>
              <a:t>8.2 </a:t>
            </a:r>
            <a:r>
              <a:rPr lang="zh-CN" altLang="en-US"/>
              <a:t>图的基本概念 </a:t>
            </a:r>
          </a:p>
        </p:txBody>
      </p:sp>
      <p:sp>
        <p:nvSpPr>
          <p:cNvPr id="1173507" name="Rectangle 3">
            <a:extLst>
              <a:ext uri="{FF2B5EF4-FFF2-40B4-BE49-F238E27FC236}">
                <a16:creationId xmlns:a16="http://schemas.microsoft.com/office/drawing/2014/main" id="{166C642F-900E-4B60-81C8-9F01CA8D44D9}"/>
              </a:ext>
            </a:extLst>
          </p:cNvPr>
          <p:cNvSpPr>
            <a:spLocks noGrp="1" noChangeArrowheads="1"/>
          </p:cNvSpPr>
          <p:nvPr>
            <p:ph type="body" idx="1"/>
          </p:nvPr>
        </p:nvSpPr>
        <p:spPr>
          <a:xfrm>
            <a:off x="1981200" y="1268413"/>
            <a:ext cx="8229600" cy="2813050"/>
          </a:xfrm>
        </p:spPr>
        <p:txBody>
          <a:bodyPr/>
          <a:lstStyle/>
          <a:p>
            <a:pPr marL="0" indent="0" eaLnBrk="1" hangingPunct="1">
              <a:buNone/>
            </a:pPr>
            <a:r>
              <a:rPr lang="en-US" altLang="zh-CN" sz="3200" dirty="0">
                <a:solidFill>
                  <a:srgbClr val="0000FF"/>
                </a:solidFill>
              </a:rPr>
              <a:t>8.2.1 </a:t>
            </a:r>
            <a:r>
              <a:rPr lang="zh-CN" altLang="en-US" sz="3200" dirty="0">
                <a:solidFill>
                  <a:srgbClr val="0000FF"/>
                </a:solidFill>
              </a:rPr>
              <a:t>图的定义</a:t>
            </a:r>
          </a:p>
          <a:p>
            <a:pPr marL="0" indent="0" eaLnBrk="1" hangingPunct="1">
              <a:buNone/>
            </a:pPr>
            <a:r>
              <a:rPr lang="zh-CN" altLang="en-US" dirty="0">
                <a:solidFill>
                  <a:srgbClr val="FF0000"/>
                </a:solidFill>
              </a:rPr>
              <a:t>例</a:t>
            </a:r>
            <a:r>
              <a:rPr lang="en-US" altLang="zh-CN" dirty="0">
                <a:solidFill>
                  <a:srgbClr val="FF0000"/>
                </a:solidFill>
              </a:rPr>
              <a:t>8.2.1</a:t>
            </a: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zh-CN" altLang="en-US" dirty="0"/>
              <a:t>考虑一张航线地图，图中用点表示城市，当两个城市间有直达航班时，就用一条线将相应的点连接起来。这种航线地图的一部分如下图所示；</a:t>
            </a:r>
          </a:p>
        </p:txBody>
      </p:sp>
      <p:pic>
        <p:nvPicPr>
          <p:cNvPr id="5" name="图片 4">
            <a:extLst>
              <a:ext uri="{FF2B5EF4-FFF2-40B4-BE49-F238E27FC236}">
                <a16:creationId xmlns:a16="http://schemas.microsoft.com/office/drawing/2014/main" id="{5E20F25A-E6C2-4647-BCB8-D32D6263D555}"/>
              </a:ext>
            </a:extLst>
          </p:cNvPr>
          <p:cNvPicPr>
            <a:picLocks noChangeAspect="1"/>
          </p:cNvPicPr>
          <p:nvPr/>
        </p:nvPicPr>
        <p:blipFill>
          <a:blip r:embed="rId3"/>
          <a:stretch>
            <a:fillRect/>
          </a:stretch>
        </p:blipFill>
        <p:spPr>
          <a:xfrm>
            <a:off x="3791744" y="3789040"/>
            <a:ext cx="4389500" cy="2206943"/>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3507">
                                            <p:txEl>
                                              <p:pRg st="0" end="0"/>
                                            </p:txEl>
                                          </p:spTgt>
                                        </p:tgtEl>
                                        <p:attrNameLst>
                                          <p:attrName>style.visibility</p:attrName>
                                        </p:attrNameLst>
                                      </p:cBhvr>
                                      <p:to>
                                        <p:strVal val="visible"/>
                                      </p:to>
                                    </p:set>
                                    <p:anim calcmode="lin" valueType="num">
                                      <p:cBhvr additive="base">
                                        <p:cTn id="7" dur="500" fill="hold"/>
                                        <p:tgtEl>
                                          <p:spTgt spid="1173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3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3507">
                                            <p:txEl>
                                              <p:pRg st="1" end="1"/>
                                            </p:txEl>
                                          </p:spTgt>
                                        </p:tgtEl>
                                        <p:attrNameLst>
                                          <p:attrName>style.visibility</p:attrName>
                                        </p:attrNameLst>
                                      </p:cBhvr>
                                      <p:to>
                                        <p:strVal val="visible"/>
                                      </p:to>
                                    </p:set>
                                    <p:anim calcmode="lin" valueType="num">
                                      <p:cBhvr additive="base">
                                        <p:cTn id="13" dur="500" fill="hold"/>
                                        <p:tgtEl>
                                          <p:spTgt spid="1173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3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a:extLst>
              <a:ext uri="{FF2B5EF4-FFF2-40B4-BE49-F238E27FC236}">
                <a16:creationId xmlns:a16="http://schemas.microsoft.com/office/drawing/2014/main" id="{23095B06-66F0-4F1C-A8B4-52F76444FE9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D9B5FB1-3FDB-46FF-B28F-F6BCA827EACD}"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3971" name="Rectangle 2">
            <a:extLst>
              <a:ext uri="{FF2B5EF4-FFF2-40B4-BE49-F238E27FC236}">
                <a16:creationId xmlns:a16="http://schemas.microsoft.com/office/drawing/2014/main" id="{3288B80E-C4FD-490E-ACC0-E8DC7381F18A}"/>
              </a:ext>
            </a:extLst>
          </p:cNvPr>
          <p:cNvSpPr>
            <a:spLocks noGrp="1" noChangeArrowheads="1"/>
          </p:cNvSpPr>
          <p:nvPr>
            <p:ph type="title"/>
          </p:nvPr>
        </p:nvSpPr>
        <p:spPr/>
        <p:txBody>
          <a:bodyPr/>
          <a:lstStyle/>
          <a:p>
            <a:pPr eaLnBrk="1" hangingPunct="1"/>
            <a:r>
              <a:rPr lang="zh-CN" altLang="en-US"/>
              <a:t>定义</a:t>
            </a:r>
            <a:r>
              <a:rPr lang="en-US" altLang="zh-CN"/>
              <a:t>8.3.3</a:t>
            </a:r>
            <a:endParaRPr lang="zh-CN" altLang="en-US"/>
          </a:p>
        </p:txBody>
      </p:sp>
      <p:sp>
        <p:nvSpPr>
          <p:cNvPr id="1261571" name="Rectangle 3">
            <a:extLst>
              <a:ext uri="{FF2B5EF4-FFF2-40B4-BE49-F238E27FC236}">
                <a16:creationId xmlns:a16="http://schemas.microsoft.com/office/drawing/2014/main" id="{519CCE3F-81F9-4DD3-8CE7-907BA507397A}"/>
              </a:ext>
            </a:extLst>
          </p:cNvPr>
          <p:cNvSpPr>
            <a:spLocks noGrp="1" noChangeArrowheads="1"/>
          </p:cNvSpPr>
          <p:nvPr>
            <p:ph type="body" idx="1"/>
          </p:nvPr>
        </p:nvSpPr>
        <p:spPr>
          <a:xfrm>
            <a:off x="2135188" y="1341439"/>
            <a:ext cx="8064500" cy="2143125"/>
          </a:xfrm>
        </p:spPr>
        <p:txBody>
          <a:bodyPr/>
          <a:lstStyle/>
          <a:p>
            <a:pPr marL="0" indent="0" eaLnBrk="1" hangingPunct="1">
              <a:buNone/>
            </a:pPr>
            <a:r>
              <a:rPr lang="zh-CN" altLang="en-US"/>
              <a:t>设</a:t>
            </a:r>
            <a:r>
              <a:rPr lang="en-US" altLang="zh-CN"/>
              <a:t>G = &lt;V, E&gt;</a:t>
            </a:r>
            <a:r>
              <a:rPr lang="zh-CN" altLang="en-US"/>
              <a:t>是一个</a:t>
            </a:r>
            <a:r>
              <a:rPr lang="zh-CN" altLang="en-US">
                <a:solidFill>
                  <a:srgbClr val="0000FF"/>
                </a:solidFill>
              </a:rPr>
              <a:t>线图</a:t>
            </a:r>
            <a:r>
              <a:rPr lang="zh-CN" altLang="en-US"/>
              <a:t>，其中</a:t>
            </a:r>
            <a:r>
              <a:rPr lang="en-US" altLang="zh-CN"/>
              <a:t>V = {v</a:t>
            </a:r>
            <a:r>
              <a:rPr lang="en-US" altLang="zh-CN" baseline="-25000"/>
              <a:t>1</a:t>
            </a:r>
            <a:r>
              <a:rPr lang="en-US" altLang="zh-CN"/>
              <a:t>, v</a:t>
            </a:r>
            <a:r>
              <a:rPr lang="en-US" altLang="zh-CN" baseline="-25000"/>
              <a:t>2</a:t>
            </a:r>
            <a:r>
              <a:rPr lang="en-US" altLang="zh-CN"/>
              <a:t>, ..., v</a:t>
            </a:r>
            <a:r>
              <a:rPr lang="en-US" altLang="zh-CN" baseline="-25000"/>
              <a:t>n</a:t>
            </a:r>
            <a:r>
              <a:rPr lang="en-US" altLang="zh-CN"/>
              <a:t>}</a:t>
            </a:r>
            <a:r>
              <a:rPr lang="zh-CN" altLang="en-US"/>
              <a:t>，并假定结点已经有了从</a:t>
            </a:r>
            <a:r>
              <a:rPr lang="en-US" altLang="zh-CN"/>
              <a:t>v</a:t>
            </a:r>
            <a:r>
              <a:rPr lang="en-US" altLang="zh-CN" baseline="-25000"/>
              <a:t>1</a:t>
            </a:r>
            <a:r>
              <a:rPr lang="zh-CN" altLang="en-US"/>
              <a:t>到</a:t>
            </a:r>
            <a:r>
              <a:rPr lang="en-US" altLang="zh-CN"/>
              <a:t>v</a:t>
            </a:r>
            <a:r>
              <a:rPr lang="en-US" altLang="zh-CN" baseline="-25000"/>
              <a:t>n</a:t>
            </a:r>
            <a:r>
              <a:rPr lang="zh-CN" altLang="en-US"/>
              <a:t>的</a:t>
            </a:r>
            <a:r>
              <a:rPr lang="zh-CN" altLang="en-US">
                <a:solidFill>
                  <a:srgbClr val="0000FF"/>
                </a:solidFill>
              </a:rPr>
              <a:t>次序</a:t>
            </a:r>
            <a:r>
              <a:rPr lang="zh-CN" altLang="en-US"/>
              <a:t>，称</a:t>
            </a:r>
            <a:r>
              <a:rPr lang="en-US" altLang="zh-CN"/>
              <a:t>n</a:t>
            </a:r>
            <a:r>
              <a:rPr lang="zh-CN" altLang="en-US"/>
              <a:t>阶方阵</a:t>
            </a:r>
            <a:r>
              <a:rPr lang="en-US" altLang="zh-CN"/>
              <a:t>P = (p</a:t>
            </a:r>
            <a:r>
              <a:rPr lang="en-US" altLang="zh-CN" baseline="-25000"/>
              <a:t>ij</a:t>
            </a:r>
            <a:r>
              <a:rPr lang="en-US" altLang="zh-CN"/>
              <a:t>)</a:t>
            </a:r>
            <a:r>
              <a:rPr lang="en-US" altLang="zh-CN" baseline="-25000"/>
              <a:t>nxn</a:t>
            </a:r>
            <a:r>
              <a:rPr lang="zh-CN" altLang="en-US"/>
              <a:t>为图</a:t>
            </a:r>
            <a:r>
              <a:rPr lang="en-US" altLang="zh-CN"/>
              <a:t>G</a:t>
            </a:r>
            <a:r>
              <a:rPr lang="zh-CN" altLang="en-US"/>
              <a:t>的</a:t>
            </a:r>
            <a:r>
              <a:rPr lang="zh-CN" altLang="en-US">
                <a:solidFill>
                  <a:schemeClr val="accent1"/>
                </a:solidFill>
              </a:rPr>
              <a:t>可达性矩阵</a:t>
            </a:r>
            <a:r>
              <a:rPr lang="en-US" altLang="zh-CN"/>
              <a:t>(Accessibility Matrix)</a:t>
            </a:r>
            <a:r>
              <a:rPr lang="zh-CN" altLang="en-US"/>
              <a:t>，其中</a:t>
            </a:r>
          </a:p>
        </p:txBody>
      </p:sp>
      <p:graphicFrame>
        <p:nvGraphicFramePr>
          <p:cNvPr id="1261572" name="Object 4">
            <a:extLst>
              <a:ext uri="{FF2B5EF4-FFF2-40B4-BE49-F238E27FC236}">
                <a16:creationId xmlns:a16="http://schemas.microsoft.com/office/drawing/2014/main" id="{BD841B2D-E038-4465-8953-DFEA27C70C70}"/>
              </a:ext>
            </a:extLst>
          </p:cNvPr>
          <p:cNvGraphicFramePr>
            <a:graphicFrameLocks noChangeAspect="1"/>
          </p:cNvGraphicFramePr>
          <p:nvPr/>
        </p:nvGraphicFramePr>
        <p:xfrm>
          <a:off x="2325688" y="3590926"/>
          <a:ext cx="7874000" cy="1647825"/>
        </p:xfrm>
        <a:graphic>
          <a:graphicData uri="http://schemas.openxmlformats.org/presentationml/2006/ole">
            <mc:AlternateContent xmlns:mc="http://schemas.openxmlformats.org/markup-compatibility/2006">
              <mc:Choice xmlns:v="urn:schemas-microsoft-com:vml" Requires="v">
                <p:oleObj name="公式" r:id="rId2" imgW="3238500" imgH="685800" progId="Equation.3">
                  <p:embed/>
                </p:oleObj>
              </mc:Choice>
              <mc:Fallback>
                <p:oleObj name="公式" r:id="rId2" imgW="3238500" imgH="685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688" y="3590926"/>
                        <a:ext cx="78740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a:extLst>
              <a:ext uri="{FF2B5EF4-FFF2-40B4-BE49-F238E27FC236}">
                <a16:creationId xmlns:a16="http://schemas.microsoft.com/office/drawing/2014/main" id="{C4114811-E253-4609-AE97-DA93187204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9CE69B1-A7F0-4377-8AAA-34BEF9277A06}"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4995" name="Rectangle 2">
            <a:extLst>
              <a:ext uri="{FF2B5EF4-FFF2-40B4-BE49-F238E27FC236}">
                <a16:creationId xmlns:a16="http://schemas.microsoft.com/office/drawing/2014/main" id="{4CE82F2E-0528-4F26-8B01-3C2BDC661D86}"/>
              </a:ext>
            </a:extLst>
          </p:cNvPr>
          <p:cNvSpPr>
            <a:spLocks noGrp="1" noChangeArrowheads="1"/>
          </p:cNvSpPr>
          <p:nvPr>
            <p:ph type="title"/>
          </p:nvPr>
        </p:nvSpPr>
        <p:spPr/>
        <p:txBody>
          <a:bodyPr/>
          <a:lstStyle/>
          <a:p>
            <a:pPr eaLnBrk="1" hangingPunct="1"/>
            <a:r>
              <a:rPr lang="zh-CN" altLang="en-US"/>
              <a:t>说明</a:t>
            </a:r>
          </a:p>
        </p:txBody>
      </p:sp>
      <p:sp>
        <p:nvSpPr>
          <p:cNvPr id="1262595" name="Rectangle 3">
            <a:extLst>
              <a:ext uri="{FF2B5EF4-FFF2-40B4-BE49-F238E27FC236}">
                <a16:creationId xmlns:a16="http://schemas.microsoft.com/office/drawing/2014/main" id="{88CAEFAE-315F-46A8-A206-EB54DCF94510}"/>
              </a:ext>
            </a:extLst>
          </p:cNvPr>
          <p:cNvSpPr>
            <a:spLocks noGrp="1" noChangeArrowheads="1"/>
          </p:cNvSpPr>
          <p:nvPr>
            <p:ph type="body" idx="1"/>
          </p:nvPr>
        </p:nvSpPr>
        <p:spPr>
          <a:xfrm>
            <a:off x="2135188" y="1341438"/>
            <a:ext cx="8064500" cy="3340100"/>
          </a:xfrm>
        </p:spPr>
        <p:txBody>
          <a:bodyPr/>
          <a:lstStyle/>
          <a:p>
            <a:pPr marL="0" indent="0" eaLnBrk="1" hangingPunct="1">
              <a:buNone/>
            </a:pPr>
            <a:r>
              <a:rPr lang="zh-CN" altLang="en-US" dirty="0"/>
              <a:t>    无向图的可达性矩阵是对称的，而有向图的可达性矩阵则不一定对称。</a:t>
            </a:r>
          </a:p>
          <a:p>
            <a:pPr marL="0" indent="0" eaLnBrk="1" hangingPunct="1">
              <a:buNone/>
            </a:pPr>
            <a:r>
              <a:rPr lang="zh-CN" altLang="en-US" dirty="0"/>
              <a:t>    与邻接矩阵不同，可达性矩阵不能给出图的完整信息，但由于它简便，在应用上还是很重要的。</a:t>
            </a:r>
          </a:p>
          <a:p>
            <a:pPr marL="0" indent="0" eaLnBrk="1" hangingPunct="1">
              <a:buNone/>
            </a:pPr>
            <a:r>
              <a:rPr lang="zh-CN" altLang="en-US" dirty="0"/>
              <a:t>    如果我们知道矩阵</a:t>
            </a:r>
            <a:r>
              <a:rPr lang="en-US" altLang="zh-CN" dirty="0"/>
              <a:t>B</a:t>
            </a:r>
            <a:r>
              <a:rPr lang="en-US" altLang="zh-CN" baseline="-25000" dirty="0"/>
              <a:t>n</a:t>
            </a:r>
            <a:r>
              <a:rPr lang="zh-CN" altLang="en-US" dirty="0"/>
              <a:t>，则只需将其中的非零元素写成</a:t>
            </a:r>
            <a:r>
              <a:rPr lang="en-US" altLang="zh-CN" dirty="0"/>
              <a:t>1</a:t>
            </a:r>
            <a:r>
              <a:rPr lang="zh-CN" altLang="en-US" dirty="0"/>
              <a:t>，就可得到可达性矩阵，即  </a:t>
            </a:r>
          </a:p>
        </p:txBody>
      </p:sp>
      <p:graphicFrame>
        <p:nvGraphicFramePr>
          <p:cNvPr id="1262596" name="Object 4">
            <a:extLst>
              <a:ext uri="{FF2B5EF4-FFF2-40B4-BE49-F238E27FC236}">
                <a16:creationId xmlns:a16="http://schemas.microsoft.com/office/drawing/2014/main" id="{FFB5A022-14B9-42ED-BC8B-39F6AB8F1A8A}"/>
              </a:ext>
            </a:extLst>
          </p:cNvPr>
          <p:cNvGraphicFramePr>
            <a:graphicFrameLocks noChangeAspect="1"/>
          </p:cNvGraphicFramePr>
          <p:nvPr>
            <p:extLst>
              <p:ext uri="{D42A27DB-BD31-4B8C-83A1-F6EECF244321}">
                <p14:modId xmlns:p14="http://schemas.microsoft.com/office/powerpoint/2010/main" val="1677025654"/>
              </p:ext>
            </p:extLst>
          </p:nvPr>
        </p:nvGraphicFramePr>
        <p:xfrm>
          <a:off x="2782888" y="4797426"/>
          <a:ext cx="6610350" cy="1273175"/>
        </p:xfrm>
        <a:graphic>
          <a:graphicData uri="http://schemas.openxmlformats.org/presentationml/2006/ole">
            <mc:AlternateContent xmlns:mc="http://schemas.openxmlformats.org/markup-compatibility/2006">
              <mc:Choice xmlns:v="urn:schemas-microsoft-com:vml" Requires="v">
                <p:oleObj name="公式" r:id="rId2" imgW="2616200" imgH="508000" progId="Equation.3">
                  <p:embed/>
                </p:oleObj>
              </mc:Choice>
              <mc:Fallback>
                <p:oleObj name="公式" r:id="rId2" imgW="2616200" imgH="508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4797426"/>
                        <a:ext cx="6610350" cy="1273175"/>
                      </a:xfrm>
                      <a:prstGeom prst="rect">
                        <a:avLst/>
                      </a:prstGeom>
                      <a:noFill/>
                      <a:ln>
                        <a:noFill/>
                      </a:ln>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262595">
                                            <p:txEl>
                                              <p:pRg st="0" end="0"/>
                                            </p:txEl>
                                          </p:spTgt>
                                        </p:tgtEl>
                                        <p:attrNameLst>
                                          <p:attrName>style.visibility</p:attrName>
                                        </p:attrNameLst>
                                      </p:cBhvr>
                                      <p:to>
                                        <p:strVal val="visible"/>
                                      </p:to>
                                    </p:set>
                                    <p:animEffect transition="in" filter="fade">
                                      <p:cBhvr>
                                        <p:cTn id="7" dur="500"/>
                                        <p:tgtEl>
                                          <p:spTgt spid="1262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62595">
                                            <p:txEl>
                                              <p:pRg st="1" end="1"/>
                                            </p:txEl>
                                          </p:spTgt>
                                        </p:tgtEl>
                                        <p:attrNameLst>
                                          <p:attrName>style.visibility</p:attrName>
                                        </p:attrNameLst>
                                      </p:cBhvr>
                                      <p:to>
                                        <p:strVal val="visible"/>
                                      </p:to>
                                    </p:set>
                                    <p:animEffect transition="in" filter="fade">
                                      <p:cBhvr>
                                        <p:cTn id="12" dur="500"/>
                                        <p:tgtEl>
                                          <p:spTgt spid="1262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262595">
                                            <p:txEl>
                                              <p:pRg st="2" end="2"/>
                                            </p:txEl>
                                          </p:spTgt>
                                        </p:tgtEl>
                                        <p:attrNameLst>
                                          <p:attrName>style.visibility</p:attrName>
                                        </p:attrNameLst>
                                      </p:cBhvr>
                                      <p:to>
                                        <p:strVal val="visible"/>
                                      </p:to>
                                    </p:set>
                                    <p:animEffect transition="in" filter="fade">
                                      <p:cBhvr>
                                        <p:cTn id="17" dur="500"/>
                                        <p:tgtEl>
                                          <p:spTgt spid="1262595">
                                            <p:txEl>
                                              <p:pRg st="2" end="2"/>
                                            </p:txEl>
                                          </p:spTgt>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1262596"/>
                                        </p:tgtEl>
                                        <p:attrNameLst>
                                          <p:attrName>style.visibility</p:attrName>
                                        </p:attrNameLst>
                                      </p:cBhvr>
                                      <p:to>
                                        <p:strVal val="visible"/>
                                      </p:to>
                                    </p:set>
                                    <p:animEffect transition="in" filter="fade">
                                      <p:cBhvr>
                                        <p:cTn id="21" dur="500"/>
                                        <p:tgtEl>
                                          <p:spTgt spid="126259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0" nodeType="clickEffect">
                                  <p:stCondLst>
                                    <p:cond delay="0"/>
                                  </p:stCondLst>
                                  <p:childTnLst>
                                    <p:animEffect transition="out" filter="fade">
                                      <p:cBhvr>
                                        <p:cTn id="25" dur="500"/>
                                        <p:tgtEl>
                                          <p:spTgt spid="1262595">
                                            <p:txEl>
                                              <p:pRg st="0" end="0"/>
                                            </p:txEl>
                                          </p:spTgt>
                                        </p:tgtEl>
                                      </p:cBhvr>
                                    </p:animEffect>
                                    <p:set>
                                      <p:cBhvr>
                                        <p:cTn id="26" dur="1" fill="hold">
                                          <p:stCondLst>
                                            <p:cond delay="499"/>
                                          </p:stCondLst>
                                        </p:cTn>
                                        <p:tgtEl>
                                          <p:spTgt spid="1262595">
                                            <p:txEl>
                                              <p:pRg st="0" end="0"/>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262595">
                                            <p:txEl>
                                              <p:pRg st="1" end="1"/>
                                            </p:txEl>
                                          </p:spTgt>
                                        </p:tgtEl>
                                      </p:cBhvr>
                                    </p:animEffect>
                                    <p:set>
                                      <p:cBhvr>
                                        <p:cTn id="29" dur="1" fill="hold">
                                          <p:stCondLst>
                                            <p:cond delay="499"/>
                                          </p:stCondLst>
                                        </p:cTn>
                                        <p:tgtEl>
                                          <p:spTgt spid="1262595">
                                            <p:txEl>
                                              <p:pRg st="1" end="1"/>
                                            </p:txEl>
                                          </p:spTgt>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1262595">
                                            <p:txEl>
                                              <p:pRg st="2" end="2"/>
                                            </p:txEl>
                                          </p:spTgt>
                                        </p:tgtEl>
                                      </p:cBhvr>
                                    </p:animEffect>
                                    <p:set>
                                      <p:cBhvr>
                                        <p:cTn id="32" dur="1" fill="hold">
                                          <p:stCondLst>
                                            <p:cond delay="499"/>
                                          </p:stCondLst>
                                        </p:cTn>
                                        <p:tgtEl>
                                          <p:spTgt spid="1262595">
                                            <p:txEl>
                                              <p:pRg st="2" end="2"/>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262596"/>
                                        </p:tgtEl>
                                      </p:cBhvr>
                                    </p:animEffect>
                                    <p:set>
                                      <p:cBhvr>
                                        <p:cTn id="35" dur="1" fill="hold">
                                          <p:stCondLst>
                                            <p:cond delay="499"/>
                                          </p:stCondLst>
                                        </p:cTn>
                                        <p:tgtEl>
                                          <p:spTgt spid="12625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5" grpId="0" build="allAtOnce"/>
      <p:bldP spid="1262595" grpId="1"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a:extLst>
              <a:ext uri="{FF2B5EF4-FFF2-40B4-BE49-F238E27FC236}">
                <a16:creationId xmlns:a16="http://schemas.microsoft.com/office/drawing/2014/main" id="{430583E9-BF7B-4FEF-8ABC-37974CD551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588FACF9-1647-468A-8B46-F9A6A89C5BA3}"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6019" name="Rectangle 2">
            <a:extLst>
              <a:ext uri="{FF2B5EF4-FFF2-40B4-BE49-F238E27FC236}">
                <a16:creationId xmlns:a16="http://schemas.microsoft.com/office/drawing/2014/main" id="{533059BB-1327-4A09-A286-9998290AF549}"/>
              </a:ext>
            </a:extLst>
          </p:cNvPr>
          <p:cNvSpPr>
            <a:spLocks noGrp="1" noChangeArrowheads="1"/>
          </p:cNvSpPr>
          <p:nvPr>
            <p:ph type="title"/>
          </p:nvPr>
        </p:nvSpPr>
        <p:spPr/>
        <p:txBody>
          <a:bodyPr/>
          <a:lstStyle/>
          <a:p>
            <a:pPr eaLnBrk="1" hangingPunct="1"/>
            <a:r>
              <a:rPr lang="zh-CN" altLang="en-US"/>
              <a:t>定理</a:t>
            </a:r>
            <a:r>
              <a:rPr lang="en-US" altLang="zh-CN"/>
              <a:t>8.3.5</a:t>
            </a:r>
            <a:endParaRPr lang="zh-CN" altLang="en-US"/>
          </a:p>
        </p:txBody>
      </p:sp>
      <p:sp>
        <p:nvSpPr>
          <p:cNvPr id="1263619" name="Rectangle 3">
            <a:extLst>
              <a:ext uri="{FF2B5EF4-FFF2-40B4-BE49-F238E27FC236}">
                <a16:creationId xmlns:a16="http://schemas.microsoft.com/office/drawing/2014/main" id="{4527409E-7C7F-4DED-9A7F-E7F7F41EA50B}"/>
              </a:ext>
            </a:extLst>
          </p:cNvPr>
          <p:cNvSpPr>
            <a:spLocks noGrp="1" noChangeArrowheads="1"/>
          </p:cNvSpPr>
          <p:nvPr>
            <p:ph type="body" idx="1"/>
          </p:nvPr>
        </p:nvSpPr>
        <p:spPr>
          <a:xfrm>
            <a:off x="2135188" y="1341438"/>
            <a:ext cx="8064500" cy="1057790"/>
          </a:xfrm>
        </p:spPr>
        <p:txBody>
          <a:bodyPr/>
          <a:lstStyle/>
          <a:p>
            <a:pPr marL="0" indent="0" eaLnBrk="1" hangingPunct="1">
              <a:buNone/>
            </a:pPr>
            <a:r>
              <a:rPr lang="zh-CN" altLang="en-US"/>
              <a:t>设</a:t>
            </a:r>
            <a:r>
              <a:rPr lang="en-US" altLang="zh-CN"/>
              <a:t>G = &lt;V, E&gt;</a:t>
            </a:r>
            <a:r>
              <a:rPr lang="zh-CN" altLang="en-US"/>
              <a:t>为线图，</a:t>
            </a:r>
            <a:r>
              <a:rPr lang="en-US" altLang="zh-CN"/>
              <a:t>A</a:t>
            </a:r>
            <a:r>
              <a:rPr lang="zh-CN" altLang="en-US"/>
              <a:t>、</a:t>
            </a:r>
            <a:r>
              <a:rPr lang="en-US" altLang="zh-CN"/>
              <a:t>P</a:t>
            </a:r>
            <a:r>
              <a:rPr lang="zh-CN" altLang="en-US"/>
              <a:t>分别是</a:t>
            </a:r>
            <a:r>
              <a:rPr lang="en-US" altLang="zh-CN"/>
              <a:t>G</a:t>
            </a:r>
            <a:r>
              <a:rPr lang="zh-CN" altLang="en-US"/>
              <a:t>的邻接矩阵和可达性矩阵，则有 </a:t>
            </a:r>
          </a:p>
        </p:txBody>
      </p:sp>
      <p:graphicFrame>
        <p:nvGraphicFramePr>
          <p:cNvPr id="1263620" name="Object 4">
            <a:extLst>
              <a:ext uri="{FF2B5EF4-FFF2-40B4-BE49-F238E27FC236}">
                <a16:creationId xmlns:a16="http://schemas.microsoft.com/office/drawing/2014/main" id="{9DFD16F7-3A52-47AF-8CD4-5A9BD23ED2DC}"/>
              </a:ext>
            </a:extLst>
          </p:cNvPr>
          <p:cNvGraphicFramePr>
            <a:graphicFrameLocks noChangeAspect="1"/>
          </p:cNvGraphicFramePr>
          <p:nvPr/>
        </p:nvGraphicFramePr>
        <p:xfrm>
          <a:off x="3436939" y="2468563"/>
          <a:ext cx="5538787" cy="889000"/>
        </p:xfrm>
        <a:graphic>
          <a:graphicData uri="http://schemas.openxmlformats.org/presentationml/2006/ole">
            <mc:AlternateContent xmlns:mc="http://schemas.openxmlformats.org/markup-compatibility/2006">
              <mc:Choice xmlns:v="urn:schemas-microsoft-com:vml" Requires="v">
                <p:oleObj name="公式" r:id="rId2" imgW="2197100" imgH="355600" progId="Equation.3">
                  <p:embed/>
                </p:oleObj>
              </mc:Choice>
              <mc:Fallback>
                <p:oleObj name="公式" r:id="rId2" imgW="2197100" imgH="355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939" y="2468563"/>
                        <a:ext cx="553878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3622" name="Rectangle 6">
            <a:extLst>
              <a:ext uri="{FF2B5EF4-FFF2-40B4-BE49-F238E27FC236}">
                <a16:creationId xmlns:a16="http://schemas.microsoft.com/office/drawing/2014/main" id="{48B9A219-5591-49F4-9AE5-1B609D479580}"/>
              </a:ext>
            </a:extLst>
          </p:cNvPr>
          <p:cNvSpPr>
            <a:spLocks noChangeArrowheads="1"/>
          </p:cNvSpPr>
          <p:nvPr/>
        </p:nvSpPr>
        <p:spPr bwMode="auto">
          <a:xfrm>
            <a:off x="2135188" y="3429001"/>
            <a:ext cx="80645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这里，</a:t>
            </a:r>
            <a:r>
              <a:rPr lang="en-US" altLang="zh-CN"/>
              <a:t>A</a:t>
            </a:r>
            <a:r>
              <a:rPr lang="en-US" altLang="zh-CN" baseline="30000"/>
              <a:t>(i)</a:t>
            </a:r>
            <a:r>
              <a:rPr lang="zh-CN" altLang="en-US"/>
              <a:t>表示做矩阵布尔乘法的</a:t>
            </a:r>
            <a:r>
              <a:rPr lang="en-US" altLang="zh-CN"/>
              <a:t>i</a:t>
            </a:r>
            <a:r>
              <a:rPr lang="zh-CN" altLang="en-US"/>
              <a:t>次幂。</a:t>
            </a:r>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a:extLst>
              <a:ext uri="{FF2B5EF4-FFF2-40B4-BE49-F238E27FC236}">
                <a16:creationId xmlns:a16="http://schemas.microsoft.com/office/drawing/2014/main" id="{CCD1CE1C-C6A9-4CF3-BB7A-B2BA3BF9E2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90EBAB1-C73C-432E-91F9-8EFA75629CF3}"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7043" name="Rectangle 2">
            <a:extLst>
              <a:ext uri="{FF2B5EF4-FFF2-40B4-BE49-F238E27FC236}">
                <a16:creationId xmlns:a16="http://schemas.microsoft.com/office/drawing/2014/main" id="{E16269DA-EDC9-47F4-81E3-70F494D08A8A}"/>
              </a:ext>
            </a:extLst>
          </p:cNvPr>
          <p:cNvSpPr>
            <a:spLocks noGrp="1" noChangeArrowheads="1"/>
          </p:cNvSpPr>
          <p:nvPr>
            <p:ph type="title"/>
          </p:nvPr>
        </p:nvSpPr>
        <p:spPr/>
        <p:txBody>
          <a:bodyPr/>
          <a:lstStyle/>
          <a:p>
            <a:pPr eaLnBrk="1" hangingPunct="1"/>
            <a:r>
              <a:rPr lang="zh-CN" altLang="en-US"/>
              <a:t>例</a:t>
            </a:r>
            <a:r>
              <a:rPr lang="en-US" altLang="zh-CN"/>
              <a:t>8.3.4</a:t>
            </a:r>
            <a:endParaRPr lang="zh-CN" altLang="en-US"/>
          </a:p>
        </p:txBody>
      </p:sp>
      <p:sp>
        <p:nvSpPr>
          <p:cNvPr id="1264643" name="Rectangle 3">
            <a:extLst>
              <a:ext uri="{FF2B5EF4-FFF2-40B4-BE49-F238E27FC236}">
                <a16:creationId xmlns:a16="http://schemas.microsoft.com/office/drawing/2014/main" id="{E6992604-9B0F-4570-9DBB-1C67E7E78D8B}"/>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a:t>求右图中图</a:t>
            </a:r>
            <a:r>
              <a:rPr lang="en-US" altLang="zh-CN"/>
              <a:t>G</a:t>
            </a:r>
            <a:r>
              <a:rPr lang="zh-CN" altLang="en-US"/>
              <a:t>中的可达性矩阵。</a:t>
            </a:r>
          </a:p>
        </p:txBody>
      </p:sp>
      <p:grpSp>
        <p:nvGrpSpPr>
          <p:cNvPr id="2" name="Group 4">
            <a:extLst>
              <a:ext uri="{FF2B5EF4-FFF2-40B4-BE49-F238E27FC236}">
                <a16:creationId xmlns:a16="http://schemas.microsoft.com/office/drawing/2014/main" id="{816452D7-578E-4413-911A-35BE85C1C621}"/>
              </a:ext>
            </a:extLst>
          </p:cNvPr>
          <p:cNvGrpSpPr>
            <a:grpSpLocks/>
          </p:cNvGrpSpPr>
          <p:nvPr/>
        </p:nvGrpSpPr>
        <p:grpSpPr bwMode="auto">
          <a:xfrm>
            <a:off x="6881814" y="1155701"/>
            <a:ext cx="3317875" cy="2417763"/>
            <a:chOff x="3288" y="845"/>
            <a:chExt cx="2090" cy="1523"/>
          </a:xfrm>
        </p:grpSpPr>
        <p:sp>
          <p:nvSpPr>
            <p:cNvPr id="87053" name="Arc 5">
              <a:extLst>
                <a:ext uri="{FF2B5EF4-FFF2-40B4-BE49-F238E27FC236}">
                  <a16:creationId xmlns:a16="http://schemas.microsoft.com/office/drawing/2014/main" id="{3C8A22BB-125E-4ADC-9C11-37B3E4903075}"/>
                </a:ext>
              </a:extLst>
            </p:cNvPr>
            <p:cNvSpPr>
              <a:spLocks noChangeAspect="1"/>
            </p:cNvSpPr>
            <p:nvPr/>
          </p:nvSpPr>
          <p:spPr bwMode="auto">
            <a:xfrm>
              <a:off x="5004" y="1061"/>
              <a:ext cx="374" cy="374"/>
            </a:xfrm>
            <a:custGeom>
              <a:avLst/>
              <a:gdLst>
                <a:gd name="T0" fmla="*/ 0 w 43200"/>
                <a:gd name="T1" fmla="*/ 0 h 43159"/>
                <a:gd name="T2" fmla="*/ 0 w 43200"/>
                <a:gd name="T3" fmla="*/ 0 h 43159"/>
                <a:gd name="T4" fmla="*/ 0 w 43200"/>
                <a:gd name="T5" fmla="*/ 0 h 43159"/>
                <a:gd name="T6" fmla="*/ 0 60000 65536"/>
                <a:gd name="T7" fmla="*/ 0 60000 65536"/>
                <a:gd name="T8" fmla="*/ 0 60000 65536"/>
                <a:gd name="T9" fmla="*/ 0 w 43200"/>
                <a:gd name="T10" fmla="*/ 0 h 43159"/>
                <a:gd name="T11" fmla="*/ 43200 w 43200"/>
                <a:gd name="T12" fmla="*/ 43159 h 43159"/>
              </a:gdLst>
              <a:ahLst/>
              <a:cxnLst>
                <a:cxn ang="T6">
                  <a:pos x="T0" y="T1"/>
                </a:cxn>
                <a:cxn ang="T7">
                  <a:pos x="T2" y="T3"/>
                </a:cxn>
                <a:cxn ang="T8">
                  <a:pos x="T4" y="T5"/>
                </a:cxn>
              </a:cxnLst>
              <a:rect l="T9" t="T10" r="T11" b="T12"/>
              <a:pathLst>
                <a:path w="43200" h="43159" fill="none"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path>
                <a:path w="43200" h="43159" stroke="0" extrusionOk="0">
                  <a:moveTo>
                    <a:pt x="12974" y="41403"/>
                  </a:moveTo>
                  <a:cubicBezTo>
                    <a:pt x="5095" y="37971"/>
                    <a:pt x="0" y="30194"/>
                    <a:pt x="0" y="21600"/>
                  </a:cubicBezTo>
                  <a:cubicBezTo>
                    <a:pt x="0" y="9670"/>
                    <a:pt x="9670" y="0"/>
                    <a:pt x="21600" y="0"/>
                  </a:cubicBezTo>
                  <a:cubicBezTo>
                    <a:pt x="33529" y="0"/>
                    <a:pt x="43200" y="9670"/>
                    <a:pt x="43200" y="21600"/>
                  </a:cubicBezTo>
                  <a:cubicBezTo>
                    <a:pt x="43200" y="33012"/>
                    <a:pt x="34321" y="42456"/>
                    <a:pt x="22930" y="43159"/>
                  </a:cubicBezTo>
                  <a:lnTo>
                    <a:pt x="21600" y="21600"/>
                  </a:lnTo>
                  <a:lnTo>
                    <a:pt x="12974" y="41403"/>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4" name="Oval 6">
              <a:extLst>
                <a:ext uri="{FF2B5EF4-FFF2-40B4-BE49-F238E27FC236}">
                  <a16:creationId xmlns:a16="http://schemas.microsoft.com/office/drawing/2014/main" id="{E0AF6826-90A6-4E69-86D7-F7C1AF20FDDE}"/>
                </a:ext>
              </a:extLst>
            </p:cNvPr>
            <p:cNvSpPr>
              <a:spLocks noChangeAspect="1" noChangeArrowheads="1"/>
            </p:cNvSpPr>
            <p:nvPr/>
          </p:nvSpPr>
          <p:spPr bwMode="auto">
            <a:xfrm>
              <a:off x="3914" y="1188"/>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7055" name="Oval 7">
              <a:extLst>
                <a:ext uri="{FF2B5EF4-FFF2-40B4-BE49-F238E27FC236}">
                  <a16:creationId xmlns:a16="http://schemas.microsoft.com/office/drawing/2014/main" id="{B552B9A7-E935-4F92-981E-B75A64D1E08A}"/>
                </a:ext>
              </a:extLst>
            </p:cNvPr>
            <p:cNvSpPr>
              <a:spLocks noChangeAspect="1" noChangeArrowheads="1"/>
            </p:cNvSpPr>
            <p:nvPr/>
          </p:nvSpPr>
          <p:spPr bwMode="auto">
            <a:xfrm>
              <a:off x="3364" y="2051"/>
              <a:ext cx="68"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7056" name="Oval 8">
              <a:extLst>
                <a:ext uri="{FF2B5EF4-FFF2-40B4-BE49-F238E27FC236}">
                  <a16:creationId xmlns:a16="http://schemas.microsoft.com/office/drawing/2014/main" id="{169A802A-CC2A-4A0D-93DE-3C60F51C5228}"/>
                </a:ext>
              </a:extLst>
            </p:cNvPr>
            <p:cNvSpPr>
              <a:spLocks noChangeAspect="1" noChangeArrowheads="1"/>
            </p:cNvSpPr>
            <p:nvPr/>
          </p:nvSpPr>
          <p:spPr bwMode="auto">
            <a:xfrm>
              <a:off x="5136" y="1391"/>
              <a:ext cx="68" cy="68"/>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7057" name="Oval 9">
              <a:extLst>
                <a:ext uri="{FF2B5EF4-FFF2-40B4-BE49-F238E27FC236}">
                  <a16:creationId xmlns:a16="http://schemas.microsoft.com/office/drawing/2014/main" id="{9D03B4A0-E909-42A9-B648-7C3B90221DC5}"/>
                </a:ext>
              </a:extLst>
            </p:cNvPr>
            <p:cNvSpPr>
              <a:spLocks noChangeAspect="1" noChangeArrowheads="1"/>
            </p:cNvSpPr>
            <p:nvPr/>
          </p:nvSpPr>
          <p:spPr bwMode="auto">
            <a:xfrm>
              <a:off x="5138" y="2051"/>
              <a:ext cx="69" cy="69"/>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7058" name="Text Box 10">
              <a:extLst>
                <a:ext uri="{FF2B5EF4-FFF2-40B4-BE49-F238E27FC236}">
                  <a16:creationId xmlns:a16="http://schemas.microsoft.com/office/drawing/2014/main" id="{FECBF1E9-A9C6-417D-A1F8-9FFEE114380D}"/>
                </a:ext>
              </a:extLst>
            </p:cNvPr>
            <p:cNvSpPr txBox="1">
              <a:spLocks noChangeAspect="1" noChangeArrowheads="1"/>
            </p:cNvSpPr>
            <p:nvPr/>
          </p:nvSpPr>
          <p:spPr bwMode="auto">
            <a:xfrm>
              <a:off x="3838" y="845"/>
              <a:ext cx="27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87059" name="Text Box 11">
              <a:extLst>
                <a:ext uri="{FF2B5EF4-FFF2-40B4-BE49-F238E27FC236}">
                  <a16:creationId xmlns:a16="http://schemas.microsoft.com/office/drawing/2014/main" id="{2B1C70FB-FB8F-4753-975E-DB51100503F3}"/>
                </a:ext>
              </a:extLst>
            </p:cNvPr>
            <p:cNvSpPr txBox="1">
              <a:spLocks noChangeAspect="1" noChangeArrowheads="1"/>
            </p:cNvSpPr>
            <p:nvPr/>
          </p:nvSpPr>
          <p:spPr bwMode="auto">
            <a:xfrm>
              <a:off x="5030" y="1048"/>
              <a:ext cx="27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87060" name="Text Box 12">
              <a:extLst>
                <a:ext uri="{FF2B5EF4-FFF2-40B4-BE49-F238E27FC236}">
                  <a16:creationId xmlns:a16="http://schemas.microsoft.com/office/drawing/2014/main" id="{C97354FE-E965-44E7-83A4-927756888C0E}"/>
                </a:ext>
              </a:extLst>
            </p:cNvPr>
            <p:cNvSpPr txBox="1">
              <a:spLocks noChangeAspect="1" noChangeArrowheads="1"/>
            </p:cNvSpPr>
            <p:nvPr/>
          </p:nvSpPr>
          <p:spPr bwMode="auto">
            <a:xfrm>
              <a:off x="3288" y="2028"/>
              <a:ext cx="27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87061" name="Text Box 13">
              <a:extLst>
                <a:ext uri="{FF2B5EF4-FFF2-40B4-BE49-F238E27FC236}">
                  <a16:creationId xmlns:a16="http://schemas.microsoft.com/office/drawing/2014/main" id="{C0191631-8C88-4D09-9297-5DD6DB707659}"/>
                </a:ext>
              </a:extLst>
            </p:cNvPr>
            <p:cNvSpPr txBox="1">
              <a:spLocks noChangeAspect="1" noChangeArrowheads="1"/>
            </p:cNvSpPr>
            <p:nvPr/>
          </p:nvSpPr>
          <p:spPr bwMode="auto">
            <a:xfrm>
              <a:off x="5055" y="2028"/>
              <a:ext cx="2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87062" name="Line 14">
              <a:extLst>
                <a:ext uri="{FF2B5EF4-FFF2-40B4-BE49-F238E27FC236}">
                  <a16:creationId xmlns:a16="http://schemas.microsoft.com/office/drawing/2014/main" id="{150F3441-3755-4427-B018-68B5432B4D24}"/>
                </a:ext>
              </a:extLst>
            </p:cNvPr>
            <p:cNvSpPr>
              <a:spLocks noChangeAspect="1" noChangeShapeType="1"/>
            </p:cNvSpPr>
            <p:nvPr/>
          </p:nvSpPr>
          <p:spPr bwMode="auto">
            <a:xfrm>
              <a:off x="3435" y="2076"/>
              <a:ext cx="17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7063" name="Arc 15">
              <a:extLst>
                <a:ext uri="{FF2B5EF4-FFF2-40B4-BE49-F238E27FC236}">
                  <a16:creationId xmlns:a16="http://schemas.microsoft.com/office/drawing/2014/main" id="{277D3658-0E0E-4D2E-A5E6-CC93CF24D0ED}"/>
                </a:ext>
              </a:extLst>
            </p:cNvPr>
            <p:cNvSpPr>
              <a:spLocks noChangeAspect="1"/>
            </p:cNvSpPr>
            <p:nvPr/>
          </p:nvSpPr>
          <p:spPr bwMode="auto">
            <a:xfrm flipH="1">
              <a:off x="3374" y="1217"/>
              <a:ext cx="545" cy="8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4" name="Arc 16">
              <a:extLst>
                <a:ext uri="{FF2B5EF4-FFF2-40B4-BE49-F238E27FC236}">
                  <a16:creationId xmlns:a16="http://schemas.microsoft.com/office/drawing/2014/main" id="{1D6F9E58-C3A4-406B-BDB7-F60AE857AC59}"/>
                </a:ext>
              </a:extLst>
            </p:cNvPr>
            <p:cNvSpPr>
              <a:spLocks noChangeAspect="1"/>
            </p:cNvSpPr>
            <p:nvPr/>
          </p:nvSpPr>
          <p:spPr bwMode="auto">
            <a:xfrm>
              <a:off x="3975" y="1194"/>
              <a:ext cx="1223" cy="8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5" name="Line 17">
              <a:extLst>
                <a:ext uri="{FF2B5EF4-FFF2-40B4-BE49-F238E27FC236}">
                  <a16:creationId xmlns:a16="http://schemas.microsoft.com/office/drawing/2014/main" id="{10A15E8C-4A71-4939-B89B-03C83BEB82FE}"/>
                </a:ext>
              </a:extLst>
            </p:cNvPr>
            <p:cNvSpPr>
              <a:spLocks noChangeAspect="1" noChangeShapeType="1"/>
            </p:cNvSpPr>
            <p:nvPr/>
          </p:nvSpPr>
          <p:spPr bwMode="auto">
            <a:xfrm flipH="1">
              <a:off x="3410" y="1235"/>
              <a:ext cx="51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87066" name="Line 18">
              <a:extLst>
                <a:ext uri="{FF2B5EF4-FFF2-40B4-BE49-F238E27FC236}">
                  <a16:creationId xmlns:a16="http://schemas.microsoft.com/office/drawing/2014/main" id="{0FBDA1B0-D05A-4C32-A622-EEAF2BB9C7D0}"/>
                </a:ext>
              </a:extLst>
            </p:cNvPr>
            <p:cNvSpPr>
              <a:spLocks noChangeAspect="1" noChangeShapeType="1"/>
            </p:cNvSpPr>
            <p:nvPr/>
          </p:nvSpPr>
          <p:spPr bwMode="auto">
            <a:xfrm flipH="1">
              <a:off x="3439" y="1443"/>
              <a:ext cx="1699" cy="612"/>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87067" name="Line 19">
              <a:extLst>
                <a:ext uri="{FF2B5EF4-FFF2-40B4-BE49-F238E27FC236}">
                  <a16:creationId xmlns:a16="http://schemas.microsoft.com/office/drawing/2014/main" id="{8E85D69A-C969-4941-A8DE-7B679436BCD0}"/>
                </a:ext>
              </a:extLst>
            </p:cNvPr>
            <p:cNvSpPr>
              <a:spLocks noChangeAspect="1" noChangeShapeType="1"/>
            </p:cNvSpPr>
            <p:nvPr/>
          </p:nvSpPr>
          <p:spPr bwMode="auto">
            <a:xfrm flipH="1" flipV="1">
              <a:off x="3981" y="1235"/>
              <a:ext cx="1190" cy="815"/>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1264660" name="Rectangle 20">
            <a:extLst>
              <a:ext uri="{FF2B5EF4-FFF2-40B4-BE49-F238E27FC236}">
                <a16:creationId xmlns:a16="http://schemas.microsoft.com/office/drawing/2014/main" id="{55735EC9-F393-43C0-B114-79E9FA805F63}"/>
              </a:ext>
            </a:extLst>
          </p:cNvPr>
          <p:cNvSpPr>
            <a:spLocks noChangeArrowheads="1"/>
          </p:cNvSpPr>
          <p:nvPr/>
        </p:nvSpPr>
        <p:spPr bwMode="auto">
          <a:xfrm>
            <a:off x="623392" y="1880339"/>
            <a:ext cx="6455272" cy="157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分析  </a:t>
            </a:r>
            <a:r>
              <a:rPr lang="zh-CN" altLang="en-US" dirty="0"/>
              <a:t>直接利用定理</a:t>
            </a:r>
            <a:r>
              <a:rPr lang="en-US" altLang="zh-CN" dirty="0"/>
              <a:t>8.3.5</a:t>
            </a:r>
            <a:r>
              <a:rPr lang="zh-CN" altLang="en-US" dirty="0"/>
              <a:t>，先计算图的邻接矩阵</a:t>
            </a:r>
            <a:r>
              <a:rPr lang="en-US" altLang="zh-CN" dirty="0"/>
              <a:t>A</a:t>
            </a:r>
            <a:r>
              <a:rPr lang="zh-CN" altLang="en-US" dirty="0"/>
              <a:t>布尔乘法的的</a:t>
            </a:r>
            <a:r>
              <a:rPr lang="en-US" altLang="zh-CN" dirty="0"/>
              <a:t>2</a:t>
            </a:r>
            <a:r>
              <a:rPr lang="zh-CN" altLang="en-US" dirty="0"/>
              <a:t>、</a:t>
            </a:r>
            <a:r>
              <a:rPr lang="en-US" altLang="zh-CN" dirty="0"/>
              <a:t>3</a:t>
            </a:r>
            <a:r>
              <a:rPr lang="zh-CN" altLang="en-US" dirty="0"/>
              <a:t>、</a:t>
            </a:r>
            <a:r>
              <a:rPr lang="en-US" altLang="zh-CN" dirty="0"/>
              <a:t>4</a:t>
            </a:r>
            <a:r>
              <a:rPr lang="zh-CN" altLang="en-US" dirty="0"/>
              <a:t>次幂，然后做布尔加即可。 </a:t>
            </a:r>
          </a:p>
        </p:txBody>
      </p:sp>
      <p:sp>
        <p:nvSpPr>
          <p:cNvPr id="1264661" name="Rectangle 21">
            <a:extLst>
              <a:ext uri="{FF2B5EF4-FFF2-40B4-BE49-F238E27FC236}">
                <a16:creationId xmlns:a16="http://schemas.microsoft.com/office/drawing/2014/main" id="{1D3CD675-5206-4D06-97E8-0A266918F810}"/>
              </a:ext>
            </a:extLst>
          </p:cNvPr>
          <p:cNvSpPr>
            <a:spLocks noChangeArrowheads="1"/>
          </p:cNvSpPr>
          <p:nvPr/>
        </p:nvSpPr>
        <p:spPr bwMode="auto">
          <a:xfrm>
            <a:off x="705703" y="3542939"/>
            <a:ext cx="3572612" cy="20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解  </a:t>
            </a:r>
            <a:r>
              <a:rPr lang="zh-CN" altLang="en-US" dirty="0"/>
              <a:t>在图</a:t>
            </a:r>
            <a:r>
              <a:rPr lang="en-US" altLang="zh-CN" dirty="0"/>
              <a:t>8.3.4</a:t>
            </a:r>
            <a:r>
              <a:rPr lang="zh-CN" altLang="en-US" dirty="0"/>
              <a:t>中，</a:t>
            </a:r>
            <a:r>
              <a:rPr lang="en-US" altLang="zh-CN" dirty="0"/>
              <a:t>G</a:t>
            </a:r>
            <a:r>
              <a:rPr lang="zh-CN" altLang="en-US" dirty="0"/>
              <a:t>的邻接矩阵及其</a:t>
            </a:r>
            <a:r>
              <a:rPr lang="en-US" altLang="zh-CN" dirty="0"/>
              <a:t>2</a:t>
            </a:r>
            <a:r>
              <a:rPr lang="zh-CN" altLang="en-US" dirty="0"/>
              <a:t>、</a:t>
            </a:r>
            <a:r>
              <a:rPr lang="en-US" altLang="zh-CN" dirty="0"/>
              <a:t>3</a:t>
            </a:r>
            <a:r>
              <a:rPr lang="zh-CN" altLang="en-US" dirty="0"/>
              <a:t>、</a:t>
            </a:r>
            <a:r>
              <a:rPr lang="en-US" altLang="zh-CN" dirty="0"/>
              <a:t>4</a:t>
            </a:r>
            <a:r>
              <a:rPr lang="zh-CN" altLang="en-US" dirty="0"/>
              <a:t>次布尔乘法幂分别为：</a:t>
            </a:r>
          </a:p>
        </p:txBody>
      </p:sp>
      <p:graphicFrame>
        <p:nvGraphicFramePr>
          <p:cNvPr id="1264662" name="Object 22">
            <a:extLst>
              <a:ext uri="{FF2B5EF4-FFF2-40B4-BE49-F238E27FC236}">
                <a16:creationId xmlns:a16="http://schemas.microsoft.com/office/drawing/2014/main" id="{AD4EB63D-EDEB-4C11-8AD4-DC3D98DBD443}"/>
              </a:ext>
            </a:extLst>
          </p:cNvPr>
          <p:cNvGraphicFramePr>
            <a:graphicFrameLocks noChangeAspect="1"/>
          </p:cNvGraphicFramePr>
          <p:nvPr>
            <p:extLst>
              <p:ext uri="{D42A27DB-BD31-4B8C-83A1-F6EECF244321}">
                <p14:modId xmlns:p14="http://schemas.microsoft.com/office/powerpoint/2010/main" val="2216655962"/>
              </p:ext>
            </p:extLst>
          </p:nvPr>
        </p:nvGraphicFramePr>
        <p:xfrm>
          <a:off x="4199734" y="4154280"/>
          <a:ext cx="2951163" cy="2320925"/>
        </p:xfrm>
        <a:graphic>
          <a:graphicData uri="http://schemas.openxmlformats.org/presentationml/2006/ole">
            <mc:AlternateContent xmlns:mc="http://schemas.openxmlformats.org/markup-compatibility/2006">
              <mc:Choice xmlns:v="urn:schemas-microsoft-com:vml" Requires="v">
                <p:oleObj name="公式" r:id="rId2" imgW="1181100" imgH="927100" progId="Equation.3">
                  <p:embed/>
                </p:oleObj>
              </mc:Choice>
              <mc:Fallback>
                <p:oleObj name="公式" r:id="rId2" imgW="1181100" imgH="927100"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734" y="4154280"/>
                        <a:ext cx="2951163"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28">
            <a:extLst>
              <a:ext uri="{FF2B5EF4-FFF2-40B4-BE49-F238E27FC236}">
                <a16:creationId xmlns:a16="http://schemas.microsoft.com/office/drawing/2014/main" id="{98AB4E14-54EB-478D-A2D3-D6B7EB4CA6FD}"/>
              </a:ext>
            </a:extLst>
          </p:cNvPr>
          <p:cNvGrpSpPr>
            <a:grpSpLocks/>
          </p:cNvGrpSpPr>
          <p:nvPr/>
        </p:nvGrpSpPr>
        <p:grpSpPr bwMode="auto">
          <a:xfrm>
            <a:off x="7480301" y="4195069"/>
            <a:ext cx="4429126" cy="2320925"/>
            <a:chOff x="2766" y="2478"/>
            <a:chExt cx="2790" cy="1462"/>
          </a:xfrm>
        </p:grpSpPr>
        <p:graphicFrame>
          <p:nvGraphicFramePr>
            <p:cNvPr id="87050" name="Object 23">
              <a:extLst>
                <a:ext uri="{FF2B5EF4-FFF2-40B4-BE49-F238E27FC236}">
                  <a16:creationId xmlns:a16="http://schemas.microsoft.com/office/drawing/2014/main" id="{D3CB782B-4A1F-4B1F-8BCB-D23887E10FA3}"/>
                </a:ext>
              </a:extLst>
            </p:cNvPr>
            <p:cNvGraphicFramePr>
              <a:graphicFrameLocks noChangeAspect="1"/>
            </p:cNvGraphicFramePr>
            <p:nvPr>
              <p:extLst>
                <p:ext uri="{D42A27DB-BD31-4B8C-83A1-F6EECF244321}">
                  <p14:modId xmlns:p14="http://schemas.microsoft.com/office/powerpoint/2010/main" val="3934724655"/>
                </p:ext>
              </p:extLst>
            </p:nvPr>
          </p:nvGraphicFramePr>
          <p:xfrm>
            <a:off x="2766" y="3013"/>
            <a:ext cx="840" cy="301"/>
          </p:xfrm>
          <a:graphic>
            <a:graphicData uri="http://schemas.openxmlformats.org/presentationml/2006/ole">
              <mc:AlternateContent xmlns:mc="http://schemas.openxmlformats.org/markup-compatibility/2006">
                <mc:Choice xmlns:v="urn:schemas-microsoft-com:vml" Requires="v">
                  <p:oleObj name="公式" r:id="rId4" imgW="533169" imgH="190417" progId="Equation.3">
                    <p:embed/>
                  </p:oleObj>
                </mc:Choice>
                <mc:Fallback>
                  <p:oleObj name="公式" r:id="rId4" imgW="533169" imgH="190417"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6" y="3013"/>
                          <a:ext cx="84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1" name="Object 26">
              <a:extLst>
                <a:ext uri="{FF2B5EF4-FFF2-40B4-BE49-F238E27FC236}">
                  <a16:creationId xmlns:a16="http://schemas.microsoft.com/office/drawing/2014/main" id="{96E6041F-5201-4300-A901-FF61BD55E9C9}"/>
                </a:ext>
              </a:extLst>
            </p:cNvPr>
            <p:cNvGraphicFramePr>
              <a:graphicFrameLocks noChangeAspect="1"/>
            </p:cNvGraphicFramePr>
            <p:nvPr>
              <p:extLst>
                <p:ext uri="{D42A27DB-BD31-4B8C-83A1-F6EECF244321}">
                  <p14:modId xmlns:p14="http://schemas.microsoft.com/office/powerpoint/2010/main" val="1819213709"/>
                </p:ext>
              </p:extLst>
            </p:nvPr>
          </p:nvGraphicFramePr>
          <p:xfrm>
            <a:off x="3696" y="2478"/>
            <a:ext cx="1860" cy="1462"/>
          </p:xfrm>
          <a:graphic>
            <a:graphicData uri="http://schemas.openxmlformats.org/presentationml/2006/ole">
              <mc:AlternateContent xmlns:mc="http://schemas.openxmlformats.org/markup-compatibility/2006">
                <mc:Choice xmlns:v="urn:schemas-microsoft-com:vml" Requires="v">
                  <p:oleObj name="公式" r:id="rId6" imgW="1181100" imgH="927100" progId="Equation.3">
                    <p:embed/>
                  </p:oleObj>
                </mc:Choice>
                <mc:Fallback>
                  <p:oleObj name="公式" r:id="rId6" imgW="1181100" imgH="92710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2478"/>
                          <a:ext cx="1860" cy="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2" name="Rectangle 27">
              <a:extLst>
                <a:ext uri="{FF2B5EF4-FFF2-40B4-BE49-F238E27FC236}">
                  <a16:creationId xmlns:a16="http://schemas.microsoft.com/office/drawing/2014/main" id="{BFCE8FC9-4D1E-453B-A23A-690B8413034F}"/>
                </a:ext>
              </a:extLst>
            </p:cNvPr>
            <p:cNvSpPr>
              <a:spLocks noChangeArrowheads="1"/>
            </p:cNvSpPr>
            <p:nvPr/>
          </p:nvSpPr>
          <p:spPr bwMode="auto">
            <a:xfrm>
              <a:off x="3524" y="3022"/>
              <a:ext cx="2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a:t>⊙</a:t>
              </a:r>
              <a:r>
                <a:rPr kumimoji="1" lang="zh-CN" altLang="en-US" b="0"/>
                <a:t> </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4660"/>
                                        </p:tgtEl>
                                        <p:attrNameLst>
                                          <p:attrName>style.visibility</p:attrName>
                                        </p:attrNameLst>
                                      </p:cBhvr>
                                      <p:to>
                                        <p:strVal val="visible"/>
                                      </p:to>
                                    </p:set>
                                    <p:animEffect transition="in" filter="fade">
                                      <p:cBhvr>
                                        <p:cTn id="7" dur="500"/>
                                        <p:tgtEl>
                                          <p:spTgt spid="1264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1264660"/>
                                        </p:tgtEl>
                                      </p:cBhvr>
                                    </p:animEffect>
                                    <p:set>
                                      <p:cBhvr>
                                        <p:cTn id="12" dur="1" fill="hold">
                                          <p:stCondLst>
                                            <p:cond delay="499"/>
                                          </p:stCondLst>
                                        </p:cTn>
                                        <p:tgtEl>
                                          <p:spTgt spid="1264660"/>
                                        </p:tgtEl>
                                        <p:attrNameLst>
                                          <p:attrName>style.visibility</p:attrName>
                                        </p:attrNameLst>
                                      </p:cBhvr>
                                      <p:to>
                                        <p:strVal val="hidden"/>
                                      </p:to>
                                    </p:se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64661"/>
                                        </p:tgtEl>
                                        <p:attrNameLst>
                                          <p:attrName>style.visibility</p:attrName>
                                        </p:attrNameLst>
                                      </p:cBhvr>
                                      <p:to>
                                        <p:strVal val="visible"/>
                                      </p:to>
                                    </p:set>
                                    <p:animEffect transition="in" filter="fade">
                                      <p:cBhvr>
                                        <p:cTn id="16" dur="500"/>
                                        <p:tgtEl>
                                          <p:spTgt spid="12646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264662"/>
                                        </p:tgtEl>
                                        <p:attrNameLst>
                                          <p:attrName>style.visibility</p:attrName>
                                        </p:attrNameLst>
                                      </p:cBhvr>
                                      <p:to>
                                        <p:strVal val="visible"/>
                                      </p:to>
                                    </p:set>
                                    <p:animEffect transition="in" filter="fade">
                                      <p:cBhvr>
                                        <p:cTn id="21" dur="500"/>
                                        <p:tgtEl>
                                          <p:spTgt spid="1264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660" grpId="0"/>
      <p:bldP spid="1264660" grpId="1"/>
      <p:bldP spid="126466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a:extLst>
              <a:ext uri="{FF2B5EF4-FFF2-40B4-BE49-F238E27FC236}">
                <a16:creationId xmlns:a16="http://schemas.microsoft.com/office/drawing/2014/main" id="{D4BCAD45-C2E2-4198-B19F-CC282589188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D45B0F1-ED62-4A2D-BCC4-414A229B4AE1}"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8067" name="Rectangle 2">
            <a:extLst>
              <a:ext uri="{FF2B5EF4-FFF2-40B4-BE49-F238E27FC236}">
                <a16:creationId xmlns:a16="http://schemas.microsoft.com/office/drawing/2014/main" id="{19D5C45B-1CD5-4DA7-8432-DC77B92C5F78}"/>
              </a:ext>
            </a:extLst>
          </p:cNvPr>
          <p:cNvSpPr>
            <a:spLocks noGrp="1" noChangeArrowheads="1"/>
          </p:cNvSpPr>
          <p:nvPr>
            <p:ph type="title"/>
          </p:nvPr>
        </p:nvSpPr>
        <p:spPr/>
        <p:txBody>
          <a:bodyPr/>
          <a:lstStyle/>
          <a:p>
            <a:pPr eaLnBrk="1" hangingPunct="1"/>
            <a:r>
              <a:rPr lang="zh-CN" altLang="en-US"/>
              <a:t>例</a:t>
            </a:r>
            <a:r>
              <a:rPr lang="en-US" altLang="zh-CN"/>
              <a:t>8.3.4(</a:t>
            </a:r>
            <a:r>
              <a:rPr lang="zh-CN" altLang="en-US"/>
              <a:t>续</a:t>
            </a:r>
            <a:r>
              <a:rPr lang="en-US" altLang="zh-CN"/>
              <a:t>1)</a:t>
            </a:r>
            <a:endParaRPr lang="zh-CN" altLang="en-US"/>
          </a:p>
        </p:txBody>
      </p:sp>
      <p:grpSp>
        <p:nvGrpSpPr>
          <p:cNvPr id="2" name="Group 31">
            <a:extLst>
              <a:ext uri="{FF2B5EF4-FFF2-40B4-BE49-F238E27FC236}">
                <a16:creationId xmlns:a16="http://schemas.microsoft.com/office/drawing/2014/main" id="{22CFB8D3-8392-4D22-9CC0-09DCBC1981E5}"/>
              </a:ext>
            </a:extLst>
          </p:cNvPr>
          <p:cNvGrpSpPr>
            <a:grpSpLocks/>
          </p:cNvGrpSpPr>
          <p:nvPr/>
        </p:nvGrpSpPr>
        <p:grpSpPr bwMode="auto">
          <a:xfrm>
            <a:off x="2424113" y="1196976"/>
            <a:ext cx="4806950" cy="2320925"/>
            <a:chOff x="351" y="2341"/>
            <a:chExt cx="3028" cy="1462"/>
          </a:xfrm>
        </p:grpSpPr>
        <p:graphicFrame>
          <p:nvGraphicFramePr>
            <p:cNvPr id="88073" name="Object 28">
              <a:extLst>
                <a:ext uri="{FF2B5EF4-FFF2-40B4-BE49-F238E27FC236}">
                  <a16:creationId xmlns:a16="http://schemas.microsoft.com/office/drawing/2014/main" id="{E9950972-20C7-4575-B6C1-03E81C18C768}"/>
                </a:ext>
              </a:extLst>
            </p:cNvPr>
            <p:cNvGraphicFramePr>
              <a:graphicFrameLocks noChangeAspect="1"/>
            </p:cNvGraphicFramePr>
            <p:nvPr/>
          </p:nvGraphicFramePr>
          <p:xfrm>
            <a:off x="351" y="2876"/>
            <a:ext cx="1000" cy="301"/>
          </p:xfrm>
          <a:graphic>
            <a:graphicData uri="http://schemas.openxmlformats.org/presentationml/2006/ole">
              <mc:AlternateContent xmlns:mc="http://schemas.openxmlformats.org/markup-compatibility/2006">
                <mc:Choice xmlns:v="urn:schemas-microsoft-com:vml" Requires="v">
                  <p:oleObj name="公式" r:id="rId2" imgW="634725" imgH="190417" progId="Equation.3">
                    <p:embed/>
                  </p:oleObj>
                </mc:Choice>
                <mc:Fallback>
                  <p:oleObj name="公式" r:id="rId2" imgW="634725" imgH="190417"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 y="2876"/>
                          <a:ext cx="100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4" name="Object 29">
              <a:extLst>
                <a:ext uri="{FF2B5EF4-FFF2-40B4-BE49-F238E27FC236}">
                  <a16:creationId xmlns:a16="http://schemas.microsoft.com/office/drawing/2014/main" id="{2E3A745C-D57C-4C81-9594-BEFC091E6F78}"/>
                </a:ext>
              </a:extLst>
            </p:cNvPr>
            <p:cNvGraphicFramePr>
              <a:graphicFrameLocks noChangeAspect="1"/>
            </p:cNvGraphicFramePr>
            <p:nvPr/>
          </p:nvGraphicFramePr>
          <p:xfrm>
            <a:off x="1519" y="2341"/>
            <a:ext cx="1860" cy="1462"/>
          </p:xfrm>
          <a:graphic>
            <a:graphicData uri="http://schemas.openxmlformats.org/presentationml/2006/ole">
              <mc:AlternateContent xmlns:mc="http://schemas.openxmlformats.org/markup-compatibility/2006">
                <mc:Choice xmlns:v="urn:schemas-microsoft-com:vml" Requires="v">
                  <p:oleObj name="公式" r:id="rId4" imgW="1181100" imgH="927100" progId="Equation.3">
                    <p:embed/>
                  </p:oleObj>
                </mc:Choice>
                <mc:Fallback>
                  <p:oleObj name="公式" r:id="rId4" imgW="1181100" imgH="9271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 y="2341"/>
                          <a:ext cx="1860" cy="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5" name="Rectangle 30">
              <a:extLst>
                <a:ext uri="{FF2B5EF4-FFF2-40B4-BE49-F238E27FC236}">
                  <a16:creationId xmlns:a16="http://schemas.microsoft.com/office/drawing/2014/main" id="{61116CEB-FBA6-45EE-9450-98DA08200A40}"/>
                </a:ext>
              </a:extLst>
            </p:cNvPr>
            <p:cNvSpPr>
              <a:spLocks noChangeArrowheads="1"/>
            </p:cNvSpPr>
            <p:nvPr/>
          </p:nvSpPr>
          <p:spPr bwMode="auto">
            <a:xfrm>
              <a:off x="1347" y="2885"/>
              <a:ext cx="2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a:t>⊙</a:t>
              </a:r>
              <a:r>
                <a:rPr kumimoji="1" lang="zh-CN" altLang="en-US" b="0"/>
                <a:t> </a:t>
              </a:r>
            </a:p>
          </p:txBody>
        </p:sp>
      </p:grpSp>
      <p:grpSp>
        <p:nvGrpSpPr>
          <p:cNvPr id="3" name="Group 32">
            <a:extLst>
              <a:ext uri="{FF2B5EF4-FFF2-40B4-BE49-F238E27FC236}">
                <a16:creationId xmlns:a16="http://schemas.microsoft.com/office/drawing/2014/main" id="{339ABCE6-9DC9-40E3-A3D9-6F3BDFE3C24E}"/>
              </a:ext>
            </a:extLst>
          </p:cNvPr>
          <p:cNvGrpSpPr>
            <a:grpSpLocks/>
          </p:cNvGrpSpPr>
          <p:nvPr/>
        </p:nvGrpSpPr>
        <p:grpSpPr bwMode="auto">
          <a:xfrm>
            <a:off x="2424113" y="3644901"/>
            <a:ext cx="4806950" cy="2320925"/>
            <a:chOff x="351" y="2341"/>
            <a:chExt cx="3028" cy="1462"/>
          </a:xfrm>
        </p:grpSpPr>
        <p:graphicFrame>
          <p:nvGraphicFramePr>
            <p:cNvPr id="88070" name="Object 33">
              <a:extLst>
                <a:ext uri="{FF2B5EF4-FFF2-40B4-BE49-F238E27FC236}">
                  <a16:creationId xmlns:a16="http://schemas.microsoft.com/office/drawing/2014/main" id="{D1FE2518-1935-4292-B46F-A369EF495A29}"/>
                </a:ext>
              </a:extLst>
            </p:cNvPr>
            <p:cNvGraphicFramePr>
              <a:graphicFrameLocks noChangeAspect="1"/>
            </p:cNvGraphicFramePr>
            <p:nvPr/>
          </p:nvGraphicFramePr>
          <p:xfrm>
            <a:off x="351" y="2876"/>
            <a:ext cx="1000" cy="301"/>
          </p:xfrm>
          <a:graphic>
            <a:graphicData uri="http://schemas.openxmlformats.org/presentationml/2006/ole">
              <mc:AlternateContent xmlns:mc="http://schemas.openxmlformats.org/markup-compatibility/2006">
                <mc:Choice xmlns:v="urn:schemas-microsoft-com:vml" Requires="v">
                  <p:oleObj name="公式" r:id="rId6" imgW="634725" imgH="190417" progId="Equation.3">
                    <p:embed/>
                  </p:oleObj>
                </mc:Choice>
                <mc:Fallback>
                  <p:oleObj name="公式" r:id="rId6" imgW="634725" imgH="190417"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 y="2876"/>
                          <a:ext cx="100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1" name="Object 34">
              <a:extLst>
                <a:ext uri="{FF2B5EF4-FFF2-40B4-BE49-F238E27FC236}">
                  <a16:creationId xmlns:a16="http://schemas.microsoft.com/office/drawing/2014/main" id="{C8EE9370-C8A5-4A22-A80C-5E3CC9FD2433}"/>
                </a:ext>
              </a:extLst>
            </p:cNvPr>
            <p:cNvGraphicFramePr>
              <a:graphicFrameLocks noChangeAspect="1"/>
            </p:cNvGraphicFramePr>
            <p:nvPr/>
          </p:nvGraphicFramePr>
          <p:xfrm>
            <a:off x="1519" y="2341"/>
            <a:ext cx="1860" cy="1462"/>
          </p:xfrm>
          <a:graphic>
            <a:graphicData uri="http://schemas.openxmlformats.org/presentationml/2006/ole">
              <mc:AlternateContent xmlns:mc="http://schemas.openxmlformats.org/markup-compatibility/2006">
                <mc:Choice xmlns:v="urn:schemas-microsoft-com:vml" Requires="v">
                  <p:oleObj name="公式" r:id="rId8" imgW="1181100" imgH="927100" progId="Equation.3">
                    <p:embed/>
                  </p:oleObj>
                </mc:Choice>
                <mc:Fallback>
                  <p:oleObj name="公式" r:id="rId8" imgW="1181100" imgH="927100"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9" y="2341"/>
                          <a:ext cx="1860" cy="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Rectangle 35">
              <a:extLst>
                <a:ext uri="{FF2B5EF4-FFF2-40B4-BE49-F238E27FC236}">
                  <a16:creationId xmlns:a16="http://schemas.microsoft.com/office/drawing/2014/main" id="{7CAA7DC0-B266-4AFA-A0A3-11E096F962FA}"/>
                </a:ext>
              </a:extLst>
            </p:cNvPr>
            <p:cNvSpPr>
              <a:spLocks noChangeArrowheads="1"/>
            </p:cNvSpPr>
            <p:nvPr/>
          </p:nvSpPr>
          <p:spPr bwMode="auto">
            <a:xfrm>
              <a:off x="1347" y="2885"/>
              <a:ext cx="2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a:t>⊙</a:t>
              </a:r>
              <a:r>
                <a:rPr kumimoji="1" lang="zh-CN" altLang="en-US" b="0"/>
                <a:t> </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a:extLst>
              <a:ext uri="{FF2B5EF4-FFF2-40B4-BE49-F238E27FC236}">
                <a16:creationId xmlns:a16="http://schemas.microsoft.com/office/drawing/2014/main" id="{F777535D-CB89-4967-9757-02A3DE4C7DA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8A00788-ECC4-4BB0-9F83-F4E0F90629C2}"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89091" name="Rectangle 2">
            <a:extLst>
              <a:ext uri="{FF2B5EF4-FFF2-40B4-BE49-F238E27FC236}">
                <a16:creationId xmlns:a16="http://schemas.microsoft.com/office/drawing/2014/main" id="{AA05766E-E432-4769-9049-4BF80EBF4342}"/>
              </a:ext>
            </a:extLst>
          </p:cNvPr>
          <p:cNvSpPr>
            <a:spLocks noGrp="1" noChangeArrowheads="1"/>
          </p:cNvSpPr>
          <p:nvPr>
            <p:ph type="title"/>
          </p:nvPr>
        </p:nvSpPr>
        <p:spPr/>
        <p:txBody>
          <a:bodyPr/>
          <a:lstStyle/>
          <a:p>
            <a:pPr eaLnBrk="1" hangingPunct="1"/>
            <a:r>
              <a:rPr lang="zh-CN" altLang="en-US"/>
              <a:t>例</a:t>
            </a:r>
            <a:r>
              <a:rPr lang="en-US" altLang="zh-CN"/>
              <a:t>8.3.4(</a:t>
            </a:r>
            <a:r>
              <a:rPr lang="zh-CN" altLang="en-US"/>
              <a:t>续</a:t>
            </a:r>
            <a:r>
              <a:rPr lang="en-US" altLang="zh-CN"/>
              <a:t>2)</a:t>
            </a:r>
            <a:endParaRPr lang="zh-CN" altLang="en-US"/>
          </a:p>
        </p:txBody>
      </p:sp>
      <p:sp>
        <p:nvSpPr>
          <p:cNvPr id="1265667" name="Rectangle 3">
            <a:extLst>
              <a:ext uri="{FF2B5EF4-FFF2-40B4-BE49-F238E27FC236}">
                <a16:creationId xmlns:a16="http://schemas.microsoft.com/office/drawing/2014/main" id="{2DFF1CAB-7104-4D4E-B9F1-48223276C41F}"/>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a:t>于是该图的可达性矩阵为：</a:t>
            </a:r>
          </a:p>
        </p:txBody>
      </p:sp>
      <p:graphicFrame>
        <p:nvGraphicFramePr>
          <p:cNvPr id="1265670" name="Object 6">
            <a:extLst>
              <a:ext uri="{FF2B5EF4-FFF2-40B4-BE49-F238E27FC236}">
                <a16:creationId xmlns:a16="http://schemas.microsoft.com/office/drawing/2014/main" id="{6FB01AC8-9C3C-4915-988D-E5338EE8B7FC}"/>
              </a:ext>
            </a:extLst>
          </p:cNvPr>
          <p:cNvGraphicFramePr>
            <a:graphicFrameLocks noChangeAspect="1"/>
          </p:cNvGraphicFramePr>
          <p:nvPr/>
        </p:nvGraphicFramePr>
        <p:xfrm>
          <a:off x="2392363" y="2044701"/>
          <a:ext cx="7016750" cy="2320925"/>
        </p:xfrm>
        <a:graphic>
          <a:graphicData uri="http://schemas.openxmlformats.org/presentationml/2006/ole">
            <mc:AlternateContent xmlns:mc="http://schemas.openxmlformats.org/markup-compatibility/2006">
              <mc:Choice xmlns:v="urn:schemas-microsoft-com:vml" Requires="v">
                <p:oleObj name="公式" r:id="rId2" imgW="2806700" imgH="927100" progId="Equation.3">
                  <p:embed/>
                </p:oleObj>
              </mc:Choice>
              <mc:Fallback>
                <p:oleObj name="公式" r:id="rId2" imgW="2806700" imgH="927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3" y="2044701"/>
                        <a:ext cx="70167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5676" name="Rectangle 12">
            <a:extLst>
              <a:ext uri="{FF2B5EF4-FFF2-40B4-BE49-F238E27FC236}">
                <a16:creationId xmlns:a16="http://schemas.microsoft.com/office/drawing/2014/main" id="{BB88C371-0AB7-4AD2-94E5-953FA78C2DF8}"/>
              </a:ext>
            </a:extLst>
          </p:cNvPr>
          <p:cNvSpPr>
            <a:spLocks noChangeArrowheads="1"/>
          </p:cNvSpPr>
          <p:nvPr/>
        </p:nvSpPr>
        <p:spPr bwMode="auto">
          <a:xfrm>
            <a:off x="2135188" y="4437064"/>
            <a:ext cx="80645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这与我们利用</a:t>
            </a:r>
            <a:r>
              <a:rPr lang="en-US" altLang="zh-CN"/>
              <a:t>B</a:t>
            </a:r>
            <a:r>
              <a:rPr lang="en-US" altLang="zh-CN" baseline="-25000"/>
              <a:t>4</a:t>
            </a:r>
            <a:r>
              <a:rPr lang="zh-CN" altLang="en-US"/>
              <a:t>求得的结果完全一致。</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65667">
                                            <p:txEl>
                                              <p:pRg st="0" end="0"/>
                                            </p:txEl>
                                          </p:spTgt>
                                        </p:tgtEl>
                                        <p:attrNameLst>
                                          <p:attrName>style.visibility</p:attrName>
                                        </p:attrNameLst>
                                      </p:cBhvr>
                                      <p:to>
                                        <p:strVal val="visible"/>
                                      </p:to>
                                    </p:set>
                                    <p:anim calcmode="lin" valueType="num">
                                      <p:cBhvr additive="base">
                                        <p:cTn id="7" dur="500" fill="hold"/>
                                        <p:tgtEl>
                                          <p:spTgt spid="1265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5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65670"/>
                                        </p:tgtEl>
                                        <p:attrNameLst>
                                          <p:attrName>style.visibility</p:attrName>
                                        </p:attrNameLst>
                                      </p:cBhvr>
                                      <p:to>
                                        <p:strVal val="visible"/>
                                      </p:to>
                                    </p:set>
                                    <p:anim calcmode="lin" valueType="num">
                                      <p:cBhvr additive="base">
                                        <p:cTn id="13" dur="500" fill="hold"/>
                                        <p:tgtEl>
                                          <p:spTgt spid="1265670"/>
                                        </p:tgtEl>
                                        <p:attrNameLst>
                                          <p:attrName>ppt_x</p:attrName>
                                        </p:attrNameLst>
                                      </p:cBhvr>
                                      <p:tavLst>
                                        <p:tav tm="0">
                                          <p:val>
                                            <p:strVal val="#ppt_x"/>
                                          </p:val>
                                        </p:tav>
                                        <p:tav tm="100000">
                                          <p:val>
                                            <p:strVal val="#ppt_x"/>
                                          </p:val>
                                        </p:tav>
                                      </p:tavLst>
                                    </p:anim>
                                    <p:anim calcmode="lin" valueType="num">
                                      <p:cBhvr additive="base">
                                        <p:cTn id="14" dur="500" fill="hold"/>
                                        <p:tgtEl>
                                          <p:spTgt spid="12656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65676"/>
                                        </p:tgtEl>
                                        <p:attrNameLst>
                                          <p:attrName>style.visibility</p:attrName>
                                        </p:attrNameLst>
                                      </p:cBhvr>
                                      <p:to>
                                        <p:strVal val="visible"/>
                                      </p:to>
                                    </p:set>
                                    <p:anim calcmode="lin" valueType="num">
                                      <p:cBhvr additive="base">
                                        <p:cTn id="19" dur="500" fill="hold"/>
                                        <p:tgtEl>
                                          <p:spTgt spid="1265676"/>
                                        </p:tgtEl>
                                        <p:attrNameLst>
                                          <p:attrName>ppt_x</p:attrName>
                                        </p:attrNameLst>
                                      </p:cBhvr>
                                      <p:tavLst>
                                        <p:tav tm="0">
                                          <p:val>
                                            <p:strVal val="#ppt_x"/>
                                          </p:val>
                                        </p:tav>
                                        <p:tav tm="100000">
                                          <p:val>
                                            <p:strVal val="#ppt_x"/>
                                          </p:val>
                                        </p:tav>
                                      </p:tavLst>
                                    </p:anim>
                                    <p:anim calcmode="lin" valueType="num">
                                      <p:cBhvr additive="base">
                                        <p:cTn id="20" dur="500" fill="hold"/>
                                        <p:tgtEl>
                                          <p:spTgt spid="1265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667" grpId="0" build="p"/>
      <p:bldP spid="126567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a:extLst>
              <a:ext uri="{FF2B5EF4-FFF2-40B4-BE49-F238E27FC236}">
                <a16:creationId xmlns:a16="http://schemas.microsoft.com/office/drawing/2014/main" id="{6CF5982B-BDDE-4AE4-9702-C4288E68FD6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5E66C17-6DE1-4729-937C-C0C224EA1F48}"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0115" name="Rectangle 2">
            <a:extLst>
              <a:ext uri="{FF2B5EF4-FFF2-40B4-BE49-F238E27FC236}">
                <a16:creationId xmlns:a16="http://schemas.microsoft.com/office/drawing/2014/main" id="{CF8C108B-63A3-42A2-A8DF-4D455B7EE6A1}"/>
              </a:ext>
            </a:extLst>
          </p:cNvPr>
          <p:cNvSpPr>
            <a:spLocks noGrp="1" noChangeArrowheads="1"/>
          </p:cNvSpPr>
          <p:nvPr>
            <p:ph type="title"/>
          </p:nvPr>
        </p:nvSpPr>
        <p:spPr/>
        <p:txBody>
          <a:bodyPr/>
          <a:lstStyle/>
          <a:p>
            <a:pPr eaLnBrk="1" hangingPunct="1"/>
            <a:r>
              <a:rPr lang="en-US" altLang="zh-CN"/>
              <a:t>8.3.2 </a:t>
            </a:r>
            <a:r>
              <a:rPr lang="zh-CN" altLang="en-US"/>
              <a:t>无向图的连通性 </a:t>
            </a:r>
          </a:p>
        </p:txBody>
      </p:sp>
      <p:sp>
        <p:nvSpPr>
          <p:cNvPr id="1266691" name="Rectangle 3">
            <a:extLst>
              <a:ext uri="{FF2B5EF4-FFF2-40B4-BE49-F238E27FC236}">
                <a16:creationId xmlns:a16="http://schemas.microsoft.com/office/drawing/2014/main" id="{FAE2BD08-5E62-4AEB-BBB1-254F8B008866}"/>
              </a:ext>
            </a:extLst>
          </p:cNvPr>
          <p:cNvSpPr>
            <a:spLocks noGrp="1" noChangeArrowheads="1"/>
          </p:cNvSpPr>
          <p:nvPr>
            <p:ph type="body" idx="1"/>
          </p:nvPr>
        </p:nvSpPr>
        <p:spPr>
          <a:xfrm>
            <a:off x="2135188" y="1341438"/>
            <a:ext cx="8064500" cy="4964112"/>
          </a:xfrm>
        </p:spPr>
        <p:txBody>
          <a:bodyPr/>
          <a:lstStyle/>
          <a:p>
            <a:pPr marL="0" indent="0" eaLnBrk="1" hangingPunct="1">
              <a:buNone/>
            </a:pPr>
            <a:r>
              <a:rPr lang="zh-CN" altLang="en-US" dirty="0">
                <a:solidFill>
                  <a:srgbClr val="FF0000"/>
                </a:solidFill>
              </a:rPr>
              <a:t>定义</a:t>
            </a:r>
            <a:r>
              <a:rPr lang="en-US" altLang="zh-CN" dirty="0">
                <a:solidFill>
                  <a:srgbClr val="FF0000"/>
                </a:solidFill>
              </a:rPr>
              <a:t>8.3.4</a:t>
            </a:r>
            <a:r>
              <a:rPr lang="en-US" altLang="zh-CN" dirty="0"/>
              <a:t>  </a:t>
            </a:r>
            <a:r>
              <a:rPr lang="zh-CN" altLang="en-US" dirty="0"/>
              <a:t>若无向图</a:t>
            </a:r>
            <a:r>
              <a:rPr lang="en-US" altLang="zh-CN" dirty="0"/>
              <a:t>G</a:t>
            </a:r>
            <a:r>
              <a:rPr lang="zh-CN" altLang="en-US" dirty="0"/>
              <a:t>中的</a:t>
            </a:r>
            <a:r>
              <a:rPr lang="zh-CN" altLang="en-US" dirty="0">
                <a:solidFill>
                  <a:srgbClr val="800080"/>
                </a:solidFill>
              </a:rPr>
              <a:t>任何两个结点</a:t>
            </a:r>
            <a:r>
              <a:rPr lang="zh-CN" altLang="en-US" dirty="0"/>
              <a:t>都是</a:t>
            </a:r>
            <a:r>
              <a:rPr lang="zh-CN" altLang="en-US" dirty="0">
                <a:solidFill>
                  <a:srgbClr val="0000FF"/>
                </a:solidFill>
              </a:rPr>
              <a:t>可达的</a:t>
            </a:r>
            <a:r>
              <a:rPr lang="zh-CN" altLang="en-US" dirty="0"/>
              <a:t>，则称</a:t>
            </a:r>
            <a:r>
              <a:rPr lang="en-US" altLang="zh-CN" dirty="0"/>
              <a:t>G</a:t>
            </a:r>
            <a:r>
              <a:rPr lang="zh-CN" altLang="en-US" dirty="0"/>
              <a:t>是</a:t>
            </a:r>
            <a:r>
              <a:rPr lang="zh-CN" altLang="en-US" dirty="0">
                <a:solidFill>
                  <a:schemeClr val="accent1"/>
                </a:solidFill>
              </a:rPr>
              <a:t>连通图</a:t>
            </a:r>
            <a:r>
              <a:rPr lang="en-US" altLang="zh-CN" dirty="0"/>
              <a:t>(Connected Graph)</a:t>
            </a:r>
            <a:r>
              <a:rPr lang="zh-CN" altLang="en-US" dirty="0"/>
              <a:t>，否则称</a:t>
            </a:r>
            <a:r>
              <a:rPr lang="en-US" altLang="zh-CN" dirty="0"/>
              <a:t>G</a:t>
            </a:r>
            <a:r>
              <a:rPr lang="zh-CN" altLang="en-US" dirty="0"/>
              <a:t>是</a:t>
            </a:r>
            <a:r>
              <a:rPr lang="zh-CN" altLang="en-US" dirty="0">
                <a:solidFill>
                  <a:schemeClr val="accent1"/>
                </a:solidFill>
              </a:rPr>
              <a:t>非连通图</a:t>
            </a:r>
            <a:r>
              <a:rPr lang="en-US" altLang="zh-CN" dirty="0"/>
              <a:t>(Unconnected Graph)</a:t>
            </a:r>
            <a:r>
              <a:rPr lang="zh-CN" altLang="en-US" dirty="0"/>
              <a:t>或</a:t>
            </a:r>
            <a:r>
              <a:rPr lang="zh-CN" altLang="en-US" dirty="0">
                <a:solidFill>
                  <a:schemeClr val="accent1"/>
                </a:solidFill>
              </a:rPr>
              <a:t>分离图</a:t>
            </a:r>
            <a:r>
              <a:rPr lang="en-US" altLang="zh-CN" dirty="0"/>
              <a:t>(Separated Graph)</a:t>
            </a:r>
            <a:r>
              <a:rPr lang="zh-CN" altLang="en-US" dirty="0"/>
              <a:t>。</a:t>
            </a:r>
          </a:p>
          <a:p>
            <a:pPr marL="0" indent="0" eaLnBrk="1" hangingPunct="1">
              <a:buNone/>
            </a:pPr>
            <a:r>
              <a:rPr lang="zh-CN" altLang="en-US" dirty="0"/>
              <a:t>    </a:t>
            </a:r>
            <a:r>
              <a:rPr lang="zh-CN" altLang="en-US" dirty="0">
                <a:solidFill>
                  <a:srgbClr val="0000FF"/>
                </a:solidFill>
              </a:rPr>
              <a:t>无向完全图</a:t>
            </a:r>
            <a:r>
              <a:rPr lang="en-US" altLang="zh-CN" dirty="0" err="1">
                <a:solidFill>
                  <a:srgbClr val="0000FF"/>
                </a:solidFill>
              </a:rPr>
              <a:t>K</a:t>
            </a:r>
            <a:r>
              <a:rPr lang="en-US" altLang="zh-CN" baseline="-25000" dirty="0" err="1">
                <a:solidFill>
                  <a:srgbClr val="0000FF"/>
                </a:solidFill>
              </a:rPr>
              <a:t>n</a:t>
            </a:r>
            <a:r>
              <a:rPr lang="zh-CN" altLang="en-US" dirty="0">
                <a:solidFill>
                  <a:srgbClr val="0000FF"/>
                </a:solidFill>
              </a:rPr>
              <a:t>（</a:t>
            </a:r>
            <a:r>
              <a:rPr lang="en-US" altLang="zh-CN" dirty="0">
                <a:solidFill>
                  <a:srgbClr val="0000FF"/>
                </a:solidFill>
              </a:rPr>
              <a:t>n≥1</a:t>
            </a:r>
            <a:r>
              <a:rPr lang="zh-CN" altLang="en-US" dirty="0">
                <a:solidFill>
                  <a:srgbClr val="0000FF"/>
                </a:solidFill>
              </a:rPr>
              <a:t>）都是连通图，而多于一个结点的零图都是非连通图。</a:t>
            </a:r>
          </a:p>
          <a:p>
            <a:pPr marL="0" indent="0" eaLnBrk="1" hangingPunct="1">
              <a:buNone/>
            </a:pPr>
            <a:r>
              <a:rPr lang="zh-CN" altLang="en-US" dirty="0">
                <a:solidFill>
                  <a:srgbClr val="0000FF"/>
                </a:solidFill>
              </a:rPr>
              <a:t>    </a:t>
            </a:r>
            <a:r>
              <a:rPr lang="zh-CN" altLang="en-US" dirty="0"/>
              <a:t>利用邻接矩阵</a:t>
            </a:r>
            <a:r>
              <a:rPr lang="en-US" altLang="zh-CN" dirty="0"/>
              <a:t>A</a:t>
            </a:r>
            <a:r>
              <a:rPr lang="zh-CN" altLang="en-US" dirty="0"/>
              <a:t>和可达性矩阵</a:t>
            </a:r>
            <a:r>
              <a:rPr lang="en-US" altLang="zh-CN" dirty="0"/>
              <a:t>P</a:t>
            </a:r>
            <a:r>
              <a:rPr lang="zh-CN" altLang="en-US" dirty="0"/>
              <a:t>，显然有：</a:t>
            </a:r>
          </a:p>
          <a:p>
            <a:pPr marL="0" indent="0" eaLnBrk="1" hangingPunct="1">
              <a:buNone/>
            </a:pPr>
            <a:r>
              <a:rPr lang="zh-CN" altLang="en-US" dirty="0"/>
              <a:t>    </a:t>
            </a:r>
            <a:r>
              <a:rPr lang="zh-CN" altLang="en-US" dirty="0">
                <a:solidFill>
                  <a:srgbClr val="800080"/>
                </a:solidFill>
              </a:rPr>
              <a:t>非平凡无向线图</a:t>
            </a:r>
            <a:r>
              <a:rPr lang="en-US" altLang="zh-CN" dirty="0">
                <a:solidFill>
                  <a:srgbClr val="800080"/>
                </a:solidFill>
              </a:rPr>
              <a:t>G</a:t>
            </a:r>
            <a:r>
              <a:rPr lang="zh-CN" altLang="en-US" dirty="0">
                <a:solidFill>
                  <a:srgbClr val="800080"/>
                </a:solidFill>
              </a:rPr>
              <a:t>是连通图当且仅当它的可达性矩阵</a:t>
            </a:r>
            <a:r>
              <a:rPr lang="en-US" altLang="zh-CN" dirty="0">
                <a:solidFill>
                  <a:srgbClr val="800080"/>
                </a:solidFill>
              </a:rPr>
              <a:t>P</a:t>
            </a:r>
            <a:r>
              <a:rPr lang="zh-CN" altLang="en-US" dirty="0">
                <a:solidFill>
                  <a:srgbClr val="800080"/>
                </a:solidFill>
              </a:rPr>
              <a:t>的所有元素均为</a:t>
            </a:r>
            <a:r>
              <a:rPr lang="en-US" altLang="zh-CN" dirty="0">
                <a:solidFill>
                  <a:srgbClr val="800080"/>
                </a:solidFill>
              </a:rPr>
              <a:t>1</a:t>
            </a:r>
            <a:r>
              <a:rPr lang="zh-CN" altLang="en-US" dirty="0">
                <a:solidFill>
                  <a:srgbClr val="800080"/>
                </a:solidFill>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66691">
                                            <p:txEl>
                                              <p:pRg st="1" end="1"/>
                                            </p:txEl>
                                          </p:spTgt>
                                        </p:tgtEl>
                                        <p:attrNameLst>
                                          <p:attrName>style.visibility</p:attrName>
                                        </p:attrNameLst>
                                      </p:cBhvr>
                                      <p:to>
                                        <p:strVal val="visible"/>
                                      </p:to>
                                    </p:set>
                                    <p:anim calcmode="lin" valueType="num">
                                      <p:cBhvr additive="base">
                                        <p:cTn id="7" dur="500" fill="hold"/>
                                        <p:tgtEl>
                                          <p:spTgt spid="1266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6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66691">
                                            <p:txEl>
                                              <p:pRg st="2" end="2"/>
                                            </p:txEl>
                                          </p:spTgt>
                                        </p:tgtEl>
                                        <p:attrNameLst>
                                          <p:attrName>style.visibility</p:attrName>
                                        </p:attrNameLst>
                                      </p:cBhvr>
                                      <p:to>
                                        <p:strVal val="visible"/>
                                      </p:to>
                                    </p:set>
                                    <p:anim calcmode="lin" valueType="num">
                                      <p:cBhvr additive="base">
                                        <p:cTn id="13" dur="500" fill="hold"/>
                                        <p:tgtEl>
                                          <p:spTgt spid="1266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6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66691">
                                            <p:txEl>
                                              <p:pRg st="3" end="3"/>
                                            </p:txEl>
                                          </p:spTgt>
                                        </p:tgtEl>
                                        <p:attrNameLst>
                                          <p:attrName>style.visibility</p:attrName>
                                        </p:attrNameLst>
                                      </p:cBhvr>
                                      <p:to>
                                        <p:strVal val="visible"/>
                                      </p:to>
                                    </p:set>
                                    <p:anim calcmode="lin" valueType="num">
                                      <p:cBhvr additive="base">
                                        <p:cTn id="19" dur="500" fill="hold"/>
                                        <p:tgtEl>
                                          <p:spTgt spid="1266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666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1"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a:extLst>
              <a:ext uri="{FF2B5EF4-FFF2-40B4-BE49-F238E27FC236}">
                <a16:creationId xmlns:a16="http://schemas.microsoft.com/office/drawing/2014/main" id="{8B6EBF8E-9ECB-44B8-B941-2D0B4BC8F9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7DDB3C6-E1C6-4DBD-BDB3-AF5C70266F43}"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1139" name="Rectangle 2">
            <a:extLst>
              <a:ext uri="{FF2B5EF4-FFF2-40B4-BE49-F238E27FC236}">
                <a16:creationId xmlns:a16="http://schemas.microsoft.com/office/drawing/2014/main" id="{1E1BB3F0-4EFD-48D6-A517-9DAD670C7310}"/>
              </a:ext>
            </a:extLst>
          </p:cNvPr>
          <p:cNvSpPr>
            <a:spLocks noGrp="1" noChangeArrowheads="1"/>
          </p:cNvSpPr>
          <p:nvPr>
            <p:ph type="title"/>
          </p:nvPr>
        </p:nvSpPr>
        <p:spPr/>
        <p:txBody>
          <a:bodyPr/>
          <a:lstStyle/>
          <a:p>
            <a:pPr eaLnBrk="1" hangingPunct="1"/>
            <a:r>
              <a:rPr lang="zh-CN" altLang="en-US"/>
              <a:t>定理</a:t>
            </a:r>
            <a:r>
              <a:rPr lang="en-US" altLang="zh-CN"/>
              <a:t>8.3.6</a:t>
            </a:r>
            <a:endParaRPr lang="zh-CN" altLang="en-US"/>
          </a:p>
        </p:txBody>
      </p:sp>
      <p:sp>
        <p:nvSpPr>
          <p:cNvPr id="1281027" name="Rectangle 3">
            <a:extLst>
              <a:ext uri="{FF2B5EF4-FFF2-40B4-BE49-F238E27FC236}">
                <a16:creationId xmlns:a16="http://schemas.microsoft.com/office/drawing/2014/main" id="{CEDCCD05-81FF-411D-953C-41818BAECFFA}"/>
              </a:ext>
            </a:extLst>
          </p:cNvPr>
          <p:cNvSpPr>
            <a:spLocks noGrp="1" noChangeArrowheads="1"/>
          </p:cNvSpPr>
          <p:nvPr>
            <p:ph type="body" idx="1"/>
          </p:nvPr>
        </p:nvSpPr>
        <p:spPr>
          <a:xfrm>
            <a:off x="2135188" y="1341438"/>
            <a:ext cx="8064500" cy="2867516"/>
          </a:xfrm>
        </p:spPr>
        <p:txBody>
          <a:bodyPr/>
          <a:lstStyle/>
          <a:p>
            <a:pPr marL="0" indent="0" eaLnBrk="1" hangingPunct="1">
              <a:buNone/>
            </a:pPr>
            <a:r>
              <a:rPr lang="zh-CN" altLang="en-US" dirty="0"/>
              <a:t>无向图</a:t>
            </a:r>
            <a:r>
              <a:rPr lang="en-US" altLang="zh-CN" dirty="0"/>
              <a:t>G=&lt;V, E&gt;</a:t>
            </a:r>
            <a:r>
              <a:rPr lang="zh-CN" altLang="en-US" dirty="0"/>
              <a:t>中结点之间的可达关系</a:t>
            </a:r>
            <a:r>
              <a:rPr lang="en-US" altLang="zh-CN" dirty="0"/>
              <a:t>R</a:t>
            </a:r>
            <a:r>
              <a:rPr lang="zh-CN" altLang="en-US" dirty="0"/>
              <a:t>定义如下：</a:t>
            </a:r>
          </a:p>
          <a:p>
            <a:pPr marL="0" indent="0" algn="ctr" eaLnBrk="1" hangingPunct="1">
              <a:buNone/>
            </a:pPr>
            <a:r>
              <a:rPr lang="en-US" altLang="zh-CN" dirty="0"/>
              <a:t>R={&lt;u, v&gt;|u, </a:t>
            </a:r>
            <a:r>
              <a:rPr lang="en-US" altLang="zh-CN" dirty="0" err="1"/>
              <a:t>v∈V</a:t>
            </a:r>
            <a:r>
              <a:rPr lang="zh-CN" altLang="en-US" dirty="0"/>
              <a:t>，</a:t>
            </a:r>
            <a:r>
              <a:rPr lang="en-US" altLang="zh-CN" dirty="0"/>
              <a:t>u</a:t>
            </a:r>
            <a:r>
              <a:rPr lang="zh-CN" altLang="en-US" dirty="0"/>
              <a:t>到</a:t>
            </a:r>
            <a:r>
              <a:rPr lang="en-US" altLang="zh-CN" dirty="0"/>
              <a:t>v</a:t>
            </a:r>
            <a:r>
              <a:rPr lang="zh-CN" altLang="en-US" dirty="0"/>
              <a:t>可达</a:t>
            </a:r>
            <a:r>
              <a:rPr lang="en-US" altLang="zh-CN" dirty="0"/>
              <a:t>}</a:t>
            </a:r>
            <a:r>
              <a:rPr lang="zh-CN" altLang="en-US" dirty="0"/>
              <a:t>，</a:t>
            </a:r>
          </a:p>
          <a:p>
            <a:pPr marL="0" indent="0" eaLnBrk="1" hangingPunct="1">
              <a:buNone/>
            </a:pPr>
            <a:r>
              <a:rPr lang="zh-CN" altLang="en-US" dirty="0"/>
              <a:t>则</a:t>
            </a:r>
            <a:r>
              <a:rPr lang="en-US" altLang="zh-CN" dirty="0"/>
              <a:t>R</a:t>
            </a:r>
            <a:r>
              <a:rPr lang="zh-CN" altLang="en-US" dirty="0"/>
              <a:t>是</a:t>
            </a:r>
            <a:r>
              <a:rPr lang="en-US" altLang="zh-CN" dirty="0"/>
              <a:t>V</a:t>
            </a:r>
            <a:r>
              <a:rPr lang="zh-CN" altLang="en-US" dirty="0"/>
              <a:t>上的等价关系。</a:t>
            </a:r>
          </a:p>
          <a:p>
            <a:pPr marL="0" indent="0" eaLnBrk="1" hangingPunct="1">
              <a:buNone/>
            </a:pPr>
            <a:r>
              <a:rPr lang="zh-CN" altLang="en-US" dirty="0">
                <a:solidFill>
                  <a:srgbClr val="FF0000"/>
                </a:solidFill>
              </a:rPr>
              <a:t>分析  </a:t>
            </a:r>
            <a:r>
              <a:rPr lang="zh-CN" altLang="en-US" dirty="0"/>
              <a:t>利用等价关系的定义，很容易证明</a:t>
            </a:r>
            <a:r>
              <a:rPr lang="en-US" altLang="zh-CN" dirty="0"/>
              <a:t>R</a:t>
            </a:r>
            <a:r>
              <a:rPr lang="zh-CN" altLang="en-US" dirty="0"/>
              <a:t>是自反、对称、传递的。</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1027">
                                            <p:txEl>
                                              <p:pRg st="3" end="3"/>
                                            </p:txEl>
                                          </p:spTgt>
                                        </p:tgtEl>
                                        <p:attrNameLst>
                                          <p:attrName>style.visibility</p:attrName>
                                        </p:attrNameLst>
                                      </p:cBhvr>
                                      <p:to>
                                        <p:strVal val="visible"/>
                                      </p:to>
                                    </p:set>
                                    <p:anim calcmode="lin" valueType="num">
                                      <p:cBhvr additive="base">
                                        <p:cTn id="7" dur="500" fill="hold"/>
                                        <p:tgtEl>
                                          <p:spTgt spid="12810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10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27"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a:extLst>
              <a:ext uri="{FF2B5EF4-FFF2-40B4-BE49-F238E27FC236}">
                <a16:creationId xmlns:a16="http://schemas.microsoft.com/office/drawing/2014/main" id="{49097AA4-7B78-44EC-B8F5-8FADE6BE6D8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ACC45FE-666A-409E-BE02-6D1965496C47}"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2163" name="Rectangle 2">
            <a:extLst>
              <a:ext uri="{FF2B5EF4-FFF2-40B4-BE49-F238E27FC236}">
                <a16:creationId xmlns:a16="http://schemas.microsoft.com/office/drawing/2014/main" id="{877F4582-7F9E-475E-85C6-ED47638242DD}"/>
              </a:ext>
            </a:extLst>
          </p:cNvPr>
          <p:cNvSpPr>
            <a:spLocks noGrp="1" noChangeArrowheads="1"/>
          </p:cNvSpPr>
          <p:nvPr>
            <p:ph type="title"/>
          </p:nvPr>
        </p:nvSpPr>
        <p:spPr/>
        <p:txBody>
          <a:bodyPr/>
          <a:lstStyle/>
          <a:p>
            <a:pPr eaLnBrk="1" hangingPunct="1"/>
            <a:r>
              <a:rPr lang="zh-CN" altLang="en-US"/>
              <a:t>说明</a:t>
            </a:r>
          </a:p>
        </p:txBody>
      </p:sp>
      <p:sp>
        <p:nvSpPr>
          <p:cNvPr id="1283075" name="Rectangle 3">
            <a:extLst>
              <a:ext uri="{FF2B5EF4-FFF2-40B4-BE49-F238E27FC236}">
                <a16:creationId xmlns:a16="http://schemas.microsoft.com/office/drawing/2014/main" id="{C0FCCD6C-EC50-4FEA-8085-901E60DF9195}"/>
              </a:ext>
            </a:extLst>
          </p:cNvPr>
          <p:cNvSpPr>
            <a:spLocks noGrp="1" noChangeArrowheads="1"/>
          </p:cNvSpPr>
          <p:nvPr>
            <p:ph type="body" idx="1"/>
          </p:nvPr>
        </p:nvSpPr>
        <p:spPr>
          <a:xfrm>
            <a:off x="2135188" y="1341439"/>
            <a:ext cx="8064500" cy="2143125"/>
          </a:xfrm>
        </p:spPr>
        <p:txBody>
          <a:bodyPr/>
          <a:lstStyle/>
          <a:p>
            <a:pPr marL="0" indent="0" eaLnBrk="1" hangingPunct="1">
              <a:buNone/>
            </a:pPr>
            <a:r>
              <a:rPr lang="zh-CN" altLang="en-US" dirty="0"/>
              <a:t>    利用等价关系的特点，即等价关系可以导致集合的划分，因此对于任何无向图的结点集都存在一种划分，使得每个划分块中的结点都彼此可达，而两个不同划分块中的结点都不可达。 </a:t>
            </a:r>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a:extLst>
              <a:ext uri="{FF2B5EF4-FFF2-40B4-BE49-F238E27FC236}">
                <a16:creationId xmlns:a16="http://schemas.microsoft.com/office/drawing/2014/main" id="{8B4985F9-CFDE-40A9-BDEB-1A651F2486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7F55AFD1-BB25-4D81-950B-EC8F7B7B8C9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3187" name="Rectangle 2">
            <a:extLst>
              <a:ext uri="{FF2B5EF4-FFF2-40B4-BE49-F238E27FC236}">
                <a16:creationId xmlns:a16="http://schemas.microsoft.com/office/drawing/2014/main" id="{5472FCC6-0BE9-4393-8939-D42D443ACC16}"/>
              </a:ext>
            </a:extLst>
          </p:cNvPr>
          <p:cNvSpPr>
            <a:spLocks noGrp="1" noChangeArrowheads="1"/>
          </p:cNvSpPr>
          <p:nvPr>
            <p:ph type="title"/>
          </p:nvPr>
        </p:nvSpPr>
        <p:spPr/>
        <p:txBody>
          <a:bodyPr/>
          <a:lstStyle/>
          <a:p>
            <a:pPr eaLnBrk="1" hangingPunct="1"/>
            <a:r>
              <a:rPr lang="zh-CN" altLang="en-US"/>
              <a:t>定义</a:t>
            </a:r>
            <a:r>
              <a:rPr lang="en-US" altLang="zh-CN"/>
              <a:t>8.3.5</a:t>
            </a:r>
            <a:endParaRPr lang="zh-CN" altLang="en-US"/>
          </a:p>
        </p:txBody>
      </p:sp>
      <p:sp>
        <p:nvSpPr>
          <p:cNvPr id="1284099" name="Rectangle 3">
            <a:extLst>
              <a:ext uri="{FF2B5EF4-FFF2-40B4-BE49-F238E27FC236}">
                <a16:creationId xmlns:a16="http://schemas.microsoft.com/office/drawing/2014/main" id="{0061AAD5-CA71-443D-8B6A-A0019D6F0609}"/>
              </a:ext>
            </a:extLst>
          </p:cNvPr>
          <p:cNvSpPr>
            <a:spLocks noGrp="1" noChangeArrowheads="1"/>
          </p:cNvSpPr>
          <p:nvPr>
            <p:ph type="body" idx="1"/>
          </p:nvPr>
        </p:nvSpPr>
        <p:spPr>
          <a:xfrm>
            <a:off x="2135188" y="1341439"/>
            <a:ext cx="8064500" cy="3254375"/>
          </a:xfrm>
        </p:spPr>
        <p:txBody>
          <a:bodyPr/>
          <a:lstStyle/>
          <a:p>
            <a:pPr marL="0" indent="0" eaLnBrk="1" hangingPunct="1">
              <a:buNone/>
            </a:pPr>
            <a:r>
              <a:rPr lang="zh-CN" altLang="en-US" dirty="0"/>
              <a:t>无向图</a:t>
            </a:r>
            <a:r>
              <a:rPr lang="en-US" altLang="zh-CN" dirty="0"/>
              <a:t>G=&lt;V, E&gt;</a:t>
            </a:r>
            <a:r>
              <a:rPr lang="zh-CN" altLang="en-US" dirty="0"/>
              <a:t>中结点之间的</a:t>
            </a:r>
            <a:r>
              <a:rPr lang="zh-CN" altLang="en-US" dirty="0">
                <a:solidFill>
                  <a:srgbClr val="0000FF"/>
                </a:solidFill>
              </a:rPr>
              <a:t>可达关系</a:t>
            </a:r>
            <a:r>
              <a:rPr lang="en-US" altLang="zh-CN" dirty="0"/>
              <a:t>R</a:t>
            </a:r>
            <a:r>
              <a:rPr lang="zh-CN" altLang="en-US" dirty="0"/>
              <a:t>的每个</a:t>
            </a:r>
            <a:r>
              <a:rPr lang="zh-CN" altLang="en-US" dirty="0">
                <a:solidFill>
                  <a:srgbClr val="800080"/>
                </a:solidFill>
              </a:rPr>
              <a:t>等价类</a:t>
            </a:r>
            <a:r>
              <a:rPr lang="zh-CN" altLang="en-US" dirty="0">
                <a:solidFill>
                  <a:srgbClr val="0000FF"/>
                </a:solidFill>
              </a:rPr>
              <a:t>导出的子图</a:t>
            </a:r>
            <a:r>
              <a:rPr lang="zh-CN" altLang="en-US" dirty="0"/>
              <a:t>都称为</a:t>
            </a:r>
            <a:r>
              <a:rPr lang="en-US" altLang="zh-CN" dirty="0"/>
              <a:t>G</a:t>
            </a:r>
            <a:r>
              <a:rPr lang="zh-CN" altLang="en-US" dirty="0"/>
              <a:t>的一个</a:t>
            </a:r>
            <a:r>
              <a:rPr lang="zh-CN" altLang="en-US" dirty="0">
                <a:solidFill>
                  <a:schemeClr val="accent1"/>
                </a:solidFill>
              </a:rPr>
              <a:t>连通分支</a:t>
            </a:r>
            <a:r>
              <a:rPr lang="en-US" altLang="zh-CN" dirty="0"/>
              <a:t>(Connected Component)</a:t>
            </a:r>
            <a:r>
              <a:rPr lang="zh-CN" altLang="en-US" dirty="0"/>
              <a:t>。用</a:t>
            </a:r>
            <a:r>
              <a:rPr lang="en-US" altLang="zh-CN" dirty="0">
                <a:solidFill>
                  <a:schemeClr val="accent1"/>
                </a:solidFill>
              </a:rPr>
              <a:t>p(G)</a:t>
            </a:r>
            <a:r>
              <a:rPr lang="zh-CN" altLang="en-US" dirty="0"/>
              <a:t>表示</a:t>
            </a:r>
            <a:r>
              <a:rPr lang="en-US" altLang="zh-CN" dirty="0"/>
              <a:t>G</a:t>
            </a:r>
            <a:r>
              <a:rPr lang="zh-CN" altLang="en-US" dirty="0"/>
              <a:t>中的连通分支个数。</a:t>
            </a:r>
          </a:p>
          <a:p>
            <a:pPr marL="0" indent="0" eaLnBrk="1" hangingPunct="1">
              <a:buNone/>
            </a:pPr>
            <a:r>
              <a:rPr lang="zh-CN" altLang="en-US" dirty="0"/>
              <a:t>    显然，无向图</a:t>
            </a:r>
            <a:r>
              <a:rPr lang="en-US" altLang="zh-CN" dirty="0"/>
              <a:t>G</a:t>
            </a:r>
            <a:r>
              <a:rPr lang="zh-CN" altLang="en-US" dirty="0"/>
              <a:t>是连通图当且仅当</a:t>
            </a:r>
            <a:r>
              <a:rPr lang="en-US" altLang="zh-CN" dirty="0"/>
              <a:t>p(G) = 1</a:t>
            </a:r>
            <a:r>
              <a:rPr lang="zh-CN" altLang="en-US" dirty="0"/>
              <a:t>；每个结点和每条边都在且仅在一个连通分支中。</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4099">
                                            <p:txEl>
                                              <p:pRg st="1" end="1"/>
                                            </p:txEl>
                                          </p:spTgt>
                                        </p:tgtEl>
                                        <p:attrNameLst>
                                          <p:attrName>style.visibility</p:attrName>
                                        </p:attrNameLst>
                                      </p:cBhvr>
                                      <p:to>
                                        <p:strVal val="visible"/>
                                      </p:to>
                                    </p:set>
                                    <p:anim calcmode="lin" valueType="num">
                                      <p:cBhvr additive="base">
                                        <p:cTn id="7" dur="500" fill="hold"/>
                                        <p:tgtEl>
                                          <p:spTgt spid="128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a:extLst>
              <a:ext uri="{FF2B5EF4-FFF2-40B4-BE49-F238E27FC236}">
                <a16:creationId xmlns:a16="http://schemas.microsoft.com/office/drawing/2014/main" id="{AC1EC8E0-D447-494D-AA74-DF4D15AEC41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8933BD9-992E-45ED-88DB-3F152764F751}"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6387" name="Rectangle 2">
            <a:extLst>
              <a:ext uri="{FF2B5EF4-FFF2-40B4-BE49-F238E27FC236}">
                <a16:creationId xmlns:a16="http://schemas.microsoft.com/office/drawing/2014/main" id="{3CC589DD-2C84-4091-9634-5859A0B48FF9}"/>
              </a:ext>
            </a:extLst>
          </p:cNvPr>
          <p:cNvSpPr>
            <a:spLocks noGrp="1" noChangeArrowheads="1"/>
          </p:cNvSpPr>
          <p:nvPr>
            <p:ph type="title"/>
          </p:nvPr>
        </p:nvSpPr>
        <p:spPr/>
        <p:txBody>
          <a:bodyPr/>
          <a:lstStyle/>
          <a:p>
            <a:pPr eaLnBrk="1" hangingPunct="1"/>
            <a:r>
              <a:rPr lang="zh-CN" altLang="en-US"/>
              <a:t>例</a:t>
            </a:r>
            <a:r>
              <a:rPr lang="en-US" altLang="zh-CN"/>
              <a:t>8.2.1</a:t>
            </a:r>
            <a:r>
              <a:rPr lang="zh-CN" altLang="en-US"/>
              <a:t>（</a:t>
            </a:r>
            <a:r>
              <a:rPr lang="en-US" altLang="zh-CN"/>
              <a:t>2</a:t>
            </a:r>
            <a:r>
              <a:rPr lang="zh-CN" altLang="en-US"/>
              <a:t>）</a:t>
            </a:r>
          </a:p>
        </p:txBody>
      </p:sp>
      <p:sp>
        <p:nvSpPr>
          <p:cNvPr id="1174531" name="Rectangle 3">
            <a:extLst>
              <a:ext uri="{FF2B5EF4-FFF2-40B4-BE49-F238E27FC236}">
                <a16:creationId xmlns:a16="http://schemas.microsoft.com/office/drawing/2014/main" id="{F9CF83D5-812A-491D-95AA-9F52788E47AA}"/>
              </a:ext>
            </a:extLst>
          </p:cNvPr>
          <p:cNvSpPr>
            <a:spLocks noGrp="1" noChangeArrowheads="1"/>
          </p:cNvSpPr>
          <p:nvPr>
            <p:ph type="body" idx="1"/>
          </p:nvPr>
        </p:nvSpPr>
        <p:spPr>
          <a:xfrm>
            <a:off x="2135188" y="1341438"/>
            <a:ext cx="8064500" cy="1630362"/>
          </a:xfrm>
        </p:spPr>
        <p:txBody>
          <a:bodyPr/>
          <a:lstStyle/>
          <a:p>
            <a:pPr marL="0" indent="0" eaLnBrk="1" hangingPunct="1">
              <a:buNone/>
            </a:pPr>
            <a:r>
              <a:rPr lang="zh-CN" altLang="en-US"/>
              <a:t>    假设有</a:t>
            </a:r>
            <a:r>
              <a:rPr lang="en-US" altLang="zh-CN"/>
              <a:t>4</a:t>
            </a:r>
            <a:r>
              <a:rPr lang="zh-CN" altLang="en-US"/>
              <a:t>台计算机，分别标记为</a:t>
            </a:r>
            <a:r>
              <a:rPr lang="en-US" altLang="zh-CN"/>
              <a:t>A</a:t>
            </a:r>
            <a:r>
              <a:rPr lang="zh-CN" altLang="en-US"/>
              <a:t>、</a:t>
            </a:r>
            <a:r>
              <a:rPr lang="en-US" altLang="zh-CN"/>
              <a:t>B</a:t>
            </a:r>
            <a:r>
              <a:rPr lang="zh-CN" altLang="en-US"/>
              <a:t>、</a:t>
            </a:r>
            <a:r>
              <a:rPr lang="en-US" altLang="zh-CN"/>
              <a:t>C</a:t>
            </a:r>
            <a:r>
              <a:rPr lang="zh-CN" altLang="en-US"/>
              <a:t>和</a:t>
            </a:r>
            <a:r>
              <a:rPr lang="en-US" altLang="zh-CN"/>
              <a:t>D</a:t>
            </a:r>
            <a:r>
              <a:rPr lang="zh-CN" altLang="en-US"/>
              <a:t>，在计算机</a:t>
            </a:r>
            <a:r>
              <a:rPr lang="en-US" altLang="zh-CN"/>
              <a:t>A</a:t>
            </a:r>
            <a:r>
              <a:rPr lang="zh-CN" altLang="en-US"/>
              <a:t>和</a:t>
            </a:r>
            <a:r>
              <a:rPr lang="en-US" altLang="zh-CN"/>
              <a:t>B</a:t>
            </a:r>
            <a:r>
              <a:rPr lang="zh-CN" altLang="en-US"/>
              <a:t>、</a:t>
            </a:r>
            <a:r>
              <a:rPr lang="en-US" altLang="zh-CN"/>
              <a:t>C</a:t>
            </a:r>
            <a:r>
              <a:rPr lang="zh-CN" altLang="en-US"/>
              <a:t>和</a:t>
            </a:r>
            <a:r>
              <a:rPr lang="en-US" altLang="zh-CN"/>
              <a:t>D</a:t>
            </a:r>
            <a:r>
              <a:rPr lang="zh-CN" altLang="en-US"/>
              <a:t>以及</a:t>
            </a:r>
            <a:r>
              <a:rPr lang="en-US" altLang="zh-CN"/>
              <a:t>B</a:t>
            </a:r>
            <a:r>
              <a:rPr lang="zh-CN" altLang="en-US"/>
              <a:t>和</a:t>
            </a:r>
            <a:r>
              <a:rPr lang="en-US" altLang="zh-CN"/>
              <a:t>C</a:t>
            </a:r>
            <a:r>
              <a:rPr lang="zh-CN" altLang="en-US"/>
              <a:t>之间有信息流。这种情形可用下图表示，通常称这种图为</a:t>
            </a:r>
            <a:r>
              <a:rPr lang="zh-CN" altLang="en-US">
                <a:solidFill>
                  <a:srgbClr val="FF0000"/>
                </a:solidFill>
              </a:rPr>
              <a:t>通信网络</a:t>
            </a:r>
            <a:r>
              <a:rPr lang="zh-CN" altLang="en-US"/>
              <a:t>；</a:t>
            </a:r>
          </a:p>
        </p:txBody>
      </p:sp>
      <p:grpSp>
        <p:nvGrpSpPr>
          <p:cNvPr id="2" name="Group 51">
            <a:extLst>
              <a:ext uri="{FF2B5EF4-FFF2-40B4-BE49-F238E27FC236}">
                <a16:creationId xmlns:a16="http://schemas.microsoft.com/office/drawing/2014/main" id="{6CA9A969-72C0-40BB-9161-277DCA4232E1}"/>
              </a:ext>
            </a:extLst>
          </p:cNvPr>
          <p:cNvGrpSpPr>
            <a:grpSpLocks/>
          </p:cNvGrpSpPr>
          <p:nvPr/>
        </p:nvGrpSpPr>
        <p:grpSpPr bwMode="auto">
          <a:xfrm>
            <a:off x="5080000" y="3886202"/>
            <a:ext cx="2173288" cy="1708151"/>
            <a:chOff x="2037" y="2448"/>
            <a:chExt cx="1369" cy="1076"/>
          </a:xfrm>
        </p:grpSpPr>
        <p:sp>
          <p:nvSpPr>
            <p:cNvPr id="16390" name="Line 52">
              <a:extLst>
                <a:ext uri="{FF2B5EF4-FFF2-40B4-BE49-F238E27FC236}">
                  <a16:creationId xmlns:a16="http://schemas.microsoft.com/office/drawing/2014/main" id="{462372BC-FB4D-44B5-B68B-20A3F2814AB4}"/>
                </a:ext>
              </a:extLst>
            </p:cNvPr>
            <p:cNvSpPr>
              <a:spLocks noChangeShapeType="1"/>
            </p:cNvSpPr>
            <p:nvPr/>
          </p:nvSpPr>
          <p:spPr bwMode="auto">
            <a:xfrm>
              <a:off x="2219" y="2576"/>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53">
              <a:extLst>
                <a:ext uri="{FF2B5EF4-FFF2-40B4-BE49-F238E27FC236}">
                  <a16:creationId xmlns:a16="http://schemas.microsoft.com/office/drawing/2014/main" id="{D90E5E96-3660-40D2-A20B-4C56A18EFF89}"/>
                </a:ext>
              </a:extLst>
            </p:cNvPr>
            <p:cNvSpPr>
              <a:spLocks noChangeShapeType="1"/>
            </p:cNvSpPr>
            <p:nvPr/>
          </p:nvSpPr>
          <p:spPr bwMode="auto">
            <a:xfrm>
              <a:off x="2219" y="3441"/>
              <a:ext cx="10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Text Box 54">
              <a:extLst>
                <a:ext uri="{FF2B5EF4-FFF2-40B4-BE49-F238E27FC236}">
                  <a16:creationId xmlns:a16="http://schemas.microsoft.com/office/drawing/2014/main" id="{63408032-D37C-4C6E-9EE0-F012111784CD}"/>
                </a:ext>
              </a:extLst>
            </p:cNvPr>
            <p:cNvSpPr txBox="1">
              <a:spLocks noChangeArrowheads="1"/>
            </p:cNvSpPr>
            <p:nvPr/>
          </p:nvSpPr>
          <p:spPr bwMode="auto">
            <a:xfrm>
              <a:off x="2037" y="2448"/>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A</a:t>
              </a:r>
              <a:endParaRPr lang="en-US" altLang="zh-CN" sz="2400">
                <a:solidFill>
                  <a:srgbClr val="FF0000"/>
                </a:solidFill>
              </a:endParaRPr>
            </a:p>
          </p:txBody>
        </p:sp>
        <p:sp>
          <p:nvSpPr>
            <p:cNvPr id="16393" name="Text Box 55">
              <a:extLst>
                <a:ext uri="{FF2B5EF4-FFF2-40B4-BE49-F238E27FC236}">
                  <a16:creationId xmlns:a16="http://schemas.microsoft.com/office/drawing/2014/main" id="{DDDD0FEF-5F19-4648-B693-061EA3FA0DF9}"/>
                </a:ext>
              </a:extLst>
            </p:cNvPr>
            <p:cNvSpPr txBox="1">
              <a:spLocks noChangeArrowheads="1"/>
            </p:cNvSpPr>
            <p:nvPr/>
          </p:nvSpPr>
          <p:spPr bwMode="auto">
            <a:xfrm>
              <a:off x="2037" y="329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C</a:t>
              </a:r>
              <a:endParaRPr lang="en-US" altLang="zh-CN" sz="2400">
                <a:solidFill>
                  <a:srgbClr val="FF0000"/>
                </a:solidFill>
              </a:endParaRPr>
            </a:p>
          </p:txBody>
        </p:sp>
        <p:sp>
          <p:nvSpPr>
            <p:cNvPr id="16394" name="Text Box 56">
              <a:extLst>
                <a:ext uri="{FF2B5EF4-FFF2-40B4-BE49-F238E27FC236}">
                  <a16:creationId xmlns:a16="http://schemas.microsoft.com/office/drawing/2014/main" id="{9FE6DD4E-64BF-4E9F-A060-09E986F9CA42}"/>
                </a:ext>
              </a:extLst>
            </p:cNvPr>
            <p:cNvSpPr txBox="1">
              <a:spLocks noChangeArrowheads="1"/>
            </p:cNvSpPr>
            <p:nvPr/>
          </p:nvSpPr>
          <p:spPr bwMode="auto">
            <a:xfrm>
              <a:off x="3334" y="3291"/>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D</a:t>
              </a:r>
              <a:endParaRPr lang="en-US" altLang="zh-CN" sz="2400">
                <a:solidFill>
                  <a:srgbClr val="FF0000"/>
                </a:solidFill>
              </a:endParaRPr>
            </a:p>
          </p:txBody>
        </p:sp>
        <p:sp>
          <p:nvSpPr>
            <p:cNvPr id="16395" name="Text Box 57">
              <a:extLst>
                <a:ext uri="{FF2B5EF4-FFF2-40B4-BE49-F238E27FC236}">
                  <a16:creationId xmlns:a16="http://schemas.microsoft.com/office/drawing/2014/main" id="{741C4A4F-0D02-4861-BE51-0D2F650A87D9}"/>
                </a:ext>
              </a:extLst>
            </p:cNvPr>
            <p:cNvSpPr txBox="1">
              <a:spLocks noChangeArrowheads="1"/>
            </p:cNvSpPr>
            <p:nvPr/>
          </p:nvSpPr>
          <p:spPr bwMode="auto">
            <a:xfrm>
              <a:off x="3334" y="2448"/>
              <a:ext cx="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b="0">
                  <a:solidFill>
                    <a:srgbClr val="FF0000"/>
                  </a:solidFill>
                </a:rPr>
                <a:t>B</a:t>
              </a:r>
              <a:endParaRPr lang="en-US" altLang="zh-CN" sz="2400">
                <a:solidFill>
                  <a:srgbClr val="FF0000"/>
                </a:solidFill>
              </a:endParaRPr>
            </a:p>
          </p:txBody>
        </p:sp>
        <p:sp>
          <p:nvSpPr>
            <p:cNvPr id="16396" name="Line 58">
              <a:extLst>
                <a:ext uri="{FF2B5EF4-FFF2-40B4-BE49-F238E27FC236}">
                  <a16:creationId xmlns:a16="http://schemas.microsoft.com/office/drawing/2014/main" id="{F39014A1-CB87-4013-B8A6-33B33BCDC167}"/>
                </a:ext>
              </a:extLst>
            </p:cNvPr>
            <p:cNvSpPr>
              <a:spLocks noChangeShapeType="1"/>
            </p:cNvSpPr>
            <p:nvPr/>
          </p:nvSpPr>
          <p:spPr bwMode="auto">
            <a:xfrm flipH="1">
              <a:off x="2207" y="2564"/>
              <a:ext cx="1089" cy="8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Oval 59">
              <a:extLst>
                <a:ext uri="{FF2B5EF4-FFF2-40B4-BE49-F238E27FC236}">
                  <a16:creationId xmlns:a16="http://schemas.microsoft.com/office/drawing/2014/main" id="{8C64842E-4836-4EBA-ACD6-73E915D2B4F6}"/>
                </a:ext>
              </a:extLst>
            </p:cNvPr>
            <p:cNvSpPr>
              <a:spLocks noChangeArrowheads="1"/>
            </p:cNvSpPr>
            <p:nvPr/>
          </p:nvSpPr>
          <p:spPr bwMode="auto">
            <a:xfrm>
              <a:off x="2194" y="2543"/>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6398" name="Oval 60">
              <a:extLst>
                <a:ext uri="{FF2B5EF4-FFF2-40B4-BE49-F238E27FC236}">
                  <a16:creationId xmlns:a16="http://schemas.microsoft.com/office/drawing/2014/main" id="{D98EA0D2-5B81-4487-A344-262331811006}"/>
                </a:ext>
              </a:extLst>
            </p:cNvPr>
            <p:cNvSpPr>
              <a:spLocks noChangeArrowheads="1"/>
            </p:cNvSpPr>
            <p:nvPr/>
          </p:nvSpPr>
          <p:spPr bwMode="auto">
            <a:xfrm>
              <a:off x="2194" y="3407"/>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6399" name="Oval 61">
              <a:extLst>
                <a:ext uri="{FF2B5EF4-FFF2-40B4-BE49-F238E27FC236}">
                  <a16:creationId xmlns:a16="http://schemas.microsoft.com/office/drawing/2014/main" id="{79141EDD-EDE2-453C-9CB1-35B1BFB826C9}"/>
                </a:ext>
              </a:extLst>
            </p:cNvPr>
            <p:cNvSpPr>
              <a:spLocks noChangeArrowheads="1"/>
            </p:cNvSpPr>
            <p:nvPr/>
          </p:nvSpPr>
          <p:spPr bwMode="auto">
            <a:xfrm>
              <a:off x="3220" y="2543"/>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6400" name="Oval 62">
              <a:extLst>
                <a:ext uri="{FF2B5EF4-FFF2-40B4-BE49-F238E27FC236}">
                  <a16:creationId xmlns:a16="http://schemas.microsoft.com/office/drawing/2014/main" id="{39411BE3-9901-48BF-B791-7378A61A5707}"/>
                </a:ext>
              </a:extLst>
            </p:cNvPr>
            <p:cNvSpPr>
              <a:spLocks noChangeArrowheads="1"/>
            </p:cNvSpPr>
            <p:nvPr/>
          </p:nvSpPr>
          <p:spPr bwMode="auto">
            <a:xfrm>
              <a:off x="3220" y="3407"/>
              <a:ext cx="68" cy="68"/>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4531">
                                            <p:txEl>
                                              <p:pRg st="0" end="0"/>
                                            </p:txEl>
                                          </p:spTgt>
                                        </p:tgtEl>
                                        <p:attrNameLst>
                                          <p:attrName>style.visibility</p:attrName>
                                        </p:attrNameLst>
                                      </p:cBhvr>
                                      <p:to>
                                        <p:strVal val="visible"/>
                                      </p:to>
                                    </p:set>
                                    <p:anim calcmode="lin" valueType="num">
                                      <p:cBhvr additive="base">
                                        <p:cTn id="7" dur="500" fill="hold"/>
                                        <p:tgtEl>
                                          <p:spTgt spid="1174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453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8" presetClass="entr" presetSubtype="0" accel="5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14" dur="1000" fill="hold"/>
                                        <p:tgtEl>
                                          <p:spTgt spid="2"/>
                                        </p:tgtEl>
                                        <p:attrNameLst>
                                          <p:attrName>ppt_y</p:attrName>
                                        </p:attrNameLst>
                                      </p:cBhvr>
                                      <p:tavLst>
                                        <p:tav tm="0">
                                          <p:val>
                                            <p:strVal val="#ppt_y"/>
                                          </p:val>
                                        </p:tav>
                                        <p:tav tm="100000">
                                          <p:val>
                                            <p:strVal val="#ppt_y"/>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a:extLst>
              <a:ext uri="{FF2B5EF4-FFF2-40B4-BE49-F238E27FC236}">
                <a16:creationId xmlns:a16="http://schemas.microsoft.com/office/drawing/2014/main" id="{39FFEADD-6F8A-438E-B7FD-D89C3128C8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C60D3A6-234A-405E-A67B-13DB0A8F2895}"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4211" name="Rectangle 2">
            <a:extLst>
              <a:ext uri="{FF2B5EF4-FFF2-40B4-BE49-F238E27FC236}">
                <a16:creationId xmlns:a16="http://schemas.microsoft.com/office/drawing/2014/main" id="{F4004A48-CF6C-4141-A83D-BC13A32805B5}"/>
              </a:ext>
            </a:extLst>
          </p:cNvPr>
          <p:cNvSpPr>
            <a:spLocks noGrp="1" noChangeArrowheads="1"/>
          </p:cNvSpPr>
          <p:nvPr>
            <p:ph type="title"/>
          </p:nvPr>
        </p:nvSpPr>
        <p:spPr/>
        <p:txBody>
          <a:bodyPr/>
          <a:lstStyle/>
          <a:p>
            <a:pPr eaLnBrk="1" hangingPunct="1"/>
            <a:r>
              <a:rPr lang="zh-CN" altLang="en-US"/>
              <a:t>例</a:t>
            </a:r>
            <a:r>
              <a:rPr lang="en-US" altLang="zh-CN"/>
              <a:t>8.3.5</a:t>
            </a:r>
            <a:endParaRPr lang="zh-CN" altLang="en-US"/>
          </a:p>
        </p:txBody>
      </p:sp>
      <p:sp>
        <p:nvSpPr>
          <p:cNvPr id="1285123" name="Rectangle 3">
            <a:extLst>
              <a:ext uri="{FF2B5EF4-FFF2-40B4-BE49-F238E27FC236}">
                <a16:creationId xmlns:a16="http://schemas.microsoft.com/office/drawing/2014/main" id="{96F3CBD9-E847-41D0-AE93-734D0FE9DF93}"/>
              </a:ext>
            </a:extLst>
          </p:cNvPr>
          <p:cNvSpPr>
            <a:spLocks noGrp="1" noChangeArrowheads="1"/>
          </p:cNvSpPr>
          <p:nvPr>
            <p:ph type="body" idx="1"/>
          </p:nvPr>
        </p:nvSpPr>
        <p:spPr>
          <a:xfrm>
            <a:off x="2135188" y="1196975"/>
            <a:ext cx="8064500" cy="1057790"/>
          </a:xfrm>
        </p:spPr>
        <p:txBody>
          <a:bodyPr/>
          <a:lstStyle/>
          <a:p>
            <a:pPr marL="0" indent="0" eaLnBrk="1" hangingPunct="1">
              <a:buNone/>
            </a:pPr>
            <a:r>
              <a:rPr lang="zh-CN" altLang="en-US"/>
              <a:t>判断下图中图</a:t>
            </a:r>
            <a:r>
              <a:rPr lang="en-US" altLang="zh-CN"/>
              <a:t>G</a:t>
            </a:r>
            <a:r>
              <a:rPr lang="en-US" altLang="zh-CN" baseline="-25000"/>
              <a:t>1</a:t>
            </a:r>
            <a:r>
              <a:rPr lang="zh-CN" altLang="en-US"/>
              <a:t>和</a:t>
            </a:r>
            <a:r>
              <a:rPr lang="en-US" altLang="zh-CN"/>
              <a:t>G</a:t>
            </a:r>
            <a:r>
              <a:rPr lang="en-US" altLang="zh-CN" baseline="-25000"/>
              <a:t>2</a:t>
            </a:r>
            <a:r>
              <a:rPr lang="zh-CN" altLang="en-US"/>
              <a:t>的连通性，并求其连通分支个数。</a:t>
            </a:r>
          </a:p>
        </p:txBody>
      </p:sp>
      <p:grpSp>
        <p:nvGrpSpPr>
          <p:cNvPr id="2" name="Group 69">
            <a:extLst>
              <a:ext uri="{FF2B5EF4-FFF2-40B4-BE49-F238E27FC236}">
                <a16:creationId xmlns:a16="http://schemas.microsoft.com/office/drawing/2014/main" id="{36DA5376-A1DF-4047-B5E6-6A627943BC33}"/>
              </a:ext>
            </a:extLst>
          </p:cNvPr>
          <p:cNvGrpSpPr>
            <a:grpSpLocks/>
          </p:cNvGrpSpPr>
          <p:nvPr/>
        </p:nvGrpSpPr>
        <p:grpSpPr bwMode="auto">
          <a:xfrm>
            <a:off x="2063750" y="2205039"/>
            <a:ext cx="8280400" cy="2111375"/>
            <a:chOff x="340" y="1570"/>
            <a:chExt cx="5216" cy="1330"/>
          </a:xfrm>
        </p:grpSpPr>
        <p:sp>
          <p:nvSpPr>
            <p:cNvPr id="94216" name="Line 6">
              <a:extLst>
                <a:ext uri="{FF2B5EF4-FFF2-40B4-BE49-F238E27FC236}">
                  <a16:creationId xmlns:a16="http://schemas.microsoft.com/office/drawing/2014/main" id="{5112F6B4-42C3-4630-9398-95D5FC44E33F}"/>
                </a:ext>
              </a:extLst>
            </p:cNvPr>
            <p:cNvSpPr>
              <a:spLocks noChangeAspect="1" noChangeShapeType="1"/>
            </p:cNvSpPr>
            <p:nvPr/>
          </p:nvSpPr>
          <p:spPr bwMode="auto">
            <a:xfrm flipH="1">
              <a:off x="1157" y="2135"/>
              <a:ext cx="272"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17" name="Text Box 7">
              <a:extLst>
                <a:ext uri="{FF2B5EF4-FFF2-40B4-BE49-F238E27FC236}">
                  <a16:creationId xmlns:a16="http://schemas.microsoft.com/office/drawing/2014/main" id="{897E2641-3A37-4DF9-9E5B-E8B9FCBF806B}"/>
                </a:ext>
              </a:extLst>
            </p:cNvPr>
            <p:cNvSpPr txBox="1">
              <a:spLocks noChangeAspect="1" noChangeArrowheads="1"/>
            </p:cNvSpPr>
            <p:nvPr/>
          </p:nvSpPr>
          <p:spPr bwMode="auto">
            <a:xfrm>
              <a:off x="682" y="2403"/>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94218" name="Oval 8">
              <a:extLst>
                <a:ext uri="{FF2B5EF4-FFF2-40B4-BE49-F238E27FC236}">
                  <a16:creationId xmlns:a16="http://schemas.microsoft.com/office/drawing/2014/main" id="{94B33888-7ACC-4446-A739-74E9ED4AB3D2}"/>
                </a:ext>
              </a:extLst>
            </p:cNvPr>
            <p:cNvSpPr>
              <a:spLocks noChangeAspect="1" noChangeArrowheads="1"/>
            </p:cNvSpPr>
            <p:nvPr/>
          </p:nvSpPr>
          <p:spPr bwMode="auto">
            <a:xfrm>
              <a:off x="712" y="183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19" name="Text Box 9">
              <a:extLst>
                <a:ext uri="{FF2B5EF4-FFF2-40B4-BE49-F238E27FC236}">
                  <a16:creationId xmlns:a16="http://schemas.microsoft.com/office/drawing/2014/main" id="{EC1D4FD0-7539-496D-B077-8B8B2BB03924}"/>
                </a:ext>
              </a:extLst>
            </p:cNvPr>
            <p:cNvSpPr txBox="1">
              <a:spLocks noChangeAspect="1" noChangeArrowheads="1"/>
            </p:cNvSpPr>
            <p:nvPr/>
          </p:nvSpPr>
          <p:spPr bwMode="auto">
            <a:xfrm>
              <a:off x="682" y="157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94220" name="Oval 10">
              <a:extLst>
                <a:ext uri="{FF2B5EF4-FFF2-40B4-BE49-F238E27FC236}">
                  <a16:creationId xmlns:a16="http://schemas.microsoft.com/office/drawing/2014/main" id="{1EB35ED6-F9EE-4E39-9F25-53DD3C7D9341}"/>
                </a:ext>
              </a:extLst>
            </p:cNvPr>
            <p:cNvSpPr>
              <a:spLocks noChangeAspect="1" noChangeArrowheads="1"/>
            </p:cNvSpPr>
            <p:nvPr/>
          </p:nvSpPr>
          <p:spPr bwMode="auto">
            <a:xfrm>
              <a:off x="709" y="2383"/>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21" name="Text Box 11">
              <a:extLst>
                <a:ext uri="{FF2B5EF4-FFF2-40B4-BE49-F238E27FC236}">
                  <a16:creationId xmlns:a16="http://schemas.microsoft.com/office/drawing/2014/main" id="{936CDC9F-2D79-4AA7-B76C-CB173CB26E64}"/>
                </a:ext>
              </a:extLst>
            </p:cNvPr>
            <p:cNvSpPr txBox="1">
              <a:spLocks noChangeAspect="1" noChangeArrowheads="1"/>
            </p:cNvSpPr>
            <p:nvPr/>
          </p:nvSpPr>
          <p:spPr bwMode="auto">
            <a:xfrm>
              <a:off x="1827" y="157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7</a:t>
              </a:r>
              <a:endParaRPr lang="en-US" altLang="zh-CN" sz="2400">
                <a:solidFill>
                  <a:srgbClr val="FF0000"/>
                </a:solidFill>
              </a:endParaRPr>
            </a:p>
          </p:txBody>
        </p:sp>
        <p:sp>
          <p:nvSpPr>
            <p:cNvPr id="94222" name="Text Box 12">
              <a:extLst>
                <a:ext uri="{FF2B5EF4-FFF2-40B4-BE49-F238E27FC236}">
                  <a16:creationId xmlns:a16="http://schemas.microsoft.com/office/drawing/2014/main" id="{2032F843-1A3A-4BF8-A343-FF29A51A9EB8}"/>
                </a:ext>
              </a:extLst>
            </p:cNvPr>
            <p:cNvSpPr txBox="1">
              <a:spLocks noChangeAspect="1" noChangeArrowheads="1"/>
            </p:cNvSpPr>
            <p:nvPr/>
          </p:nvSpPr>
          <p:spPr bwMode="auto">
            <a:xfrm>
              <a:off x="1083" y="2116"/>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5</a:t>
              </a:r>
              <a:endParaRPr lang="en-US" altLang="zh-CN" sz="2400">
                <a:solidFill>
                  <a:srgbClr val="FF0000"/>
                </a:solidFill>
              </a:endParaRPr>
            </a:p>
          </p:txBody>
        </p:sp>
        <p:sp>
          <p:nvSpPr>
            <p:cNvPr id="94223" name="Oval 13">
              <a:extLst>
                <a:ext uri="{FF2B5EF4-FFF2-40B4-BE49-F238E27FC236}">
                  <a16:creationId xmlns:a16="http://schemas.microsoft.com/office/drawing/2014/main" id="{AD9C9639-79AF-4658-8B54-FD7DF4BCC30B}"/>
                </a:ext>
              </a:extLst>
            </p:cNvPr>
            <p:cNvSpPr>
              <a:spLocks noChangeAspect="1" noChangeArrowheads="1"/>
            </p:cNvSpPr>
            <p:nvPr/>
          </p:nvSpPr>
          <p:spPr bwMode="auto">
            <a:xfrm>
              <a:off x="1438" y="211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24" name="Text Box 14">
              <a:extLst>
                <a:ext uri="{FF2B5EF4-FFF2-40B4-BE49-F238E27FC236}">
                  <a16:creationId xmlns:a16="http://schemas.microsoft.com/office/drawing/2014/main" id="{2D5C1410-68B8-4511-A9E8-C026BFE71410}"/>
                </a:ext>
              </a:extLst>
            </p:cNvPr>
            <p:cNvSpPr txBox="1">
              <a:spLocks noChangeAspect="1" noChangeArrowheads="1"/>
            </p:cNvSpPr>
            <p:nvPr/>
          </p:nvSpPr>
          <p:spPr bwMode="auto">
            <a:xfrm>
              <a:off x="2290" y="1995"/>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8</a:t>
              </a:r>
              <a:endParaRPr lang="en-US" altLang="zh-CN" sz="2400">
                <a:solidFill>
                  <a:srgbClr val="FF0000"/>
                </a:solidFill>
              </a:endParaRPr>
            </a:p>
          </p:txBody>
        </p:sp>
        <p:sp>
          <p:nvSpPr>
            <p:cNvPr id="94225" name="Line 15">
              <a:extLst>
                <a:ext uri="{FF2B5EF4-FFF2-40B4-BE49-F238E27FC236}">
                  <a16:creationId xmlns:a16="http://schemas.microsoft.com/office/drawing/2014/main" id="{8E9A40E6-C80D-4F62-AD5D-C04E870C2EEC}"/>
                </a:ext>
              </a:extLst>
            </p:cNvPr>
            <p:cNvSpPr>
              <a:spLocks noChangeAspect="1" noChangeShapeType="1"/>
            </p:cNvSpPr>
            <p:nvPr/>
          </p:nvSpPr>
          <p:spPr bwMode="auto">
            <a:xfrm>
              <a:off x="736" y="1896"/>
              <a:ext cx="0" cy="49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26" name="Text Box 16">
              <a:extLst>
                <a:ext uri="{FF2B5EF4-FFF2-40B4-BE49-F238E27FC236}">
                  <a16:creationId xmlns:a16="http://schemas.microsoft.com/office/drawing/2014/main" id="{729091BE-6254-44FB-A955-CE839416B7E8}"/>
                </a:ext>
              </a:extLst>
            </p:cNvPr>
            <p:cNvSpPr txBox="1">
              <a:spLocks noChangeAspect="1" noChangeArrowheads="1"/>
            </p:cNvSpPr>
            <p:nvPr/>
          </p:nvSpPr>
          <p:spPr bwMode="auto">
            <a:xfrm>
              <a:off x="1294" y="2657"/>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1</a:t>
              </a:r>
              <a:endParaRPr lang="en-US" altLang="zh-CN" sz="2400">
                <a:solidFill>
                  <a:srgbClr val="FF0000"/>
                </a:solidFill>
              </a:endParaRPr>
            </a:p>
          </p:txBody>
        </p:sp>
        <p:sp>
          <p:nvSpPr>
            <p:cNvPr id="94227" name="Oval 17">
              <a:extLst>
                <a:ext uri="{FF2B5EF4-FFF2-40B4-BE49-F238E27FC236}">
                  <a16:creationId xmlns:a16="http://schemas.microsoft.com/office/drawing/2014/main" id="{0127EB9F-C824-4179-A7BE-415A8AF73B87}"/>
                </a:ext>
              </a:extLst>
            </p:cNvPr>
            <p:cNvSpPr>
              <a:spLocks noChangeAspect="1" noChangeArrowheads="1"/>
            </p:cNvSpPr>
            <p:nvPr/>
          </p:nvSpPr>
          <p:spPr bwMode="auto">
            <a:xfrm>
              <a:off x="1840" y="2397"/>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28" name="Text Box 18">
              <a:extLst>
                <a:ext uri="{FF2B5EF4-FFF2-40B4-BE49-F238E27FC236}">
                  <a16:creationId xmlns:a16="http://schemas.microsoft.com/office/drawing/2014/main" id="{3241986F-54BB-42A5-AE60-0FE3ADE8D7F1}"/>
                </a:ext>
              </a:extLst>
            </p:cNvPr>
            <p:cNvSpPr txBox="1">
              <a:spLocks noChangeAspect="1" noChangeArrowheads="1"/>
            </p:cNvSpPr>
            <p:nvPr/>
          </p:nvSpPr>
          <p:spPr bwMode="auto">
            <a:xfrm>
              <a:off x="1789" y="2403"/>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9</a:t>
              </a:r>
              <a:endParaRPr lang="en-US" altLang="zh-CN" sz="2400">
                <a:solidFill>
                  <a:srgbClr val="FF0000"/>
                </a:solidFill>
              </a:endParaRPr>
            </a:p>
          </p:txBody>
        </p:sp>
        <p:sp>
          <p:nvSpPr>
            <p:cNvPr id="94229" name="Oval 19">
              <a:extLst>
                <a:ext uri="{FF2B5EF4-FFF2-40B4-BE49-F238E27FC236}">
                  <a16:creationId xmlns:a16="http://schemas.microsoft.com/office/drawing/2014/main" id="{6F9DD63B-47B6-44C8-9B33-FCC7343D819F}"/>
                </a:ext>
              </a:extLst>
            </p:cNvPr>
            <p:cNvSpPr>
              <a:spLocks noChangeAspect="1" noChangeArrowheads="1"/>
            </p:cNvSpPr>
            <p:nvPr/>
          </p:nvSpPr>
          <p:spPr bwMode="auto">
            <a:xfrm>
              <a:off x="2216" y="211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30" name="Text Box 20">
              <a:extLst>
                <a:ext uri="{FF2B5EF4-FFF2-40B4-BE49-F238E27FC236}">
                  <a16:creationId xmlns:a16="http://schemas.microsoft.com/office/drawing/2014/main" id="{B6C3C61C-702D-41F7-8F72-709E71592718}"/>
                </a:ext>
              </a:extLst>
            </p:cNvPr>
            <p:cNvSpPr txBox="1">
              <a:spLocks noChangeAspect="1" noChangeArrowheads="1"/>
            </p:cNvSpPr>
            <p:nvPr/>
          </p:nvSpPr>
          <p:spPr bwMode="auto">
            <a:xfrm>
              <a:off x="1412" y="2124"/>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6</a:t>
              </a:r>
              <a:endParaRPr lang="en-US" altLang="zh-CN" sz="2400">
                <a:solidFill>
                  <a:srgbClr val="FF0000"/>
                </a:solidFill>
              </a:endParaRPr>
            </a:p>
          </p:txBody>
        </p:sp>
        <p:sp>
          <p:nvSpPr>
            <p:cNvPr id="94231" name="Oval 21">
              <a:extLst>
                <a:ext uri="{FF2B5EF4-FFF2-40B4-BE49-F238E27FC236}">
                  <a16:creationId xmlns:a16="http://schemas.microsoft.com/office/drawing/2014/main" id="{B680E4E8-5154-4E94-B72E-A07421EF8BF2}"/>
                </a:ext>
              </a:extLst>
            </p:cNvPr>
            <p:cNvSpPr>
              <a:spLocks noChangeAspect="1" noChangeArrowheads="1"/>
            </p:cNvSpPr>
            <p:nvPr/>
          </p:nvSpPr>
          <p:spPr bwMode="auto">
            <a:xfrm>
              <a:off x="1106" y="211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32" name="Oval 22">
              <a:extLst>
                <a:ext uri="{FF2B5EF4-FFF2-40B4-BE49-F238E27FC236}">
                  <a16:creationId xmlns:a16="http://schemas.microsoft.com/office/drawing/2014/main" id="{14AA6B06-0A7C-4544-A4CD-F55C1845CA90}"/>
                </a:ext>
              </a:extLst>
            </p:cNvPr>
            <p:cNvSpPr>
              <a:spLocks noChangeAspect="1" noChangeArrowheads="1"/>
            </p:cNvSpPr>
            <p:nvPr/>
          </p:nvSpPr>
          <p:spPr bwMode="auto">
            <a:xfrm>
              <a:off x="1840" y="183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33" name="Line 23">
              <a:extLst>
                <a:ext uri="{FF2B5EF4-FFF2-40B4-BE49-F238E27FC236}">
                  <a16:creationId xmlns:a16="http://schemas.microsoft.com/office/drawing/2014/main" id="{9E5D074E-62E6-43F6-A5E8-E37EED7DFE57}"/>
                </a:ext>
              </a:extLst>
            </p:cNvPr>
            <p:cNvSpPr>
              <a:spLocks noChangeAspect="1" noChangeShapeType="1"/>
            </p:cNvSpPr>
            <p:nvPr/>
          </p:nvSpPr>
          <p:spPr bwMode="auto">
            <a:xfrm flipH="1">
              <a:off x="1490" y="2135"/>
              <a:ext cx="725"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34" name="Line 24">
              <a:extLst>
                <a:ext uri="{FF2B5EF4-FFF2-40B4-BE49-F238E27FC236}">
                  <a16:creationId xmlns:a16="http://schemas.microsoft.com/office/drawing/2014/main" id="{A1B34E23-4498-4F07-BF6F-566D614BC416}"/>
                </a:ext>
              </a:extLst>
            </p:cNvPr>
            <p:cNvSpPr>
              <a:spLocks noChangeAspect="1" noChangeShapeType="1"/>
            </p:cNvSpPr>
            <p:nvPr/>
          </p:nvSpPr>
          <p:spPr bwMode="auto">
            <a:xfrm flipV="1">
              <a:off x="760" y="2144"/>
              <a:ext cx="363" cy="24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35" name="Line 25">
              <a:extLst>
                <a:ext uri="{FF2B5EF4-FFF2-40B4-BE49-F238E27FC236}">
                  <a16:creationId xmlns:a16="http://schemas.microsoft.com/office/drawing/2014/main" id="{285BBBE1-5791-4492-B988-BF21EFB85E06}"/>
                </a:ext>
              </a:extLst>
            </p:cNvPr>
            <p:cNvSpPr>
              <a:spLocks noChangeAspect="1" noChangeShapeType="1"/>
            </p:cNvSpPr>
            <p:nvPr/>
          </p:nvSpPr>
          <p:spPr bwMode="auto">
            <a:xfrm flipV="1">
              <a:off x="1481" y="1875"/>
              <a:ext cx="363" cy="24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36" name="Line 26">
              <a:extLst>
                <a:ext uri="{FF2B5EF4-FFF2-40B4-BE49-F238E27FC236}">
                  <a16:creationId xmlns:a16="http://schemas.microsoft.com/office/drawing/2014/main" id="{19424CE5-161D-4D84-80C2-F76E61719074}"/>
                </a:ext>
              </a:extLst>
            </p:cNvPr>
            <p:cNvSpPr>
              <a:spLocks noChangeAspect="1" noChangeShapeType="1"/>
            </p:cNvSpPr>
            <p:nvPr/>
          </p:nvSpPr>
          <p:spPr bwMode="auto">
            <a:xfrm flipH="1" flipV="1">
              <a:off x="751" y="1865"/>
              <a:ext cx="363" cy="24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37" name="Line 27">
              <a:extLst>
                <a:ext uri="{FF2B5EF4-FFF2-40B4-BE49-F238E27FC236}">
                  <a16:creationId xmlns:a16="http://schemas.microsoft.com/office/drawing/2014/main" id="{D36FB6D7-5508-4D82-B577-404C4EE3D7FD}"/>
                </a:ext>
              </a:extLst>
            </p:cNvPr>
            <p:cNvSpPr>
              <a:spLocks noChangeAspect="1" noChangeShapeType="1"/>
            </p:cNvSpPr>
            <p:nvPr/>
          </p:nvSpPr>
          <p:spPr bwMode="auto">
            <a:xfrm flipH="1" flipV="1">
              <a:off x="1481" y="2145"/>
              <a:ext cx="363" cy="25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38" name="Line 28">
              <a:extLst>
                <a:ext uri="{FF2B5EF4-FFF2-40B4-BE49-F238E27FC236}">
                  <a16:creationId xmlns:a16="http://schemas.microsoft.com/office/drawing/2014/main" id="{C914461C-ACE5-469C-95E2-83D8738C051C}"/>
                </a:ext>
              </a:extLst>
            </p:cNvPr>
            <p:cNvSpPr>
              <a:spLocks noChangeAspect="1" noChangeShapeType="1"/>
            </p:cNvSpPr>
            <p:nvPr/>
          </p:nvSpPr>
          <p:spPr bwMode="auto">
            <a:xfrm flipH="1" flipV="1">
              <a:off x="1871" y="1875"/>
              <a:ext cx="363" cy="24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39" name="Line 29">
              <a:extLst>
                <a:ext uri="{FF2B5EF4-FFF2-40B4-BE49-F238E27FC236}">
                  <a16:creationId xmlns:a16="http://schemas.microsoft.com/office/drawing/2014/main" id="{3658EC8F-198F-4A5E-8529-75F15BC3FF7B}"/>
                </a:ext>
              </a:extLst>
            </p:cNvPr>
            <p:cNvSpPr>
              <a:spLocks noChangeAspect="1" noChangeShapeType="1"/>
            </p:cNvSpPr>
            <p:nvPr/>
          </p:nvSpPr>
          <p:spPr bwMode="auto">
            <a:xfrm flipV="1">
              <a:off x="1882" y="2145"/>
              <a:ext cx="363" cy="25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40" name="Text Box 30">
              <a:extLst>
                <a:ext uri="{FF2B5EF4-FFF2-40B4-BE49-F238E27FC236}">
                  <a16:creationId xmlns:a16="http://schemas.microsoft.com/office/drawing/2014/main" id="{756C3AEB-000A-494B-A636-FEDBA86BF68C}"/>
                </a:ext>
              </a:extLst>
            </p:cNvPr>
            <p:cNvSpPr txBox="1">
              <a:spLocks noChangeAspect="1" noChangeArrowheads="1"/>
            </p:cNvSpPr>
            <p:nvPr/>
          </p:nvSpPr>
          <p:spPr bwMode="auto">
            <a:xfrm>
              <a:off x="3025" y="2403"/>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94241" name="Oval 31">
              <a:extLst>
                <a:ext uri="{FF2B5EF4-FFF2-40B4-BE49-F238E27FC236}">
                  <a16:creationId xmlns:a16="http://schemas.microsoft.com/office/drawing/2014/main" id="{22527497-E93C-4DE5-8EFF-055487B1A617}"/>
                </a:ext>
              </a:extLst>
            </p:cNvPr>
            <p:cNvSpPr>
              <a:spLocks noChangeAspect="1" noChangeArrowheads="1"/>
            </p:cNvSpPr>
            <p:nvPr/>
          </p:nvSpPr>
          <p:spPr bwMode="auto">
            <a:xfrm>
              <a:off x="3080" y="183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42" name="Text Box 32">
              <a:extLst>
                <a:ext uri="{FF2B5EF4-FFF2-40B4-BE49-F238E27FC236}">
                  <a16:creationId xmlns:a16="http://schemas.microsoft.com/office/drawing/2014/main" id="{7A69B7A9-4381-4D0B-9746-D163262E7498}"/>
                </a:ext>
              </a:extLst>
            </p:cNvPr>
            <p:cNvSpPr txBox="1">
              <a:spLocks noChangeAspect="1" noChangeArrowheads="1"/>
            </p:cNvSpPr>
            <p:nvPr/>
          </p:nvSpPr>
          <p:spPr bwMode="auto">
            <a:xfrm>
              <a:off x="3025" y="157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94243" name="Oval 33">
              <a:extLst>
                <a:ext uri="{FF2B5EF4-FFF2-40B4-BE49-F238E27FC236}">
                  <a16:creationId xmlns:a16="http://schemas.microsoft.com/office/drawing/2014/main" id="{49DCA74A-B07C-40A4-B383-A04AE9C0CA4A}"/>
                </a:ext>
              </a:extLst>
            </p:cNvPr>
            <p:cNvSpPr>
              <a:spLocks noChangeAspect="1" noChangeArrowheads="1"/>
            </p:cNvSpPr>
            <p:nvPr/>
          </p:nvSpPr>
          <p:spPr bwMode="auto">
            <a:xfrm>
              <a:off x="3077" y="2401"/>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44" name="Text Box 34">
              <a:extLst>
                <a:ext uri="{FF2B5EF4-FFF2-40B4-BE49-F238E27FC236}">
                  <a16:creationId xmlns:a16="http://schemas.microsoft.com/office/drawing/2014/main" id="{4A71EFC2-912A-43A0-97F3-4E2C76405C90}"/>
                </a:ext>
              </a:extLst>
            </p:cNvPr>
            <p:cNvSpPr txBox="1">
              <a:spLocks noChangeAspect="1" noChangeArrowheads="1"/>
            </p:cNvSpPr>
            <p:nvPr/>
          </p:nvSpPr>
          <p:spPr bwMode="auto">
            <a:xfrm>
              <a:off x="3845" y="157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5</a:t>
              </a:r>
              <a:endParaRPr lang="en-US" altLang="zh-CN" sz="2400">
                <a:solidFill>
                  <a:srgbClr val="FF0000"/>
                </a:solidFill>
              </a:endParaRPr>
            </a:p>
          </p:txBody>
        </p:sp>
        <p:sp>
          <p:nvSpPr>
            <p:cNvPr id="94245" name="Text Box 35">
              <a:extLst>
                <a:ext uri="{FF2B5EF4-FFF2-40B4-BE49-F238E27FC236}">
                  <a16:creationId xmlns:a16="http://schemas.microsoft.com/office/drawing/2014/main" id="{31B286A0-92AB-4864-A868-01EA9C4EC3E7}"/>
                </a:ext>
              </a:extLst>
            </p:cNvPr>
            <p:cNvSpPr txBox="1">
              <a:spLocks noChangeAspect="1" noChangeArrowheads="1"/>
            </p:cNvSpPr>
            <p:nvPr/>
          </p:nvSpPr>
          <p:spPr bwMode="auto">
            <a:xfrm>
              <a:off x="3542" y="2005"/>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94246" name="Oval 36">
              <a:extLst>
                <a:ext uri="{FF2B5EF4-FFF2-40B4-BE49-F238E27FC236}">
                  <a16:creationId xmlns:a16="http://schemas.microsoft.com/office/drawing/2014/main" id="{317290B8-9DBD-45B4-8A5D-FB6F0E25BF93}"/>
                </a:ext>
              </a:extLst>
            </p:cNvPr>
            <p:cNvSpPr>
              <a:spLocks noChangeAspect="1" noChangeArrowheads="1"/>
            </p:cNvSpPr>
            <p:nvPr/>
          </p:nvSpPr>
          <p:spPr bwMode="auto">
            <a:xfrm>
              <a:off x="3652" y="2389"/>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47" name="Text Box 37">
              <a:extLst>
                <a:ext uri="{FF2B5EF4-FFF2-40B4-BE49-F238E27FC236}">
                  <a16:creationId xmlns:a16="http://schemas.microsoft.com/office/drawing/2014/main" id="{169EC1E5-DD35-41D8-9228-21B25A0BA149}"/>
                </a:ext>
              </a:extLst>
            </p:cNvPr>
            <p:cNvSpPr txBox="1">
              <a:spLocks noChangeAspect="1" noChangeArrowheads="1"/>
            </p:cNvSpPr>
            <p:nvPr/>
          </p:nvSpPr>
          <p:spPr bwMode="auto">
            <a:xfrm>
              <a:off x="4058" y="2403"/>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6</a:t>
              </a:r>
              <a:endParaRPr lang="en-US" altLang="zh-CN" sz="2400">
                <a:solidFill>
                  <a:srgbClr val="FF0000"/>
                </a:solidFill>
              </a:endParaRPr>
            </a:p>
          </p:txBody>
        </p:sp>
        <p:sp>
          <p:nvSpPr>
            <p:cNvPr id="94248" name="Line 38">
              <a:extLst>
                <a:ext uri="{FF2B5EF4-FFF2-40B4-BE49-F238E27FC236}">
                  <a16:creationId xmlns:a16="http://schemas.microsoft.com/office/drawing/2014/main" id="{4E2FD2A2-8CC5-4433-81DC-D97E24D2153E}"/>
                </a:ext>
              </a:extLst>
            </p:cNvPr>
            <p:cNvSpPr>
              <a:spLocks noChangeAspect="1" noChangeShapeType="1"/>
            </p:cNvSpPr>
            <p:nvPr/>
          </p:nvSpPr>
          <p:spPr bwMode="auto">
            <a:xfrm>
              <a:off x="3104" y="1886"/>
              <a:ext cx="0" cy="49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49" name="Text Box 39">
              <a:extLst>
                <a:ext uri="{FF2B5EF4-FFF2-40B4-BE49-F238E27FC236}">
                  <a16:creationId xmlns:a16="http://schemas.microsoft.com/office/drawing/2014/main" id="{14C8EC73-968E-49F5-A99B-75126CB9BFC9}"/>
                </a:ext>
              </a:extLst>
            </p:cNvPr>
            <p:cNvSpPr txBox="1">
              <a:spLocks noChangeAspect="1" noChangeArrowheads="1"/>
            </p:cNvSpPr>
            <p:nvPr/>
          </p:nvSpPr>
          <p:spPr bwMode="auto">
            <a:xfrm>
              <a:off x="4058" y="2674"/>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2</a:t>
              </a:r>
              <a:endParaRPr lang="en-US" altLang="zh-CN" sz="2400">
                <a:solidFill>
                  <a:srgbClr val="FF0000"/>
                </a:solidFill>
              </a:endParaRPr>
            </a:p>
          </p:txBody>
        </p:sp>
        <p:sp>
          <p:nvSpPr>
            <p:cNvPr id="94250" name="Oval 40">
              <a:extLst>
                <a:ext uri="{FF2B5EF4-FFF2-40B4-BE49-F238E27FC236}">
                  <a16:creationId xmlns:a16="http://schemas.microsoft.com/office/drawing/2014/main" id="{2D500218-E768-413B-A7C6-7BB66E61D91B}"/>
                </a:ext>
              </a:extLst>
            </p:cNvPr>
            <p:cNvSpPr>
              <a:spLocks noChangeAspect="1" noChangeArrowheads="1"/>
            </p:cNvSpPr>
            <p:nvPr/>
          </p:nvSpPr>
          <p:spPr bwMode="auto">
            <a:xfrm>
              <a:off x="4064" y="2389"/>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51" name="Text Box 41">
              <a:extLst>
                <a:ext uri="{FF2B5EF4-FFF2-40B4-BE49-F238E27FC236}">
                  <a16:creationId xmlns:a16="http://schemas.microsoft.com/office/drawing/2014/main" id="{D7C2A9F0-ED87-4876-A0A4-DB697AF48848}"/>
                </a:ext>
              </a:extLst>
            </p:cNvPr>
            <p:cNvSpPr txBox="1">
              <a:spLocks noChangeAspect="1" noChangeArrowheads="1"/>
            </p:cNvSpPr>
            <p:nvPr/>
          </p:nvSpPr>
          <p:spPr bwMode="auto">
            <a:xfrm>
              <a:off x="3626" y="2403"/>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94252" name="Oval 42">
              <a:extLst>
                <a:ext uri="{FF2B5EF4-FFF2-40B4-BE49-F238E27FC236}">
                  <a16:creationId xmlns:a16="http://schemas.microsoft.com/office/drawing/2014/main" id="{FC39F809-8DF1-4505-A40A-143CCE78001F}"/>
                </a:ext>
              </a:extLst>
            </p:cNvPr>
            <p:cNvSpPr>
              <a:spLocks noChangeAspect="1" noChangeArrowheads="1"/>
            </p:cNvSpPr>
            <p:nvPr/>
          </p:nvSpPr>
          <p:spPr bwMode="auto">
            <a:xfrm>
              <a:off x="3474" y="212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53" name="Oval 43">
              <a:extLst>
                <a:ext uri="{FF2B5EF4-FFF2-40B4-BE49-F238E27FC236}">
                  <a16:creationId xmlns:a16="http://schemas.microsoft.com/office/drawing/2014/main" id="{665DE421-192A-4B1B-A115-7046BE638564}"/>
                </a:ext>
              </a:extLst>
            </p:cNvPr>
            <p:cNvSpPr>
              <a:spLocks noChangeAspect="1" noChangeArrowheads="1"/>
            </p:cNvSpPr>
            <p:nvPr/>
          </p:nvSpPr>
          <p:spPr bwMode="auto">
            <a:xfrm>
              <a:off x="3858" y="183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54" name="Line 44">
              <a:extLst>
                <a:ext uri="{FF2B5EF4-FFF2-40B4-BE49-F238E27FC236}">
                  <a16:creationId xmlns:a16="http://schemas.microsoft.com/office/drawing/2014/main" id="{78B87CBF-5590-45CE-9BEC-B3151B72C034}"/>
                </a:ext>
              </a:extLst>
            </p:cNvPr>
            <p:cNvSpPr>
              <a:spLocks noChangeAspect="1" noChangeShapeType="1"/>
            </p:cNvSpPr>
            <p:nvPr/>
          </p:nvSpPr>
          <p:spPr bwMode="auto">
            <a:xfrm flipV="1">
              <a:off x="3119" y="2152"/>
              <a:ext cx="363" cy="24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55" name="Line 45">
              <a:extLst>
                <a:ext uri="{FF2B5EF4-FFF2-40B4-BE49-F238E27FC236}">
                  <a16:creationId xmlns:a16="http://schemas.microsoft.com/office/drawing/2014/main" id="{57611ADD-36AB-42A4-AC62-C5347F6776F4}"/>
                </a:ext>
              </a:extLst>
            </p:cNvPr>
            <p:cNvSpPr>
              <a:spLocks noChangeAspect="1" noChangeShapeType="1"/>
            </p:cNvSpPr>
            <p:nvPr/>
          </p:nvSpPr>
          <p:spPr bwMode="auto">
            <a:xfrm flipV="1">
              <a:off x="3687" y="1892"/>
              <a:ext cx="181" cy="49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56" name="Line 46">
              <a:extLst>
                <a:ext uri="{FF2B5EF4-FFF2-40B4-BE49-F238E27FC236}">
                  <a16:creationId xmlns:a16="http://schemas.microsoft.com/office/drawing/2014/main" id="{E0C307B1-E2D4-4928-976F-52CAFE614AA6}"/>
                </a:ext>
              </a:extLst>
            </p:cNvPr>
            <p:cNvSpPr>
              <a:spLocks noChangeAspect="1" noChangeShapeType="1"/>
            </p:cNvSpPr>
            <p:nvPr/>
          </p:nvSpPr>
          <p:spPr bwMode="auto">
            <a:xfrm flipH="1" flipV="1">
              <a:off x="3119" y="1881"/>
              <a:ext cx="363" cy="25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57" name="Line 47">
              <a:extLst>
                <a:ext uri="{FF2B5EF4-FFF2-40B4-BE49-F238E27FC236}">
                  <a16:creationId xmlns:a16="http://schemas.microsoft.com/office/drawing/2014/main" id="{4298849E-F400-4324-B382-91E3412463A4}"/>
                </a:ext>
              </a:extLst>
            </p:cNvPr>
            <p:cNvSpPr>
              <a:spLocks noChangeAspect="1" noChangeShapeType="1"/>
            </p:cNvSpPr>
            <p:nvPr/>
          </p:nvSpPr>
          <p:spPr bwMode="auto">
            <a:xfrm flipH="1" flipV="1">
              <a:off x="3889" y="1892"/>
              <a:ext cx="182" cy="49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58" name="Oval 48">
              <a:extLst>
                <a:ext uri="{FF2B5EF4-FFF2-40B4-BE49-F238E27FC236}">
                  <a16:creationId xmlns:a16="http://schemas.microsoft.com/office/drawing/2014/main" id="{6E2C0C29-1C3A-4B56-8F9A-3774B552D948}"/>
                </a:ext>
              </a:extLst>
            </p:cNvPr>
            <p:cNvSpPr>
              <a:spLocks noChangeAspect="1" noChangeArrowheads="1"/>
            </p:cNvSpPr>
            <p:nvPr/>
          </p:nvSpPr>
          <p:spPr bwMode="auto">
            <a:xfrm>
              <a:off x="4252" y="2114"/>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59" name="Text Box 49">
              <a:extLst>
                <a:ext uri="{FF2B5EF4-FFF2-40B4-BE49-F238E27FC236}">
                  <a16:creationId xmlns:a16="http://schemas.microsoft.com/office/drawing/2014/main" id="{BE2EC975-CBF0-4C1A-BA5E-F1F3788CC6A1}"/>
                </a:ext>
              </a:extLst>
            </p:cNvPr>
            <p:cNvSpPr txBox="1">
              <a:spLocks noChangeAspect="1" noChangeArrowheads="1"/>
            </p:cNvSpPr>
            <p:nvPr/>
          </p:nvSpPr>
          <p:spPr bwMode="auto">
            <a:xfrm>
              <a:off x="5065" y="1998"/>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9</a:t>
              </a:r>
              <a:endParaRPr lang="en-US" altLang="zh-CN" sz="2400">
                <a:solidFill>
                  <a:srgbClr val="FF0000"/>
                </a:solidFill>
              </a:endParaRPr>
            </a:p>
          </p:txBody>
        </p:sp>
        <p:sp>
          <p:nvSpPr>
            <p:cNvPr id="94260" name="Oval 50">
              <a:extLst>
                <a:ext uri="{FF2B5EF4-FFF2-40B4-BE49-F238E27FC236}">
                  <a16:creationId xmlns:a16="http://schemas.microsoft.com/office/drawing/2014/main" id="{26EA856C-7BCD-42E2-8041-DCB7B01D60EF}"/>
                </a:ext>
              </a:extLst>
            </p:cNvPr>
            <p:cNvSpPr>
              <a:spLocks noChangeAspect="1" noChangeArrowheads="1"/>
            </p:cNvSpPr>
            <p:nvPr/>
          </p:nvSpPr>
          <p:spPr bwMode="auto">
            <a:xfrm>
              <a:off x="4630" y="2401"/>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61" name="Text Box 51">
              <a:extLst>
                <a:ext uri="{FF2B5EF4-FFF2-40B4-BE49-F238E27FC236}">
                  <a16:creationId xmlns:a16="http://schemas.microsoft.com/office/drawing/2014/main" id="{F4F46507-2FB7-4915-A957-60EF67CE210F}"/>
                </a:ext>
              </a:extLst>
            </p:cNvPr>
            <p:cNvSpPr txBox="1">
              <a:spLocks noChangeAspect="1" noChangeArrowheads="1"/>
            </p:cNvSpPr>
            <p:nvPr/>
          </p:nvSpPr>
          <p:spPr bwMode="auto">
            <a:xfrm>
              <a:off x="4617" y="2403"/>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7</a:t>
              </a:r>
              <a:endParaRPr lang="en-US" altLang="zh-CN" sz="2400">
                <a:solidFill>
                  <a:srgbClr val="FF0000"/>
                </a:solidFill>
              </a:endParaRPr>
            </a:p>
          </p:txBody>
        </p:sp>
        <p:sp>
          <p:nvSpPr>
            <p:cNvPr id="94262" name="Oval 52">
              <a:extLst>
                <a:ext uri="{FF2B5EF4-FFF2-40B4-BE49-F238E27FC236}">
                  <a16:creationId xmlns:a16="http://schemas.microsoft.com/office/drawing/2014/main" id="{6BAA8BE9-2093-4317-8E3C-BB8D7A338991}"/>
                </a:ext>
              </a:extLst>
            </p:cNvPr>
            <p:cNvSpPr>
              <a:spLocks noChangeAspect="1" noChangeArrowheads="1"/>
            </p:cNvSpPr>
            <p:nvPr/>
          </p:nvSpPr>
          <p:spPr bwMode="auto">
            <a:xfrm>
              <a:off x="5005" y="2114"/>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63" name="Text Box 53">
              <a:extLst>
                <a:ext uri="{FF2B5EF4-FFF2-40B4-BE49-F238E27FC236}">
                  <a16:creationId xmlns:a16="http://schemas.microsoft.com/office/drawing/2014/main" id="{50BDAD8B-FD06-4271-8532-7BB18F935A7C}"/>
                </a:ext>
              </a:extLst>
            </p:cNvPr>
            <p:cNvSpPr txBox="1">
              <a:spLocks noChangeAspect="1" noChangeArrowheads="1"/>
            </p:cNvSpPr>
            <p:nvPr/>
          </p:nvSpPr>
          <p:spPr bwMode="auto">
            <a:xfrm>
              <a:off x="4175" y="2128"/>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8</a:t>
              </a:r>
              <a:endParaRPr lang="en-US" altLang="zh-CN" sz="2400">
                <a:solidFill>
                  <a:srgbClr val="FF0000"/>
                </a:solidFill>
              </a:endParaRPr>
            </a:p>
          </p:txBody>
        </p:sp>
        <p:sp>
          <p:nvSpPr>
            <p:cNvPr id="94264" name="Line 54">
              <a:extLst>
                <a:ext uri="{FF2B5EF4-FFF2-40B4-BE49-F238E27FC236}">
                  <a16:creationId xmlns:a16="http://schemas.microsoft.com/office/drawing/2014/main" id="{FE9A925C-7821-4437-A0C1-ED514C0F7B03}"/>
                </a:ext>
              </a:extLst>
            </p:cNvPr>
            <p:cNvSpPr>
              <a:spLocks noChangeAspect="1" noChangeShapeType="1"/>
            </p:cNvSpPr>
            <p:nvPr/>
          </p:nvSpPr>
          <p:spPr bwMode="auto">
            <a:xfrm flipH="1">
              <a:off x="4297" y="2130"/>
              <a:ext cx="703"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65" name="Line 55">
              <a:extLst>
                <a:ext uri="{FF2B5EF4-FFF2-40B4-BE49-F238E27FC236}">
                  <a16:creationId xmlns:a16="http://schemas.microsoft.com/office/drawing/2014/main" id="{DA1EEA07-6518-4E54-9209-4A824143D2B8}"/>
                </a:ext>
              </a:extLst>
            </p:cNvPr>
            <p:cNvSpPr>
              <a:spLocks noChangeAspect="1" noChangeShapeType="1"/>
            </p:cNvSpPr>
            <p:nvPr/>
          </p:nvSpPr>
          <p:spPr bwMode="auto">
            <a:xfrm flipH="1" flipV="1">
              <a:off x="4270" y="2149"/>
              <a:ext cx="364" cy="25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66" name="Line 56">
              <a:extLst>
                <a:ext uri="{FF2B5EF4-FFF2-40B4-BE49-F238E27FC236}">
                  <a16:creationId xmlns:a16="http://schemas.microsoft.com/office/drawing/2014/main" id="{61AEC931-E99B-48C9-B5D3-3ABC8E3E5DB9}"/>
                </a:ext>
              </a:extLst>
            </p:cNvPr>
            <p:cNvSpPr>
              <a:spLocks noChangeAspect="1" noChangeShapeType="1"/>
            </p:cNvSpPr>
            <p:nvPr/>
          </p:nvSpPr>
          <p:spPr bwMode="auto">
            <a:xfrm flipV="1">
              <a:off x="4671" y="2149"/>
              <a:ext cx="363" cy="25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67" name="Oval 57">
              <a:extLst>
                <a:ext uri="{FF2B5EF4-FFF2-40B4-BE49-F238E27FC236}">
                  <a16:creationId xmlns:a16="http://schemas.microsoft.com/office/drawing/2014/main" id="{757131B5-BF47-4AD7-A03B-B02032881D63}"/>
                </a:ext>
              </a:extLst>
            </p:cNvPr>
            <p:cNvSpPr>
              <a:spLocks noChangeAspect="1" noChangeArrowheads="1"/>
            </p:cNvSpPr>
            <p:nvPr/>
          </p:nvSpPr>
          <p:spPr bwMode="auto">
            <a:xfrm>
              <a:off x="4630" y="1837"/>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68" name="Text Box 58">
              <a:extLst>
                <a:ext uri="{FF2B5EF4-FFF2-40B4-BE49-F238E27FC236}">
                  <a16:creationId xmlns:a16="http://schemas.microsoft.com/office/drawing/2014/main" id="{629FB9DE-CEDE-442D-BA61-9DB50AB24C3F}"/>
                </a:ext>
              </a:extLst>
            </p:cNvPr>
            <p:cNvSpPr txBox="1">
              <a:spLocks noChangeAspect="1" noChangeArrowheads="1"/>
            </p:cNvSpPr>
            <p:nvPr/>
          </p:nvSpPr>
          <p:spPr bwMode="auto">
            <a:xfrm>
              <a:off x="4600" y="1570"/>
              <a:ext cx="2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10</a:t>
              </a:r>
              <a:endParaRPr lang="en-US" altLang="zh-CN" sz="2400">
                <a:solidFill>
                  <a:srgbClr val="FF0000"/>
                </a:solidFill>
              </a:endParaRPr>
            </a:p>
          </p:txBody>
        </p:sp>
        <p:sp>
          <p:nvSpPr>
            <p:cNvPr id="94269" name="Line 59">
              <a:extLst>
                <a:ext uri="{FF2B5EF4-FFF2-40B4-BE49-F238E27FC236}">
                  <a16:creationId xmlns:a16="http://schemas.microsoft.com/office/drawing/2014/main" id="{C80D7BB1-A4F8-43FD-A448-6D7C0BF06264}"/>
                </a:ext>
              </a:extLst>
            </p:cNvPr>
            <p:cNvSpPr>
              <a:spLocks noChangeAspect="1" noChangeShapeType="1"/>
            </p:cNvSpPr>
            <p:nvPr/>
          </p:nvSpPr>
          <p:spPr bwMode="auto">
            <a:xfrm>
              <a:off x="4654" y="1896"/>
              <a:ext cx="0" cy="499"/>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70" name="Oval 60">
              <a:extLst>
                <a:ext uri="{FF2B5EF4-FFF2-40B4-BE49-F238E27FC236}">
                  <a16:creationId xmlns:a16="http://schemas.microsoft.com/office/drawing/2014/main" id="{C1DA2DAD-0CB6-4FA4-BC31-8A87BA52CF18}"/>
                </a:ext>
              </a:extLst>
            </p:cNvPr>
            <p:cNvSpPr>
              <a:spLocks noChangeAspect="1" noChangeArrowheads="1"/>
            </p:cNvSpPr>
            <p:nvPr/>
          </p:nvSpPr>
          <p:spPr bwMode="auto">
            <a:xfrm>
              <a:off x="5366" y="2116"/>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71" name="Text Box 61">
              <a:extLst>
                <a:ext uri="{FF2B5EF4-FFF2-40B4-BE49-F238E27FC236}">
                  <a16:creationId xmlns:a16="http://schemas.microsoft.com/office/drawing/2014/main" id="{1639635B-14CF-44B2-B637-96BA925E417E}"/>
                </a:ext>
              </a:extLst>
            </p:cNvPr>
            <p:cNvSpPr txBox="1">
              <a:spLocks noChangeAspect="1" noChangeArrowheads="1"/>
            </p:cNvSpPr>
            <p:nvPr/>
          </p:nvSpPr>
          <p:spPr bwMode="auto">
            <a:xfrm>
              <a:off x="5320" y="2123"/>
              <a:ext cx="23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11</a:t>
              </a:r>
              <a:endParaRPr lang="en-US" altLang="zh-CN" sz="2400">
                <a:solidFill>
                  <a:srgbClr val="FF0000"/>
                </a:solidFill>
              </a:endParaRPr>
            </a:p>
          </p:txBody>
        </p:sp>
        <p:sp>
          <p:nvSpPr>
            <p:cNvPr id="94272" name="Text Box 62">
              <a:extLst>
                <a:ext uri="{FF2B5EF4-FFF2-40B4-BE49-F238E27FC236}">
                  <a16:creationId xmlns:a16="http://schemas.microsoft.com/office/drawing/2014/main" id="{F348D53B-C851-4D1B-9898-8A92930E67F8}"/>
                </a:ext>
              </a:extLst>
            </p:cNvPr>
            <p:cNvSpPr txBox="1">
              <a:spLocks noChangeAspect="1" noChangeArrowheads="1"/>
            </p:cNvSpPr>
            <p:nvPr/>
          </p:nvSpPr>
          <p:spPr bwMode="auto">
            <a:xfrm>
              <a:off x="340" y="157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94273" name="Line 63">
              <a:extLst>
                <a:ext uri="{FF2B5EF4-FFF2-40B4-BE49-F238E27FC236}">
                  <a16:creationId xmlns:a16="http://schemas.microsoft.com/office/drawing/2014/main" id="{5EE15EF9-251C-466A-B0F0-9C4CDEF6587A}"/>
                </a:ext>
              </a:extLst>
            </p:cNvPr>
            <p:cNvSpPr>
              <a:spLocks noChangeAspect="1" noChangeShapeType="1"/>
            </p:cNvSpPr>
            <p:nvPr/>
          </p:nvSpPr>
          <p:spPr bwMode="auto">
            <a:xfrm>
              <a:off x="418" y="1889"/>
              <a:ext cx="0" cy="498"/>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74" name="Text Box 64">
              <a:extLst>
                <a:ext uri="{FF2B5EF4-FFF2-40B4-BE49-F238E27FC236}">
                  <a16:creationId xmlns:a16="http://schemas.microsoft.com/office/drawing/2014/main" id="{AE3450B5-9C71-4A80-AB61-E43F388B497B}"/>
                </a:ext>
              </a:extLst>
            </p:cNvPr>
            <p:cNvSpPr txBox="1">
              <a:spLocks noChangeAspect="1" noChangeArrowheads="1"/>
            </p:cNvSpPr>
            <p:nvPr/>
          </p:nvSpPr>
          <p:spPr bwMode="auto">
            <a:xfrm>
              <a:off x="340" y="2403"/>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94275" name="Oval 65">
              <a:extLst>
                <a:ext uri="{FF2B5EF4-FFF2-40B4-BE49-F238E27FC236}">
                  <a16:creationId xmlns:a16="http://schemas.microsoft.com/office/drawing/2014/main" id="{DD0FFE2B-5D8B-45F1-883F-034FE77A967F}"/>
                </a:ext>
              </a:extLst>
            </p:cNvPr>
            <p:cNvSpPr>
              <a:spLocks noChangeAspect="1" noChangeArrowheads="1"/>
            </p:cNvSpPr>
            <p:nvPr/>
          </p:nvSpPr>
          <p:spPr bwMode="auto">
            <a:xfrm>
              <a:off x="399" y="1837"/>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76" name="Line 66">
              <a:extLst>
                <a:ext uri="{FF2B5EF4-FFF2-40B4-BE49-F238E27FC236}">
                  <a16:creationId xmlns:a16="http://schemas.microsoft.com/office/drawing/2014/main" id="{2DAD8C0C-F758-43D4-B34A-DC5ADAC8498E}"/>
                </a:ext>
              </a:extLst>
            </p:cNvPr>
            <p:cNvSpPr>
              <a:spLocks noChangeAspect="1" noChangeShapeType="1"/>
            </p:cNvSpPr>
            <p:nvPr/>
          </p:nvSpPr>
          <p:spPr bwMode="auto">
            <a:xfrm flipH="1">
              <a:off x="426" y="2406"/>
              <a:ext cx="272"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4277" name="Oval 67">
              <a:extLst>
                <a:ext uri="{FF2B5EF4-FFF2-40B4-BE49-F238E27FC236}">
                  <a16:creationId xmlns:a16="http://schemas.microsoft.com/office/drawing/2014/main" id="{1F2855AE-A491-4495-B8A4-5D75E8001885}"/>
                </a:ext>
              </a:extLst>
            </p:cNvPr>
            <p:cNvSpPr>
              <a:spLocks noChangeAspect="1" noChangeArrowheads="1"/>
            </p:cNvSpPr>
            <p:nvPr/>
          </p:nvSpPr>
          <p:spPr bwMode="auto">
            <a:xfrm>
              <a:off x="397" y="2383"/>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4278" name="Line 68">
              <a:extLst>
                <a:ext uri="{FF2B5EF4-FFF2-40B4-BE49-F238E27FC236}">
                  <a16:creationId xmlns:a16="http://schemas.microsoft.com/office/drawing/2014/main" id="{CF626208-F875-415E-9B68-06CB904D0169}"/>
                </a:ext>
              </a:extLst>
            </p:cNvPr>
            <p:cNvSpPr>
              <a:spLocks noChangeAspect="1" noChangeShapeType="1"/>
            </p:cNvSpPr>
            <p:nvPr/>
          </p:nvSpPr>
          <p:spPr bwMode="auto">
            <a:xfrm flipV="1">
              <a:off x="439" y="1860"/>
              <a:ext cx="272" cy="0"/>
            </a:xfrm>
            <a:prstGeom prst="line">
              <a:avLst/>
            </a:prstGeom>
            <a:noFill/>
            <a:ln w="2540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285190" name="Rectangle 70">
            <a:extLst>
              <a:ext uri="{FF2B5EF4-FFF2-40B4-BE49-F238E27FC236}">
                <a16:creationId xmlns:a16="http://schemas.microsoft.com/office/drawing/2014/main" id="{389A2BDD-C18E-4B98-BE9A-BD0CCEB11AAA}"/>
              </a:ext>
            </a:extLst>
          </p:cNvPr>
          <p:cNvSpPr>
            <a:spLocks noChangeArrowheads="1"/>
          </p:cNvSpPr>
          <p:nvPr/>
        </p:nvSpPr>
        <p:spPr bwMode="auto">
          <a:xfrm>
            <a:off x="1847850" y="4221164"/>
            <a:ext cx="86042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分析  </a:t>
            </a:r>
            <a:r>
              <a:rPr lang="zh-CN" altLang="en-US"/>
              <a:t>本题中图很简单，并且给出了图形，很容易看出</a:t>
            </a:r>
            <a:r>
              <a:rPr lang="en-US" altLang="zh-CN"/>
              <a:t>G</a:t>
            </a:r>
            <a:r>
              <a:rPr lang="en-US" altLang="zh-CN" baseline="-25000"/>
              <a:t>1</a:t>
            </a:r>
            <a:r>
              <a:rPr lang="zh-CN" altLang="en-US"/>
              <a:t>是连通图，</a:t>
            </a:r>
            <a:r>
              <a:rPr lang="en-US" altLang="zh-CN"/>
              <a:t>G</a:t>
            </a:r>
            <a:r>
              <a:rPr lang="en-US" altLang="zh-CN" baseline="-25000"/>
              <a:t>2</a:t>
            </a:r>
            <a:r>
              <a:rPr lang="zh-CN" altLang="en-US"/>
              <a:t>是非连通图。容易看出，</a:t>
            </a:r>
            <a:r>
              <a:rPr lang="en-US" altLang="zh-CN"/>
              <a:t>G</a:t>
            </a:r>
            <a:r>
              <a:rPr lang="en-US" altLang="zh-CN" baseline="-25000"/>
              <a:t>2</a:t>
            </a:r>
            <a:r>
              <a:rPr lang="zh-CN" altLang="en-US"/>
              <a:t>中可达关系的等价类为</a:t>
            </a:r>
            <a:r>
              <a:rPr lang="en-US" altLang="zh-CN"/>
              <a:t>{v</a:t>
            </a:r>
            <a:r>
              <a:rPr lang="en-US" altLang="zh-CN" baseline="-25000"/>
              <a:t>1</a:t>
            </a:r>
            <a:r>
              <a:rPr lang="en-US" altLang="zh-CN"/>
              <a:t>,v</a:t>
            </a:r>
            <a:r>
              <a:rPr lang="en-US" altLang="zh-CN" baseline="-25000"/>
              <a:t>2</a:t>
            </a:r>
            <a:r>
              <a:rPr lang="en-US" altLang="zh-CN"/>
              <a:t>,v</a:t>
            </a:r>
            <a:r>
              <a:rPr lang="en-US" altLang="zh-CN" baseline="-25000"/>
              <a:t>3</a:t>
            </a:r>
            <a:r>
              <a:rPr lang="en-US" altLang="zh-CN"/>
              <a:t>}</a:t>
            </a:r>
            <a:r>
              <a:rPr lang="zh-CN" altLang="en-US"/>
              <a:t>，</a:t>
            </a:r>
            <a:r>
              <a:rPr lang="en-US" altLang="zh-CN"/>
              <a:t>{v</a:t>
            </a:r>
            <a:r>
              <a:rPr lang="en-US" altLang="zh-CN" baseline="-25000"/>
              <a:t>4</a:t>
            </a:r>
            <a:r>
              <a:rPr lang="en-US" altLang="zh-CN"/>
              <a:t>,v</a:t>
            </a:r>
            <a:r>
              <a:rPr lang="en-US" altLang="zh-CN" baseline="-25000"/>
              <a:t>5</a:t>
            </a:r>
            <a:r>
              <a:rPr lang="en-US" altLang="zh-CN"/>
              <a:t>,v</a:t>
            </a:r>
            <a:r>
              <a:rPr lang="en-US" altLang="zh-CN" baseline="-25000"/>
              <a:t>6</a:t>
            </a:r>
            <a:r>
              <a:rPr lang="en-US" altLang="zh-CN"/>
              <a:t>}</a:t>
            </a:r>
            <a:r>
              <a:rPr lang="zh-CN" altLang="en-US"/>
              <a:t>，</a:t>
            </a:r>
            <a:r>
              <a:rPr lang="en-US" altLang="zh-CN"/>
              <a:t>{v</a:t>
            </a:r>
            <a:r>
              <a:rPr lang="en-US" altLang="zh-CN" baseline="-25000"/>
              <a:t>7</a:t>
            </a:r>
            <a:r>
              <a:rPr lang="en-US" altLang="zh-CN"/>
              <a:t>,v</a:t>
            </a:r>
            <a:r>
              <a:rPr lang="en-US" altLang="zh-CN" baseline="-25000"/>
              <a:t>8</a:t>
            </a:r>
            <a:r>
              <a:rPr lang="en-US" altLang="zh-CN"/>
              <a:t>,v</a:t>
            </a:r>
            <a:r>
              <a:rPr lang="en-US" altLang="zh-CN" baseline="-25000"/>
              <a:t>9</a:t>
            </a:r>
            <a:r>
              <a:rPr lang="en-US" altLang="zh-CN"/>
              <a:t>, v</a:t>
            </a:r>
            <a:r>
              <a:rPr lang="en-US" altLang="zh-CN" baseline="-25000"/>
              <a:t>10</a:t>
            </a:r>
            <a:r>
              <a:rPr lang="en-US" altLang="zh-CN"/>
              <a:t>}</a:t>
            </a:r>
            <a:r>
              <a:rPr lang="zh-CN" altLang="en-US"/>
              <a:t>，</a:t>
            </a:r>
            <a:r>
              <a:rPr lang="en-US" altLang="zh-CN"/>
              <a:t>{v</a:t>
            </a:r>
            <a:r>
              <a:rPr lang="en-US" altLang="zh-CN" baseline="-25000"/>
              <a:t>11</a:t>
            </a:r>
            <a:r>
              <a:rPr lang="en-US" altLang="zh-CN"/>
              <a:t>}</a:t>
            </a:r>
            <a:r>
              <a:rPr lang="zh-CN" altLang="en-US"/>
              <a:t>，它们导出的子图即为</a:t>
            </a:r>
            <a:r>
              <a:rPr lang="en-US" altLang="zh-CN"/>
              <a:t>G</a:t>
            </a:r>
            <a:r>
              <a:rPr lang="en-US" altLang="zh-CN" baseline="-25000"/>
              <a:t>2</a:t>
            </a:r>
            <a:r>
              <a:rPr lang="zh-CN" altLang="en-US"/>
              <a:t>的</a:t>
            </a:r>
            <a:r>
              <a:rPr lang="en-US" altLang="zh-CN"/>
              <a:t>4</a:t>
            </a:r>
            <a:r>
              <a:rPr lang="zh-CN" altLang="en-US"/>
              <a:t>个连通分支。</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5190"/>
                                        </p:tgtEl>
                                        <p:attrNameLst>
                                          <p:attrName>style.visibility</p:attrName>
                                        </p:attrNameLst>
                                      </p:cBhvr>
                                      <p:to>
                                        <p:strVal val="visible"/>
                                      </p:to>
                                    </p:set>
                                    <p:animEffect transition="in" filter="fade">
                                      <p:cBhvr>
                                        <p:cTn id="7" dur="500"/>
                                        <p:tgtEl>
                                          <p:spTgt spid="1285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1285190"/>
                                        </p:tgtEl>
                                      </p:cBhvr>
                                    </p:animEffect>
                                    <p:set>
                                      <p:cBhvr>
                                        <p:cTn id="12" dur="1" fill="hold">
                                          <p:stCondLst>
                                            <p:cond delay="499"/>
                                          </p:stCondLst>
                                        </p:cTn>
                                        <p:tgtEl>
                                          <p:spTgt spid="12851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90" grpId="0"/>
      <p:bldP spid="1285190"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a:extLst>
              <a:ext uri="{FF2B5EF4-FFF2-40B4-BE49-F238E27FC236}">
                <a16:creationId xmlns:a16="http://schemas.microsoft.com/office/drawing/2014/main" id="{D4BF530D-3468-4F00-852A-728A6130BF9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4BCCA7A7-7986-4248-B113-5A74711532A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5235" name="Rectangle 2">
            <a:extLst>
              <a:ext uri="{FF2B5EF4-FFF2-40B4-BE49-F238E27FC236}">
                <a16:creationId xmlns:a16="http://schemas.microsoft.com/office/drawing/2014/main" id="{CE1D0B43-7B78-481C-8C4D-AA26AB305CD1}"/>
              </a:ext>
            </a:extLst>
          </p:cNvPr>
          <p:cNvSpPr>
            <a:spLocks noGrp="1" noChangeArrowheads="1"/>
          </p:cNvSpPr>
          <p:nvPr>
            <p:ph type="title"/>
          </p:nvPr>
        </p:nvSpPr>
        <p:spPr/>
        <p:txBody>
          <a:bodyPr/>
          <a:lstStyle/>
          <a:p>
            <a:pPr eaLnBrk="1" hangingPunct="1"/>
            <a:r>
              <a:rPr lang="en-US" altLang="zh-CN"/>
              <a:t>8.3.3 </a:t>
            </a:r>
            <a:r>
              <a:rPr lang="zh-CN" altLang="en-US"/>
              <a:t>有向图的连通性</a:t>
            </a:r>
          </a:p>
        </p:txBody>
      </p:sp>
      <p:sp>
        <p:nvSpPr>
          <p:cNvPr id="1286147" name="Rectangle 3">
            <a:extLst>
              <a:ext uri="{FF2B5EF4-FFF2-40B4-BE49-F238E27FC236}">
                <a16:creationId xmlns:a16="http://schemas.microsoft.com/office/drawing/2014/main" id="{BD4E3009-F242-42FD-8F0B-42162EF465F3}"/>
              </a:ext>
            </a:extLst>
          </p:cNvPr>
          <p:cNvSpPr>
            <a:spLocks noGrp="1" noChangeArrowheads="1"/>
          </p:cNvSpPr>
          <p:nvPr>
            <p:ph type="body" idx="1"/>
          </p:nvPr>
        </p:nvSpPr>
        <p:spPr>
          <a:xfrm>
            <a:off x="2135188" y="1196975"/>
            <a:ext cx="8064500" cy="5348288"/>
          </a:xfrm>
        </p:spPr>
        <p:txBody>
          <a:bodyPr/>
          <a:lstStyle/>
          <a:p>
            <a:pPr marL="533400" indent="-533400" eaLnBrk="1" hangingPunct="1">
              <a:spcBef>
                <a:spcPct val="10000"/>
              </a:spcBef>
              <a:buNone/>
            </a:pPr>
            <a:r>
              <a:rPr lang="zh-CN" altLang="en-US" dirty="0"/>
              <a:t>定义</a:t>
            </a:r>
            <a:r>
              <a:rPr lang="en-US" altLang="zh-CN" dirty="0"/>
              <a:t>8.3.5  </a:t>
            </a:r>
            <a:r>
              <a:rPr lang="zh-CN" altLang="en-US" dirty="0"/>
              <a:t>设</a:t>
            </a:r>
            <a:r>
              <a:rPr lang="en-US" altLang="zh-CN" dirty="0"/>
              <a:t>G = &lt;V, E&gt;</a:t>
            </a:r>
            <a:r>
              <a:rPr lang="zh-CN" altLang="en-US" dirty="0"/>
              <a:t>是一个有向图，</a:t>
            </a:r>
          </a:p>
          <a:p>
            <a:pPr marL="533400" indent="-533400" eaLnBrk="1" hangingPunct="1">
              <a:spcBef>
                <a:spcPct val="10000"/>
              </a:spcBef>
              <a:buClr>
                <a:srgbClr val="800080"/>
              </a:buClr>
              <a:buFont typeface="Wingdings" panose="05000000000000000000" pitchFamily="2" charset="2"/>
              <a:buAutoNum type="arabicPeriod"/>
            </a:pPr>
            <a:r>
              <a:rPr lang="zh-CN" altLang="en-US" dirty="0">
                <a:solidFill>
                  <a:srgbClr val="0000FF"/>
                </a:solidFill>
              </a:rPr>
              <a:t>略去</a:t>
            </a:r>
            <a:r>
              <a:rPr lang="en-US" altLang="zh-CN" dirty="0"/>
              <a:t>G</a:t>
            </a:r>
            <a:r>
              <a:rPr lang="zh-CN" altLang="en-US" dirty="0"/>
              <a:t>中所有有向边的</a:t>
            </a:r>
            <a:r>
              <a:rPr lang="zh-CN" altLang="en-US" dirty="0">
                <a:solidFill>
                  <a:srgbClr val="0000FF"/>
                </a:solidFill>
              </a:rPr>
              <a:t>方向</a:t>
            </a:r>
            <a:r>
              <a:rPr lang="zh-CN" altLang="en-US" dirty="0"/>
              <a:t>得无向图</a:t>
            </a:r>
            <a:r>
              <a:rPr lang="en-US" altLang="zh-CN" dirty="0"/>
              <a:t>G</a:t>
            </a:r>
            <a:r>
              <a:rPr lang="en-US" altLang="zh-CN" dirty="0">
                <a:latin typeface="宋体" panose="02010600030101010101" pitchFamily="2" charset="-122"/>
              </a:rPr>
              <a:t>’</a:t>
            </a:r>
            <a:r>
              <a:rPr lang="zh-CN" altLang="en-US" dirty="0"/>
              <a:t>，如果无向图</a:t>
            </a:r>
            <a:r>
              <a:rPr lang="en-US" altLang="zh-CN" dirty="0"/>
              <a:t>G</a:t>
            </a:r>
            <a:r>
              <a:rPr lang="en-US" altLang="zh-CN" dirty="0">
                <a:latin typeface="宋体" panose="02010600030101010101" pitchFamily="2" charset="-122"/>
              </a:rPr>
              <a:t>’</a:t>
            </a:r>
            <a:r>
              <a:rPr lang="zh-CN" altLang="en-US" dirty="0"/>
              <a:t>是</a:t>
            </a:r>
            <a:r>
              <a:rPr lang="zh-CN" altLang="en-US" dirty="0">
                <a:solidFill>
                  <a:srgbClr val="0000FF"/>
                </a:solidFill>
              </a:rPr>
              <a:t>连通图</a:t>
            </a:r>
            <a:r>
              <a:rPr lang="zh-CN" altLang="en-US" dirty="0"/>
              <a:t>，则称有向图</a:t>
            </a:r>
            <a:r>
              <a:rPr lang="en-US" altLang="zh-CN" dirty="0"/>
              <a:t>G</a:t>
            </a:r>
            <a:r>
              <a:rPr lang="zh-CN" altLang="en-US" dirty="0"/>
              <a:t>是</a:t>
            </a:r>
            <a:r>
              <a:rPr lang="zh-CN" altLang="en-US" dirty="0">
                <a:solidFill>
                  <a:schemeClr val="accent1"/>
                </a:solidFill>
              </a:rPr>
              <a:t>连通图</a:t>
            </a:r>
            <a:r>
              <a:rPr lang="zh-CN" altLang="en-US" dirty="0"/>
              <a:t>或称为</a:t>
            </a:r>
            <a:r>
              <a:rPr lang="zh-CN" altLang="en-US" dirty="0">
                <a:solidFill>
                  <a:schemeClr val="accent1"/>
                </a:solidFill>
              </a:rPr>
              <a:t>弱连通图</a:t>
            </a:r>
            <a:r>
              <a:rPr lang="en-US" altLang="zh-CN" dirty="0"/>
              <a:t>(Weakly Connected Graph)</a:t>
            </a:r>
            <a:r>
              <a:rPr lang="zh-CN" altLang="en-US" dirty="0"/>
              <a:t>。否则称</a:t>
            </a:r>
            <a:r>
              <a:rPr lang="en-US" altLang="zh-CN" dirty="0"/>
              <a:t>G</a:t>
            </a:r>
            <a:r>
              <a:rPr lang="zh-CN" altLang="en-US" dirty="0"/>
              <a:t>是</a:t>
            </a:r>
            <a:r>
              <a:rPr lang="zh-CN" altLang="en-US" dirty="0">
                <a:solidFill>
                  <a:schemeClr val="accent1"/>
                </a:solidFill>
              </a:rPr>
              <a:t>非连通图</a:t>
            </a:r>
            <a:r>
              <a:rPr lang="zh-CN" altLang="en-US" dirty="0"/>
              <a:t>；</a:t>
            </a:r>
          </a:p>
          <a:p>
            <a:pPr marL="533400" indent="-533400" eaLnBrk="1" hangingPunct="1">
              <a:spcBef>
                <a:spcPct val="10000"/>
              </a:spcBef>
              <a:buClr>
                <a:srgbClr val="800080"/>
              </a:buClr>
              <a:buFont typeface="Wingdings" panose="05000000000000000000" pitchFamily="2" charset="2"/>
              <a:buAutoNum type="arabicPeriod"/>
            </a:pPr>
            <a:r>
              <a:rPr lang="zh-CN" altLang="en-US" dirty="0"/>
              <a:t>若</a:t>
            </a:r>
            <a:r>
              <a:rPr lang="en-US" altLang="zh-CN" dirty="0"/>
              <a:t>G</a:t>
            </a:r>
            <a:r>
              <a:rPr lang="zh-CN" altLang="en-US" dirty="0"/>
              <a:t>中</a:t>
            </a:r>
            <a:r>
              <a:rPr lang="zh-CN" altLang="en-US" dirty="0">
                <a:solidFill>
                  <a:srgbClr val="800080"/>
                </a:solidFill>
              </a:rPr>
              <a:t>任何一对结点</a:t>
            </a:r>
            <a:r>
              <a:rPr lang="zh-CN" altLang="en-US" dirty="0"/>
              <a:t>之间</a:t>
            </a:r>
            <a:r>
              <a:rPr lang="zh-CN" altLang="en-US" dirty="0">
                <a:solidFill>
                  <a:srgbClr val="0000FF"/>
                </a:solidFill>
              </a:rPr>
              <a:t>至少有一个结点到另一个结点是可达的</a:t>
            </a:r>
            <a:r>
              <a:rPr lang="zh-CN" altLang="en-US" dirty="0"/>
              <a:t>，则称</a:t>
            </a:r>
            <a:r>
              <a:rPr lang="en-US" altLang="zh-CN" dirty="0"/>
              <a:t>G</a:t>
            </a:r>
            <a:r>
              <a:rPr lang="zh-CN" altLang="en-US" dirty="0"/>
              <a:t>是</a:t>
            </a:r>
            <a:r>
              <a:rPr lang="zh-CN" altLang="en-US" dirty="0">
                <a:solidFill>
                  <a:schemeClr val="accent1"/>
                </a:solidFill>
              </a:rPr>
              <a:t>单向连通图</a:t>
            </a:r>
            <a:r>
              <a:rPr lang="en-US" altLang="zh-CN" dirty="0"/>
              <a:t>(Unilaterally Connected Graph)</a:t>
            </a:r>
            <a:r>
              <a:rPr lang="zh-CN" altLang="en-US" dirty="0"/>
              <a:t>；</a:t>
            </a:r>
          </a:p>
          <a:p>
            <a:pPr marL="533400" indent="-533400" eaLnBrk="1" hangingPunct="1">
              <a:spcBef>
                <a:spcPct val="10000"/>
              </a:spcBef>
              <a:buClr>
                <a:srgbClr val="800080"/>
              </a:buClr>
              <a:buFont typeface="Wingdings" panose="05000000000000000000" pitchFamily="2" charset="2"/>
              <a:buAutoNum type="arabicPeriod"/>
            </a:pPr>
            <a:r>
              <a:rPr lang="zh-CN" altLang="en-US" dirty="0"/>
              <a:t>若</a:t>
            </a:r>
            <a:r>
              <a:rPr lang="en-US" altLang="zh-CN" dirty="0"/>
              <a:t>G</a:t>
            </a:r>
            <a:r>
              <a:rPr lang="zh-CN" altLang="en-US" dirty="0"/>
              <a:t>中</a:t>
            </a:r>
            <a:r>
              <a:rPr lang="zh-CN" altLang="en-US" dirty="0">
                <a:solidFill>
                  <a:srgbClr val="800080"/>
                </a:solidFill>
              </a:rPr>
              <a:t>任何一对结点</a:t>
            </a:r>
            <a:r>
              <a:rPr lang="zh-CN" altLang="en-US" dirty="0"/>
              <a:t>之间都是</a:t>
            </a:r>
            <a:r>
              <a:rPr lang="zh-CN" altLang="en-US" dirty="0">
                <a:solidFill>
                  <a:srgbClr val="0000FF"/>
                </a:solidFill>
              </a:rPr>
              <a:t>相互可达</a:t>
            </a:r>
            <a:r>
              <a:rPr lang="zh-CN" altLang="en-US" dirty="0"/>
              <a:t>的，则称</a:t>
            </a:r>
            <a:r>
              <a:rPr lang="en-US" altLang="zh-CN" dirty="0"/>
              <a:t>G</a:t>
            </a:r>
            <a:r>
              <a:rPr lang="zh-CN" altLang="en-US" dirty="0"/>
              <a:t>是</a:t>
            </a:r>
            <a:r>
              <a:rPr lang="zh-CN" altLang="en-US" dirty="0">
                <a:solidFill>
                  <a:schemeClr val="accent1"/>
                </a:solidFill>
              </a:rPr>
              <a:t>强连通图</a:t>
            </a:r>
            <a:r>
              <a:rPr lang="en-US" altLang="zh-CN" dirty="0"/>
              <a:t>(Strongly Connected Graph)</a:t>
            </a:r>
            <a:r>
              <a:rPr lang="zh-CN" altLang="en-US" dirty="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6147">
                                            <p:txEl>
                                              <p:pRg st="1" end="1"/>
                                            </p:txEl>
                                          </p:spTgt>
                                        </p:tgtEl>
                                        <p:attrNameLst>
                                          <p:attrName>style.visibility</p:attrName>
                                        </p:attrNameLst>
                                      </p:cBhvr>
                                      <p:to>
                                        <p:strVal val="visible"/>
                                      </p:to>
                                    </p:set>
                                    <p:animEffect transition="in" filter="fade">
                                      <p:cBhvr>
                                        <p:cTn id="7" dur="500"/>
                                        <p:tgtEl>
                                          <p:spTgt spid="128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6147">
                                            <p:txEl>
                                              <p:pRg st="2" end="2"/>
                                            </p:txEl>
                                          </p:spTgt>
                                        </p:tgtEl>
                                        <p:attrNameLst>
                                          <p:attrName>style.visibility</p:attrName>
                                        </p:attrNameLst>
                                      </p:cBhvr>
                                      <p:to>
                                        <p:strVal val="visible"/>
                                      </p:to>
                                    </p:set>
                                    <p:animEffect transition="in" filter="fade">
                                      <p:cBhvr>
                                        <p:cTn id="12" dur="500"/>
                                        <p:tgtEl>
                                          <p:spTgt spid="128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86147">
                                            <p:txEl>
                                              <p:pRg st="3" end="3"/>
                                            </p:txEl>
                                          </p:spTgt>
                                        </p:tgtEl>
                                        <p:attrNameLst>
                                          <p:attrName>style.visibility</p:attrName>
                                        </p:attrNameLst>
                                      </p:cBhvr>
                                      <p:to>
                                        <p:strVal val="visible"/>
                                      </p:to>
                                    </p:set>
                                    <p:animEffect transition="in" filter="fade">
                                      <p:cBhvr>
                                        <p:cTn id="17" dur="500"/>
                                        <p:tgtEl>
                                          <p:spTgt spid="128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7"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a:extLst>
              <a:ext uri="{FF2B5EF4-FFF2-40B4-BE49-F238E27FC236}">
                <a16:creationId xmlns:a16="http://schemas.microsoft.com/office/drawing/2014/main" id="{AAC54393-01E2-41F9-B14A-41A96CC8E6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FAF52F0A-8E74-4F6F-AFDB-DA9F28F1278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6259" name="Rectangle 2">
            <a:extLst>
              <a:ext uri="{FF2B5EF4-FFF2-40B4-BE49-F238E27FC236}">
                <a16:creationId xmlns:a16="http://schemas.microsoft.com/office/drawing/2014/main" id="{96E88B36-D69E-4DD4-A765-871422786683}"/>
              </a:ext>
            </a:extLst>
          </p:cNvPr>
          <p:cNvSpPr>
            <a:spLocks noGrp="1" noChangeArrowheads="1"/>
          </p:cNvSpPr>
          <p:nvPr>
            <p:ph type="title"/>
          </p:nvPr>
        </p:nvSpPr>
        <p:spPr/>
        <p:txBody>
          <a:bodyPr/>
          <a:lstStyle/>
          <a:p>
            <a:pPr eaLnBrk="1" hangingPunct="1"/>
            <a:r>
              <a:rPr lang="zh-CN" altLang="en-US"/>
              <a:t>例</a:t>
            </a:r>
            <a:r>
              <a:rPr lang="en-US" altLang="zh-CN"/>
              <a:t>8.3.6</a:t>
            </a:r>
            <a:endParaRPr lang="zh-CN" altLang="en-US"/>
          </a:p>
        </p:txBody>
      </p:sp>
      <p:sp>
        <p:nvSpPr>
          <p:cNvPr id="1287171" name="Rectangle 3">
            <a:extLst>
              <a:ext uri="{FF2B5EF4-FFF2-40B4-BE49-F238E27FC236}">
                <a16:creationId xmlns:a16="http://schemas.microsoft.com/office/drawing/2014/main" id="{52138180-ABD4-4EEA-BF9B-8254252D2AF2}"/>
              </a:ext>
            </a:extLst>
          </p:cNvPr>
          <p:cNvSpPr>
            <a:spLocks noGrp="1" noChangeArrowheads="1"/>
          </p:cNvSpPr>
          <p:nvPr>
            <p:ph type="body" idx="1"/>
          </p:nvPr>
        </p:nvSpPr>
        <p:spPr>
          <a:xfrm>
            <a:off x="2135188" y="1246189"/>
            <a:ext cx="8064500" cy="540725"/>
          </a:xfrm>
        </p:spPr>
        <p:txBody>
          <a:bodyPr/>
          <a:lstStyle/>
          <a:p>
            <a:pPr marL="0" indent="0" eaLnBrk="1" hangingPunct="1">
              <a:buNone/>
            </a:pPr>
            <a:r>
              <a:rPr lang="zh-CN" altLang="en-US"/>
              <a:t>判断下图中</a:t>
            </a:r>
            <a:r>
              <a:rPr lang="en-US" altLang="zh-CN"/>
              <a:t>4</a:t>
            </a:r>
            <a:r>
              <a:rPr lang="zh-CN" altLang="en-US"/>
              <a:t>个图的连通性。</a:t>
            </a:r>
          </a:p>
        </p:txBody>
      </p:sp>
      <p:grpSp>
        <p:nvGrpSpPr>
          <p:cNvPr id="2" name="Group 58">
            <a:extLst>
              <a:ext uri="{FF2B5EF4-FFF2-40B4-BE49-F238E27FC236}">
                <a16:creationId xmlns:a16="http://schemas.microsoft.com/office/drawing/2014/main" id="{6E9EE104-1490-47DD-B79D-786F4E834D73}"/>
              </a:ext>
            </a:extLst>
          </p:cNvPr>
          <p:cNvGrpSpPr>
            <a:grpSpLocks/>
          </p:cNvGrpSpPr>
          <p:nvPr/>
        </p:nvGrpSpPr>
        <p:grpSpPr bwMode="auto">
          <a:xfrm>
            <a:off x="2430463" y="2038351"/>
            <a:ext cx="7626350" cy="1552575"/>
            <a:chOff x="571" y="1344"/>
            <a:chExt cx="4804" cy="978"/>
          </a:xfrm>
        </p:grpSpPr>
        <p:sp>
          <p:nvSpPr>
            <p:cNvPr id="96263" name="Text Box 6">
              <a:extLst>
                <a:ext uri="{FF2B5EF4-FFF2-40B4-BE49-F238E27FC236}">
                  <a16:creationId xmlns:a16="http://schemas.microsoft.com/office/drawing/2014/main" id="{923DF36B-2F2E-4D34-B4DA-6849320851A7}"/>
                </a:ext>
              </a:extLst>
            </p:cNvPr>
            <p:cNvSpPr txBox="1">
              <a:spLocks noChangeAspect="1" noChangeArrowheads="1"/>
            </p:cNvSpPr>
            <p:nvPr/>
          </p:nvSpPr>
          <p:spPr bwMode="auto">
            <a:xfrm>
              <a:off x="2172" y="2096"/>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2</a:t>
              </a:r>
              <a:endParaRPr lang="en-US" altLang="zh-CN" sz="2400">
                <a:solidFill>
                  <a:srgbClr val="FF0000"/>
                </a:solidFill>
              </a:endParaRPr>
            </a:p>
          </p:txBody>
        </p:sp>
        <p:sp>
          <p:nvSpPr>
            <p:cNvPr id="96264" name="Line 7">
              <a:extLst>
                <a:ext uri="{FF2B5EF4-FFF2-40B4-BE49-F238E27FC236}">
                  <a16:creationId xmlns:a16="http://schemas.microsoft.com/office/drawing/2014/main" id="{6089882D-B55B-4931-ABF1-BFB69FFBD6C5}"/>
                </a:ext>
              </a:extLst>
            </p:cNvPr>
            <p:cNvSpPr>
              <a:spLocks noChangeAspect="1" noChangeShapeType="1"/>
            </p:cNvSpPr>
            <p:nvPr/>
          </p:nvSpPr>
          <p:spPr bwMode="auto">
            <a:xfrm>
              <a:off x="2017" y="1532"/>
              <a:ext cx="0"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65" name="Line 8">
              <a:extLst>
                <a:ext uri="{FF2B5EF4-FFF2-40B4-BE49-F238E27FC236}">
                  <a16:creationId xmlns:a16="http://schemas.microsoft.com/office/drawing/2014/main" id="{213FD7A3-9D83-4D4D-9DB1-95DDBCA51A8E}"/>
                </a:ext>
              </a:extLst>
            </p:cNvPr>
            <p:cNvSpPr>
              <a:spLocks noChangeAspect="1" noChangeShapeType="1"/>
            </p:cNvSpPr>
            <p:nvPr/>
          </p:nvSpPr>
          <p:spPr bwMode="auto">
            <a:xfrm>
              <a:off x="2038" y="1513"/>
              <a:ext cx="453" cy="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66" name="Oval 9">
              <a:extLst>
                <a:ext uri="{FF2B5EF4-FFF2-40B4-BE49-F238E27FC236}">
                  <a16:creationId xmlns:a16="http://schemas.microsoft.com/office/drawing/2014/main" id="{EE474E78-34C0-47CB-99A0-FB398707736F}"/>
                </a:ext>
              </a:extLst>
            </p:cNvPr>
            <p:cNvSpPr>
              <a:spLocks noChangeAspect="1" noChangeArrowheads="1"/>
            </p:cNvSpPr>
            <p:nvPr/>
          </p:nvSpPr>
          <p:spPr bwMode="auto">
            <a:xfrm>
              <a:off x="1996" y="1490"/>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67" name="Line 10">
              <a:extLst>
                <a:ext uri="{FF2B5EF4-FFF2-40B4-BE49-F238E27FC236}">
                  <a16:creationId xmlns:a16="http://schemas.microsoft.com/office/drawing/2014/main" id="{91853D47-1FD2-4495-A161-FBF155A71D05}"/>
                </a:ext>
              </a:extLst>
            </p:cNvPr>
            <p:cNvSpPr>
              <a:spLocks noChangeAspect="1" noChangeShapeType="1"/>
            </p:cNvSpPr>
            <p:nvPr/>
          </p:nvSpPr>
          <p:spPr bwMode="auto">
            <a:xfrm>
              <a:off x="2038" y="2002"/>
              <a:ext cx="453"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68" name="Oval 11">
              <a:extLst>
                <a:ext uri="{FF2B5EF4-FFF2-40B4-BE49-F238E27FC236}">
                  <a16:creationId xmlns:a16="http://schemas.microsoft.com/office/drawing/2014/main" id="{2647F950-BA50-482F-804B-7628C2B73992}"/>
                </a:ext>
              </a:extLst>
            </p:cNvPr>
            <p:cNvSpPr>
              <a:spLocks noChangeAspect="1" noChangeArrowheads="1"/>
            </p:cNvSpPr>
            <p:nvPr/>
          </p:nvSpPr>
          <p:spPr bwMode="auto">
            <a:xfrm>
              <a:off x="1999" y="1979"/>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69" name="Line 12">
              <a:extLst>
                <a:ext uri="{FF2B5EF4-FFF2-40B4-BE49-F238E27FC236}">
                  <a16:creationId xmlns:a16="http://schemas.microsoft.com/office/drawing/2014/main" id="{8B84DEE7-6724-4E74-9F3F-61EC6A5C35A6}"/>
                </a:ext>
              </a:extLst>
            </p:cNvPr>
            <p:cNvSpPr>
              <a:spLocks noChangeAspect="1" noChangeShapeType="1"/>
            </p:cNvSpPr>
            <p:nvPr/>
          </p:nvSpPr>
          <p:spPr bwMode="auto">
            <a:xfrm>
              <a:off x="2521" y="1532"/>
              <a:ext cx="0"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70" name="Oval 13">
              <a:extLst>
                <a:ext uri="{FF2B5EF4-FFF2-40B4-BE49-F238E27FC236}">
                  <a16:creationId xmlns:a16="http://schemas.microsoft.com/office/drawing/2014/main" id="{5C7B4CC7-F0AE-4C04-97C5-1E9500E352C0}"/>
                </a:ext>
              </a:extLst>
            </p:cNvPr>
            <p:cNvSpPr>
              <a:spLocks noChangeAspect="1" noChangeArrowheads="1"/>
            </p:cNvSpPr>
            <p:nvPr/>
          </p:nvSpPr>
          <p:spPr bwMode="auto">
            <a:xfrm>
              <a:off x="2500" y="1490"/>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71" name="Oval 14">
              <a:extLst>
                <a:ext uri="{FF2B5EF4-FFF2-40B4-BE49-F238E27FC236}">
                  <a16:creationId xmlns:a16="http://schemas.microsoft.com/office/drawing/2014/main" id="{A9EC899C-3EB3-491F-AD27-B65E5B32AB26}"/>
                </a:ext>
              </a:extLst>
            </p:cNvPr>
            <p:cNvSpPr>
              <a:spLocks noChangeAspect="1" noChangeArrowheads="1"/>
            </p:cNvSpPr>
            <p:nvPr/>
          </p:nvSpPr>
          <p:spPr bwMode="auto">
            <a:xfrm>
              <a:off x="2503" y="1979"/>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72" name="Text Box 15">
              <a:extLst>
                <a:ext uri="{FF2B5EF4-FFF2-40B4-BE49-F238E27FC236}">
                  <a16:creationId xmlns:a16="http://schemas.microsoft.com/office/drawing/2014/main" id="{CEED3B33-12F8-4790-9FE7-CE4595BD6F4F}"/>
                </a:ext>
              </a:extLst>
            </p:cNvPr>
            <p:cNvSpPr txBox="1">
              <a:spLocks noChangeAspect="1" noChangeArrowheads="1"/>
            </p:cNvSpPr>
            <p:nvPr/>
          </p:nvSpPr>
          <p:spPr bwMode="auto">
            <a:xfrm>
              <a:off x="1816" y="1344"/>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96273" name="Text Box 16">
              <a:extLst>
                <a:ext uri="{FF2B5EF4-FFF2-40B4-BE49-F238E27FC236}">
                  <a16:creationId xmlns:a16="http://schemas.microsoft.com/office/drawing/2014/main" id="{9A681F6D-BDE7-4CA7-A90E-63991F735506}"/>
                </a:ext>
              </a:extLst>
            </p:cNvPr>
            <p:cNvSpPr txBox="1">
              <a:spLocks noChangeAspect="1" noChangeArrowheads="1"/>
            </p:cNvSpPr>
            <p:nvPr/>
          </p:nvSpPr>
          <p:spPr bwMode="auto">
            <a:xfrm>
              <a:off x="1816" y="1906"/>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96274" name="Text Box 17">
              <a:extLst>
                <a:ext uri="{FF2B5EF4-FFF2-40B4-BE49-F238E27FC236}">
                  <a16:creationId xmlns:a16="http://schemas.microsoft.com/office/drawing/2014/main" id="{21A4A5C3-0B3A-49ED-A129-4E73EF963976}"/>
                </a:ext>
              </a:extLst>
            </p:cNvPr>
            <p:cNvSpPr txBox="1">
              <a:spLocks noChangeAspect="1" noChangeArrowheads="1"/>
            </p:cNvSpPr>
            <p:nvPr/>
          </p:nvSpPr>
          <p:spPr bwMode="auto">
            <a:xfrm>
              <a:off x="2575" y="1344"/>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96275" name="Text Box 18">
              <a:extLst>
                <a:ext uri="{FF2B5EF4-FFF2-40B4-BE49-F238E27FC236}">
                  <a16:creationId xmlns:a16="http://schemas.microsoft.com/office/drawing/2014/main" id="{7D7B50D0-EC3D-46E3-A8DB-5D46A22908D3}"/>
                </a:ext>
              </a:extLst>
            </p:cNvPr>
            <p:cNvSpPr txBox="1">
              <a:spLocks noChangeAspect="1" noChangeArrowheads="1"/>
            </p:cNvSpPr>
            <p:nvPr/>
          </p:nvSpPr>
          <p:spPr bwMode="auto">
            <a:xfrm>
              <a:off x="2575" y="1906"/>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96276" name="Text Box 19">
              <a:extLst>
                <a:ext uri="{FF2B5EF4-FFF2-40B4-BE49-F238E27FC236}">
                  <a16:creationId xmlns:a16="http://schemas.microsoft.com/office/drawing/2014/main" id="{2980C5AA-1850-4465-B8ED-3DDE15724517}"/>
                </a:ext>
              </a:extLst>
            </p:cNvPr>
            <p:cNvSpPr txBox="1">
              <a:spLocks noChangeAspect="1" noChangeArrowheads="1"/>
            </p:cNvSpPr>
            <p:nvPr/>
          </p:nvSpPr>
          <p:spPr bwMode="auto">
            <a:xfrm>
              <a:off x="921" y="2096"/>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1</a:t>
              </a:r>
              <a:endParaRPr lang="en-US" altLang="zh-CN" sz="2400">
                <a:solidFill>
                  <a:srgbClr val="FF0000"/>
                </a:solidFill>
              </a:endParaRPr>
            </a:p>
          </p:txBody>
        </p:sp>
        <p:sp>
          <p:nvSpPr>
            <p:cNvPr id="96277" name="Line 20">
              <a:extLst>
                <a:ext uri="{FF2B5EF4-FFF2-40B4-BE49-F238E27FC236}">
                  <a16:creationId xmlns:a16="http://schemas.microsoft.com/office/drawing/2014/main" id="{19F145BD-60DF-435B-858C-D37D597C3639}"/>
                </a:ext>
              </a:extLst>
            </p:cNvPr>
            <p:cNvSpPr>
              <a:spLocks noChangeAspect="1" noChangeShapeType="1"/>
            </p:cNvSpPr>
            <p:nvPr/>
          </p:nvSpPr>
          <p:spPr bwMode="auto">
            <a:xfrm>
              <a:off x="764" y="1532"/>
              <a:ext cx="0"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78" name="Line 21">
              <a:extLst>
                <a:ext uri="{FF2B5EF4-FFF2-40B4-BE49-F238E27FC236}">
                  <a16:creationId xmlns:a16="http://schemas.microsoft.com/office/drawing/2014/main" id="{2FC7C2E9-A46C-44EC-9B4C-FD0F76721FD0}"/>
                </a:ext>
              </a:extLst>
            </p:cNvPr>
            <p:cNvSpPr>
              <a:spLocks noChangeAspect="1" noChangeShapeType="1"/>
            </p:cNvSpPr>
            <p:nvPr/>
          </p:nvSpPr>
          <p:spPr bwMode="auto">
            <a:xfrm>
              <a:off x="793" y="1513"/>
              <a:ext cx="453" cy="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79" name="Oval 22">
              <a:extLst>
                <a:ext uri="{FF2B5EF4-FFF2-40B4-BE49-F238E27FC236}">
                  <a16:creationId xmlns:a16="http://schemas.microsoft.com/office/drawing/2014/main" id="{109225E8-9F3C-4FA1-BB22-07BF88736A4B}"/>
                </a:ext>
              </a:extLst>
            </p:cNvPr>
            <p:cNvSpPr>
              <a:spLocks noChangeAspect="1" noChangeArrowheads="1"/>
            </p:cNvSpPr>
            <p:nvPr/>
          </p:nvSpPr>
          <p:spPr bwMode="auto">
            <a:xfrm>
              <a:off x="743" y="1490"/>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80" name="Line 23">
              <a:extLst>
                <a:ext uri="{FF2B5EF4-FFF2-40B4-BE49-F238E27FC236}">
                  <a16:creationId xmlns:a16="http://schemas.microsoft.com/office/drawing/2014/main" id="{8AE6BCFD-756B-4BD1-B793-5E530B39CA80}"/>
                </a:ext>
              </a:extLst>
            </p:cNvPr>
            <p:cNvSpPr>
              <a:spLocks noChangeAspect="1" noChangeShapeType="1"/>
            </p:cNvSpPr>
            <p:nvPr/>
          </p:nvSpPr>
          <p:spPr bwMode="auto">
            <a:xfrm>
              <a:off x="793" y="2002"/>
              <a:ext cx="453" cy="0"/>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81" name="Oval 24">
              <a:extLst>
                <a:ext uri="{FF2B5EF4-FFF2-40B4-BE49-F238E27FC236}">
                  <a16:creationId xmlns:a16="http://schemas.microsoft.com/office/drawing/2014/main" id="{951BA481-C5C5-41B5-B863-0240A6FCD738}"/>
                </a:ext>
              </a:extLst>
            </p:cNvPr>
            <p:cNvSpPr>
              <a:spLocks noChangeAspect="1" noChangeArrowheads="1"/>
            </p:cNvSpPr>
            <p:nvPr/>
          </p:nvSpPr>
          <p:spPr bwMode="auto">
            <a:xfrm>
              <a:off x="745" y="1979"/>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82" name="Line 25">
              <a:extLst>
                <a:ext uri="{FF2B5EF4-FFF2-40B4-BE49-F238E27FC236}">
                  <a16:creationId xmlns:a16="http://schemas.microsoft.com/office/drawing/2014/main" id="{19160721-0619-4FBC-AC12-0F2C8310C825}"/>
                </a:ext>
              </a:extLst>
            </p:cNvPr>
            <p:cNvSpPr>
              <a:spLocks noChangeAspect="1" noChangeShapeType="1"/>
            </p:cNvSpPr>
            <p:nvPr/>
          </p:nvSpPr>
          <p:spPr bwMode="auto">
            <a:xfrm>
              <a:off x="1268" y="1532"/>
              <a:ext cx="0"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83" name="Oval 26">
              <a:extLst>
                <a:ext uri="{FF2B5EF4-FFF2-40B4-BE49-F238E27FC236}">
                  <a16:creationId xmlns:a16="http://schemas.microsoft.com/office/drawing/2014/main" id="{D73D3A69-6D77-4CAB-9835-908620944DF2}"/>
                </a:ext>
              </a:extLst>
            </p:cNvPr>
            <p:cNvSpPr>
              <a:spLocks noChangeAspect="1" noChangeArrowheads="1"/>
            </p:cNvSpPr>
            <p:nvPr/>
          </p:nvSpPr>
          <p:spPr bwMode="auto">
            <a:xfrm>
              <a:off x="1247" y="149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84" name="Oval 27">
              <a:extLst>
                <a:ext uri="{FF2B5EF4-FFF2-40B4-BE49-F238E27FC236}">
                  <a16:creationId xmlns:a16="http://schemas.microsoft.com/office/drawing/2014/main" id="{16B35C13-C414-4EFB-9214-5C24E03B3EFC}"/>
                </a:ext>
              </a:extLst>
            </p:cNvPr>
            <p:cNvSpPr>
              <a:spLocks noChangeAspect="1" noChangeArrowheads="1"/>
            </p:cNvSpPr>
            <p:nvPr/>
          </p:nvSpPr>
          <p:spPr bwMode="auto">
            <a:xfrm>
              <a:off x="1249" y="1979"/>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85" name="Text Box 28">
              <a:extLst>
                <a:ext uri="{FF2B5EF4-FFF2-40B4-BE49-F238E27FC236}">
                  <a16:creationId xmlns:a16="http://schemas.microsoft.com/office/drawing/2014/main" id="{20E8BD9A-DC58-4A04-B2BF-7FBD69CAC8B4}"/>
                </a:ext>
              </a:extLst>
            </p:cNvPr>
            <p:cNvSpPr txBox="1">
              <a:spLocks noChangeAspect="1" noChangeArrowheads="1"/>
            </p:cNvSpPr>
            <p:nvPr/>
          </p:nvSpPr>
          <p:spPr bwMode="auto">
            <a:xfrm>
              <a:off x="571" y="1344"/>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96286" name="Text Box 29">
              <a:extLst>
                <a:ext uri="{FF2B5EF4-FFF2-40B4-BE49-F238E27FC236}">
                  <a16:creationId xmlns:a16="http://schemas.microsoft.com/office/drawing/2014/main" id="{1360DBE1-0923-4492-8F3D-DCA3555BC74C}"/>
                </a:ext>
              </a:extLst>
            </p:cNvPr>
            <p:cNvSpPr txBox="1">
              <a:spLocks noChangeAspect="1" noChangeArrowheads="1"/>
            </p:cNvSpPr>
            <p:nvPr/>
          </p:nvSpPr>
          <p:spPr bwMode="auto">
            <a:xfrm>
              <a:off x="571" y="1906"/>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96287" name="Text Box 30">
              <a:extLst>
                <a:ext uri="{FF2B5EF4-FFF2-40B4-BE49-F238E27FC236}">
                  <a16:creationId xmlns:a16="http://schemas.microsoft.com/office/drawing/2014/main" id="{36DEB5A3-8A2D-409A-B505-68AC13271B3E}"/>
                </a:ext>
              </a:extLst>
            </p:cNvPr>
            <p:cNvSpPr txBox="1">
              <a:spLocks noChangeAspect="1" noChangeArrowheads="1"/>
            </p:cNvSpPr>
            <p:nvPr/>
          </p:nvSpPr>
          <p:spPr bwMode="auto">
            <a:xfrm>
              <a:off x="1319" y="1344"/>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96288" name="Text Box 31">
              <a:extLst>
                <a:ext uri="{FF2B5EF4-FFF2-40B4-BE49-F238E27FC236}">
                  <a16:creationId xmlns:a16="http://schemas.microsoft.com/office/drawing/2014/main" id="{3D361EB3-076D-40E6-9D5A-0967730B48AA}"/>
                </a:ext>
              </a:extLst>
            </p:cNvPr>
            <p:cNvSpPr txBox="1">
              <a:spLocks noChangeAspect="1" noChangeArrowheads="1"/>
            </p:cNvSpPr>
            <p:nvPr/>
          </p:nvSpPr>
          <p:spPr bwMode="auto">
            <a:xfrm>
              <a:off x="1319" y="1906"/>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96289" name="Line 32">
              <a:extLst>
                <a:ext uri="{FF2B5EF4-FFF2-40B4-BE49-F238E27FC236}">
                  <a16:creationId xmlns:a16="http://schemas.microsoft.com/office/drawing/2014/main" id="{634A6A70-83A2-48EB-8AA2-CFF012CF9510}"/>
                </a:ext>
              </a:extLst>
            </p:cNvPr>
            <p:cNvSpPr>
              <a:spLocks noChangeAspect="1" noChangeShapeType="1"/>
            </p:cNvSpPr>
            <p:nvPr/>
          </p:nvSpPr>
          <p:spPr bwMode="auto">
            <a:xfrm>
              <a:off x="3251" y="1532"/>
              <a:ext cx="0"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90" name="Line 33">
              <a:extLst>
                <a:ext uri="{FF2B5EF4-FFF2-40B4-BE49-F238E27FC236}">
                  <a16:creationId xmlns:a16="http://schemas.microsoft.com/office/drawing/2014/main" id="{0FF78FA3-0A90-4C10-9AB2-BB5CAAE1E65C}"/>
                </a:ext>
              </a:extLst>
            </p:cNvPr>
            <p:cNvSpPr>
              <a:spLocks noChangeAspect="1" noChangeShapeType="1"/>
            </p:cNvSpPr>
            <p:nvPr/>
          </p:nvSpPr>
          <p:spPr bwMode="auto">
            <a:xfrm>
              <a:off x="3272" y="1513"/>
              <a:ext cx="454" cy="0"/>
            </a:xfrm>
            <a:prstGeom prst="line">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91" name="Oval 34">
              <a:extLst>
                <a:ext uri="{FF2B5EF4-FFF2-40B4-BE49-F238E27FC236}">
                  <a16:creationId xmlns:a16="http://schemas.microsoft.com/office/drawing/2014/main" id="{D53B76B5-47D5-4056-8763-B3F0D8025E06}"/>
                </a:ext>
              </a:extLst>
            </p:cNvPr>
            <p:cNvSpPr>
              <a:spLocks noChangeAspect="1" noChangeArrowheads="1"/>
            </p:cNvSpPr>
            <p:nvPr/>
          </p:nvSpPr>
          <p:spPr bwMode="auto">
            <a:xfrm>
              <a:off x="3231" y="149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92" name="Line 35">
              <a:extLst>
                <a:ext uri="{FF2B5EF4-FFF2-40B4-BE49-F238E27FC236}">
                  <a16:creationId xmlns:a16="http://schemas.microsoft.com/office/drawing/2014/main" id="{7B6487E7-17E2-4F93-ADE4-268C5B809D67}"/>
                </a:ext>
              </a:extLst>
            </p:cNvPr>
            <p:cNvSpPr>
              <a:spLocks noChangeAspect="1" noChangeShapeType="1"/>
            </p:cNvSpPr>
            <p:nvPr/>
          </p:nvSpPr>
          <p:spPr bwMode="auto">
            <a:xfrm>
              <a:off x="3272" y="2002"/>
              <a:ext cx="454"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93" name="Oval 36">
              <a:extLst>
                <a:ext uri="{FF2B5EF4-FFF2-40B4-BE49-F238E27FC236}">
                  <a16:creationId xmlns:a16="http://schemas.microsoft.com/office/drawing/2014/main" id="{5421062B-3846-466F-8903-5ECC739099A3}"/>
                </a:ext>
              </a:extLst>
            </p:cNvPr>
            <p:cNvSpPr>
              <a:spLocks noChangeAspect="1" noChangeArrowheads="1"/>
            </p:cNvSpPr>
            <p:nvPr/>
          </p:nvSpPr>
          <p:spPr bwMode="auto">
            <a:xfrm>
              <a:off x="3233" y="1979"/>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94" name="Line 37">
              <a:extLst>
                <a:ext uri="{FF2B5EF4-FFF2-40B4-BE49-F238E27FC236}">
                  <a16:creationId xmlns:a16="http://schemas.microsoft.com/office/drawing/2014/main" id="{D2EBFCB1-5103-4EDF-B843-4A1D080B93C6}"/>
                </a:ext>
              </a:extLst>
            </p:cNvPr>
            <p:cNvSpPr>
              <a:spLocks noChangeAspect="1" noChangeShapeType="1"/>
            </p:cNvSpPr>
            <p:nvPr/>
          </p:nvSpPr>
          <p:spPr bwMode="auto">
            <a:xfrm>
              <a:off x="3755" y="1532"/>
              <a:ext cx="0" cy="454"/>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295" name="Oval 38">
              <a:extLst>
                <a:ext uri="{FF2B5EF4-FFF2-40B4-BE49-F238E27FC236}">
                  <a16:creationId xmlns:a16="http://schemas.microsoft.com/office/drawing/2014/main" id="{1482EC3D-4DC2-472A-94DE-BFFA08F516E5}"/>
                </a:ext>
              </a:extLst>
            </p:cNvPr>
            <p:cNvSpPr>
              <a:spLocks noChangeAspect="1" noChangeArrowheads="1"/>
            </p:cNvSpPr>
            <p:nvPr/>
          </p:nvSpPr>
          <p:spPr bwMode="auto">
            <a:xfrm>
              <a:off x="3734" y="1490"/>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96" name="Oval 39">
              <a:extLst>
                <a:ext uri="{FF2B5EF4-FFF2-40B4-BE49-F238E27FC236}">
                  <a16:creationId xmlns:a16="http://schemas.microsoft.com/office/drawing/2014/main" id="{E7891E97-532E-4528-B07E-2D7C70EEC1B0}"/>
                </a:ext>
              </a:extLst>
            </p:cNvPr>
            <p:cNvSpPr>
              <a:spLocks noChangeAspect="1" noChangeArrowheads="1"/>
            </p:cNvSpPr>
            <p:nvPr/>
          </p:nvSpPr>
          <p:spPr bwMode="auto">
            <a:xfrm>
              <a:off x="3737" y="1979"/>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297" name="Text Box 40">
              <a:extLst>
                <a:ext uri="{FF2B5EF4-FFF2-40B4-BE49-F238E27FC236}">
                  <a16:creationId xmlns:a16="http://schemas.microsoft.com/office/drawing/2014/main" id="{6C768AB4-27C6-4CA5-AD88-F4D2887502C2}"/>
                </a:ext>
              </a:extLst>
            </p:cNvPr>
            <p:cNvSpPr txBox="1">
              <a:spLocks noChangeAspect="1" noChangeArrowheads="1"/>
            </p:cNvSpPr>
            <p:nvPr/>
          </p:nvSpPr>
          <p:spPr bwMode="auto">
            <a:xfrm>
              <a:off x="3061" y="1344"/>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96298" name="Text Box 41">
              <a:extLst>
                <a:ext uri="{FF2B5EF4-FFF2-40B4-BE49-F238E27FC236}">
                  <a16:creationId xmlns:a16="http://schemas.microsoft.com/office/drawing/2014/main" id="{3A054458-2180-4CFF-93EA-869A3F89F350}"/>
                </a:ext>
              </a:extLst>
            </p:cNvPr>
            <p:cNvSpPr txBox="1">
              <a:spLocks noChangeAspect="1" noChangeArrowheads="1"/>
            </p:cNvSpPr>
            <p:nvPr/>
          </p:nvSpPr>
          <p:spPr bwMode="auto">
            <a:xfrm>
              <a:off x="3061" y="1906"/>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96299" name="Text Box 42">
              <a:extLst>
                <a:ext uri="{FF2B5EF4-FFF2-40B4-BE49-F238E27FC236}">
                  <a16:creationId xmlns:a16="http://schemas.microsoft.com/office/drawing/2014/main" id="{6AF39018-A2B0-4F83-856F-2F8FC92EA710}"/>
                </a:ext>
              </a:extLst>
            </p:cNvPr>
            <p:cNvSpPr txBox="1">
              <a:spLocks noChangeAspect="1" noChangeArrowheads="1"/>
            </p:cNvSpPr>
            <p:nvPr/>
          </p:nvSpPr>
          <p:spPr bwMode="auto">
            <a:xfrm>
              <a:off x="3810" y="1344"/>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96300" name="Text Box 43">
              <a:extLst>
                <a:ext uri="{FF2B5EF4-FFF2-40B4-BE49-F238E27FC236}">
                  <a16:creationId xmlns:a16="http://schemas.microsoft.com/office/drawing/2014/main" id="{1CAC3465-A5A7-425D-B52A-4A81A8552786}"/>
                </a:ext>
              </a:extLst>
            </p:cNvPr>
            <p:cNvSpPr txBox="1">
              <a:spLocks noChangeAspect="1" noChangeArrowheads="1"/>
            </p:cNvSpPr>
            <p:nvPr/>
          </p:nvSpPr>
          <p:spPr bwMode="auto">
            <a:xfrm>
              <a:off x="3810" y="1906"/>
              <a:ext cx="18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96301" name="Text Box 44">
              <a:extLst>
                <a:ext uri="{FF2B5EF4-FFF2-40B4-BE49-F238E27FC236}">
                  <a16:creationId xmlns:a16="http://schemas.microsoft.com/office/drawing/2014/main" id="{5E40AE87-6CCC-444E-8A72-384223061AB8}"/>
                </a:ext>
              </a:extLst>
            </p:cNvPr>
            <p:cNvSpPr txBox="1">
              <a:spLocks noChangeAspect="1" noChangeArrowheads="1"/>
            </p:cNvSpPr>
            <p:nvPr/>
          </p:nvSpPr>
          <p:spPr bwMode="auto">
            <a:xfrm>
              <a:off x="3411" y="2096"/>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3</a:t>
              </a:r>
              <a:endParaRPr lang="en-US" altLang="zh-CN" sz="2400">
                <a:solidFill>
                  <a:srgbClr val="FF0000"/>
                </a:solidFill>
              </a:endParaRPr>
            </a:p>
          </p:txBody>
        </p:sp>
        <p:sp>
          <p:nvSpPr>
            <p:cNvPr id="96302" name="Line 45">
              <a:extLst>
                <a:ext uri="{FF2B5EF4-FFF2-40B4-BE49-F238E27FC236}">
                  <a16:creationId xmlns:a16="http://schemas.microsoft.com/office/drawing/2014/main" id="{1DDD7CE7-5A65-4593-9A52-254ADF3E18FD}"/>
                </a:ext>
              </a:extLst>
            </p:cNvPr>
            <p:cNvSpPr>
              <a:spLocks noChangeAspect="1" noChangeShapeType="1"/>
            </p:cNvSpPr>
            <p:nvPr/>
          </p:nvSpPr>
          <p:spPr bwMode="auto">
            <a:xfrm>
              <a:off x="4506" y="1532"/>
              <a:ext cx="0" cy="454"/>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303" name="Line 46">
              <a:extLst>
                <a:ext uri="{FF2B5EF4-FFF2-40B4-BE49-F238E27FC236}">
                  <a16:creationId xmlns:a16="http://schemas.microsoft.com/office/drawing/2014/main" id="{8A08861E-B5A3-4D05-A56E-0A29F46EA5B1}"/>
                </a:ext>
              </a:extLst>
            </p:cNvPr>
            <p:cNvSpPr>
              <a:spLocks noChangeAspect="1" noChangeShapeType="1"/>
            </p:cNvSpPr>
            <p:nvPr/>
          </p:nvSpPr>
          <p:spPr bwMode="auto">
            <a:xfrm>
              <a:off x="4537" y="1513"/>
              <a:ext cx="453" cy="0"/>
            </a:xfrm>
            <a:prstGeom prst="line">
              <a:avLst/>
            </a:prstGeom>
            <a:noFill/>
            <a:ln w="25400">
              <a:solidFill>
                <a:srgbClr val="000000"/>
              </a:solidFill>
              <a:round/>
              <a:headEnd type="none" w="sm" len="me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304" name="Oval 47">
              <a:extLst>
                <a:ext uri="{FF2B5EF4-FFF2-40B4-BE49-F238E27FC236}">
                  <a16:creationId xmlns:a16="http://schemas.microsoft.com/office/drawing/2014/main" id="{F959C5B1-51D1-4D1A-9BFF-21F49661D264}"/>
                </a:ext>
              </a:extLst>
            </p:cNvPr>
            <p:cNvSpPr>
              <a:spLocks noChangeAspect="1" noChangeArrowheads="1"/>
            </p:cNvSpPr>
            <p:nvPr/>
          </p:nvSpPr>
          <p:spPr bwMode="auto">
            <a:xfrm>
              <a:off x="4486" y="149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305" name="Oval 48">
              <a:extLst>
                <a:ext uri="{FF2B5EF4-FFF2-40B4-BE49-F238E27FC236}">
                  <a16:creationId xmlns:a16="http://schemas.microsoft.com/office/drawing/2014/main" id="{38070EC8-C89E-4EE6-85AD-BBF769F94AAF}"/>
                </a:ext>
              </a:extLst>
            </p:cNvPr>
            <p:cNvSpPr>
              <a:spLocks noChangeAspect="1" noChangeArrowheads="1"/>
            </p:cNvSpPr>
            <p:nvPr/>
          </p:nvSpPr>
          <p:spPr bwMode="auto">
            <a:xfrm>
              <a:off x="4488" y="1979"/>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306" name="Line 49">
              <a:extLst>
                <a:ext uri="{FF2B5EF4-FFF2-40B4-BE49-F238E27FC236}">
                  <a16:creationId xmlns:a16="http://schemas.microsoft.com/office/drawing/2014/main" id="{9FCB54C0-C8BF-47BC-A58A-285714399C06}"/>
                </a:ext>
              </a:extLst>
            </p:cNvPr>
            <p:cNvSpPr>
              <a:spLocks noChangeAspect="1" noChangeShapeType="1"/>
            </p:cNvSpPr>
            <p:nvPr/>
          </p:nvSpPr>
          <p:spPr bwMode="auto">
            <a:xfrm flipH="1">
              <a:off x="4534" y="1532"/>
              <a:ext cx="454"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6307" name="Oval 50">
              <a:extLst>
                <a:ext uri="{FF2B5EF4-FFF2-40B4-BE49-F238E27FC236}">
                  <a16:creationId xmlns:a16="http://schemas.microsoft.com/office/drawing/2014/main" id="{70AEA907-FF19-4193-AA15-1AB6A082AC03}"/>
                </a:ext>
              </a:extLst>
            </p:cNvPr>
            <p:cNvSpPr>
              <a:spLocks noChangeAspect="1" noChangeArrowheads="1"/>
            </p:cNvSpPr>
            <p:nvPr/>
          </p:nvSpPr>
          <p:spPr bwMode="auto">
            <a:xfrm>
              <a:off x="5000" y="149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308" name="Text Box 51">
              <a:extLst>
                <a:ext uri="{FF2B5EF4-FFF2-40B4-BE49-F238E27FC236}">
                  <a16:creationId xmlns:a16="http://schemas.microsoft.com/office/drawing/2014/main" id="{2FB9E27E-EDC5-44D7-9F36-CF90F85F5CD2}"/>
                </a:ext>
              </a:extLst>
            </p:cNvPr>
            <p:cNvSpPr txBox="1">
              <a:spLocks noChangeAspect="1" noChangeArrowheads="1"/>
            </p:cNvSpPr>
            <p:nvPr/>
          </p:nvSpPr>
          <p:spPr bwMode="auto">
            <a:xfrm>
              <a:off x="4297" y="1344"/>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96309" name="Text Box 52">
              <a:extLst>
                <a:ext uri="{FF2B5EF4-FFF2-40B4-BE49-F238E27FC236}">
                  <a16:creationId xmlns:a16="http://schemas.microsoft.com/office/drawing/2014/main" id="{03A5D7FA-5A09-4695-B8FF-C46FD9896663}"/>
                </a:ext>
              </a:extLst>
            </p:cNvPr>
            <p:cNvSpPr txBox="1">
              <a:spLocks noChangeAspect="1" noChangeArrowheads="1"/>
            </p:cNvSpPr>
            <p:nvPr/>
          </p:nvSpPr>
          <p:spPr bwMode="auto">
            <a:xfrm>
              <a:off x="4297" y="1906"/>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96310" name="Text Box 53">
              <a:extLst>
                <a:ext uri="{FF2B5EF4-FFF2-40B4-BE49-F238E27FC236}">
                  <a16:creationId xmlns:a16="http://schemas.microsoft.com/office/drawing/2014/main" id="{899D21D9-13B8-4256-BB33-102AB7F477B4}"/>
                </a:ext>
              </a:extLst>
            </p:cNvPr>
            <p:cNvSpPr txBox="1">
              <a:spLocks noChangeAspect="1" noChangeArrowheads="1"/>
            </p:cNvSpPr>
            <p:nvPr/>
          </p:nvSpPr>
          <p:spPr bwMode="auto">
            <a:xfrm>
              <a:off x="5085" y="1344"/>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96311" name="Text Box 54">
              <a:extLst>
                <a:ext uri="{FF2B5EF4-FFF2-40B4-BE49-F238E27FC236}">
                  <a16:creationId xmlns:a16="http://schemas.microsoft.com/office/drawing/2014/main" id="{9A21E941-1547-4DF4-B383-677EEA9E87A5}"/>
                </a:ext>
              </a:extLst>
            </p:cNvPr>
            <p:cNvSpPr txBox="1">
              <a:spLocks noChangeAspect="1" noChangeArrowheads="1"/>
            </p:cNvSpPr>
            <p:nvPr/>
          </p:nvSpPr>
          <p:spPr bwMode="auto">
            <a:xfrm>
              <a:off x="5081" y="1906"/>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96312" name="Text Box 55">
              <a:extLst>
                <a:ext uri="{FF2B5EF4-FFF2-40B4-BE49-F238E27FC236}">
                  <a16:creationId xmlns:a16="http://schemas.microsoft.com/office/drawing/2014/main" id="{94FBCE3F-9D4F-4E3E-9AA4-22F0E05FA3DF}"/>
                </a:ext>
              </a:extLst>
            </p:cNvPr>
            <p:cNvSpPr txBox="1">
              <a:spLocks noChangeAspect="1" noChangeArrowheads="1"/>
            </p:cNvSpPr>
            <p:nvPr/>
          </p:nvSpPr>
          <p:spPr bwMode="auto">
            <a:xfrm>
              <a:off x="4722" y="2096"/>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4</a:t>
              </a:r>
              <a:endParaRPr lang="en-US" altLang="zh-CN" sz="2400">
                <a:solidFill>
                  <a:srgbClr val="FF0000"/>
                </a:solidFill>
              </a:endParaRPr>
            </a:p>
          </p:txBody>
        </p:sp>
        <p:sp>
          <p:nvSpPr>
            <p:cNvPr id="96313" name="Oval 56">
              <a:extLst>
                <a:ext uri="{FF2B5EF4-FFF2-40B4-BE49-F238E27FC236}">
                  <a16:creationId xmlns:a16="http://schemas.microsoft.com/office/drawing/2014/main" id="{43E5FEDF-4EEC-45F1-A0E1-633305A7A7DC}"/>
                </a:ext>
              </a:extLst>
            </p:cNvPr>
            <p:cNvSpPr>
              <a:spLocks noChangeAspect="1" noChangeArrowheads="1"/>
            </p:cNvSpPr>
            <p:nvPr/>
          </p:nvSpPr>
          <p:spPr bwMode="auto">
            <a:xfrm>
              <a:off x="5166" y="1906"/>
              <a:ext cx="46" cy="46"/>
            </a:xfrm>
            <a:prstGeom prst="ellipse">
              <a:avLst/>
            </a:prstGeom>
            <a:solidFill>
              <a:srgbClr val="FFFFFF"/>
            </a:solidFill>
            <a:ln w="25400">
              <a:solidFill>
                <a:srgbClr val="000000"/>
              </a:solidFill>
              <a:round/>
              <a:headEnd/>
              <a:tailEnd/>
            </a:ln>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6314" name="Arc 57">
              <a:extLst>
                <a:ext uri="{FF2B5EF4-FFF2-40B4-BE49-F238E27FC236}">
                  <a16:creationId xmlns:a16="http://schemas.microsoft.com/office/drawing/2014/main" id="{6D864C1E-0D62-43A4-A7D5-7A930DDCAFFB}"/>
                </a:ext>
              </a:extLst>
            </p:cNvPr>
            <p:cNvSpPr>
              <a:spLocks noChangeAspect="1"/>
            </p:cNvSpPr>
            <p:nvPr/>
          </p:nvSpPr>
          <p:spPr bwMode="auto">
            <a:xfrm>
              <a:off x="5149" y="1725"/>
              <a:ext cx="226" cy="22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5028" y="35453"/>
                  </a:moveTo>
                  <a:cubicBezTo>
                    <a:pt x="1779" y="31568"/>
                    <a:pt x="0" y="26664"/>
                    <a:pt x="0" y="21600"/>
                  </a:cubicBezTo>
                  <a:cubicBezTo>
                    <a:pt x="0" y="9670"/>
                    <a:pt x="9670" y="0"/>
                    <a:pt x="21600" y="0"/>
                  </a:cubicBezTo>
                  <a:cubicBezTo>
                    <a:pt x="33529" y="0"/>
                    <a:pt x="43200" y="9670"/>
                    <a:pt x="43200" y="21600"/>
                  </a:cubicBezTo>
                  <a:cubicBezTo>
                    <a:pt x="43200" y="33529"/>
                    <a:pt x="33529" y="43200"/>
                    <a:pt x="21600" y="43200"/>
                  </a:cubicBezTo>
                  <a:cubicBezTo>
                    <a:pt x="18057" y="43200"/>
                    <a:pt x="14570" y="42328"/>
                    <a:pt x="11443" y="40663"/>
                  </a:cubicBezTo>
                </a:path>
                <a:path w="43200" h="43200" stroke="0" extrusionOk="0">
                  <a:moveTo>
                    <a:pt x="5028" y="35453"/>
                  </a:moveTo>
                  <a:cubicBezTo>
                    <a:pt x="1779" y="31568"/>
                    <a:pt x="0" y="26664"/>
                    <a:pt x="0" y="21600"/>
                  </a:cubicBezTo>
                  <a:cubicBezTo>
                    <a:pt x="0" y="9670"/>
                    <a:pt x="9670" y="0"/>
                    <a:pt x="21600" y="0"/>
                  </a:cubicBezTo>
                  <a:cubicBezTo>
                    <a:pt x="33529" y="0"/>
                    <a:pt x="43200" y="9670"/>
                    <a:pt x="43200" y="21600"/>
                  </a:cubicBezTo>
                  <a:cubicBezTo>
                    <a:pt x="43200" y="33529"/>
                    <a:pt x="33529" y="43200"/>
                    <a:pt x="21600" y="43200"/>
                  </a:cubicBezTo>
                  <a:cubicBezTo>
                    <a:pt x="18057" y="43200"/>
                    <a:pt x="14570" y="42328"/>
                    <a:pt x="11443" y="40663"/>
                  </a:cubicBezTo>
                  <a:lnTo>
                    <a:pt x="21600" y="21600"/>
                  </a:lnTo>
                  <a:lnTo>
                    <a:pt x="5028" y="35453"/>
                  </a:lnTo>
                  <a:close/>
                </a:path>
              </a:pathLst>
            </a:custGeom>
            <a:noFill/>
            <a:ln w="25400">
              <a:solidFill>
                <a:srgbClr val="000000"/>
              </a:solidFill>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7229" name="Rectangle 61">
            <a:extLst>
              <a:ext uri="{FF2B5EF4-FFF2-40B4-BE49-F238E27FC236}">
                <a16:creationId xmlns:a16="http://schemas.microsoft.com/office/drawing/2014/main" id="{A7FEEA9E-B65F-4FA5-8F53-6FA37893460B}"/>
              </a:ext>
            </a:extLst>
          </p:cNvPr>
          <p:cNvSpPr>
            <a:spLocks noChangeArrowheads="1"/>
          </p:cNvSpPr>
          <p:nvPr/>
        </p:nvSpPr>
        <p:spPr bwMode="auto">
          <a:xfrm>
            <a:off x="2135188" y="3860801"/>
            <a:ext cx="8064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解  </a:t>
            </a:r>
            <a:r>
              <a:rPr lang="zh-CN" altLang="en-US"/>
              <a:t>在上图中，</a:t>
            </a:r>
            <a:r>
              <a:rPr lang="en-US" altLang="zh-CN"/>
              <a:t>G</a:t>
            </a:r>
            <a:r>
              <a:rPr lang="en-US" altLang="zh-CN" baseline="-25000"/>
              <a:t>1</a:t>
            </a:r>
            <a:r>
              <a:rPr lang="zh-CN" altLang="en-US"/>
              <a:t>是弱连通图，</a:t>
            </a:r>
            <a:r>
              <a:rPr lang="en-US" altLang="zh-CN"/>
              <a:t>G</a:t>
            </a:r>
            <a:r>
              <a:rPr lang="en-US" altLang="zh-CN" baseline="-25000"/>
              <a:t>2</a:t>
            </a:r>
            <a:r>
              <a:rPr lang="zh-CN" altLang="en-US"/>
              <a:t>是单向连通图（当然它也是弱连通图），</a:t>
            </a:r>
            <a:r>
              <a:rPr lang="en-US" altLang="zh-CN"/>
              <a:t>G</a:t>
            </a:r>
            <a:r>
              <a:rPr lang="en-US" altLang="zh-CN" baseline="-25000"/>
              <a:t>3</a:t>
            </a:r>
            <a:r>
              <a:rPr lang="zh-CN" altLang="en-US"/>
              <a:t>是强连通图（当然它也是单向连通图和弱连通图），</a:t>
            </a:r>
            <a:r>
              <a:rPr lang="en-US" altLang="zh-CN"/>
              <a:t>G</a:t>
            </a:r>
            <a:r>
              <a:rPr lang="en-US" altLang="zh-CN" baseline="-25000"/>
              <a:t>4</a:t>
            </a:r>
            <a:r>
              <a:rPr lang="zh-CN" altLang="en-US"/>
              <a:t>是非连通的有向图。</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87229"/>
                                        </p:tgtEl>
                                        <p:attrNameLst>
                                          <p:attrName>style.visibility</p:attrName>
                                        </p:attrNameLst>
                                      </p:cBhvr>
                                      <p:to>
                                        <p:strVal val="visible"/>
                                      </p:to>
                                    </p:set>
                                    <p:anim calcmode="lin" valueType="num">
                                      <p:cBhvr additive="base">
                                        <p:cTn id="7" dur="500" fill="hold"/>
                                        <p:tgtEl>
                                          <p:spTgt spid="1287229"/>
                                        </p:tgtEl>
                                        <p:attrNameLst>
                                          <p:attrName>ppt_x</p:attrName>
                                        </p:attrNameLst>
                                      </p:cBhvr>
                                      <p:tavLst>
                                        <p:tav tm="0">
                                          <p:val>
                                            <p:strVal val="#ppt_x"/>
                                          </p:val>
                                        </p:tav>
                                        <p:tav tm="100000">
                                          <p:val>
                                            <p:strVal val="#ppt_x"/>
                                          </p:val>
                                        </p:tav>
                                      </p:tavLst>
                                    </p:anim>
                                    <p:anim calcmode="lin" valueType="num">
                                      <p:cBhvr additive="base">
                                        <p:cTn id="8" dur="500" fill="hold"/>
                                        <p:tgtEl>
                                          <p:spTgt spid="1287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22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a:extLst>
              <a:ext uri="{FF2B5EF4-FFF2-40B4-BE49-F238E27FC236}">
                <a16:creationId xmlns:a16="http://schemas.microsoft.com/office/drawing/2014/main" id="{74E7AF3A-A2A4-4012-9B59-2B31D3AA32E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853C4BDC-9041-4B91-BFA8-65D521EA00A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7283" name="Rectangle 2">
            <a:extLst>
              <a:ext uri="{FF2B5EF4-FFF2-40B4-BE49-F238E27FC236}">
                <a16:creationId xmlns:a16="http://schemas.microsoft.com/office/drawing/2014/main" id="{BFEC2022-0F75-4809-8BA6-3BB255F37F91}"/>
              </a:ext>
            </a:extLst>
          </p:cNvPr>
          <p:cNvSpPr>
            <a:spLocks noGrp="1" noChangeArrowheads="1"/>
          </p:cNvSpPr>
          <p:nvPr>
            <p:ph type="title"/>
          </p:nvPr>
        </p:nvSpPr>
        <p:spPr/>
        <p:txBody>
          <a:bodyPr/>
          <a:lstStyle/>
          <a:p>
            <a:pPr eaLnBrk="1" hangingPunct="1"/>
            <a:r>
              <a:rPr lang="zh-CN" altLang="en-US"/>
              <a:t>定理</a:t>
            </a:r>
            <a:r>
              <a:rPr lang="en-US" altLang="zh-CN"/>
              <a:t>8.3.7</a:t>
            </a:r>
            <a:endParaRPr lang="zh-CN" altLang="en-US"/>
          </a:p>
        </p:txBody>
      </p:sp>
      <p:sp>
        <p:nvSpPr>
          <p:cNvPr id="1288195" name="Rectangle 3">
            <a:extLst>
              <a:ext uri="{FF2B5EF4-FFF2-40B4-BE49-F238E27FC236}">
                <a16:creationId xmlns:a16="http://schemas.microsoft.com/office/drawing/2014/main" id="{976E5696-89E6-4588-92AD-4111652A4FF2}"/>
              </a:ext>
            </a:extLst>
          </p:cNvPr>
          <p:cNvSpPr>
            <a:spLocks noGrp="1" noChangeArrowheads="1"/>
          </p:cNvSpPr>
          <p:nvPr>
            <p:ph type="body" idx="1"/>
          </p:nvPr>
        </p:nvSpPr>
        <p:spPr>
          <a:xfrm>
            <a:off x="1563363" y="1196752"/>
            <a:ext cx="9073379" cy="1057790"/>
          </a:xfrm>
        </p:spPr>
        <p:txBody>
          <a:bodyPr/>
          <a:lstStyle/>
          <a:p>
            <a:pPr marL="0" indent="0" eaLnBrk="1" hangingPunct="1">
              <a:buNone/>
            </a:pPr>
            <a:r>
              <a:rPr lang="zh-CN" altLang="en-US" dirty="0"/>
              <a:t>有向图</a:t>
            </a:r>
            <a:r>
              <a:rPr lang="en-US" altLang="zh-CN" dirty="0"/>
              <a:t>G</a:t>
            </a:r>
            <a:r>
              <a:rPr lang="zh-CN" altLang="en-US" dirty="0"/>
              <a:t>是强连通图的充分必要条件是</a:t>
            </a:r>
            <a:r>
              <a:rPr lang="en-US" altLang="zh-CN" dirty="0"/>
              <a:t>G</a:t>
            </a:r>
            <a:r>
              <a:rPr lang="zh-CN" altLang="en-US" dirty="0"/>
              <a:t>中存在一条经过所有结点的回路。</a:t>
            </a:r>
          </a:p>
        </p:txBody>
      </p:sp>
      <p:sp>
        <p:nvSpPr>
          <p:cNvPr id="1288197" name="Rectangle 5">
            <a:extLst>
              <a:ext uri="{FF2B5EF4-FFF2-40B4-BE49-F238E27FC236}">
                <a16:creationId xmlns:a16="http://schemas.microsoft.com/office/drawing/2014/main" id="{25E5BA8E-83D5-4CFD-949E-A12DB56D930A}"/>
              </a:ext>
            </a:extLst>
          </p:cNvPr>
          <p:cNvSpPr>
            <a:spLocks noChangeArrowheads="1"/>
          </p:cNvSpPr>
          <p:nvPr/>
        </p:nvSpPr>
        <p:spPr bwMode="auto">
          <a:xfrm>
            <a:off x="1563116" y="2158694"/>
            <a:ext cx="907362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chemeClr val="accent1"/>
                </a:solidFill>
              </a:rPr>
              <a:t>证明 </a:t>
            </a:r>
            <a:r>
              <a:rPr lang="zh-CN" altLang="en-US" dirty="0"/>
              <a:t> </a:t>
            </a:r>
            <a:r>
              <a:rPr lang="zh-CN" altLang="en-US" dirty="0">
                <a:solidFill>
                  <a:srgbClr val="0000FF"/>
                </a:solidFill>
              </a:rPr>
              <a:t>充分性：</a:t>
            </a:r>
            <a:r>
              <a:rPr lang="zh-CN" altLang="en-US" dirty="0"/>
              <a:t>如果</a:t>
            </a:r>
            <a:r>
              <a:rPr lang="en-US" altLang="zh-CN" dirty="0"/>
              <a:t>G</a:t>
            </a:r>
            <a:r>
              <a:rPr lang="zh-CN" altLang="en-US" dirty="0"/>
              <a:t>中存在一条经过所有结点的回路</a:t>
            </a:r>
            <a:r>
              <a:rPr lang="en-US" altLang="zh-CN" dirty="0"/>
              <a:t>C</a:t>
            </a:r>
            <a:r>
              <a:rPr lang="zh-CN" altLang="en-US" dirty="0"/>
              <a:t>，则</a:t>
            </a:r>
            <a:r>
              <a:rPr lang="en-US" altLang="zh-CN" dirty="0"/>
              <a:t>G</a:t>
            </a:r>
            <a:r>
              <a:rPr lang="zh-CN" altLang="en-US" dirty="0"/>
              <a:t>中任意二结点均在回路</a:t>
            </a:r>
            <a:r>
              <a:rPr lang="en-US" altLang="zh-CN" dirty="0"/>
              <a:t>C</a:t>
            </a:r>
            <a:r>
              <a:rPr lang="zh-CN" altLang="en-US" dirty="0"/>
              <a:t>上，所以</a:t>
            </a:r>
            <a:r>
              <a:rPr lang="en-US" altLang="zh-CN" dirty="0"/>
              <a:t>G</a:t>
            </a:r>
            <a:r>
              <a:rPr lang="zh-CN" altLang="en-US" dirty="0"/>
              <a:t>中任二结点都是相互可达的，因而</a:t>
            </a:r>
            <a:r>
              <a:rPr lang="en-US" altLang="zh-CN" dirty="0"/>
              <a:t>G</a:t>
            </a:r>
            <a:r>
              <a:rPr lang="zh-CN" altLang="en-US" dirty="0"/>
              <a:t>是强连通图。</a:t>
            </a:r>
          </a:p>
        </p:txBody>
      </p:sp>
      <p:sp>
        <p:nvSpPr>
          <p:cNvPr id="1288198" name="Rectangle 6">
            <a:extLst>
              <a:ext uri="{FF2B5EF4-FFF2-40B4-BE49-F238E27FC236}">
                <a16:creationId xmlns:a16="http://schemas.microsoft.com/office/drawing/2014/main" id="{1AEB348F-B677-46F9-8A55-A5EC9CB5B7F4}"/>
              </a:ext>
            </a:extLst>
          </p:cNvPr>
          <p:cNvSpPr>
            <a:spLocks noChangeArrowheads="1"/>
          </p:cNvSpPr>
          <p:nvPr/>
        </p:nvSpPr>
        <p:spPr bwMode="auto">
          <a:xfrm>
            <a:off x="1559496" y="3771674"/>
            <a:ext cx="9221263" cy="260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solidFill>
                  <a:srgbClr val="0000FF"/>
                </a:solidFill>
              </a:rPr>
              <a:t>必要性：</a:t>
            </a:r>
            <a:r>
              <a:rPr lang="zh-CN" altLang="en-US" dirty="0"/>
              <a:t>设</a:t>
            </a:r>
            <a:r>
              <a:rPr lang="en-US" altLang="zh-CN" dirty="0"/>
              <a:t>G</a:t>
            </a:r>
            <a:r>
              <a:rPr lang="zh-CN" altLang="en-US" dirty="0"/>
              <a:t>是强连通图，那么</a:t>
            </a:r>
            <a:r>
              <a:rPr lang="en-US" altLang="zh-CN" dirty="0"/>
              <a:t>G</a:t>
            </a:r>
            <a:r>
              <a:rPr lang="zh-CN" altLang="en-US" dirty="0"/>
              <a:t>中任二结点均是相互可达的。不妨设</a:t>
            </a:r>
            <a:r>
              <a:rPr lang="en-US" altLang="zh-CN" dirty="0"/>
              <a:t>G</a:t>
            </a:r>
            <a:r>
              <a:rPr lang="zh-CN" altLang="en-US" dirty="0"/>
              <a:t>中的结点为</a:t>
            </a:r>
            <a:r>
              <a:rPr lang="en-US" altLang="zh-CN" dirty="0"/>
              <a:t>v</a:t>
            </a:r>
            <a:r>
              <a:rPr lang="en-US" altLang="zh-CN" baseline="-25000" dirty="0"/>
              <a:t>1</a:t>
            </a:r>
            <a:r>
              <a:rPr lang="en-US" altLang="zh-CN" dirty="0"/>
              <a:t>,v</a:t>
            </a:r>
            <a:r>
              <a:rPr lang="en-US" altLang="zh-CN" baseline="-25000" dirty="0"/>
              <a:t>2</a:t>
            </a:r>
            <a:r>
              <a:rPr lang="en-US" altLang="zh-CN" dirty="0"/>
              <a:t>,</a:t>
            </a:r>
            <a:r>
              <a:rPr lang="en-US" altLang="zh-CN" dirty="0">
                <a:latin typeface="宋体" panose="02010600030101010101" pitchFamily="2" charset="-122"/>
              </a:rPr>
              <a:t>…</a:t>
            </a:r>
            <a:r>
              <a:rPr lang="en-US" altLang="zh-CN" dirty="0"/>
              <a:t>,</a:t>
            </a:r>
            <a:r>
              <a:rPr lang="en-US" altLang="zh-CN" dirty="0" err="1"/>
              <a:t>v</a:t>
            </a:r>
            <a:r>
              <a:rPr lang="en-US" altLang="zh-CN" baseline="-25000" dirty="0" err="1"/>
              <a:t>n</a:t>
            </a:r>
            <a:r>
              <a:rPr lang="zh-CN" altLang="en-US" dirty="0"/>
              <a:t>，因为</a:t>
            </a:r>
            <a:r>
              <a:rPr lang="en-US" altLang="zh-CN" dirty="0"/>
              <a:t>v</a:t>
            </a:r>
            <a:r>
              <a:rPr lang="en-US" altLang="zh-CN" baseline="-25000" dirty="0"/>
              <a:t>i</a:t>
            </a:r>
            <a:r>
              <a:rPr lang="zh-CN" altLang="en-US" dirty="0"/>
              <a:t>到</a:t>
            </a:r>
            <a:r>
              <a:rPr lang="en-US" altLang="zh-CN" dirty="0"/>
              <a:t>v</a:t>
            </a:r>
            <a:r>
              <a:rPr lang="en-US" altLang="zh-CN" baseline="-25000" dirty="0"/>
              <a:t>i+1</a:t>
            </a:r>
            <a:r>
              <a:rPr lang="zh-CN" altLang="en-US" dirty="0"/>
              <a:t>是可达的，</a:t>
            </a:r>
            <a:r>
              <a:rPr lang="en-US" altLang="zh-CN" dirty="0" err="1"/>
              <a:t>i</a:t>
            </a:r>
            <a:r>
              <a:rPr lang="en-US" altLang="zh-CN" dirty="0"/>
              <a:t>=1,2,</a:t>
            </a:r>
            <a:r>
              <a:rPr lang="en-US" altLang="zh-CN" dirty="0">
                <a:latin typeface="宋体" panose="02010600030101010101" pitchFamily="2" charset="-122"/>
              </a:rPr>
              <a:t>…</a:t>
            </a:r>
            <a:r>
              <a:rPr lang="en-US" altLang="zh-CN" dirty="0"/>
              <a:t>,n-1</a:t>
            </a:r>
            <a:r>
              <a:rPr lang="zh-CN" altLang="en-US" dirty="0"/>
              <a:t>，且</a:t>
            </a:r>
            <a:r>
              <a:rPr lang="en-US" altLang="zh-CN" dirty="0" err="1"/>
              <a:t>v</a:t>
            </a:r>
            <a:r>
              <a:rPr lang="en-US" altLang="zh-CN" baseline="-25000" dirty="0" err="1"/>
              <a:t>n</a:t>
            </a:r>
            <a:r>
              <a:rPr lang="zh-CN" altLang="en-US" dirty="0"/>
              <a:t>到</a:t>
            </a:r>
            <a:r>
              <a:rPr lang="en-US" altLang="zh-CN" dirty="0"/>
              <a:t>v</a:t>
            </a:r>
            <a:r>
              <a:rPr lang="en-US" altLang="zh-CN" baseline="-25000" dirty="0"/>
              <a:t>1</a:t>
            </a:r>
            <a:r>
              <a:rPr lang="zh-CN" altLang="en-US" dirty="0"/>
              <a:t>是可达的，所以</a:t>
            </a:r>
            <a:r>
              <a:rPr lang="en-US" altLang="zh-CN" dirty="0"/>
              <a:t>v</a:t>
            </a:r>
            <a:r>
              <a:rPr lang="en-US" altLang="zh-CN" baseline="-25000" dirty="0"/>
              <a:t>i</a:t>
            </a:r>
            <a:r>
              <a:rPr lang="zh-CN" altLang="en-US" dirty="0"/>
              <a:t>到</a:t>
            </a:r>
            <a:r>
              <a:rPr lang="en-US" altLang="zh-CN" dirty="0"/>
              <a:t>v</a:t>
            </a:r>
            <a:r>
              <a:rPr lang="en-US" altLang="zh-CN" baseline="-25000" dirty="0"/>
              <a:t>i+1</a:t>
            </a:r>
            <a:r>
              <a:rPr lang="zh-CN" altLang="en-US" dirty="0"/>
              <a:t>存在通路，</a:t>
            </a:r>
            <a:r>
              <a:rPr lang="en-US" altLang="zh-CN" dirty="0" err="1"/>
              <a:t>i</a:t>
            </a:r>
            <a:r>
              <a:rPr lang="en-US" altLang="zh-CN" dirty="0"/>
              <a:t>=1,2,</a:t>
            </a:r>
            <a:r>
              <a:rPr lang="en-US" altLang="zh-CN" dirty="0">
                <a:latin typeface="宋体" panose="02010600030101010101" pitchFamily="2" charset="-122"/>
              </a:rPr>
              <a:t>…</a:t>
            </a:r>
            <a:r>
              <a:rPr lang="en-US" altLang="zh-CN" dirty="0"/>
              <a:t>,n-1</a:t>
            </a:r>
            <a:r>
              <a:rPr lang="zh-CN" altLang="en-US" dirty="0"/>
              <a:t>，且</a:t>
            </a:r>
            <a:r>
              <a:rPr lang="en-US" altLang="zh-CN" dirty="0" err="1"/>
              <a:t>v</a:t>
            </a:r>
            <a:r>
              <a:rPr lang="en-US" altLang="zh-CN" baseline="-25000" dirty="0" err="1"/>
              <a:t>n</a:t>
            </a:r>
            <a:r>
              <a:rPr lang="zh-CN" altLang="en-US" dirty="0"/>
              <a:t>到</a:t>
            </a:r>
            <a:r>
              <a:rPr lang="en-US" altLang="zh-CN" dirty="0"/>
              <a:t>v</a:t>
            </a:r>
            <a:r>
              <a:rPr lang="en-US" altLang="zh-CN" baseline="-25000" dirty="0"/>
              <a:t>1</a:t>
            </a:r>
            <a:r>
              <a:rPr lang="zh-CN" altLang="en-US" dirty="0"/>
              <a:t>存在通路。让这些连通首尾相接，则得一回路</a:t>
            </a:r>
            <a:r>
              <a:rPr lang="en-US" altLang="zh-CN" dirty="0"/>
              <a:t>C</a:t>
            </a:r>
            <a:r>
              <a:rPr lang="zh-CN" altLang="en-US" dirty="0"/>
              <a:t>。显然所有结点均在该回路中出现。</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88195">
                                            <p:txEl>
                                              <p:pRg st="0" end="0"/>
                                            </p:txEl>
                                          </p:spTgt>
                                        </p:tgtEl>
                                        <p:attrNameLst>
                                          <p:attrName>style.visibility</p:attrName>
                                        </p:attrNameLst>
                                      </p:cBhvr>
                                      <p:to>
                                        <p:strVal val="visible"/>
                                      </p:to>
                                    </p:set>
                                    <p:animEffect transition="in" filter="fade">
                                      <p:cBhvr>
                                        <p:cTn id="7" dur="500"/>
                                        <p:tgtEl>
                                          <p:spTgt spid="1288195">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88197"/>
                                        </p:tgtEl>
                                        <p:attrNameLst>
                                          <p:attrName>style.visibility</p:attrName>
                                        </p:attrNameLst>
                                      </p:cBhvr>
                                      <p:to>
                                        <p:strVal val="visible"/>
                                      </p:to>
                                    </p:set>
                                    <p:animEffect transition="in" filter="fade">
                                      <p:cBhvr>
                                        <p:cTn id="11" dur="500"/>
                                        <p:tgtEl>
                                          <p:spTgt spid="12881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1" nodeType="clickEffect">
                                  <p:stCondLst>
                                    <p:cond delay="0"/>
                                  </p:stCondLst>
                                  <p:childTnLst>
                                    <p:animEffect transition="out" filter="fade">
                                      <p:cBhvr>
                                        <p:cTn id="15" dur="500"/>
                                        <p:tgtEl>
                                          <p:spTgt spid="1288197"/>
                                        </p:tgtEl>
                                      </p:cBhvr>
                                    </p:animEffect>
                                    <p:set>
                                      <p:cBhvr>
                                        <p:cTn id="16" dur="1" fill="hold">
                                          <p:stCondLst>
                                            <p:cond delay="499"/>
                                          </p:stCondLst>
                                        </p:cTn>
                                        <p:tgtEl>
                                          <p:spTgt spid="1288197"/>
                                        </p:tgtEl>
                                        <p:attrNameLst>
                                          <p:attrName>style.visibility</p:attrName>
                                        </p:attrNameLst>
                                      </p:cBhvr>
                                      <p:to>
                                        <p:strVal val="hidden"/>
                                      </p:to>
                                    </p:se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88198"/>
                                        </p:tgtEl>
                                        <p:attrNameLst>
                                          <p:attrName>style.visibility</p:attrName>
                                        </p:attrNameLst>
                                      </p:cBhvr>
                                      <p:to>
                                        <p:strVal val="visible"/>
                                      </p:to>
                                    </p:set>
                                    <p:animEffect transition="in" filter="fade">
                                      <p:cBhvr>
                                        <p:cTn id="20" dur="500"/>
                                        <p:tgtEl>
                                          <p:spTgt spid="128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8195" grpId="0" build="p"/>
      <p:bldP spid="1288197" grpId="0"/>
      <p:bldP spid="1288197" grpId="1"/>
      <p:bldP spid="128819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a:extLst>
              <a:ext uri="{FF2B5EF4-FFF2-40B4-BE49-F238E27FC236}">
                <a16:creationId xmlns:a16="http://schemas.microsoft.com/office/drawing/2014/main" id="{5D23202E-E11B-427A-A7C9-7D5AAFB101E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DAC703E-C82A-4509-9C36-852EB9DD9EA4}"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8307" name="Rectangle 2">
            <a:extLst>
              <a:ext uri="{FF2B5EF4-FFF2-40B4-BE49-F238E27FC236}">
                <a16:creationId xmlns:a16="http://schemas.microsoft.com/office/drawing/2014/main" id="{41114C9F-9792-4679-A745-BCFF4108F141}"/>
              </a:ext>
            </a:extLst>
          </p:cNvPr>
          <p:cNvSpPr>
            <a:spLocks noGrp="1" noChangeArrowheads="1"/>
          </p:cNvSpPr>
          <p:nvPr>
            <p:ph type="title"/>
          </p:nvPr>
        </p:nvSpPr>
        <p:spPr/>
        <p:txBody>
          <a:bodyPr/>
          <a:lstStyle/>
          <a:p>
            <a:pPr eaLnBrk="1" hangingPunct="1"/>
            <a:r>
              <a:rPr lang="zh-CN" altLang="en-US"/>
              <a:t>利用</a:t>
            </a:r>
            <a:r>
              <a:rPr lang="en-US" altLang="zh-CN"/>
              <a:t>A</a:t>
            </a:r>
            <a:r>
              <a:rPr lang="zh-CN" altLang="en-US"/>
              <a:t>和</a:t>
            </a:r>
            <a:r>
              <a:rPr lang="en-US" altLang="zh-CN"/>
              <a:t>P</a:t>
            </a:r>
            <a:r>
              <a:rPr lang="zh-CN" altLang="en-US"/>
              <a:t>判断有向图的连通性</a:t>
            </a:r>
          </a:p>
        </p:txBody>
      </p:sp>
      <p:sp>
        <p:nvSpPr>
          <p:cNvPr id="1289219" name="Rectangle 3">
            <a:extLst>
              <a:ext uri="{FF2B5EF4-FFF2-40B4-BE49-F238E27FC236}">
                <a16:creationId xmlns:a16="http://schemas.microsoft.com/office/drawing/2014/main" id="{C2A03860-3D04-410C-A46F-31A34C567EB3}"/>
              </a:ext>
            </a:extLst>
          </p:cNvPr>
          <p:cNvSpPr>
            <a:spLocks noGrp="1" noChangeArrowheads="1"/>
          </p:cNvSpPr>
          <p:nvPr>
            <p:ph type="body" idx="1"/>
          </p:nvPr>
        </p:nvSpPr>
        <p:spPr>
          <a:xfrm>
            <a:off x="1847851" y="1268413"/>
            <a:ext cx="8353425" cy="5149850"/>
          </a:xfrm>
        </p:spPr>
        <p:txBody>
          <a:bodyPr/>
          <a:lstStyle/>
          <a:p>
            <a:pPr marL="533400" indent="-533400" eaLnBrk="1" hangingPunct="1">
              <a:lnSpc>
                <a:spcPct val="125000"/>
              </a:lnSpc>
              <a:spcBef>
                <a:spcPct val="30000"/>
              </a:spcBef>
              <a:buFont typeface="Wingdings" panose="05000000000000000000" pitchFamily="2" charset="2"/>
              <a:buAutoNum type="arabicPeriod"/>
            </a:pPr>
            <a:r>
              <a:rPr lang="zh-CN" altLang="en-US" dirty="0"/>
              <a:t>有向线图</a:t>
            </a:r>
            <a:r>
              <a:rPr lang="en-US" altLang="zh-CN" dirty="0"/>
              <a:t>G</a:t>
            </a:r>
            <a:r>
              <a:rPr lang="zh-CN" altLang="en-US" dirty="0"/>
              <a:t>是强连通图当且仅当它的可达性矩阵</a:t>
            </a:r>
            <a:r>
              <a:rPr lang="en-US" altLang="zh-CN" dirty="0"/>
              <a:t>P</a:t>
            </a:r>
            <a:r>
              <a:rPr lang="zh-CN" altLang="en-US" dirty="0"/>
              <a:t>的所有元素均为</a:t>
            </a:r>
            <a:r>
              <a:rPr lang="en-US" altLang="zh-CN" dirty="0"/>
              <a:t>1</a:t>
            </a:r>
            <a:r>
              <a:rPr lang="zh-CN" altLang="en-US" dirty="0"/>
              <a:t>；</a:t>
            </a:r>
          </a:p>
          <a:p>
            <a:pPr marL="533400" indent="-533400" eaLnBrk="1" hangingPunct="1">
              <a:lnSpc>
                <a:spcPct val="125000"/>
              </a:lnSpc>
              <a:spcBef>
                <a:spcPct val="30000"/>
              </a:spcBef>
              <a:buFont typeface="Wingdings" panose="05000000000000000000" pitchFamily="2" charset="2"/>
              <a:buAutoNum type="arabicPeriod"/>
            </a:pPr>
            <a:r>
              <a:rPr lang="zh-CN" altLang="en-US" dirty="0"/>
              <a:t>有向线图</a:t>
            </a:r>
            <a:r>
              <a:rPr lang="en-US" altLang="zh-CN" dirty="0"/>
              <a:t>G</a:t>
            </a:r>
            <a:r>
              <a:rPr lang="zh-CN" altLang="en-US" dirty="0"/>
              <a:t>是单向连通图当且仅当它的可达性矩阵</a:t>
            </a:r>
            <a:r>
              <a:rPr lang="en-US" altLang="zh-CN" dirty="0"/>
              <a:t>P</a:t>
            </a:r>
            <a:r>
              <a:rPr lang="zh-CN" altLang="en-US" dirty="0"/>
              <a:t>及其转置矩阵</a:t>
            </a:r>
            <a:r>
              <a:rPr lang="en-US" altLang="zh-CN" dirty="0"/>
              <a:t>P</a:t>
            </a:r>
            <a:r>
              <a:rPr lang="en-US" altLang="zh-CN" baseline="30000" dirty="0"/>
              <a:t>T</a:t>
            </a:r>
            <a:r>
              <a:rPr lang="zh-CN" altLang="en-US" dirty="0"/>
              <a:t>经过布尔并运算后所得的矩阵</a:t>
            </a:r>
            <a:r>
              <a:rPr lang="en-US" altLang="zh-CN" dirty="0"/>
              <a:t>P</a:t>
            </a:r>
            <a:r>
              <a:rPr lang="en-US" altLang="zh-CN" dirty="0">
                <a:latin typeface="宋体" panose="02010600030101010101" pitchFamily="2" charset="-122"/>
              </a:rPr>
              <a:t>’</a:t>
            </a:r>
            <a:r>
              <a:rPr lang="en-US" altLang="zh-CN" dirty="0"/>
              <a:t>= P∨P</a:t>
            </a:r>
            <a:r>
              <a:rPr lang="en-US" altLang="zh-CN" baseline="30000" dirty="0"/>
              <a:t>T</a:t>
            </a:r>
            <a:r>
              <a:rPr lang="zh-CN" altLang="en-US" dirty="0"/>
              <a:t>中除主对角元外其余元素均为</a:t>
            </a:r>
            <a:r>
              <a:rPr lang="en-US" altLang="zh-CN" dirty="0"/>
              <a:t>1</a:t>
            </a:r>
            <a:r>
              <a:rPr lang="zh-CN" altLang="en-US" dirty="0"/>
              <a:t>；</a:t>
            </a:r>
          </a:p>
          <a:p>
            <a:pPr marL="533400" indent="-533400" eaLnBrk="1" hangingPunct="1">
              <a:lnSpc>
                <a:spcPct val="125000"/>
              </a:lnSpc>
              <a:spcBef>
                <a:spcPct val="30000"/>
              </a:spcBef>
              <a:buFont typeface="Wingdings" panose="05000000000000000000" pitchFamily="2" charset="2"/>
              <a:buAutoNum type="arabicPeriod"/>
            </a:pPr>
            <a:r>
              <a:rPr lang="zh-CN" altLang="en-US" dirty="0"/>
              <a:t>有向线图</a:t>
            </a:r>
            <a:r>
              <a:rPr lang="en-US" altLang="zh-CN" dirty="0"/>
              <a:t>G</a:t>
            </a:r>
            <a:r>
              <a:rPr lang="zh-CN" altLang="en-US" dirty="0"/>
              <a:t>是弱连通图当且仅当它的邻接矩阵</a:t>
            </a:r>
            <a:r>
              <a:rPr lang="en-US" altLang="zh-CN" dirty="0"/>
              <a:t>A</a:t>
            </a:r>
            <a:r>
              <a:rPr lang="zh-CN" altLang="en-US" dirty="0"/>
              <a:t>及其转置矩阵</a:t>
            </a:r>
            <a:r>
              <a:rPr lang="en-US" altLang="zh-CN" dirty="0"/>
              <a:t>A</a:t>
            </a:r>
            <a:r>
              <a:rPr lang="en-US" altLang="zh-CN" baseline="30000" dirty="0"/>
              <a:t>T</a:t>
            </a:r>
            <a:r>
              <a:rPr lang="zh-CN" altLang="en-US" dirty="0"/>
              <a:t>经布尔并运算所得的矩阵</a:t>
            </a:r>
            <a:r>
              <a:rPr lang="en-US" altLang="zh-CN" dirty="0"/>
              <a:t>A</a:t>
            </a:r>
            <a:r>
              <a:rPr lang="en-US" altLang="zh-CN" dirty="0">
                <a:latin typeface="宋体" panose="02010600030101010101" pitchFamily="2" charset="-122"/>
              </a:rPr>
              <a:t>’</a:t>
            </a:r>
            <a:r>
              <a:rPr lang="en-US" altLang="zh-CN" dirty="0"/>
              <a:t>= A∨A</a:t>
            </a:r>
            <a:r>
              <a:rPr lang="en-US" altLang="zh-CN" baseline="30000" dirty="0"/>
              <a:t>T</a:t>
            </a:r>
            <a:r>
              <a:rPr lang="zh-CN" altLang="en-US" dirty="0"/>
              <a:t>作为邻接矩阵而求得的可达性矩阵</a:t>
            </a:r>
            <a:r>
              <a:rPr lang="en-US" altLang="zh-CN" dirty="0"/>
              <a:t>P</a:t>
            </a:r>
            <a:r>
              <a:rPr lang="en-US" altLang="zh-CN" dirty="0">
                <a:latin typeface="宋体" panose="02010600030101010101" pitchFamily="2" charset="-122"/>
              </a:rPr>
              <a:t>’</a:t>
            </a:r>
            <a:r>
              <a:rPr lang="zh-CN" altLang="en-US" dirty="0"/>
              <a:t>中所有元素均为</a:t>
            </a:r>
            <a:r>
              <a:rPr lang="en-US" altLang="zh-CN" dirty="0"/>
              <a:t>1</a:t>
            </a:r>
            <a:r>
              <a:rPr lang="zh-CN" altLang="en-US" dirty="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9219">
                                            <p:txEl>
                                              <p:pRg st="0" end="0"/>
                                            </p:txEl>
                                          </p:spTgt>
                                        </p:tgtEl>
                                        <p:attrNameLst>
                                          <p:attrName>style.visibility</p:attrName>
                                        </p:attrNameLst>
                                      </p:cBhvr>
                                      <p:to>
                                        <p:strVal val="visible"/>
                                      </p:to>
                                    </p:set>
                                    <p:animEffect transition="in" filter="fade">
                                      <p:cBhvr>
                                        <p:cTn id="7" dur="500"/>
                                        <p:tgtEl>
                                          <p:spTgt spid="128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9219">
                                            <p:txEl>
                                              <p:pRg st="1" end="1"/>
                                            </p:txEl>
                                          </p:spTgt>
                                        </p:tgtEl>
                                        <p:attrNameLst>
                                          <p:attrName>style.visibility</p:attrName>
                                        </p:attrNameLst>
                                      </p:cBhvr>
                                      <p:to>
                                        <p:strVal val="visible"/>
                                      </p:to>
                                    </p:set>
                                    <p:animEffect transition="in" filter="fade">
                                      <p:cBhvr>
                                        <p:cTn id="12" dur="500"/>
                                        <p:tgtEl>
                                          <p:spTgt spid="128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89219">
                                            <p:txEl>
                                              <p:pRg st="2" end="2"/>
                                            </p:txEl>
                                          </p:spTgt>
                                        </p:tgtEl>
                                        <p:attrNameLst>
                                          <p:attrName>style.visibility</p:attrName>
                                        </p:attrNameLst>
                                      </p:cBhvr>
                                      <p:to>
                                        <p:strVal val="visible"/>
                                      </p:to>
                                    </p:set>
                                    <p:animEffect transition="in" filter="fade">
                                      <p:cBhvr>
                                        <p:cTn id="17" dur="500"/>
                                        <p:tgtEl>
                                          <p:spTgt spid="128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21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a:extLst>
              <a:ext uri="{FF2B5EF4-FFF2-40B4-BE49-F238E27FC236}">
                <a16:creationId xmlns:a16="http://schemas.microsoft.com/office/drawing/2014/main" id="{F2284455-CCAE-4E43-BD5C-166E8E8DC66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E034B67-3166-4D65-868C-4654B4C793E2}"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99331" name="Rectangle 2">
            <a:extLst>
              <a:ext uri="{FF2B5EF4-FFF2-40B4-BE49-F238E27FC236}">
                <a16:creationId xmlns:a16="http://schemas.microsoft.com/office/drawing/2014/main" id="{9DA0480B-9A30-4130-9BCB-1C5C5785E995}"/>
              </a:ext>
            </a:extLst>
          </p:cNvPr>
          <p:cNvSpPr>
            <a:spLocks noGrp="1" noChangeArrowheads="1"/>
          </p:cNvSpPr>
          <p:nvPr>
            <p:ph type="title"/>
          </p:nvPr>
        </p:nvSpPr>
        <p:spPr/>
        <p:txBody>
          <a:bodyPr/>
          <a:lstStyle/>
          <a:p>
            <a:pPr eaLnBrk="1" hangingPunct="1"/>
            <a:r>
              <a:rPr lang="zh-CN" altLang="en-US"/>
              <a:t>定义</a:t>
            </a:r>
            <a:r>
              <a:rPr lang="en-US" altLang="zh-CN"/>
              <a:t>8.3.6</a:t>
            </a:r>
            <a:endParaRPr lang="zh-CN" altLang="en-US"/>
          </a:p>
        </p:txBody>
      </p:sp>
      <p:sp>
        <p:nvSpPr>
          <p:cNvPr id="1290243" name="Rectangle 3">
            <a:extLst>
              <a:ext uri="{FF2B5EF4-FFF2-40B4-BE49-F238E27FC236}">
                <a16:creationId xmlns:a16="http://schemas.microsoft.com/office/drawing/2014/main" id="{3E42D03C-C014-4569-8AED-87141BE64917}"/>
              </a:ext>
            </a:extLst>
          </p:cNvPr>
          <p:cNvSpPr>
            <a:spLocks noGrp="1" noChangeArrowheads="1"/>
          </p:cNvSpPr>
          <p:nvPr>
            <p:ph type="body" idx="1"/>
          </p:nvPr>
        </p:nvSpPr>
        <p:spPr>
          <a:xfrm>
            <a:off x="2135188" y="1341438"/>
            <a:ext cx="8064500" cy="4451350"/>
          </a:xfrm>
        </p:spPr>
        <p:txBody>
          <a:bodyPr/>
          <a:lstStyle/>
          <a:p>
            <a:pPr marL="0" indent="0" eaLnBrk="1" hangingPunct="1">
              <a:buNone/>
            </a:pPr>
            <a:r>
              <a:rPr lang="zh-CN" altLang="en-US" dirty="0"/>
              <a:t>在有向图</a:t>
            </a:r>
            <a:r>
              <a:rPr lang="en-US" altLang="zh-CN" dirty="0"/>
              <a:t>G = &lt;V, E&gt;</a:t>
            </a:r>
            <a:r>
              <a:rPr lang="zh-CN" altLang="en-US" dirty="0"/>
              <a:t>中，设</a:t>
            </a:r>
            <a:r>
              <a:rPr lang="en-US" altLang="zh-CN" dirty="0"/>
              <a:t>G</a:t>
            </a:r>
            <a:r>
              <a:rPr lang="en-US" altLang="zh-CN" dirty="0">
                <a:latin typeface="宋体" panose="02010600030101010101" pitchFamily="2" charset="-122"/>
              </a:rPr>
              <a:t>’</a:t>
            </a:r>
            <a:r>
              <a:rPr lang="zh-CN" altLang="en-US" dirty="0"/>
              <a:t>是</a:t>
            </a:r>
            <a:r>
              <a:rPr lang="en-US" altLang="zh-CN" dirty="0"/>
              <a:t>G</a:t>
            </a:r>
            <a:r>
              <a:rPr lang="zh-CN" altLang="en-US" dirty="0"/>
              <a:t>的子图，如果</a:t>
            </a:r>
          </a:p>
          <a:p>
            <a:pPr marL="0" indent="0" eaLnBrk="1" hangingPunct="1">
              <a:buNone/>
            </a:pPr>
            <a:r>
              <a:rPr lang="zh-CN" altLang="en-US" dirty="0"/>
              <a:t>（</a:t>
            </a:r>
            <a:r>
              <a:rPr lang="en-US" altLang="zh-CN" dirty="0"/>
              <a:t>1</a:t>
            </a:r>
            <a:r>
              <a:rPr lang="zh-CN" altLang="en-US" dirty="0"/>
              <a:t>）</a:t>
            </a:r>
            <a:r>
              <a:rPr lang="en-US" altLang="zh-CN" dirty="0"/>
              <a:t>G</a:t>
            </a:r>
            <a:r>
              <a:rPr lang="en-US" altLang="zh-CN" dirty="0">
                <a:latin typeface="宋体" panose="02010600030101010101" pitchFamily="2" charset="-122"/>
              </a:rPr>
              <a:t>’</a:t>
            </a:r>
            <a:r>
              <a:rPr lang="zh-CN" altLang="en-US" dirty="0"/>
              <a:t>是</a:t>
            </a:r>
            <a:r>
              <a:rPr lang="zh-CN" altLang="en-US" dirty="0">
                <a:solidFill>
                  <a:schemeClr val="accent1"/>
                </a:solidFill>
              </a:rPr>
              <a:t>强连通的</a:t>
            </a:r>
            <a:r>
              <a:rPr lang="zh-CN" altLang="en-US" dirty="0"/>
              <a:t>（</a:t>
            </a:r>
            <a:r>
              <a:rPr lang="zh-CN" altLang="en-US" dirty="0">
                <a:solidFill>
                  <a:srgbClr val="0000FF"/>
                </a:solidFill>
              </a:rPr>
              <a:t>单向连通的</a:t>
            </a:r>
            <a:r>
              <a:rPr lang="zh-CN" altLang="en-US" dirty="0"/>
              <a:t>、</a:t>
            </a:r>
            <a:r>
              <a:rPr lang="zh-CN" altLang="en-US" dirty="0">
                <a:solidFill>
                  <a:srgbClr val="800080"/>
                </a:solidFill>
              </a:rPr>
              <a:t>弱连通的</a:t>
            </a:r>
            <a:r>
              <a:rPr lang="zh-CN" altLang="en-US" dirty="0"/>
              <a:t>）；</a:t>
            </a:r>
          </a:p>
          <a:p>
            <a:pPr marL="0" indent="0" eaLnBrk="1" hangingPunct="1">
              <a:buNone/>
            </a:pPr>
            <a:r>
              <a:rPr lang="zh-CN" altLang="en-US" dirty="0"/>
              <a:t>（</a:t>
            </a:r>
            <a:r>
              <a:rPr lang="en-US" altLang="zh-CN" dirty="0"/>
              <a:t>2</a:t>
            </a:r>
            <a:r>
              <a:rPr lang="zh-CN" altLang="en-US" dirty="0"/>
              <a:t>）对任意</a:t>
            </a:r>
            <a:r>
              <a:rPr lang="en-US" altLang="zh-CN" dirty="0"/>
              <a:t>G"  G</a:t>
            </a:r>
            <a:r>
              <a:rPr lang="zh-CN" altLang="en-US" dirty="0"/>
              <a:t>，若</a:t>
            </a:r>
            <a:r>
              <a:rPr lang="en-US" altLang="zh-CN" dirty="0"/>
              <a:t>G</a:t>
            </a:r>
            <a:r>
              <a:rPr lang="en-US" altLang="zh-CN" dirty="0">
                <a:latin typeface="宋体" panose="02010600030101010101" pitchFamily="2" charset="-122"/>
              </a:rPr>
              <a:t>’</a:t>
            </a:r>
            <a:r>
              <a:rPr lang="en-US" altLang="zh-CN" dirty="0"/>
              <a:t> G"</a:t>
            </a:r>
            <a:r>
              <a:rPr lang="zh-CN" altLang="en-US" dirty="0"/>
              <a:t>，则</a:t>
            </a:r>
            <a:r>
              <a:rPr lang="en-US" altLang="zh-CN" dirty="0"/>
              <a:t>G"</a:t>
            </a:r>
            <a:r>
              <a:rPr lang="zh-CN" altLang="en-US" dirty="0"/>
              <a:t>不是</a:t>
            </a:r>
            <a:r>
              <a:rPr lang="zh-CN" altLang="en-US" dirty="0">
                <a:solidFill>
                  <a:schemeClr val="accent1"/>
                </a:solidFill>
              </a:rPr>
              <a:t>强连通的</a:t>
            </a:r>
            <a:r>
              <a:rPr lang="zh-CN" altLang="en-US" dirty="0"/>
              <a:t>（</a:t>
            </a:r>
            <a:r>
              <a:rPr lang="zh-CN" altLang="en-US" dirty="0">
                <a:solidFill>
                  <a:srgbClr val="0000FF"/>
                </a:solidFill>
              </a:rPr>
              <a:t>单向连通的</a:t>
            </a:r>
            <a:r>
              <a:rPr lang="zh-CN" altLang="en-US" dirty="0"/>
              <a:t>、</a:t>
            </a:r>
            <a:r>
              <a:rPr lang="zh-CN" altLang="en-US" dirty="0">
                <a:solidFill>
                  <a:srgbClr val="800080"/>
                </a:solidFill>
              </a:rPr>
              <a:t>弱连通的</a:t>
            </a:r>
            <a:r>
              <a:rPr lang="zh-CN" altLang="en-US" dirty="0"/>
              <a:t>）；</a:t>
            </a:r>
          </a:p>
          <a:p>
            <a:pPr marL="0" indent="0" eaLnBrk="1" hangingPunct="1">
              <a:buNone/>
            </a:pPr>
            <a:r>
              <a:rPr lang="zh-CN" altLang="en-US" dirty="0"/>
              <a:t>那么称</a:t>
            </a:r>
            <a:r>
              <a:rPr lang="en-US" altLang="zh-CN" dirty="0"/>
              <a:t>G</a:t>
            </a:r>
            <a:r>
              <a:rPr lang="en-US" altLang="zh-CN" dirty="0">
                <a:latin typeface="宋体" panose="02010600030101010101" pitchFamily="2" charset="-122"/>
              </a:rPr>
              <a:t>’</a:t>
            </a:r>
            <a:r>
              <a:rPr lang="zh-CN" altLang="en-US" dirty="0"/>
              <a:t>为</a:t>
            </a:r>
            <a:r>
              <a:rPr lang="en-US" altLang="zh-CN" dirty="0"/>
              <a:t>G</a:t>
            </a:r>
            <a:r>
              <a:rPr lang="zh-CN" altLang="en-US" dirty="0"/>
              <a:t>的</a:t>
            </a:r>
            <a:r>
              <a:rPr lang="zh-CN" altLang="en-US" dirty="0">
                <a:solidFill>
                  <a:srgbClr val="FF0000"/>
                </a:solidFill>
              </a:rPr>
              <a:t>强连通分支</a:t>
            </a:r>
            <a:r>
              <a:rPr lang="zh-CN" altLang="en-US" dirty="0"/>
              <a:t>（</a:t>
            </a:r>
            <a:r>
              <a:rPr lang="zh-CN" altLang="en-US" dirty="0">
                <a:solidFill>
                  <a:srgbClr val="0000FF"/>
                </a:solidFill>
              </a:rPr>
              <a:t>单向连通分支</a:t>
            </a:r>
            <a:r>
              <a:rPr lang="zh-CN" altLang="en-US" dirty="0"/>
              <a:t>、</a:t>
            </a:r>
            <a:r>
              <a:rPr lang="zh-CN" altLang="en-US" dirty="0">
                <a:solidFill>
                  <a:srgbClr val="800080"/>
                </a:solidFill>
              </a:rPr>
              <a:t>弱连通分支</a:t>
            </a:r>
            <a:r>
              <a:rPr lang="zh-CN" altLang="en-US" dirty="0"/>
              <a:t>）</a:t>
            </a:r>
            <a:r>
              <a:rPr lang="en-US" altLang="zh-CN" dirty="0"/>
              <a:t>(Strongly/Unilaterally/weakly Connected Component)</a:t>
            </a:r>
            <a:r>
              <a:rPr lang="zh-CN" altLang="en-US" dirty="0"/>
              <a:t>，或称为</a:t>
            </a:r>
            <a:r>
              <a:rPr lang="zh-CN" altLang="en-US" dirty="0">
                <a:solidFill>
                  <a:schemeClr val="accent1"/>
                </a:solidFill>
              </a:rPr>
              <a:t>强分图</a:t>
            </a:r>
            <a:r>
              <a:rPr lang="zh-CN" altLang="en-US" dirty="0"/>
              <a:t>（</a:t>
            </a:r>
            <a:r>
              <a:rPr lang="zh-CN" altLang="en-US" dirty="0">
                <a:solidFill>
                  <a:srgbClr val="0000FF"/>
                </a:solidFill>
              </a:rPr>
              <a:t>单向分图</a:t>
            </a:r>
            <a:r>
              <a:rPr lang="zh-CN" altLang="en-US" dirty="0"/>
              <a:t>、</a:t>
            </a:r>
            <a:r>
              <a:rPr lang="zh-CN" altLang="en-US" dirty="0">
                <a:solidFill>
                  <a:srgbClr val="800080"/>
                </a:solidFill>
              </a:rPr>
              <a:t>弱分图</a:t>
            </a:r>
            <a:r>
              <a:rPr lang="zh-CN" altLang="en-US" dirty="0"/>
              <a:t>）。 </a:t>
            </a:r>
          </a:p>
        </p:txBody>
      </p:sp>
      <p:graphicFrame>
        <p:nvGraphicFramePr>
          <p:cNvPr id="1290244" name="Object 4">
            <a:extLst>
              <a:ext uri="{FF2B5EF4-FFF2-40B4-BE49-F238E27FC236}">
                <a16:creationId xmlns:a16="http://schemas.microsoft.com/office/drawing/2014/main" id="{025467E4-1771-4D02-8DDF-7EC89F059A92}"/>
              </a:ext>
            </a:extLst>
          </p:cNvPr>
          <p:cNvGraphicFramePr>
            <a:graphicFrameLocks noChangeAspect="1"/>
          </p:cNvGraphicFramePr>
          <p:nvPr/>
        </p:nvGraphicFramePr>
        <p:xfrm>
          <a:off x="4511675" y="2708275"/>
          <a:ext cx="412750" cy="381000"/>
        </p:xfrm>
        <a:graphic>
          <a:graphicData uri="http://schemas.openxmlformats.org/presentationml/2006/ole">
            <mc:AlternateContent xmlns:mc="http://schemas.openxmlformats.org/markup-compatibility/2006">
              <mc:Choice xmlns:v="urn:schemas-microsoft-com:vml" Requires="v">
                <p:oleObj name="公式" r:id="rId2" imgW="164957" imgH="152268" progId="Equation.3">
                  <p:embed/>
                </p:oleObj>
              </mc:Choice>
              <mc:Fallback>
                <p:oleObj name="公式" r:id="rId2" imgW="164957" imgH="152268"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2708275"/>
                        <a:ext cx="412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246" name="Object 6">
            <a:extLst>
              <a:ext uri="{FF2B5EF4-FFF2-40B4-BE49-F238E27FC236}">
                <a16:creationId xmlns:a16="http://schemas.microsoft.com/office/drawing/2014/main" id="{EE461F2E-4294-4A9C-A71C-E48B1208CF47}"/>
              </a:ext>
            </a:extLst>
          </p:cNvPr>
          <p:cNvGraphicFramePr>
            <a:graphicFrameLocks noChangeAspect="1"/>
          </p:cNvGraphicFramePr>
          <p:nvPr/>
        </p:nvGraphicFramePr>
        <p:xfrm>
          <a:off x="6096000" y="2730500"/>
          <a:ext cx="412750" cy="317500"/>
        </p:xfrm>
        <a:graphic>
          <a:graphicData uri="http://schemas.openxmlformats.org/presentationml/2006/ole">
            <mc:AlternateContent xmlns:mc="http://schemas.openxmlformats.org/markup-compatibility/2006">
              <mc:Choice xmlns:v="urn:schemas-microsoft-com:vml" Requires="v">
                <p:oleObj name="公式" r:id="rId4" imgW="164814" imgH="126780" progId="Equation.3">
                  <p:embed/>
                </p:oleObj>
              </mc:Choice>
              <mc:Fallback>
                <p:oleObj name="公式" r:id="rId4" imgW="164814" imgH="1267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730500"/>
                        <a:ext cx="4127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0243">
                                            <p:txEl>
                                              <p:pRg st="0" end="0"/>
                                            </p:txEl>
                                          </p:spTgt>
                                        </p:tgtEl>
                                        <p:attrNameLst>
                                          <p:attrName>style.visibility</p:attrName>
                                        </p:attrNameLst>
                                      </p:cBhvr>
                                      <p:to>
                                        <p:strVal val="visible"/>
                                      </p:to>
                                    </p:set>
                                    <p:animEffect transition="in" filter="fade">
                                      <p:cBhvr>
                                        <p:cTn id="7" dur="500"/>
                                        <p:tgtEl>
                                          <p:spTgt spid="129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43">
                                            <p:txEl>
                                              <p:pRg st="1" end="1"/>
                                            </p:txEl>
                                          </p:spTgt>
                                        </p:tgtEl>
                                        <p:attrNameLst>
                                          <p:attrName>style.visibility</p:attrName>
                                        </p:attrNameLst>
                                      </p:cBhvr>
                                      <p:to>
                                        <p:strVal val="visible"/>
                                      </p:to>
                                    </p:set>
                                    <p:animEffect transition="in" filter="fade">
                                      <p:cBhvr>
                                        <p:cTn id="12" dur="500"/>
                                        <p:tgtEl>
                                          <p:spTgt spid="129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0243">
                                            <p:txEl>
                                              <p:pRg st="2" end="2"/>
                                            </p:txEl>
                                          </p:spTgt>
                                        </p:tgtEl>
                                        <p:attrNameLst>
                                          <p:attrName>style.visibility</p:attrName>
                                        </p:attrNameLst>
                                      </p:cBhvr>
                                      <p:to>
                                        <p:strVal val="visible"/>
                                      </p:to>
                                    </p:set>
                                    <p:animEffect transition="in" filter="fade">
                                      <p:cBhvr>
                                        <p:cTn id="17" dur="500"/>
                                        <p:tgtEl>
                                          <p:spTgt spid="129024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90244"/>
                                        </p:tgtEl>
                                        <p:attrNameLst>
                                          <p:attrName>style.visibility</p:attrName>
                                        </p:attrNameLst>
                                      </p:cBhvr>
                                      <p:to>
                                        <p:strVal val="visible"/>
                                      </p:to>
                                    </p:set>
                                    <p:animEffect transition="in" filter="fade">
                                      <p:cBhvr>
                                        <p:cTn id="20" dur="500"/>
                                        <p:tgtEl>
                                          <p:spTgt spid="1290244"/>
                                        </p:tgtEl>
                                      </p:cBhvr>
                                    </p:animEffect>
                                  </p:childTnLst>
                                </p:cTn>
                              </p:par>
                              <p:par>
                                <p:cTn id="21" presetID="10" presetClass="entr" presetSubtype="0" fill="hold" nodeType="withEffect">
                                  <p:stCondLst>
                                    <p:cond delay="0"/>
                                  </p:stCondLst>
                                  <p:childTnLst>
                                    <p:set>
                                      <p:cBhvr>
                                        <p:cTn id="22" dur="1" fill="hold">
                                          <p:stCondLst>
                                            <p:cond delay="0"/>
                                          </p:stCondLst>
                                        </p:cTn>
                                        <p:tgtEl>
                                          <p:spTgt spid="1290246"/>
                                        </p:tgtEl>
                                        <p:attrNameLst>
                                          <p:attrName>style.visibility</p:attrName>
                                        </p:attrNameLst>
                                      </p:cBhvr>
                                      <p:to>
                                        <p:strVal val="visible"/>
                                      </p:to>
                                    </p:set>
                                    <p:animEffect transition="in" filter="fade">
                                      <p:cBhvr>
                                        <p:cTn id="23" dur="500"/>
                                        <p:tgtEl>
                                          <p:spTgt spid="12902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90243">
                                            <p:txEl>
                                              <p:pRg st="3" end="3"/>
                                            </p:txEl>
                                          </p:spTgt>
                                        </p:tgtEl>
                                        <p:attrNameLst>
                                          <p:attrName>style.visibility</p:attrName>
                                        </p:attrNameLst>
                                      </p:cBhvr>
                                      <p:to>
                                        <p:strVal val="visible"/>
                                      </p:to>
                                    </p:set>
                                    <p:animEffect transition="in" filter="fade">
                                      <p:cBhvr>
                                        <p:cTn id="28" dur="500"/>
                                        <p:tgtEl>
                                          <p:spTgt spid="129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a:extLst>
              <a:ext uri="{FF2B5EF4-FFF2-40B4-BE49-F238E27FC236}">
                <a16:creationId xmlns:a16="http://schemas.microsoft.com/office/drawing/2014/main" id="{4C82067D-A625-46D1-9CBF-11B91ACD2C8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812174B-4D1C-4FCF-9FD9-05B03A6D57F0}"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0355" name="Rectangle 2">
            <a:extLst>
              <a:ext uri="{FF2B5EF4-FFF2-40B4-BE49-F238E27FC236}">
                <a16:creationId xmlns:a16="http://schemas.microsoft.com/office/drawing/2014/main" id="{D2357F43-0EC0-48CB-A4A6-14B2BDCD8260}"/>
              </a:ext>
            </a:extLst>
          </p:cNvPr>
          <p:cNvSpPr>
            <a:spLocks noGrp="1" noChangeArrowheads="1"/>
          </p:cNvSpPr>
          <p:nvPr>
            <p:ph type="title"/>
          </p:nvPr>
        </p:nvSpPr>
        <p:spPr/>
        <p:txBody>
          <a:bodyPr/>
          <a:lstStyle/>
          <a:p>
            <a:pPr eaLnBrk="1" hangingPunct="1"/>
            <a:r>
              <a:rPr lang="zh-CN" altLang="en-US"/>
              <a:t>注</a:t>
            </a:r>
          </a:p>
        </p:txBody>
      </p:sp>
      <p:sp>
        <p:nvSpPr>
          <p:cNvPr id="1291267" name="Rectangle 3">
            <a:extLst>
              <a:ext uri="{FF2B5EF4-FFF2-40B4-BE49-F238E27FC236}">
                <a16:creationId xmlns:a16="http://schemas.microsoft.com/office/drawing/2014/main" id="{46E4E881-4FCE-4D35-9CD9-142A1E8BAA8E}"/>
              </a:ext>
            </a:extLst>
          </p:cNvPr>
          <p:cNvSpPr>
            <a:spLocks noGrp="1" noChangeArrowheads="1"/>
          </p:cNvSpPr>
          <p:nvPr>
            <p:ph type="body" idx="1"/>
          </p:nvPr>
        </p:nvSpPr>
        <p:spPr>
          <a:xfrm>
            <a:off x="2135188" y="1341438"/>
            <a:ext cx="8064500" cy="2741612"/>
          </a:xfrm>
        </p:spPr>
        <p:txBody>
          <a:bodyPr/>
          <a:lstStyle/>
          <a:p>
            <a:pPr marL="533400" indent="-533400" eaLnBrk="1" hangingPunct="1">
              <a:buFont typeface="Wingdings" panose="05000000000000000000" pitchFamily="2" charset="2"/>
              <a:buAutoNum type="arabicPeriod"/>
            </a:pPr>
            <a:r>
              <a:rPr lang="zh-CN" altLang="en-US" dirty="0"/>
              <a:t>如果不考虑边的方向，弱连通分支对应相应的无向图的连通分支。</a:t>
            </a:r>
          </a:p>
          <a:p>
            <a:pPr marL="533400" indent="-533400" eaLnBrk="1" hangingPunct="1">
              <a:buFont typeface="Wingdings" panose="05000000000000000000" pitchFamily="2" charset="2"/>
              <a:buAutoNum type="arabicPeriod"/>
            </a:pPr>
            <a:r>
              <a:rPr lang="zh-CN" altLang="en-US" dirty="0"/>
              <a:t>注意把握（强、单向、弱）连通分支的</a:t>
            </a:r>
            <a:r>
              <a:rPr lang="zh-CN" altLang="en-US" dirty="0">
                <a:solidFill>
                  <a:schemeClr val="accent1"/>
                </a:solidFill>
              </a:rPr>
              <a:t>极大性特点</a:t>
            </a:r>
            <a:r>
              <a:rPr lang="zh-CN" altLang="en-US" dirty="0"/>
              <a:t>，即任意增加一个结点或一条边就不是（强、单向、弱）连通的了。</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1267">
                                            <p:txEl>
                                              <p:pRg st="0" end="0"/>
                                            </p:txEl>
                                          </p:spTgt>
                                        </p:tgtEl>
                                        <p:attrNameLst>
                                          <p:attrName>style.visibility</p:attrName>
                                        </p:attrNameLst>
                                      </p:cBhvr>
                                      <p:to>
                                        <p:strVal val="visible"/>
                                      </p:to>
                                    </p:set>
                                    <p:animEffect transition="in" filter="fade">
                                      <p:cBhvr>
                                        <p:cTn id="7" dur="500"/>
                                        <p:tgtEl>
                                          <p:spTgt spid="129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1267">
                                            <p:txEl>
                                              <p:pRg st="1" end="1"/>
                                            </p:txEl>
                                          </p:spTgt>
                                        </p:tgtEl>
                                        <p:attrNameLst>
                                          <p:attrName>style.visibility</p:attrName>
                                        </p:attrNameLst>
                                      </p:cBhvr>
                                      <p:to>
                                        <p:strVal val="visible"/>
                                      </p:to>
                                    </p:set>
                                    <p:animEffect transition="in" filter="fade">
                                      <p:cBhvr>
                                        <p:cTn id="12" dur="500"/>
                                        <p:tgtEl>
                                          <p:spTgt spid="129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6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a:extLst>
              <a:ext uri="{FF2B5EF4-FFF2-40B4-BE49-F238E27FC236}">
                <a16:creationId xmlns:a16="http://schemas.microsoft.com/office/drawing/2014/main" id="{908231C3-FCC5-4D4A-965A-F630E6E5ED8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5B681F5-E74E-4402-B180-6DEE49A120A3}"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1379" name="Rectangle 2">
            <a:extLst>
              <a:ext uri="{FF2B5EF4-FFF2-40B4-BE49-F238E27FC236}">
                <a16:creationId xmlns:a16="http://schemas.microsoft.com/office/drawing/2014/main" id="{24E80519-420F-40FF-8E42-8FC73243EFD9}"/>
              </a:ext>
            </a:extLst>
          </p:cNvPr>
          <p:cNvSpPr>
            <a:spLocks noGrp="1" noChangeArrowheads="1"/>
          </p:cNvSpPr>
          <p:nvPr>
            <p:ph type="title"/>
          </p:nvPr>
        </p:nvSpPr>
        <p:spPr/>
        <p:txBody>
          <a:bodyPr/>
          <a:lstStyle/>
          <a:p>
            <a:pPr eaLnBrk="1" hangingPunct="1"/>
            <a:r>
              <a:rPr lang="zh-CN" altLang="en-US"/>
              <a:t>例</a:t>
            </a:r>
            <a:r>
              <a:rPr lang="en-US" altLang="zh-CN"/>
              <a:t>8.3.7</a:t>
            </a:r>
            <a:endParaRPr lang="zh-CN" altLang="en-US"/>
          </a:p>
        </p:txBody>
      </p:sp>
      <p:sp>
        <p:nvSpPr>
          <p:cNvPr id="1292291" name="Rectangle 3">
            <a:extLst>
              <a:ext uri="{FF2B5EF4-FFF2-40B4-BE49-F238E27FC236}">
                <a16:creationId xmlns:a16="http://schemas.microsoft.com/office/drawing/2014/main" id="{EE4230A3-BAD7-4F7B-B320-B02EF0B36EA2}"/>
              </a:ext>
            </a:extLst>
          </p:cNvPr>
          <p:cNvSpPr>
            <a:spLocks noGrp="1" noChangeArrowheads="1"/>
          </p:cNvSpPr>
          <p:nvPr>
            <p:ph type="body" idx="1"/>
          </p:nvPr>
        </p:nvSpPr>
        <p:spPr>
          <a:xfrm>
            <a:off x="2135188" y="1341439"/>
            <a:ext cx="8064500" cy="540725"/>
          </a:xfrm>
        </p:spPr>
        <p:txBody>
          <a:bodyPr/>
          <a:lstStyle/>
          <a:p>
            <a:pPr marL="0" indent="0" eaLnBrk="1" hangingPunct="1">
              <a:buNone/>
            </a:pPr>
            <a:r>
              <a:rPr lang="zh-CN" altLang="en-US"/>
              <a:t>求下面</a:t>
            </a:r>
            <a:r>
              <a:rPr lang="en-US" altLang="zh-CN"/>
              <a:t>2</a:t>
            </a:r>
            <a:r>
              <a:rPr lang="zh-CN" altLang="en-US"/>
              <a:t>个图的强、单向和弱连通分支。</a:t>
            </a:r>
          </a:p>
        </p:txBody>
      </p:sp>
      <p:grpSp>
        <p:nvGrpSpPr>
          <p:cNvPr id="2" name="Group 54">
            <a:extLst>
              <a:ext uri="{FF2B5EF4-FFF2-40B4-BE49-F238E27FC236}">
                <a16:creationId xmlns:a16="http://schemas.microsoft.com/office/drawing/2014/main" id="{FCD3E66F-AE85-437A-9A39-E9B59F4D7A96}"/>
              </a:ext>
            </a:extLst>
          </p:cNvPr>
          <p:cNvGrpSpPr>
            <a:grpSpLocks/>
          </p:cNvGrpSpPr>
          <p:nvPr/>
        </p:nvGrpSpPr>
        <p:grpSpPr bwMode="auto">
          <a:xfrm>
            <a:off x="2208213" y="2154238"/>
            <a:ext cx="7842250" cy="2360612"/>
            <a:chOff x="431" y="1389"/>
            <a:chExt cx="4940" cy="1487"/>
          </a:xfrm>
        </p:grpSpPr>
        <p:sp>
          <p:nvSpPr>
            <p:cNvPr id="101383" name="Text Box 6">
              <a:extLst>
                <a:ext uri="{FF2B5EF4-FFF2-40B4-BE49-F238E27FC236}">
                  <a16:creationId xmlns:a16="http://schemas.microsoft.com/office/drawing/2014/main" id="{55CFF432-10DE-446A-8D08-3C1B22D73133}"/>
                </a:ext>
              </a:extLst>
            </p:cNvPr>
            <p:cNvSpPr txBox="1">
              <a:spLocks noChangeAspect="1" noChangeArrowheads="1"/>
            </p:cNvSpPr>
            <p:nvPr/>
          </p:nvSpPr>
          <p:spPr bwMode="auto">
            <a:xfrm>
              <a:off x="4359" y="265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2</a:t>
              </a:r>
              <a:endParaRPr lang="en-US" altLang="zh-CN" sz="2400">
                <a:solidFill>
                  <a:srgbClr val="FF0000"/>
                </a:solidFill>
              </a:endParaRPr>
            </a:p>
          </p:txBody>
        </p:sp>
        <p:sp>
          <p:nvSpPr>
            <p:cNvPr id="101384" name="Line 7">
              <a:extLst>
                <a:ext uri="{FF2B5EF4-FFF2-40B4-BE49-F238E27FC236}">
                  <a16:creationId xmlns:a16="http://schemas.microsoft.com/office/drawing/2014/main" id="{871EC4D5-C9AE-4468-B636-FC811E4BFAE0}"/>
                </a:ext>
              </a:extLst>
            </p:cNvPr>
            <p:cNvSpPr>
              <a:spLocks noChangeAspect="1" noChangeShapeType="1"/>
            </p:cNvSpPr>
            <p:nvPr/>
          </p:nvSpPr>
          <p:spPr bwMode="auto">
            <a:xfrm>
              <a:off x="3584" y="1704"/>
              <a:ext cx="0" cy="6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385" name="Line 8">
              <a:extLst>
                <a:ext uri="{FF2B5EF4-FFF2-40B4-BE49-F238E27FC236}">
                  <a16:creationId xmlns:a16="http://schemas.microsoft.com/office/drawing/2014/main" id="{4F9F7F51-6C05-4414-AD6E-183FFD8DD190}"/>
                </a:ext>
              </a:extLst>
            </p:cNvPr>
            <p:cNvSpPr>
              <a:spLocks noChangeAspect="1" noChangeShapeType="1"/>
            </p:cNvSpPr>
            <p:nvPr/>
          </p:nvSpPr>
          <p:spPr bwMode="auto">
            <a:xfrm>
              <a:off x="3605" y="1672"/>
              <a:ext cx="680" cy="0"/>
            </a:xfrm>
            <a:prstGeom prst="line">
              <a:avLst/>
            </a:prstGeom>
            <a:noFill/>
            <a:ln w="25400">
              <a:solidFill>
                <a:srgbClr val="000000"/>
              </a:solidFill>
              <a:round/>
              <a:headEnd type="none" w="sm" len="me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386" name="Oval 9">
              <a:extLst>
                <a:ext uri="{FF2B5EF4-FFF2-40B4-BE49-F238E27FC236}">
                  <a16:creationId xmlns:a16="http://schemas.microsoft.com/office/drawing/2014/main" id="{22F1CCB1-403C-434D-B785-211BAC975954}"/>
                </a:ext>
              </a:extLst>
            </p:cNvPr>
            <p:cNvSpPr>
              <a:spLocks noChangeAspect="1" noChangeArrowheads="1"/>
            </p:cNvSpPr>
            <p:nvPr/>
          </p:nvSpPr>
          <p:spPr bwMode="auto">
            <a:xfrm>
              <a:off x="3564" y="1662"/>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387" name="Line 10">
              <a:extLst>
                <a:ext uri="{FF2B5EF4-FFF2-40B4-BE49-F238E27FC236}">
                  <a16:creationId xmlns:a16="http://schemas.microsoft.com/office/drawing/2014/main" id="{614B05E4-EDB6-4CCF-B93C-4B91B5AC87C1}"/>
                </a:ext>
              </a:extLst>
            </p:cNvPr>
            <p:cNvSpPr>
              <a:spLocks noChangeAspect="1" noChangeShapeType="1"/>
            </p:cNvSpPr>
            <p:nvPr/>
          </p:nvSpPr>
          <p:spPr bwMode="auto">
            <a:xfrm>
              <a:off x="3605" y="2388"/>
              <a:ext cx="68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388" name="Oval 11">
              <a:extLst>
                <a:ext uri="{FF2B5EF4-FFF2-40B4-BE49-F238E27FC236}">
                  <a16:creationId xmlns:a16="http://schemas.microsoft.com/office/drawing/2014/main" id="{9FBCD63C-31D3-45AF-BB69-9FFEE6E68F21}"/>
                </a:ext>
              </a:extLst>
            </p:cNvPr>
            <p:cNvSpPr>
              <a:spLocks noChangeAspect="1" noChangeArrowheads="1"/>
            </p:cNvSpPr>
            <p:nvPr/>
          </p:nvSpPr>
          <p:spPr bwMode="auto">
            <a:xfrm>
              <a:off x="3566" y="2372"/>
              <a:ext cx="46" cy="4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389" name="Line 12">
              <a:extLst>
                <a:ext uri="{FF2B5EF4-FFF2-40B4-BE49-F238E27FC236}">
                  <a16:creationId xmlns:a16="http://schemas.microsoft.com/office/drawing/2014/main" id="{A130C4B4-B0F5-48EA-AAC6-47F369EB3857}"/>
                </a:ext>
              </a:extLst>
            </p:cNvPr>
            <p:cNvSpPr>
              <a:spLocks noChangeAspect="1" noChangeShapeType="1"/>
            </p:cNvSpPr>
            <p:nvPr/>
          </p:nvSpPr>
          <p:spPr bwMode="auto">
            <a:xfrm>
              <a:off x="4312" y="1704"/>
              <a:ext cx="0" cy="6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390" name="Oval 13">
              <a:extLst>
                <a:ext uri="{FF2B5EF4-FFF2-40B4-BE49-F238E27FC236}">
                  <a16:creationId xmlns:a16="http://schemas.microsoft.com/office/drawing/2014/main" id="{B7F7546F-C0FC-4533-8585-613BD68EB219}"/>
                </a:ext>
              </a:extLst>
            </p:cNvPr>
            <p:cNvSpPr>
              <a:spLocks noChangeAspect="1" noChangeArrowheads="1"/>
            </p:cNvSpPr>
            <p:nvPr/>
          </p:nvSpPr>
          <p:spPr bwMode="auto">
            <a:xfrm>
              <a:off x="4291" y="1662"/>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391" name="Oval 14">
              <a:extLst>
                <a:ext uri="{FF2B5EF4-FFF2-40B4-BE49-F238E27FC236}">
                  <a16:creationId xmlns:a16="http://schemas.microsoft.com/office/drawing/2014/main" id="{5EA5EABE-8DA8-4369-833C-E3F0014F72E8}"/>
                </a:ext>
              </a:extLst>
            </p:cNvPr>
            <p:cNvSpPr>
              <a:spLocks noChangeAspect="1" noChangeArrowheads="1"/>
            </p:cNvSpPr>
            <p:nvPr/>
          </p:nvSpPr>
          <p:spPr bwMode="auto">
            <a:xfrm>
              <a:off x="4293" y="2369"/>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392" name="Text Box 15">
              <a:extLst>
                <a:ext uri="{FF2B5EF4-FFF2-40B4-BE49-F238E27FC236}">
                  <a16:creationId xmlns:a16="http://schemas.microsoft.com/office/drawing/2014/main" id="{D0F73DFA-A2CA-4994-BAD1-5F4DAB970755}"/>
                </a:ext>
              </a:extLst>
            </p:cNvPr>
            <p:cNvSpPr txBox="1">
              <a:spLocks noChangeAspect="1" noChangeArrowheads="1"/>
            </p:cNvSpPr>
            <p:nvPr/>
          </p:nvSpPr>
          <p:spPr bwMode="auto">
            <a:xfrm>
              <a:off x="3503" y="1389"/>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101393" name="Text Box 16">
              <a:extLst>
                <a:ext uri="{FF2B5EF4-FFF2-40B4-BE49-F238E27FC236}">
                  <a16:creationId xmlns:a16="http://schemas.microsoft.com/office/drawing/2014/main" id="{D759B3C4-50D8-4508-83D3-C136DAEECF63}"/>
                </a:ext>
              </a:extLst>
            </p:cNvPr>
            <p:cNvSpPr txBox="1">
              <a:spLocks noChangeAspect="1" noChangeArrowheads="1"/>
            </p:cNvSpPr>
            <p:nvPr/>
          </p:nvSpPr>
          <p:spPr bwMode="auto">
            <a:xfrm>
              <a:off x="3503" y="238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101394" name="Text Box 17">
              <a:extLst>
                <a:ext uri="{FF2B5EF4-FFF2-40B4-BE49-F238E27FC236}">
                  <a16:creationId xmlns:a16="http://schemas.microsoft.com/office/drawing/2014/main" id="{0ACAC0C0-DFA6-4DC7-AAE9-4D3FB0D94EF1}"/>
                </a:ext>
              </a:extLst>
            </p:cNvPr>
            <p:cNvSpPr txBox="1">
              <a:spLocks noChangeAspect="1" noChangeArrowheads="1"/>
            </p:cNvSpPr>
            <p:nvPr/>
          </p:nvSpPr>
          <p:spPr bwMode="auto">
            <a:xfrm>
              <a:off x="4229" y="1389"/>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101395" name="Text Box 18">
              <a:extLst>
                <a:ext uri="{FF2B5EF4-FFF2-40B4-BE49-F238E27FC236}">
                  <a16:creationId xmlns:a16="http://schemas.microsoft.com/office/drawing/2014/main" id="{1C113C9E-A191-498A-B665-37374A8AD09D}"/>
                </a:ext>
              </a:extLst>
            </p:cNvPr>
            <p:cNvSpPr txBox="1">
              <a:spLocks noChangeAspect="1" noChangeArrowheads="1"/>
            </p:cNvSpPr>
            <p:nvPr/>
          </p:nvSpPr>
          <p:spPr bwMode="auto">
            <a:xfrm>
              <a:off x="4236" y="2380"/>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101396" name="Text Box 19">
              <a:extLst>
                <a:ext uri="{FF2B5EF4-FFF2-40B4-BE49-F238E27FC236}">
                  <a16:creationId xmlns:a16="http://schemas.microsoft.com/office/drawing/2014/main" id="{A6010A32-EB2E-47A4-94CF-42465A962C6B}"/>
                </a:ext>
              </a:extLst>
            </p:cNvPr>
            <p:cNvSpPr txBox="1">
              <a:spLocks noChangeAspect="1" noChangeArrowheads="1"/>
            </p:cNvSpPr>
            <p:nvPr/>
          </p:nvSpPr>
          <p:spPr bwMode="auto">
            <a:xfrm>
              <a:off x="1498" y="265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G</a:t>
              </a:r>
              <a:r>
                <a:rPr lang="en-US" altLang="zh-CN" sz="2400" baseline="-25000">
                  <a:solidFill>
                    <a:srgbClr val="FF0000"/>
                  </a:solidFill>
                </a:rPr>
                <a:t>1</a:t>
              </a:r>
              <a:endParaRPr lang="en-US" altLang="zh-CN" sz="2400">
                <a:solidFill>
                  <a:srgbClr val="FF0000"/>
                </a:solidFill>
              </a:endParaRPr>
            </a:p>
          </p:txBody>
        </p:sp>
        <p:sp>
          <p:nvSpPr>
            <p:cNvPr id="101397" name="Line 20">
              <a:extLst>
                <a:ext uri="{FF2B5EF4-FFF2-40B4-BE49-F238E27FC236}">
                  <a16:creationId xmlns:a16="http://schemas.microsoft.com/office/drawing/2014/main" id="{15ECB1DF-DFD1-4EF9-B41B-B47DD96867A4}"/>
                </a:ext>
              </a:extLst>
            </p:cNvPr>
            <p:cNvSpPr>
              <a:spLocks noChangeAspect="1" noChangeShapeType="1"/>
            </p:cNvSpPr>
            <p:nvPr/>
          </p:nvSpPr>
          <p:spPr bwMode="auto">
            <a:xfrm>
              <a:off x="1093" y="1704"/>
              <a:ext cx="0" cy="453"/>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398" name="Line 21">
              <a:extLst>
                <a:ext uri="{FF2B5EF4-FFF2-40B4-BE49-F238E27FC236}">
                  <a16:creationId xmlns:a16="http://schemas.microsoft.com/office/drawing/2014/main" id="{2AA378D1-F69C-432D-BF98-2172C9A773C3}"/>
                </a:ext>
              </a:extLst>
            </p:cNvPr>
            <p:cNvSpPr>
              <a:spLocks noChangeAspect="1" noChangeShapeType="1"/>
            </p:cNvSpPr>
            <p:nvPr/>
          </p:nvSpPr>
          <p:spPr bwMode="auto">
            <a:xfrm>
              <a:off x="1122" y="1672"/>
              <a:ext cx="907" cy="0"/>
            </a:xfrm>
            <a:prstGeom prst="line">
              <a:avLst/>
            </a:prstGeom>
            <a:noFill/>
            <a:ln w="25400">
              <a:solidFill>
                <a:srgbClr val="000000"/>
              </a:solidFill>
              <a:round/>
              <a:headEnd type="none" w="sm" len="me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399" name="Oval 22">
              <a:extLst>
                <a:ext uri="{FF2B5EF4-FFF2-40B4-BE49-F238E27FC236}">
                  <a16:creationId xmlns:a16="http://schemas.microsoft.com/office/drawing/2014/main" id="{83536C1C-A2A4-47C6-A212-8F9F82AC5930}"/>
                </a:ext>
              </a:extLst>
            </p:cNvPr>
            <p:cNvSpPr>
              <a:spLocks noChangeAspect="1" noChangeArrowheads="1"/>
            </p:cNvSpPr>
            <p:nvPr/>
          </p:nvSpPr>
          <p:spPr bwMode="auto">
            <a:xfrm>
              <a:off x="1072" y="1662"/>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00" name="Line 23">
              <a:extLst>
                <a:ext uri="{FF2B5EF4-FFF2-40B4-BE49-F238E27FC236}">
                  <a16:creationId xmlns:a16="http://schemas.microsoft.com/office/drawing/2014/main" id="{D2D5019C-4A1B-4A34-ADD7-36197A61D9A9}"/>
                </a:ext>
              </a:extLst>
            </p:cNvPr>
            <p:cNvSpPr>
              <a:spLocks noChangeAspect="1" noChangeShapeType="1"/>
            </p:cNvSpPr>
            <p:nvPr/>
          </p:nvSpPr>
          <p:spPr bwMode="auto">
            <a:xfrm>
              <a:off x="1122" y="2167"/>
              <a:ext cx="907" cy="0"/>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01" name="Oval 24">
              <a:extLst>
                <a:ext uri="{FF2B5EF4-FFF2-40B4-BE49-F238E27FC236}">
                  <a16:creationId xmlns:a16="http://schemas.microsoft.com/office/drawing/2014/main" id="{2ECD6FE3-DF57-4891-AC51-2ACCB3C0AC5A}"/>
                </a:ext>
              </a:extLst>
            </p:cNvPr>
            <p:cNvSpPr>
              <a:spLocks noChangeAspect="1" noChangeArrowheads="1"/>
            </p:cNvSpPr>
            <p:nvPr/>
          </p:nvSpPr>
          <p:spPr bwMode="auto">
            <a:xfrm>
              <a:off x="1074" y="2151"/>
              <a:ext cx="46" cy="4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02" name="Line 25">
              <a:extLst>
                <a:ext uri="{FF2B5EF4-FFF2-40B4-BE49-F238E27FC236}">
                  <a16:creationId xmlns:a16="http://schemas.microsoft.com/office/drawing/2014/main" id="{93873A2A-5AA4-4B64-BFEA-2803B33C24FD}"/>
                </a:ext>
              </a:extLst>
            </p:cNvPr>
            <p:cNvSpPr>
              <a:spLocks noChangeAspect="1" noChangeShapeType="1"/>
            </p:cNvSpPr>
            <p:nvPr/>
          </p:nvSpPr>
          <p:spPr bwMode="auto">
            <a:xfrm>
              <a:off x="2040" y="1704"/>
              <a:ext cx="0" cy="45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03" name="Oval 26">
              <a:extLst>
                <a:ext uri="{FF2B5EF4-FFF2-40B4-BE49-F238E27FC236}">
                  <a16:creationId xmlns:a16="http://schemas.microsoft.com/office/drawing/2014/main" id="{B06EE6A3-CBF9-47B2-847A-44BBBF13FD21}"/>
                </a:ext>
              </a:extLst>
            </p:cNvPr>
            <p:cNvSpPr>
              <a:spLocks noChangeAspect="1" noChangeArrowheads="1"/>
            </p:cNvSpPr>
            <p:nvPr/>
          </p:nvSpPr>
          <p:spPr bwMode="auto">
            <a:xfrm>
              <a:off x="2019" y="1662"/>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04" name="Oval 27">
              <a:extLst>
                <a:ext uri="{FF2B5EF4-FFF2-40B4-BE49-F238E27FC236}">
                  <a16:creationId xmlns:a16="http://schemas.microsoft.com/office/drawing/2014/main" id="{7497F6E5-3959-4785-B243-EC2BC8611512}"/>
                </a:ext>
              </a:extLst>
            </p:cNvPr>
            <p:cNvSpPr>
              <a:spLocks noChangeAspect="1" noChangeArrowheads="1"/>
            </p:cNvSpPr>
            <p:nvPr/>
          </p:nvSpPr>
          <p:spPr bwMode="auto">
            <a:xfrm>
              <a:off x="2022" y="2148"/>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05" name="Text Box 28">
              <a:extLst>
                <a:ext uri="{FF2B5EF4-FFF2-40B4-BE49-F238E27FC236}">
                  <a16:creationId xmlns:a16="http://schemas.microsoft.com/office/drawing/2014/main" id="{9CB518A3-C053-40B1-8975-AE9DDD950B48}"/>
                </a:ext>
              </a:extLst>
            </p:cNvPr>
            <p:cNvSpPr txBox="1">
              <a:spLocks noChangeAspect="1" noChangeArrowheads="1"/>
            </p:cNvSpPr>
            <p:nvPr/>
          </p:nvSpPr>
          <p:spPr bwMode="auto">
            <a:xfrm>
              <a:off x="1032" y="1389"/>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1</a:t>
              </a:r>
              <a:endParaRPr lang="en-US" altLang="zh-CN" sz="2400">
                <a:solidFill>
                  <a:srgbClr val="FF0000"/>
                </a:solidFill>
              </a:endParaRPr>
            </a:p>
          </p:txBody>
        </p:sp>
        <p:sp>
          <p:nvSpPr>
            <p:cNvPr id="101406" name="Text Box 29">
              <a:extLst>
                <a:ext uri="{FF2B5EF4-FFF2-40B4-BE49-F238E27FC236}">
                  <a16:creationId xmlns:a16="http://schemas.microsoft.com/office/drawing/2014/main" id="{F4FEDD6F-D674-441E-A549-0E3E18FA9B25}"/>
                </a:ext>
              </a:extLst>
            </p:cNvPr>
            <p:cNvSpPr txBox="1">
              <a:spLocks noChangeAspect="1" noChangeArrowheads="1"/>
            </p:cNvSpPr>
            <p:nvPr/>
          </p:nvSpPr>
          <p:spPr bwMode="auto">
            <a:xfrm>
              <a:off x="1021" y="212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3</a:t>
              </a:r>
              <a:endParaRPr lang="en-US" altLang="zh-CN" sz="2400">
                <a:solidFill>
                  <a:srgbClr val="FF0000"/>
                </a:solidFill>
              </a:endParaRPr>
            </a:p>
          </p:txBody>
        </p:sp>
        <p:sp>
          <p:nvSpPr>
            <p:cNvPr id="101407" name="Text Box 30">
              <a:extLst>
                <a:ext uri="{FF2B5EF4-FFF2-40B4-BE49-F238E27FC236}">
                  <a16:creationId xmlns:a16="http://schemas.microsoft.com/office/drawing/2014/main" id="{43EF7EF7-B8A3-463F-A3FE-8E8E4AB660BF}"/>
                </a:ext>
              </a:extLst>
            </p:cNvPr>
            <p:cNvSpPr txBox="1">
              <a:spLocks noChangeAspect="1" noChangeArrowheads="1"/>
            </p:cNvSpPr>
            <p:nvPr/>
          </p:nvSpPr>
          <p:spPr bwMode="auto">
            <a:xfrm>
              <a:off x="1974" y="1389"/>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7</a:t>
              </a:r>
              <a:endParaRPr lang="en-US" altLang="zh-CN" sz="2400">
                <a:solidFill>
                  <a:srgbClr val="FF0000"/>
                </a:solidFill>
              </a:endParaRPr>
            </a:p>
          </p:txBody>
        </p:sp>
        <p:sp>
          <p:nvSpPr>
            <p:cNvPr id="101408" name="Text Box 31">
              <a:extLst>
                <a:ext uri="{FF2B5EF4-FFF2-40B4-BE49-F238E27FC236}">
                  <a16:creationId xmlns:a16="http://schemas.microsoft.com/office/drawing/2014/main" id="{BEEDFBC0-382E-4F68-ACDF-B773CF8FF3C9}"/>
                </a:ext>
              </a:extLst>
            </p:cNvPr>
            <p:cNvSpPr txBox="1">
              <a:spLocks noChangeAspect="1" noChangeArrowheads="1"/>
            </p:cNvSpPr>
            <p:nvPr/>
          </p:nvSpPr>
          <p:spPr bwMode="auto">
            <a:xfrm>
              <a:off x="2016" y="212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5</a:t>
              </a:r>
              <a:endParaRPr lang="en-US" altLang="zh-CN" sz="2400">
                <a:solidFill>
                  <a:srgbClr val="FF0000"/>
                </a:solidFill>
              </a:endParaRPr>
            </a:p>
          </p:txBody>
        </p:sp>
        <p:sp>
          <p:nvSpPr>
            <p:cNvPr id="101409" name="Line 32">
              <a:extLst>
                <a:ext uri="{FF2B5EF4-FFF2-40B4-BE49-F238E27FC236}">
                  <a16:creationId xmlns:a16="http://schemas.microsoft.com/office/drawing/2014/main" id="{B7765583-143E-4ABE-BEA1-F9F8504798D0}"/>
                </a:ext>
              </a:extLst>
            </p:cNvPr>
            <p:cNvSpPr>
              <a:spLocks noChangeAspect="1" noChangeShapeType="1"/>
            </p:cNvSpPr>
            <p:nvPr/>
          </p:nvSpPr>
          <p:spPr bwMode="auto">
            <a:xfrm>
              <a:off x="3603" y="1689"/>
              <a:ext cx="680" cy="6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10" name="Line 33">
              <a:extLst>
                <a:ext uri="{FF2B5EF4-FFF2-40B4-BE49-F238E27FC236}">
                  <a16:creationId xmlns:a16="http://schemas.microsoft.com/office/drawing/2014/main" id="{DC0627DA-F27B-4B58-A913-A8CD2FBE3C88}"/>
                </a:ext>
              </a:extLst>
            </p:cNvPr>
            <p:cNvSpPr>
              <a:spLocks noChangeAspect="1" noChangeShapeType="1"/>
            </p:cNvSpPr>
            <p:nvPr/>
          </p:nvSpPr>
          <p:spPr bwMode="auto">
            <a:xfrm>
              <a:off x="4500" y="1704"/>
              <a:ext cx="0" cy="680"/>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11" name="Line 34">
              <a:extLst>
                <a:ext uri="{FF2B5EF4-FFF2-40B4-BE49-F238E27FC236}">
                  <a16:creationId xmlns:a16="http://schemas.microsoft.com/office/drawing/2014/main" id="{ED418B0E-56A7-46E2-ADDE-0545B942017B}"/>
                </a:ext>
              </a:extLst>
            </p:cNvPr>
            <p:cNvSpPr>
              <a:spLocks noChangeAspect="1" noChangeShapeType="1"/>
            </p:cNvSpPr>
            <p:nvPr/>
          </p:nvSpPr>
          <p:spPr bwMode="auto">
            <a:xfrm>
              <a:off x="4531" y="1672"/>
              <a:ext cx="680" cy="0"/>
            </a:xfrm>
            <a:prstGeom prst="line">
              <a:avLst/>
            </a:prstGeom>
            <a:noFill/>
            <a:ln w="25400">
              <a:solidFill>
                <a:srgbClr val="000000"/>
              </a:solidFill>
              <a:round/>
              <a:headEnd type="none" w="sm" len="me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12" name="Oval 35">
              <a:extLst>
                <a:ext uri="{FF2B5EF4-FFF2-40B4-BE49-F238E27FC236}">
                  <a16:creationId xmlns:a16="http://schemas.microsoft.com/office/drawing/2014/main" id="{90A7C571-D898-4196-B5B5-ECD96B5B5A67}"/>
                </a:ext>
              </a:extLst>
            </p:cNvPr>
            <p:cNvSpPr>
              <a:spLocks noChangeAspect="1" noChangeArrowheads="1"/>
            </p:cNvSpPr>
            <p:nvPr/>
          </p:nvSpPr>
          <p:spPr bwMode="auto">
            <a:xfrm>
              <a:off x="4480" y="1662"/>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13" name="Oval 36">
              <a:extLst>
                <a:ext uri="{FF2B5EF4-FFF2-40B4-BE49-F238E27FC236}">
                  <a16:creationId xmlns:a16="http://schemas.microsoft.com/office/drawing/2014/main" id="{C42B3B7A-2F83-416F-823B-35F8FEFD05E5}"/>
                </a:ext>
              </a:extLst>
            </p:cNvPr>
            <p:cNvSpPr>
              <a:spLocks noChangeAspect="1" noChangeArrowheads="1"/>
            </p:cNvSpPr>
            <p:nvPr/>
          </p:nvSpPr>
          <p:spPr bwMode="auto">
            <a:xfrm>
              <a:off x="4482" y="2372"/>
              <a:ext cx="46" cy="4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14" name="Line 37">
              <a:extLst>
                <a:ext uri="{FF2B5EF4-FFF2-40B4-BE49-F238E27FC236}">
                  <a16:creationId xmlns:a16="http://schemas.microsoft.com/office/drawing/2014/main" id="{2173F039-A3F1-476A-9D82-8D4D59A48D16}"/>
                </a:ext>
              </a:extLst>
            </p:cNvPr>
            <p:cNvSpPr>
              <a:spLocks noChangeAspect="1" noChangeShapeType="1"/>
            </p:cNvSpPr>
            <p:nvPr/>
          </p:nvSpPr>
          <p:spPr bwMode="auto">
            <a:xfrm flipH="1">
              <a:off x="4528" y="1704"/>
              <a:ext cx="681" cy="68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15" name="Oval 38">
              <a:extLst>
                <a:ext uri="{FF2B5EF4-FFF2-40B4-BE49-F238E27FC236}">
                  <a16:creationId xmlns:a16="http://schemas.microsoft.com/office/drawing/2014/main" id="{77ECEBCA-79BB-4C31-98B6-CB6895E46851}"/>
                </a:ext>
              </a:extLst>
            </p:cNvPr>
            <p:cNvSpPr>
              <a:spLocks noChangeAspect="1" noChangeArrowheads="1"/>
            </p:cNvSpPr>
            <p:nvPr/>
          </p:nvSpPr>
          <p:spPr bwMode="auto">
            <a:xfrm>
              <a:off x="5228" y="1662"/>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16" name="Text Box 39">
              <a:extLst>
                <a:ext uri="{FF2B5EF4-FFF2-40B4-BE49-F238E27FC236}">
                  <a16:creationId xmlns:a16="http://schemas.microsoft.com/office/drawing/2014/main" id="{7CB1D3D1-0E52-437A-9429-2F3614BD9E74}"/>
                </a:ext>
              </a:extLst>
            </p:cNvPr>
            <p:cNvSpPr txBox="1">
              <a:spLocks noChangeAspect="1" noChangeArrowheads="1"/>
            </p:cNvSpPr>
            <p:nvPr/>
          </p:nvSpPr>
          <p:spPr bwMode="auto">
            <a:xfrm>
              <a:off x="4415" y="1389"/>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5</a:t>
              </a:r>
              <a:endParaRPr lang="en-US" altLang="zh-CN" sz="2400">
                <a:solidFill>
                  <a:srgbClr val="FF0000"/>
                </a:solidFill>
              </a:endParaRPr>
            </a:p>
          </p:txBody>
        </p:sp>
        <p:sp>
          <p:nvSpPr>
            <p:cNvPr id="101417" name="Text Box 40">
              <a:extLst>
                <a:ext uri="{FF2B5EF4-FFF2-40B4-BE49-F238E27FC236}">
                  <a16:creationId xmlns:a16="http://schemas.microsoft.com/office/drawing/2014/main" id="{5CE51CE2-CC39-4416-A60D-53139D0F9D45}"/>
                </a:ext>
              </a:extLst>
            </p:cNvPr>
            <p:cNvSpPr txBox="1">
              <a:spLocks noChangeAspect="1" noChangeArrowheads="1"/>
            </p:cNvSpPr>
            <p:nvPr/>
          </p:nvSpPr>
          <p:spPr bwMode="auto">
            <a:xfrm>
              <a:off x="4421" y="2380"/>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6</a:t>
              </a:r>
              <a:endParaRPr lang="en-US" altLang="zh-CN" sz="2400">
                <a:solidFill>
                  <a:srgbClr val="FF0000"/>
                </a:solidFill>
              </a:endParaRPr>
            </a:p>
          </p:txBody>
        </p:sp>
        <p:sp>
          <p:nvSpPr>
            <p:cNvPr id="101418" name="Text Box 41">
              <a:extLst>
                <a:ext uri="{FF2B5EF4-FFF2-40B4-BE49-F238E27FC236}">
                  <a16:creationId xmlns:a16="http://schemas.microsoft.com/office/drawing/2014/main" id="{4E6A5E9D-2BAF-45E8-AC21-DCE79C1DCA40}"/>
                </a:ext>
              </a:extLst>
            </p:cNvPr>
            <p:cNvSpPr txBox="1">
              <a:spLocks noChangeAspect="1" noChangeArrowheads="1"/>
            </p:cNvSpPr>
            <p:nvPr/>
          </p:nvSpPr>
          <p:spPr bwMode="auto">
            <a:xfrm>
              <a:off x="5189" y="1389"/>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7</a:t>
              </a:r>
              <a:endParaRPr lang="en-US" altLang="zh-CN" sz="2400">
                <a:solidFill>
                  <a:srgbClr val="FF0000"/>
                </a:solidFill>
              </a:endParaRPr>
            </a:p>
          </p:txBody>
        </p:sp>
        <p:sp>
          <p:nvSpPr>
            <p:cNvPr id="101419" name="Oval 42">
              <a:extLst>
                <a:ext uri="{FF2B5EF4-FFF2-40B4-BE49-F238E27FC236}">
                  <a16:creationId xmlns:a16="http://schemas.microsoft.com/office/drawing/2014/main" id="{AD9CC696-1770-4617-8C7A-2DEB329811F7}"/>
                </a:ext>
              </a:extLst>
            </p:cNvPr>
            <p:cNvSpPr>
              <a:spLocks noChangeAspect="1" noChangeArrowheads="1"/>
            </p:cNvSpPr>
            <p:nvPr/>
          </p:nvSpPr>
          <p:spPr bwMode="auto">
            <a:xfrm>
              <a:off x="593" y="190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20" name="Text Box 43">
              <a:extLst>
                <a:ext uri="{FF2B5EF4-FFF2-40B4-BE49-F238E27FC236}">
                  <a16:creationId xmlns:a16="http://schemas.microsoft.com/office/drawing/2014/main" id="{5BD4C9FD-8ECC-4E95-B17E-E8089CC55CE3}"/>
                </a:ext>
              </a:extLst>
            </p:cNvPr>
            <p:cNvSpPr txBox="1">
              <a:spLocks noChangeAspect="1" noChangeArrowheads="1"/>
            </p:cNvSpPr>
            <p:nvPr/>
          </p:nvSpPr>
          <p:spPr bwMode="auto">
            <a:xfrm>
              <a:off x="431" y="1818"/>
              <a:ext cx="18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2</a:t>
              </a:r>
              <a:endParaRPr lang="en-US" altLang="zh-CN" sz="2400">
                <a:solidFill>
                  <a:srgbClr val="FF0000"/>
                </a:solidFill>
              </a:endParaRPr>
            </a:p>
          </p:txBody>
        </p:sp>
        <p:sp>
          <p:nvSpPr>
            <p:cNvPr id="101421" name="Line 44">
              <a:extLst>
                <a:ext uri="{FF2B5EF4-FFF2-40B4-BE49-F238E27FC236}">
                  <a16:creationId xmlns:a16="http://schemas.microsoft.com/office/drawing/2014/main" id="{4AEC0C88-2834-4056-8B6E-97A0319F4B31}"/>
                </a:ext>
              </a:extLst>
            </p:cNvPr>
            <p:cNvSpPr>
              <a:spLocks noChangeAspect="1" noChangeShapeType="1"/>
            </p:cNvSpPr>
            <p:nvPr/>
          </p:nvSpPr>
          <p:spPr bwMode="auto">
            <a:xfrm flipH="1">
              <a:off x="623" y="1693"/>
              <a:ext cx="454" cy="227"/>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22" name="Line 45">
              <a:extLst>
                <a:ext uri="{FF2B5EF4-FFF2-40B4-BE49-F238E27FC236}">
                  <a16:creationId xmlns:a16="http://schemas.microsoft.com/office/drawing/2014/main" id="{E3CCB9AB-918E-4790-AB35-2B2B1FBB6F40}"/>
                </a:ext>
              </a:extLst>
            </p:cNvPr>
            <p:cNvSpPr>
              <a:spLocks noChangeAspect="1" noChangeShapeType="1"/>
            </p:cNvSpPr>
            <p:nvPr/>
          </p:nvSpPr>
          <p:spPr bwMode="auto">
            <a:xfrm flipH="1" flipV="1">
              <a:off x="623" y="1943"/>
              <a:ext cx="454" cy="22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23" name="Line 46">
              <a:extLst>
                <a:ext uri="{FF2B5EF4-FFF2-40B4-BE49-F238E27FC236}">
                  <a16:creationId xmlns:a16="http://schemas.microsoft.com/office/drawing/2014/main" id="{FCFC4BEF-DC7E-4B70-B2CE-7CB7BCBA0540}"/>
                </a:ext>
              </a:extLst>
            </p:cNvPr>
            <p:cNvSpPr>
              <a:spLocks noChangeAspect="1" noChangeShapeType="1"/>
            </p:cNvSpPr>
            <p:nvPr/>
          </p:nvSpPr>
          <p:spPr bwMode="auto">
            <a:xfrm flipH="1" flipV="1">
              <a:off x="2051" y="1693"/>
              <a:ext cx="454" cy="227"/>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24" name="Line 47">
              <a:extLst>
                <a:ext uri="{FF2B5EF4-FFF2-40B4-BE49-F238E27FC236}">
                  <a16:creationId xmlns:a16="http://schemas.microsoft.com/office/drawing/2014/main" id="{BD985A32-230B-434F-A00D-EB3E9D204313}"/>
                </a:ext>
              </a:extLst>
            </p:cNvPr>
            <p:cNvSpPr>
              <a:spLocks noChangeAspect="1" noChangeShapeType="1"/>
            </p:cNvSpPr>
            <p:nvPr/>
          </p:nvSpPr>
          <p:spPr bwMode="auto">
            <a:xfrm flipH="1">
              <a:off x="2051" y="1943"/>
              <a:ext cx="454" cy="226"/>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25" name="Oval 48">
              <a:extLst>
                <a:ext uri="{FF2B5EF4-FFF2-40B4-BE49-F238E27FC236}">
                  <a16:creationId xmlns:a16="http://schemas.microsoft.com/office/drawing/2014/main" id="{777EC1B1-B523-4913-996D-7A7EC20DE506}"/>
                </a:ext>
              </a:extLst>
            </p:cNvPr>
            <p:cNvSpPr>
              <a:spLocks noChangeAspect="1" noChangeArrowheads="1"/>
            </p:cNvSpPr>
            <p:nvPr/>
          </p:nvSpPr>
          <p:spPr bwMode="auto">
            <a:xfrm>
              <a:off x="2494" y="1906"/>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26" name="Text Box 49">
              <a:extLst>
                <a:ext uri="{FF2B5EF4-FFF2-40B4-BE49-F238E27FC236}">
                  <a16:creationId xmlns:a16="http://schemas.microsoft.com/office/drawing/2014/main" id="{197CA550-2CE8-4A9E-A156-215AFB5A2FA5}"/>
                </a:ext>
              </a:extLst>
            </p:cNvPr>
            <p:cNvSpPr txBox="1">
              <a:spLocks noChangeAspect="1" noChangeArrowheads="1"/>
            </p:cNvSpPr>
            <p:nvPr/>
          </p:nvSpPr>
          <p:spPr bwMode="auto">
            <a:xfrm>
              <a:off x="2563" y="1818"/>
              <a:ext cx="1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6</a:t>
              </a:r>
              <a:endParaRPr lang="en-US" altLang="zh-CN" sz="2400">
                <a:solidFill>
                  <a:srgbClr val="FF0000"/>
                </a:solidFill>
              </a:endParaRPr>
            </a:p>
          </p:txBody>
        </p:sp>
        <p:sp>
          <p:nvSpPr>
            <p:cNvPr id="101427" name="Text Box 50">
              <a:extLst>
                <a:ext uri="{FF2B5EF4-FFF2-40B4-BE49-F238E27FC236}">
                  <a16:creationId xmlns:a16="http://schemas.microsoft.com/office/drawing/2014/main" id="{2EE3701E-BAFA-453E-815D-DE510B20730B}"/>
                </a:ext>
              </a:extLst>
            </p:cNvPr>
            <p:cNvSpPr txBox="1">
              <a:spLocks noChangeAspect="1" noChangeArrowheads="1"/>
            </p:cNvSpPr>
            <p:nvPr/>
          </p:nvSpPr>
          <p:spPr bwMode="auto">
            <a:xfrm>
              <a:off x="1497" y="2400"/>
              <a:ext cx="18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v</a:t>
              </a:r>
              <a:r>
                <a:rPr lang="en-US" altLang="zh-CN" sz="2400" baseline="-25000">
                  <a:solidFill>
                    <a:srgbClr val="FF0000"/>
                  </a:solidFill>
                </a:rPr>
                <a:t>4</a:t>
              </a:r>
              <a:endParaRPr lang="en-US" altLang="zh-CN" sz="2400">
                <a:solidFill>
                  <a:srgbClr val="FF0000"/>
                </a:solidFill>
              </a:endParaRPr>
            </a:p>
          </p:txBody>
        </p:sp>
        <p:sp>
          <p:nvSpPr>
            <p:cNvPr id="101428" name="Oval 51">
              <a:extLst>
                <a:ext uri="{FF2B5EF4-FFF2-40B4-BE49-F238E27FC236}">
                  <a16:creationId xmlns:a16="http://schemas.microsoft.com/office/drawing/2014/main" id="{FB8146D4-008E-4BFE-A054-CC3BF51F8EF2}"/>
                </a:ext>
              </a:extLst>
            </p:cNvPr>
            <p:cNvSpPr>
              <a:spLocks noChangeAspect="1" noChangeArrowheads="1"/>
            </p:cNvSpPr>
            <p:nvPr/>
          </p:nvSpPr>
          <p:spPr bwMode="auto">
            <a:xfrm>
              <a:off x="1558" y="2407"/>
              <a:ext cx="46" cy="4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1429" name="Line 52">
              <a:extLst>
                <a:ext uri="{FF2B5EF4-FFF2-40B4-BE49-F238E27FC236}">
                  <a16:creationId xmlns:a16="http://schemas.microsoft.com/office/drawing/2014/main" id="{B3C4E662-638D-4CC9-821B-8999A82B6F92}"/>
                </a:ext>
              </a:extLst>
            </p:cNvPr>
            <p:cNvSpPr>
              <a:spLocks noChangeAspect="1" noChangeShapeType="1"/>
            </p:cNvSpPr>
            <p:nvPr/>
          </p:nvSpPr>
          <p:spPr bwMode="auto">
            <a:xfrm>
              <a:off x="1116" y="2192"/>
              <a:ext cx="454" cy="227"/>
            </a:xfrm>
            <a:prstGeom prst="line">
              <a:avLst/>
            </a:prstGeom>
            <a:noFill/>
            <a:ln w="25400">
              <a:solidFill>
                <a:srgbClr val="000000"/>
              </a:solidFill>
              <a:round/>
              <a:headEnd type="none" w="sm" len="med"/>
              <a:tailEnd type="triangle" w="lg"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01430" name="Line 53">
              <a:extLst>
                <a:ext uri="{FF2B5EF4-FFF2-40B4-BE49-F238E27FC236}">
                  <a16:creationId xmlns:a16="http://schemas.microsoft.com/office/drawing/2014/main" id="{27A8921E-DB7D-4BE8-96E5-C3FF82412508}"/>
                </a:ext>
              </a:extLst>
            </p:cNvPr>
            <p:cNvSpPr>
              <a:spLocks noChangeAspect="1" noChangeShapeType="1"/>
            </p:cNvSpPr>
            <p:nvPr/>
          </p:nvSpPr>
          <p:spPr bwMode="auto">
            <a:xfrm flipH="1">
              <a:off x="1590" y="2192"/>
              <a:ext cx="453" cy="227"/>
            </a:xfrm>
            <a:prstGeom prst="line">
              <a:avLst/>
            </a:prstGeom>
            <a:noFill/>
            <a:ln w="25400">
              <a:solidFill>
                <a:srgbClr val="000000"/>
              </a:solidFill>
              <a:round/>
              <a:headEnd type="triangle" w="lg" len="lg"/>
              <a:tailEnd type="none" w="sm" len="med"/>
            </a:ln>
            <a:extLst>
              <a:ext uri="{909E8E84-426E-40DD-AFC4-6F175D3DCCD1}">
                <a14:hiddenFill xmlns:a14="http://schemas.microsoft.com/office/drawing/2010/main">
                  <a:noFill/>
                </a14:hiddenFill>
              </a:ext>
            </a:extLst>
          </p:spPr>
          <p:txBody>
            <a:bodyPr lIns="0" tIns="0" rIns="0" bIns="0" anchor="ctr"/>
            <a:lstStyle/>
            <a:p>
              <a:endParaRPr lang="zh-CN" altLang="en-US"/>
            </a:p>
          </p:txBody>
        </p:sp>
      </p:grpSp>
      <p:sp>
        <p:nvSpPr>
          <p:cNvPr id="1292343" name="Rectangle 55">
            <a:extLst>
              <a:ext uri="{FF2B5EF4-FFF2-40B4-BE49-F238E27FC236}">
                <a16:creationId xmlns:a16="http://schemas.microsoft.com/office/drawing/2014/main" id="{FC62728D-FEE2-4945-A74F-B31A1B02DBE1}"/>
              </a:ext>
            </a:extLst>
          </p:cNvPr>
          <p:cNvSpPr>
            <a:spLocks noChangeArrowheads="1"/>
          </p:cNvSpPr>
          <p:nvPr/>
        </p:nvSpPr>
        <p:spPr bwMode="auto">
          <a:xfrm>
            <a:off x="2135188" y="4724400"/>
            <a:ext cx="80645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1"/>
                </a:solidFill>
              </a:rPr>
              <a:t>分析  </a:t>
            </a:r>
            <a:r>
              <a:rPr lang="zh-CN" altLang="en-US"/>
              <a:t>由定义从某个结点开始逐渐增加结点，看它们导出的子图是否是强（单向或弱）分图。</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2343">
                                            <p:txEl>
                                              <p:pRg st="0" end="0"/>
                                            </p:txEl>
                                          </p:spTgt>
                                        </p:tgtEl>
                                        <p:attrNameLst>
                                          <p:attrName>style.visibility</p:attrName>
                                        </p:attrNameLst>
                                      </p:cBhvr>
                                      <p:to>
                                        <p:strVal val="visible"/>
                                      </p:to>
                                    </p:set>
                                    <p:anim calcmode="lin" valueType="num">
                                      <p:cBhvr additive="base">
                                        <p:cTn id="7" dur="500" fill="hold"/>
                                        <p:tgtEl>
                                          <p:spTgt spid="12923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23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a:extLst>
              <a:ext uri="{FF2B5EF4-FFF2-40B4-BE49-F238E27FC236}">
                <a16:creationId xmlns:a16="http://schemas.microsoft.com/office/drawing/2014/main" id="{16C518D4-54A3-4A12-B0F6-687A75E7A4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7896257-642E-4C90-AD4F-741AEE90029A}"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2403" name="Rectangle 2">
            <a:extLst>
              <a:ext uri="{FF2B5EF4-FFF2-40B4-BE49-F238E27FC236}">
                <a16:creationId xmlns:a16="http://schemas.microsoft.com/office/drawing/2014/main" id="{BA82D592-26A0-4B71-9E1D-65AE5E4D7CF2}"/>
              </a:ext>
            </a:extLst>
          </p:cNvPr>
          <p:cNvSpPr>
            <a:spLocks noGrp="1" noChangeArrowheads="1"/>
          </p:cNvSpPr>
          <p:nvPr>
            <p:ph type="title"/>
          </p:nvPr>
        </p:nvSpPr>
        <p:spPr/>
        <p:txBody>
          <a:bodyPr/>
          <a:lstStyle/>
          <a:p>
            <a:pPr eaLnBrk="1" hangingPunct="1"/>
            <a:r>
              <a:rPr lang="zh-CN" altLang="en-US"/>
              <a:t>一个关系</a:t>
            </a:r>
          </a:p>
        </p:txBody>
      </p:sp>
      <p:sp>
        <p:nvSpPr>
          <p:cNvPr id="1294339" name="Rectangle 3">
            <a:extLst>
              <a:ext uri="{FF2B5EF4-FFF2-40B4-BE49-F238E27FC236}">
                <a16:creationId xmlns:a16="http://schemas.microsoft.com/office/drawing/2014/main" id="{FD6562AA-EE0A-4C0B-B0F5-FAC98ED3D69B}"/>
              </a:ext>
            </a:extLst>
          </p:cNvPr>
          <p:cNvSpPr>
            <a:spLocks noGrp="1" noChangeArrowheads="1"/>
          </p:cNvSpPr>
          <p:nvPr>
            <p:ph type="body" idx="1"/>
          </p:nvPr>
        </p:nvSpPr>
        <p:spPr>
          <a:xfrm>
            <a:off x="1774825" y="1125538"/>
            <a:ext cx="8642350" cy="1630362"/>
          </a:xfrm>
        </p:spPr>
        <p:txBody>
          <a:bodyPr/>
          <a:lstStyle/>
          <a:p>
            <a:pPr marL="0" indent="0" eaLnBrk="1" hangingPunct="1">
              <a:buNone/>
            </a:pPr>
            <a:r>
              <a:rPr lang="zh-CN" altLang="en-US"/>
              <a:t>    若在有向图</a:t>
            </a:r>
            <a:r>
              <a:rPr lang="en-US" altLang="zh-CN"/>
              <a:t>G = &lt;V, E&gt;</a:t>
            </a:r>
            <a:r>
              <a:rPr lang="zh-CN" altLang="en-US"/>
              <a:t>的结点集</a:t>
            </a:r>
            <a:r>
              <a:rPr lang="en-US" altLang="zh-CN"/>
              <a:t>V</a:t>
            </a:r>
            <a:r>
              <a:rPr lang="zh-CN" altLang="en-US"/>
              <a:t>上定义二元关系</a:t>
            </a:r>
            <a:r>
              <a:rPr lang="en-US" altLang="zh-CN"/>
              <a:t>R</a:t>
            </a:r>
            <a:r>
              <a:rPr lang="zh-CN" altLang="en-US"/>
              <a:t>为：</a:t>
            </a:r>
            <a:r>
              <a:rPr lang="en-US" altLang="zh-CN">
                <a:solidFill>
                  <a:schemeClr val="accent1"/>
                </a:solidFill>
              </a:rPr>
              <a:t>&lt;v</a:t>
            </a:r>
            <a:r>
              <a:rPr lang="en-US" altLang="zh-CN" baseline="-25000">
                <a:solidFill>
                  <a:schemeClr val="accent1"/>
                </a:solidFill>
              </a:rPr>
              <a:t>i</a:t>
            </a:r>
            <a:r>
              <a:rPr lang="en-US" altLang="zh-CN">
                <a:solidFill>
                  <a:schemeClr val="accent1"/>
                </a:solidFill>
              </a:rPr>
              <a:t>,v</a:t>
            </a:r>
            <a:r>
              <a:rPr lang="en-US" altLang="zh-CN" baseline="-25000">
                <a:solidFill>
                  <a:schemeClr val="accent1"/>
                </a:solidFill>
              </a:rPr>
              <a:t>j</a:t>
            </a:r>
            <a:r>
              <a:rPr lang="en-US" altLang="zh-CN">
                <a:solidFill>
                  <a:schemeClr val="accent1"/>
                </a:solidFill>
              </a:rPr>
              <a:t>&gt;∈R</a:t>
            </a:r>
            <a:r>
              <a:rPr lang="zh-CN" altLang="en-US">
                <a:solidFill>
                  <a:schemeClr val="accent1"/>
                </a:solidFill>
              </a:rPr>
              <a:t>当且仅当</a:t>
            </a:r>
            <a:r>
              <a:rPr lang="en-US" altLang="zh-CN">
                <a:solidFill>
                  <a:schemeClr val="accent1"/>
                </a:solidFill>
              </a:rPr>
              <a:t>v</a:t>
            </a:r>
            <a:r>
              <a:rPr lang="en-US" altLang="zh-CN" baseline="-25000">
                <a:solidFill>
                  <a:schemeClr val="accent1"/>
                </a:solidFill>
              </a:rPr>
              <a:t>i</a:t>
            </a:r>
            <a:r>
              <a:rPr lang="zh-CN" altLang="en-US">
                <a:solidFill>
                  <a:schemeClr val="accent1"/>
                </a:solidFill>
              </a:rPr>
              <a:t>和</a:t>
            </a:r>
            <a:r>
              <a:rPr lang="en-US" altLang="zh-CN">
                <a:solidFill>
                  <a:schemeClr val="accent1"/>
                </a:solidFill>
              </a:rPr>
              <a:t>v</a:t>
            </a:r>
            <a:r>
              <a:rPr lang="en-US" altLang="zh-CN" baseline="-25000">
                <a:solidFill>
                  <a:schemeClr val="accent1"/>
                </a:solidFill>
              </a:rPr>
              <a:t>j</a:t>
            </a:r>
            <a:r>
              <a:rPr lang="zh-CN" altLang="en-US">
                <a:solidFill>
                  <a:schemeClr val="accent1"/>
                </a:solidFill>
              </a:rPr>
              <a:t>在同一强（弱）连通分支中</a:t>
            </a:r>
            <a:r>
              <a:rPr lang="zh-CN" altLang="en-US"/>
              <a:t>，</a:t>
            </a:r>
            <a:r>
              <a:rPr lang="zh-CN" altLang="en-US">
                <a:sym typeface="Symbol" panose="05050102010706020507" pitchFamily="18" charset="2"/>
              </a:rPr>
              <a:t></a:t>
            </a:r>
            <a:r>
              <a:rPr lang="en-US" altLang="zh-CN"/>
              <a:t>v</a:t>
            </a:r>
            <a:r>
              <a:rPr lang="en-US" altLang="zh-CN" baseline="-25000"/>
              <a:t>i</a:t>
            </a:r>
            <a:r>
              <a:rPr lang="en-US" altLang="zh-CN"/>
              <a:t>,v</a:t>
            </a:r>
            <a:r>
              <a:rPr lang="en-US" altLang="zh-CN" baseline="-25000"/>
              <a:t>j</a:t>
            </a:r>
            <a:r>
              <a:rPr lang="en-US" altLang="zh-CN"/>
              <a:t>∈V</a:t>
            </a:r>
            <a:r>
              <a:rPr lang="zh-CN" altLang="en-US"/>
              <a:t>。显然，</a:t>
            </a:r>
            <a:r>
              <a:rPr lang="en-US" altLang="zh-CN"/>
              <a:t>R</a:t>
            </a:r>
            <a:r>
              <a:rPr lang="zh-CN" altLang="en-US"/>
              <a:t>是一个</a:t>
            </a:r>
            <a:r>
              <a:rPr lang="zh-CN" altLang="en-US">
                <a:solidFill>
                  <a:schemeClr val="accent1"/>
                </a:solidFill>
              </a:rPr>
              <a:t>等价关系</a:t>
            </a:r>
            <a:r>
              <a:rPr lang="zh-CN" altLang="en-US"/>
              <a:t>。</a:t>
            </a:r>
          </a:p>
        </p:txBody>
      </p:sp>
      <p:sp>
        <p:nvSpPr>
          <p:cNvPr id="1294340" name="Rectangle 4">
            <a:extLst>
              <a:ext uri="{FF2B5EF4-FFF2-40B4-BE49-F238E27FC236}">
                <a16:creationId xmlns:a16="http://schemas.microsoft.com/office/drawing/2014/main" id="{47A4EBB0-4744-4C9D-B3B1-A30A2A6E2CCE}"/>
              </a:ext>
            </a:extLst>
          </p:cNvPr>
          <p:cNvSpPr>
            <a:spLocks noChangeArrowheads="1"/>
          </p:cNvSpPr>
          <p:nvPr/>
        </p:nvSpPr>
        <p:spPr bwMode="auto">
          <a:xfrm>
            <a:off x="1774825" y="2692401"/>
            <a:ext cx="864235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10000"/>
              </a:lnSpc>
              <a:spcBef>
                <a:spcPct val="0"/>
              </a:spcBef>
              <a:buFont typeface="Wingdings" panose="05000000000000000000" pitchFamily="2" charset="2"/>
              <a:buNone/>
            </a:pPr>
            <a:r>
              <a:rPr lang="zh-CN" altLang="en-US" dirty="0"/>
              <a:t>    因为每一个结点</a:t>
            </a:r>
            <a:r>
              <a:rPr lang="en-US" altLang="zh-CN" dirty="0"/>
              <a:t>v</a:t>
            </a:r>
            <a:r>
              <a:rPr lang="en-US" altLang="zh-CN" baseline="-25000" dirty="0"/>
              <a:t>i</a:t>
            </a:r>
            <a:r>
              <a:rPr lang="zh-CN" altLang="en-US" dirty="0"/>
              <a:t>和自身总在在同一强（弱）连通分支中，所以</a:t>
            </a:r>
            <a:r>
              <a:rPr lang="en-US" altLang="zh-CN" dirty="0"/>
              <a:t>R</a:t>
            </a:r>
            <a:r>
              <a:rPr lang="zh-CN" altLang="en-US" dirty="0"/>
              <a:t>是自反的；若结点</a:t>
            </a:r>
            <a:r>
              <a:rPr lang="en-US" altLang="zh-CN" dirty="0"/>
              <a:t>v</a:t>
            </a:r>
            <a:r>
              <a:rPr lang="en-US" altLang="zh-CN" baseline="-25000" dirty="0"/>
              <a:t>i</a:t>
            </a:r>
            <a:r>
              <a:rPr lang="zh-CN" altLang="en-US" dirty="0"/>
              <a:t>和</a:t>
            </a:r>
            <a:r>
              <a:rPr lang="en-US" altLang="zh-CN" dirty="0" err="1"/>
              <a:t>v</a:t>
            </a:r>
            <a:r>
              <a:rPr lang="en-US" altLang="zh-CN" baseline="-25000" dirty="0" err="1"/>
              <a:t>j</a:t>
            </a:r>
            <a:r>
              <a:rPr lang="zh-CN" altLang="en-US" dirty="0"/>
              <a:t>在同一强（弱）连通分支中，显然</a:t>
            </a:r>
            <a:r>
              <a:rPr lang="en-US" altLang="zh-CN" dirty="0" err="1"/>
              <a:t>v</a:t>
            </a:r>
            <a:r>
              <a:rPr lang="en-US" altLang="zh-CN" baseline="-25000" dirty="0" err="1"/>
              <a:t>j</a:t>
            </a:r>
            <a:r>
              <a:rPr lang="zh-CN" altLang="en-US" dirty="0"/>
              <a:t>和</a:t>
            </a:r>
            <a:r>
              <a:rPr lang="en-US" altLang="zh-CN" dirty="0"/>
              <a:t>v</a:t>
            </a:r>
            <a:r>
              <a:rPr lang="en-US" altLang="zh-CN" baseline="-25000" dirty="0"/>
              <a:t>i</a:t>
            </a:r>
            <a:r>
              <a:rPr lang="zh-CN" altLang="en-US" dirty="0"/>
              <a:t>也在同一强（弱）连通分支中，所以</a:t>
            </a:r>
            <a:r>
              <a:rPr lang="en-US" altLang="zh-CN" dirty="0"/>
              <a:t>R</a:t>
            </a:r>
            <a:r>
              <a:rPr lang="zh-CN" altLang="en-US" dirty="0"/>
              <a:t>是对称的；又若结点</a:t>
            </a:r>
            <a:r>
              <a:rPr lang="en-US" altLang="zh-CN" dirty="0"/>
              <a:t>v</a:t>
            </a:r>
            <a:r>
              <a:rPr lang="en-US" altLang="zh-CN" baseline="-25000" dirty="0"/>
              <a:t>i</a:t>
            </a:r>
            <a:r>
              <a:rPr lang="zh-CN" altLang="en-US" dirty="0"/>
              <a:t>和</a:t>
            </a:r>
            <a:r>
              <a:rPr lang="en-US" altLang="zh-CN" dirty="0" err="1"/>
              <a:t>v</a:t>
            </a:r>
            <a:r>
              <a:rPr lang="en-US" altLang="zh-CN" baseline="-25000" dirty="0" err="1"/>
              <a:t>j</a:t>
            </a:r>
            <a:r>
              <a:rPr lang="zh-CN" altLang="en-US" dirty="0"/>
              <a:t>在同一强（弱）连通分支中，结点</a:t>
            </a:r>
            <a:r>
              <a:rPr lang="en-US" altLang="zh-CN" dirty="0" err="1"/>
              <a:t>v</a:t>
            </a:r>
            <a:r>
              <a:rPr lang="en-US" altLang="zh-CN" baseline="-25000" dirty="0" err="1"/>
              <a:t>j</a:t>
            </a:r>
            <a:r>
              <a:rPr lang="zh-CN" altLang="en-US" dirty="0"/>
              <a:t>和</a:t>
            </a:r>
            <a:r>
              <a:rPr lang="en-US" altLang="zh-CN" dirty="0" err="1"/>
              <a:t>v</a:t>
            </a:r>
            <a:r>
              <a:rPr lang="en-US" altLang="zh-CN" baseline="-25000" dirty="0" err="1"/>
              <a:t>k</a:t>
            </a:r>
            <a:r>
              <a:rPr lang="zh-CN" altLang="en-US" dirty="0"/>
              <a:t>在同一强（弱）连通分支中，则</a:t>
            </a:r>
            <a:r>
              <a:rPr lang="en-US" altLang="zh-CN" dirty="0"/>
              <a:t>v</a:t>
            </a:r>
            <a:r>
              <a:rPr lang="en-US" altLang="zh-CN" baseline="-25000" dirty="0"/>
              <a:t>i</a:t>
            </a:r>
            <a:r>
              <a:rPr lang="zh-CN" altLang="en-US" dirty="0"/>
              <a:t>和</a:t>
            </a:r>
            <a:r>
              <a:rPr lang="en-US" altLang="zh-CN" dirty="0" err="1"/>
              <a:t>v</a:t>
            </a:r>
            <a:r>
              <a:rPr lang="en-US" altLang="zh-CN" baseline="-25000" dirty="0" err="1"/>
              <a:t>j</a:t>
            </a:r>
            <a:r>
              <a:rPr lang="zh-CN" altLang="en-US" dirty="0"/>
              <a:t>相互可达，</a:t>
            </a:r>
            <a:r>
              <a:rPr lang="en-US" altLang="zh-CN" dirty="0" err="1"/>
              <a:t>v</a:t>
            </a:r>
            <a:r>
              <a:rPr lang="en-US" altLang="zh-CN" baseline="-25000" dirty="0" err="1"/>
              <a:t>j</a:t>
            </a:r>
            <a:r>
              <a:rPr lang="zh-CN" altLang="en-US" dirty="0"/>
              <a:t>和</a:t>
            </a:r>
            <a:r>
              <a:rPr lang="en-US" altLang="zh-CN" dirty="0" err="1"/>
              <a:t>v</a:t>
            </a:r>
            <a:r>
              <a:rPr lang="en-US" altLang="zh-CN" baseline="-25000" dirty="0" err="1"/>
              <a:t>k</a:t>
            </a:r>
            <a:r>
              <a:rPr lang="zh-CN" altLang="en-US" dirty="0"/>
              <a:t>相互可达，因而</a:t>
            </a:r>
            <a:r>
              <a:rPr lang="en-US" altLang="zh-CN" dirty="0"/>
              <a:t>v</a:t>
            </a:r>
            <a:r>
              <a:rPr lang="en-US" altLang="zh-CN" baseline="-25000" dirty="0"/>
              <a:t>i</a:t>
            </a:r>
            <a:r>
              <a:rPr lang="zh-CN" altLang="en-US" dirty="0"/>
              <a:t>和</a:t>
            </a:r>
            <a:r>
              <a:rPr lang="en-US" altLang="zh-CN" dirty="0" err="1"/>
              <a:t>v</a:t>
            </a:r>
            <a:r>
              <a:rPr lang="en-US" altLang="zh-CN" baseline="-25000" dirty="0" err="1"/>
              <a:t>k</a:t>
            </a:r>
            <a:r>
              <a:rPr lang="zh-CN" altLang="en-US" dirty="0"/>
              <a:t>相互可达，故</a:t>
            </a:r>
            <a:r>
              <a:rPr lang="en-US" altLang="zh-CN" dirty="0"/>
              <a:t>v</a:t>
            </a:r>
            <a:r>
              <a:rPr lang="en-US" altLang="zh-CN" baseline="-25000" dirty="0"/>
              <a:t>i</a:t>
            </a:r>
            <a:r>
              <a:rPr lang="zh-CN" altLang="en-US" dirty="0"/>
              <a:t>和</a:t>
            </a:r>
            <a:r>
              <a:rPr lang="en-US" altLang="zh-CN" dirty="0" err="1"/>
              <a:t>v</a:t>
            </a:r>
            <a:r>
              <a:rPr lang="en-US" altLang="zh-CN" baseline="-25000" dirty="0" err="1"/>
              <a:t>k</a:t>
            </a:r>
            <a:r>
              <a:rPr lang="zh-CN" altLang="en-US" dirty="0"/>
              <a:t>在同一强（弱）连通分支中，所以</a:t>
            </a:r>
            <a:r>
              <a:rPr lang="en-US" altLang="zh-CN" dirty="0"/>
              <a:t>R</a:t>
            </a:r>
            <a:r>
              <a:rPr lang="zh-CN" altLang="en-US" dirty="0"/>
              <a:t>是传递的。</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4340"/>
                                        </p:tgtEl>
                                        <p:attrNameLst>
                                          <p:attrName>style.visibility</p:attrName>
                                        </p:attrNameLst>
                                      </p:cBhvr>
                                      <p:to>
                                        <p:strVal val="visible"/>
                                      </p:to>
                                    </p:set>
                                    <p:animEffect transition="in" filter="fade">
                                      <p:cBhvr>
                                        <p:cTn id="7" dur="500"/>
                                        <p:tgtEl>
                                          <p:spTgt spid="129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1294340"/>
                                        </p:tgtEl>
                                      </p:cBhvr>
                                    </p:animEffect>
                                    <p:set>
                                      <p:cBhvr>
                                        <p:cTn id="12" dur="1" fill="hold">
                                          <p:stCondLst>
                                            <p:cond delay="499"/>
                                          </p:stCondLst>
                                        </p:cTn>
                                        <p:tgtEl>
                                          <p:spTgt spid="12943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40" grpId="0"/>
      <p:bldP spid="1294340"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a:extLst>
              <a:ext uri="{FF2B5EF4-FFF2-40B4-BE49-F238E27FC236}">
                <a16:creationId xmlns:a16="http://schemas.microsoft.com/office/drawing/2014/main" id="{16C518D4-54A3-4A12-B0F6-687A75E7A4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97896257-642E-4C90-AD4F-741AEE90029A}" type="datetime1">
              <a:rPr lang="zh-CN" altLang="en-US" sz="2000">
                <a:solidFill>
                  <a:srgbClr val="0000FF"/>
                </a:solidFill>
              </a:rPr>
              <a:pPr algn="l">
                <a:lnSpc>
                  <a:spcPct val="100000"/>
                </a:lnSpc>
                <a:spcBef>
                  <a:spcPct val="0"/>
                </a:spcBef>
                <a:buClrTx/>
                <a:buFontTx/>
                <a:buNone/>
              </a:pPr>
              <a:t>2023/5/13</a:t>
            </a:fld>
            <a:endParaRPr lang="en-US" altLang="zh-CN" sz="2000">
              <a:solidFill>
                <a:srgbClr val="0000FF"/>
              </a:solidFill>
            </a:endParaRPr>
          </a:p>
        </p:txBody>
      </p:sp>
      <p:sp>
        <p:nvSpPr>
          <p:cNvPr id="102403" name="Rectangle 2">
            <a:extLst>
              <a:ext uri="{FF2B5EF4-FFF2-40B4-BE49-F238E27FC236}">
                <a16:creationId xmlns:a16="http://schemas.microsoft.com/office/drawing/2014/main" id="{BA82D592-26A0-4B71-9E1D-65AE5E4D7CF2}"/>
              </a:ext>
            </a:extLst>
          </p:cNvPr>
          <p:cNvSpPr>
            <a:spLocks noGrp="1" noChangeArrowheads="1"/>
          </p:cNvSpPr>
          <p:nvPr>
            <p:ph type="title"/>
          </p:nvPr>
        </p:nvSpPr>
        <p:spPr/>
        <p:txBody>
          <a:bodyPr/>
          <a:lstStyle/>
          <a:p>
            <a:pPr eaLnBrk="1" hangingPunct="1"/>
            <a:r>
              <a:rPr lang="zh-CN" altLang="en-US"/>
              <a:t>一个关系</a:t>
            </a:r>
          </a:p>
        </p:txBody>
      </p:sp>
      <p:sp>
        <p:nvSpPr>
          <p:cNvPr id="1294339" name="Rectangle 3">
            <a:extLst>
              <a:ext uri="{FF2B5EF4-FFF2-40B4-BE49-F238E27FC236}">
                <a16:creationId xmlns:a16="http://schemas.microsoft.com/office/drawing/2014/main" id="{FD6562AA-EE0A-4C0B-B0F5-FAC98ED3D69B}"/>
              </a:ext>
            </a:extLst>
          </p:cNvPr>
          <p:cNvSpPr>
            <a:spLocks noGrp="1" noChangeArrowheads="1"/>
          </p:cNvSpPr>
          <p:nvPr>
            <p:ph type="body" idx="1"/>
          </p:nvPr>
        </p:nvSpPr>
        <p:spPr>
          <a:xfrm>
            <a:off x="1774825" y="1125538"/>
            <a:ext cx="8642350" cy="1630362"/>
          </a:xfrm>
        </p:spPr>
        <p:txBody>
          <a:bodyPr/>
          <a:lstStyle/>
          <a:p>
            <a:pPr marL="0" indent="0" eaLnBrk="1" hangingPunct="1">
              <a:buNone/>
            </a:pPr>
            <a:r>
              <a:rPr lang="zh-CN" altLang="en-US"/>
              <a:t>    若在有向图</a:t>
            </a:r>
            <a:r>
              <a:rPr lang="en-US" altLang="zh-CN"/>
              <a:t>G = &lt;V, E&gt;</a:t>
            </a:r>
            <a:r>
              <a:rPr lang="zh-CN" altLang="en-US"/>
              <a:t>的结点集</a:t>
            </a:r>
            <a:r>
              <a:rPr lang="en-US" altLang="zh-CN"/>
              <a:t>V</a:t>
            </a:r>
            <a:r>
              <a:rPr lang="zh-CN" altLang="en-US"/>
              <a:t>上定义二元关系</a:t>
            </a:r>
            <a:r>
              <a:rPr lang="en-US" altLang="zh-CN"/>
              <a:t>R</a:t>
            </a:r>
            <a:r>
              <a:rPr lang="zh-CN" altLang="en-US"/>
              <a:t>为：</a:t>
            </a:r>
            <a:r>
              <a:rPr lang="en-US" altLang="zh-CN">
                <a:solidFill>
                  <a:schemeClr val="accent1"/>
                </a:solidFill>
              </a:rPr>
              <a:t>&lt;v</a:t>
            </a:r>
            <a:r>
              <a:rPr lang="en-US" altLang="zh-CN" baseline="-25000">
                <a:solidFill>
                  <a:schemeClr val="accent1"/>
                </a:solidFill>
              </a:rPr>
              <a:t>i</a:t>
            </a:r>
            <a:r>
              <a:rPr lang="en-US" altLang="zh-CN">
                <a:solidFill>
                  <a:schemeClr val="accent1"/>
                </a:solidFill>
              </a:rPr>
              <a:t>,v</a:t>
            </a:r>
            <a:r>
              <a:rPr lang="en-US" altLang="zh-CN" baseline="-25000">
                <a:solidFill>
                  <a:schemeClr val="accent1"/>
                </a:solidFill>
              </a:rPr>
              <a:t>j</a:t>
            </a:r>
            <a:r>
              <a:rPr lang="en-US" altLang="zh-CN">
                <a:solidFill>
                  <a:schemeClr val="accent1"/>
                </a:solidFill>
              </a:rPr>
              <a:t>&gt;∈R</a:t>
            </a:r>
            <a:r>
              <a:rPr lang="zh-CN" altLang="en-US">
                <a:solidFill>
                  <a:schemeClr val="accent1"/>
                </a:solidFill>
              </a:rPr>
              <a:t>当且仅当</a:t>
            </a:r>
            <a:r>
              <a:rPr lang="en-US" altLang="zh-CN">
                <a:solidFill>
                  <a:schemeClr val="accent1"/>
                </a:solidFill>
              </a:rPr>
              <a:t>v</a:t>
            </a:r>
            <a:r>
              <a:rPr lang="en-US" altLang="zh-CN" baseline="-25000">
                <a:solidFill>
                  <a:schemeClr val="accent1"/>
                </a:solidFill>
              </a:rPr>
              <a:t>i</a:t>
            </a:r>
            <a:r>
              <a:rPr lang="zh-CN" altLang="en-US">
                <a:solidFill>
                  <a:schemeClr val="accent1"/>
                </a:solidFill>
              </a:rPr>
              <a:t>和</a:t>
            </a:r>
            <a:r>
              <a:rPr lang="en-US" altLang="zh-CN">
                <a:solidFill>
                  <a:schemeClr val="accent1"/>
                </a:solidFill>
              </a:rPr>
              <a:t>v</a:t>
            </a:r>
            <a:r>
              <a:rPr lang="en-US" altLang="zh-CN" baseline="-25000">
                <a:solidFill>
                  <a:schemeClr val="accent1"/>
                </a:solidFill>
              </a:rPr>
              <a:t>j</a:t>
            </a:r>
            <a:r>
              <a:rPr lang="zh-CN" altLang="en-US">
                <a:solidFill>
                  <a:schemeClr val="accent1"/>
                </a:solidFill>
              </a:rPr>
              <a:t>在同一强（弱）连通分支中</a:t>
            </a:r>
            <a:r>
              <a:rPr lang="zh-CN" altLang="en-US"/>
              <a:t>，</a:t>
            </a:r>
            <a:r>
              <a:rPr lang="zh-CN" altLang="en-US">
                <a:sym typeface="Symbol" panose="05050102010706020507" pitchFamily="18" charset="2"/>
              </a:rPr>
              <a:t></a:t>
            </a:r>
            <a:r>
              <a:rPr lang="en-US" altLang="zh-CN"/>
              <a:t>v</a:t>
            </a:r>
            <a:r>
              <a:rPr lang="en-US" altLang="zh-CN" baseline="-25000"/>
              <a:t>i</a:t>
            </a:r>
            <a:r>
              <a:rPr lang="en-US" altLang="zh-CN"/>
              <a:t>,v</a:t>
            </a:r>
            <a:r>
              <a:rPr lang="en-US" altLang="zh-CN" baseline="-25000"/>
              <a:t>j</a:t>
            </a:r>
            <a:r>
              <a:rPr lang="en-US" altLang="zh-CN"/>
              <a:t>∈V</a:t>
            </a:r>
            <a:r>
              <a:rPr lang="zh-CN" altLang="en-US"/>
              <a:t>。显然，</a:t>
            </a:r>
            <a:r>
              <a:rPr lang="en-US" altLang="zh-CN"/>
              <a:t>R</a:t>
            </a:r>
            <a:r>
              <a:rPr lang="zh-CN" altLang="en-US"/>
              <a:t>是一个</a:t>
            </a:r>
            <a:r>
              <a:rPr lang="zh-CN" altLang="en-US">
                <a:solidFill>
                  <a:schemeClr val="accent1"/>
                </a:solidFill>
              </a:rPr>
              <a:t>等价关系</a:t>
            </a:r>
            <a:r>
              <a:rPr lang="zh-CN" altLang="en-US"/>
              <a:t>。</a:t>
            </a:r>
          </a:p>
        </p:txBody>
      </p:sp>
      <p:sp>
        <p:nvSpPr>
          <p:cNvPr id="1294341" name="Rectangle 5">
            <a:extLst>
              <a:ext uri="{FF2B5EF4-FFF2-40B4-BE49-F238E27FC236}">
                <a16:creationId xmlns:a16="http://schemas.microsoft.com/office/drawing/2014/main" id="{FCEF9CF8-1FE9-450D-AA9D-B4E3CB8C97C0}"/>
              </a:ext>
            </a:extLst>
          </p:cNvPr>
          <p:cNvSpPr>
            <a:spLocks noChangeArrowheads="1"/>
          </p:cNvSpPr>
          <p:nvPr/>
        </p:nvSpPr>
        <p:spPr bwMode="auto">
          <a:xfrm>
            <a:off x="1774825" y="3068638"/>
            <a:ext cx="864235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dirty="0"/>
              <a:t>    这种等价关系把结点分成等价类，等价类的集合是</a:t>
            </a:r>
            <a:r>
              <a:rPr lang="en-US" altLang="zh-CN" dirty="0"/>
              <a:t>V</a:t>
            </a:r>
            <a:r>
              <a:rPr lang="zh-CN" altLang="en-US" dirty="0"/>
              <a:t>上的一个划分，每一个等价类的结点导出一个强（弱）连通分支。 </a:t>
            </a:r>
          </a:p>
        </p:txBody>
      </p:sp>
    </p:spTree>
    <p:extLst>
      <p:ext uri="{BB962C8B-B14F-4D97-AF65-F5344CB8AC3E}">
        <p14:creationId xmlns:p14="http://schemas.microsoft.com/office/powerpoint/2010/main" val="80011495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4341"/>
                                        </p:tgtEl>
                                        <p:attrNameLst>
                                          <p:attrName>style.visibility</p:attrName>
                                        </p:attrNameLst>
                                      </p:cBhvr>
                                      <p:to>
                                        <p:strVal val="visible"/>
                                      </p:to>
                                    </p:set>
                                    <p:animEffect transition="in" filter="fade">
                                      <p:cBhvr>
                                        <p:cTn id="7" dur="500"/>
                                        <p:tgtEl>
                                          <p:spTgt spid="129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41" grpId="0"/>
    </p:bldLst>
  </p:timing>
</p:sld>
</file>

<file path=ppt/theme/theme1.xml><?xml version="1.0" encoding="utf-8"?>
<a:theme xmlns:a="http://schemas.openxmlformats.org/drawingml/2006/main" name="kevinhong">
  <a:themeElements>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fontScheme name="电子科技大学离散数学课程组">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lnDef>
  </a:objectDefaults>
  <a:extraClrSchemeLst>
    <a:extraClrScheme>
      <a:clrScheme name="电子科技大学离散数学课程组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电子科技大学离散数学课程组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电子科技大学离散数学课程组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电子科技大学离散数学课程组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电子科技大学离散数学课程组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电子科技大学离散数学课程组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8">
        <a:dk1>
          <a:srgbClr val="330066"/>
        </a:dk1>
        <a:lt1>
          <a:srgbClr val="D8DADA"/>
        </a:lt1>
        <a:dk2>
          <a:srgbClr val="FFFFFF"/>
        </a:dk2>
        <a:lt2>
          <a:srgbClr val="6B6B6B"/>
        </a:lt2>
        <a:accent1>
          <a:srgbClr val="DF0029"/>
        </a:accent1>
        <a:accent2>
          <a:srgbClr val="8FECE5"/>
        </a:accent2>
        <a:accent3>
          <a:srgbClr val="E9EAEA"/>
        </a:accent3>
        <a:accent4>
          <a:srgbClr val="2A0056"/>
        </a:accent4>
        <a:accent5>
          <a:srgbClr val="ECAAAC"/>
        </a:accent5>
        <a:accent6>
          <a:srgbClr val="81D6CF"/>
        </a:accent6>
        <a:hlink>
          <a:srgbClr val="135A9A"/>
        </a:hlink>
        <a:folHlink>
          <a:srgbClr val="711C81"/>
        </a:folHlink>
      </a:clrScheme>
      <a:clrMap bg1="lt1" tx1="dk1" bg2="lt2" tx2="dk2" accent1="accent1" accent2="accent2" accent3="accent3" accent4="accent4" accent5="accent5" accent6="accent6" hlink="hlink" folHlink="folHlink"/>
    </a:extraClrScheme>
    <a:extraClrScheme>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电子科技大学离散数学课程组</Template>
  <TotalTime>4608</TotalTime>
  <Words>10287</Words>
  <Application>Microsoft Office PowerPoint</Application>
  <PresentationFormat>宽屏</PresentationFormat>
  <Paragraphs>801</Paragraphs>
  <Slides>106</Slides>
  <Notes>3</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106</vt:i4>
      </vt:variant>
    </vt:vector>
  </HeadingPairs>
  <TitlesOfParts>
    <vt:vector size="118" baseType="lpstr">
      <vt:lpstr>黑体</vt:lpstr>
      <vt:lpstr>华文楷体</vt:lpstr>
      <vt:lpstr>华文新魏</vt:lpstr>
      <vt:lpstr>宋体</vt:lpstr>
      <vt:lpstr>Arial</vt:lpstr>
      <vt:lpstr>Times New Roman</vt:lpstr>
      <vt:lpstr>Verdana</vt:lpstr>
      <vt:lpstr>Wingdings</vt:lpstr>
      <vt:lpstr>kevinhong</vt:lpstr>
      <vt:lpstr>公式</vt:lpstr>
      <vt:lpstr>BMP 图像</vt:lpstr>
      <vt:lpstr>Equation</vt:lpstr>
      <vt:lpstr>PowerPoint 演示文稿</vt:lpstr>
      <vt:lpstr>PowerPoint 演示文稿</vt:lpstr>
      <vt:lpstr>About Graph Theory</vt:lpstr>
      <vt:lpstr>Aims</vt:lpstr>
      <vt:lpstr>Lecture 8 Graphs</vt:lpstr>
      <vt:lpstr>8.0 内容提要 </vt:lpstr>
      <vt:lpstr>8.1 本章学习要求</vt:lpstr>
      <vt:lpstr>8.2 图的基本概念 </vt:lpstr>
      <vt:lpstr>例8.2.1（2）</vt:lpstr>
      <vt:lpstr>例8.2.1（3）</vt:lpstr>
      <vt:lpstr>基本思想 </vt:lpstr>
      <vt:lpstr>定义8.2.1</vt:lpstr>
      <vt:lpstr>与边相关的几个概念</vt:lpstr>
      <vt:lpstr>8.2.2 图的表示 </vt:lpstr>
      <vt:lpstr>例8.2.2</vt:lpstr>
      <vt:lpstr>解</vt:lpstr>
      <vt:lpstr>例8.2.3 </vt:lpstr>
      <vt:lpstr>例8.2.3 </vt:lpstr>
      <vt:lpstr>图的矩阵表示</vt:lpstr>
      <vt:lpstr>定义8.2.2</vt:lpstr>
      <vt:lpstr>例8.2.4</vt:lpstr>
      <vt:lpstr>例8.2.4</vt:lpstr>
      <vt:lpstr>8.2.3 图的操作 </vt:lpstr>
      <vt:lpstr>8.2.4 邻接点与邻接边 </vt:lpstr>
      <vt:lpstr>例8.2.5</vt:lpstr>
      <vt:lpstr>分析</vt:lpstr>
      <vt:lpstr>解</vt:lpstr>
      <vt:lpstr>8.2.5 图的分类 </vt:lpstr>
      <vt:lpstr>注</vt:lpstr>
      <vt:lpstr>8.2.6 子图与补图 </vt:lpstr>
      <vt:lpstr>例8.2.9</vt:lpstr>
      <vt:lpstr>定义8.2.9</vt:lpstr>
      <vt:lpstr>例</vt:lpstr>
      <vt:lpstr>定义8.2.9</vt:lpstr>
      <vt:lpstr>定义8.2.10</vt:lpstr>
      <vt:lpstr>例8.2.10</vt:lpstr>
      <vt:lpstr>利用邻接矩阵描述补图 </vt:lpstr>
      <vt:lpstr>例8.2.11</vt:lpstr>
      <vt:lpstr>证明</vt:lpstr>
      <vt:lpstr>8.2.7 结点的度数与握手定理</vt:lpstr>
      <vt:lpstr>利用邻接矩阵描述 </vt:lpstr>
      <vt:lpstr>利用邻接矩阵描述</vt:lpstr>
      <vt:lpstr>定理8.2.1(握手定理)</vt:lpstr>
      <vt:lpstr>定理8.2.1(握手定理)</vt:lpstr>
      <vt:lpstr>定理8.2.1(握手定理)</vt:lpstr>
      <vt:lpstr>推论8.2.1</vt:lpstr>
      <vt:lpstr>定理8.2.2</vt:lpstr>
      <vt:lpstr>定义8.2.12</vt:lpstr>
      <vt:lpstr>例8.2.14</vt:lpstr>
      <vt:lpstr>8.2.8 图的同构 </vt:lpstr>
      <vt:lpstr>定义8.2.13</vt:lpstr>
      <vt:lpstr>两个图同构的必要条件</vt:lpstr>
      <vt:lpstr>例8.2.14</vt:lpstr>
      <vt:lpstr>例8.2.15</vt:lpstr>
      <vt:lpstr>8.2.9 图的难点 </vt:lpstr>
      <vt:lpstr>8.2.10 图的应用 </vt:lpstr>
      <vt:lpstr>通讯网络</vt:lpstr>
      <vt:lpstr>8.3 通路、回路与连通性 </vt:lpstr>
      <vt:lpstr>定义8.3.1 </vt:lpstr>
      <vt:lpstr>定义8.3.1 </vt:lpstr>
      <vt:lpstr>说明</vt:lpstr>
      <vt:lpstr>定理8.3.1</vt:lpstr>
      <vt:lpstr>证明</vt:lpstr>
      <vt:lpstr>例8.3.2</vt:lpstr>
      <vt:lpstr>解</vt:lpstr>
      <vt:lpstr>解(续1)</vt:lpstr>
      <vt:lpstr>解(续2)</vt:lpstr>
      <vt:lpstr>解(续3)</vt:lpstr>
      <vt:lpstr>解(续4)</vt:lpstr>
      <vt:lpstr>定义8.3.2</vt:lpstr>
      <vt:lpstr>说明</vt:lpstr>
      <vt:lpstr>定理8.3.2</vt:lpstr>
      <vt:lpstr>证明</vt:lpstr>
      <vt:lpstr>几个结论</vt:lpstr>
      <vt:lpstr>利用邻接矩阵判断可达</vt:lpstr>
      <vt:lpstr>定理8.3.4</vt:lpstr>
      <vt:lpstr>例8.3.3</vt:lpstr>
      <vt:lpstr>解</vt:lpstr>
      <vt:lpstr>解(续)</vt:lpstr>
      <vt:lpstr>定义8.3.3</vt:lpstr>
      <vt:lpstr>说明</vt:lpstr>
      <vt:lpstr>定理8.3.5</vt:lpstr>
      <vt:lpstr>例8.3.4</vt:lpstr>
      <vt:lpstr>例8.3.4(续1)</vt:lpstr>
      <vt:lpstr>例8.3.4(续2)</vt:lpstr>
      <vt:lpstr>8.3.2 无向图的连通性 </vt:lpstr>
      <vt:lpstr>定理8.3.6</vt:lpstr>
      <vt:lpstr>说明</vt:lpstr>
      <vt:lpstr>定义8.3.5</vt:lpstr>
      <vt:lpstr>例8.3.5</vt:lpstr>
      <vt:lpstr>8.3.3 有向图的连通性</vt:lpstr>
      <vt:lpstr>例8.3.6</vt:lpstr>
      <vt:lpstr>定理8.3.7</vt:lpstr>
      <vt:lpstr>利用A和P判断有向图的连通性</vt:lpstr>
      <vt:lpstr>定义8.3.6</vt:lpstr>
      <vt:lpstr>注</vt:lpstr>
      <vt:lpstr>例8.3.7</vt:lpstr>
      <vt:lpstr>一个关系</vt:lpstr>
      <vt:lpstr>一个关系</vt:lpstr>
      <vt:lpstr>三个定理</vt:lpstr>
      <vt:lpstr>例</vt:lpstr>
      <vt:lpstr>8.3.5 通路、回路与连通性的应用 </vt:lpstr>
      <vt:lpstr>解(续1)</vt:lpstr>
      <vt:lpstr>解(续2)</vt:lpstr>
      <vt:lpstr>习  题</vt:lpstr>
      <vt:lpstr>PowerPoint 演示文稿</vt:lpstr>
    </vt:vector>
  </TitlesOfParts>
  <Company>nwpu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kevinhong</dc:creator>
  <cp:lastModifiedBy>R delta</cp:lastModifiedBy>
  <cp:revision>112</cp:revision>
  <cp:lastPrinted>2021-05-08T13:04:26Z</cp:lastPrinted>
  <dcterms:created xsi:type="dcterms:W3CDTF">2008-02-21T03:51:14Z</dcterms:created>
  <dcterms:modified xsi:type="dcterms:W3CDTF">2023-05-13T16:32:23Z</dcterms:modified>
</cp:coreProperties>
</file>