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9"/>
  </p:notesMasterIdLst>
  <p:handoutMasterIdLst>
    <p:handoutMasterId r:id="rId102"/>
  </p:handoutMasterIdLst>
  <p:sldIdLst>
    <p:sldId id="286" r:id="rId4"/>
    <p:sldId id="334" r:id="rId5"/>
    <p:sldId id="287" r:id="rId6"/>
    <p:sldId id="256" r:id="rId7"/>
    <p:sldId id="310" r:id="rId8"/>
    <p:sldId id="311" r:id="rId10"/>
    <p:sldId id="313" r:id="rId11"/>
    <p:sldId id="312" r:id="rId12"/>
    <p:sldId id="314" r:id="rId13"/>
    <p:sldId id="315" r:id="rId14"/>
    <p:sldId id="492" r:id="rId15"/>
    <p:sldId id="257" r:id="rId16"/>
    <p:sldId id="258" r:id="rId17"/>
    <p:sldId id="335" r:id="rId18"/>
    <p:sldId id="288" r:id="rId19"/>
    <p:sldId id="316" r:id="rId20"/>
    <p:sldId id="259" r:id="rId21"/>
    <p:sldId id="295" r:id="rId22"/>
    <p:sldId id="260" r:id="rId23"/>
    <p:sldId id="296" r:id="rId24"/>
    <p:sldId id="297" r:id="rId25"/>
    <p:sldId id="261" r:id="rId26"/>
    <p:sldId id="289" r:id="rId27"/>
    <p:sldId id="300" r:id="rId28"/>
    <p:sldId id="262" r:id="rId29"/>
    <p:sldId id="263" r:id="rId30"/>
    <p:sldId id="290" r:id="rId31"/>
    <p:sldId id="336" r:id="rId32"/>
    <p:sldId id="301" r:id="rId33"/>
    <p:sldId id="364" r:id="rId34"/>
    <p:sldId id="264" r:id="rId35"/>
    <p:sldId id="265" r:id="rId36"/>
    <p:sldId id="266" r:id="rId37"/>
    <p:sldId id="292" r:id="rId38"/>
    <p:sldId id="354" r:id="rId39"/>
    <p:sldId id="293" r:id="rId40"/>
    <p:sldId id="337" r:id="rId41"/>
    <p:sldId id="584" r:id="rId42"/>
    <p:sldId id="585" r:id="rId43"/>
    <p:sldId id="317" r:id="rId44"/>
    <p:sldId id="318" r:id="rId45"/>
    <p:sldId id="319" r:id="rId46"/>
    <p:sldId id="438" r:id="rId47"/>
    <p:sldId id="439" r:id="rId48"/>
    <p:sldId id="440" r:id="rId49"/>
    <p:sldId id="338" r:id="rId50"/>
    <p:sldId id="267" r:id="rId51"/>
    <p:sldId id="268" r:id="rId52"/>
    <p:sldId id="356" r:id="rId53"/>
    <p:sldId id="269" r:id="rId54"/>
    <p:sldId id="326" r:id="rId55"/>
    <p:sldId id="298" r:id="rId56"/>
    <p:sldId id="299" r:id="rId57"/>
    <p:sldId id="366" r:id="rId58"/>
    <p:sldId id="367" r:id="rId59"/>
    <p:sldId id="368" r:id="rId60"/>
    <p:sldId id="369" r:id="rId61"/>
    <p:sldId id="320" r:id="rId62"/>
    <p:sldId id="370" r:id="rId63"/>
    <p:sldId id="586" r:id="rId64"/>
    <p:sldId id="270" r:id="rId65"/>
    <p:sldId id="340" r:id="rId66"/>
    <p:sldId id="360" r:id="rId67"/>
    <p:sldId id="436" r:id="rId68"/>
    <p:sldId id="361" r:id="rId69"/>
    <p:sldId id="339" r:id="rId70"/>
    <p:sldId id="302" r:id="rId71"/>
    <p:sldId id="363" r:id="rId72"/>
    <p:sldId id="372" r:id="rId73"/>
    <p:sldId id="373" r:id="rId74"/>
    <p:sldId id="587" r:id="rId75"/>
    <p:sldId id="272" r:id="rId76"/>
    <p:sldId id="273" r:id="rId77"/>
    <p:sldId id="322" r:id="rId78"/>
    <p:sldId id="437" r:id="rId79"/>
    <p:sldId id="274" r:id="rId80"/>
    <p:sldId id="325" r:id="rId81"/>
    <p:sldId id="323" r:id="rId82"/>
    <p:sldId id="324" r:id="rId83"/>
    <p:sldId id="588" r:id="rId84"/>
    <p:sldId id="305" r:id="rId85"/>
    <p:sldId id="306" r:id="rId86"/>
    <p:sldId id="307" r:id="rId87"/>
    <p:sldId id="358" r:id="rId88"/>
    <p:sldId id="359" r:id="rId89"/>
    <p:sldId id="352" r:id="rId90"/>
    <p:sldId id="371" r:id="rId91"/>
    <p:sldId id="308" r:id="rId92"/>
    <p:sldId id="589" r:id="rId93"/>
    <p:sldId id="327" r:id="rId94"/>
    <p:sldId id="328" r:id="rId95"/>
    <p:sldId id="329" r:id="rId96"/>
    <p:sldId id="330" r:id="rId97"/>
    <p:sldId id="341" r:id="rId98"/>
    <p:sldId id="331" r:id="rId99"/>
    <p:sldId id="332" r:id="rId100"/>
    <p:sldId id="321" r:id="rId10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66FF33"/>
    <a:srgbClr val="33CC33"/>
    <a:srgbClr val="3399FF"/>
    <a:srgbClr val="FF0066"/>
    <a:srgbClr val="A50021"/>
    <a:srgbClr val="0000CC"/>
    <a:srgbClr val="FF0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1713" autoAdjust="0"/>
  </p:normalViewPr>
  <p:slideViewPr>
    <p:cSldViewPr>
      <p:cViewPr>
        <p:scale>
          <a:sx n="75" d="100"/>
          <a:sy n="75" d="100"/>
        </p:scale>
        <p:origin x="1067" y="96"/>
      </p:cViewPr>
      <p:guideLst>
        <p:guide orient="horz" pos="206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37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35.emf"/><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35.emf"/><Relationship Id="rId2" Type="http://schemas.openxmlformats.org/officeDocument/2006/relationships/image" Target="../media/image32.emf"/><Relationship Id="rId1" Type="http://schemas.openxmlformats.org/officeDocument/2006/relationships/image" Target="../media/image37.e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35.emf"/><Relationship Id="rId2" Type="http://schemas.openxmlformats.org/officeDocument/2006/relationships/image" Target="../media/image32.emf"/><Relationship Id="rId1" Type="http://schemas.openxmlformats.org/officeDocument/2006/relationships/image" Target="../media/image3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5" Type="http://schemas.openxmlformats.org/officeDocument/2006/relationships/image" Target="../media/image75.wmf"/><Relationship Id="rId14" Type="http://schemas.openxmlformats.org/officeDocument/2006/relationships/image" Target="../media/image74.wmf"/><Relationship Id="rId13" Type="http://schemas.openxmlformats.org/officeDocument/2006/relationships/image" Target="../media/image73.wmf"/><Relationship Id="rId12" Type="http://schemas.openxmlformats.org/officeDocument/2006/relationships/image" Target="../media/image72.wmf"/><Relationship Id="rId11" Type="http://schemas.openxmlformats.org/officeDocument/2006/relationships/image" Target="../media/image71.wmf"/><Relationship Id="rId10" Type="http://schemas.openxmlformats.org/officeDocument/2006/relationships/image" Target="../media/image70.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37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37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37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0C4C87F0-1373-47A8-84F0-5A61FF979D3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36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6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36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4E6087C0-0BCC-4EA1-84FC-95F20BD2A21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和线性表的顺序实现方式相同</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代码具体实现</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代码具体实现</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构建一个给定的矩阵（以三元组列表形式输入）</a:t>
            </a:r>
            <a:endParaRPr lang="zh-CN" altLang="en-US"/>
          </a:p>
          <a:p>
            <a:r>
              <a:rPr kumimoji="1" lang="en-US" altLang="zh-CN" dirty="0" smtClean="0">
                <a:ea typeface="幼圆" panose="02010509060101010101" pitchFamily="49" charset="-122"/>
                <a:cs typeface="Times New Roman" panose="02020603050405020304" pitchFamily="18" charset="0"/>
                <a:sym typeface="+mn-ea"/>
              </a:rPr>
              <a:t> </a:t>
            </a:r>
            <a:r>
              <a:rPr kumimoji="1" lang="en-US" altLang="zh-CN" b="1" dirty="0" smtClean="0">
                <a:ea typeface="幼圆" panose="02010509060101010101" pitchFamily="49" charset="-122"/>
                <a:cs typeface="Times New Roman" panose="02020603050405020304" pitchFamily="18" charset="0"/>
                <a:sym typeface="+mn-ea"/>
              </a:rPr>
              <a:t>if</a:t>
            </a:r>
            <a:r>
              <a:rPr kumimoji="1" lang="en-US" altLang="zh-CN" dirty="0" smtClean="0">
                <a:ea typeface="幼圆" panose="02010509060101010101" pitchFamily="49" charset="-122"/>
                <a:cs typeface="Times New Roman" panose="02020603050405020304" pitchFamily="18" charset="0"/>
                <a:sym typeface="+mn-ea"/>
              </a:rPr>
              <a:t> </a:t>
            </a:r>
            <a:r>
              <a:rPr kumimoji="1" lang="en-US" altLang="zh-CN" dirty="0">
                <a:ea typeface="幼圆" panose="02010509060101010101" pitchFamily="49" charset="-122"/>
                <a:cs typeface="Times New Roman" panose="02020603050405020304" pitchFamily="18" charset="0"/>
                <a:sym typeface="+mn-ea"/>
              </a:rPr>
              <a:t>(</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[i]==NULL || </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[i]-&gt;</a:t>
            </a:r>
            <a:r>
              <a:rPr kumimoji="1" lang="en-US" altLang="zh-CN" dirty="0" smtClean="0">
                <a:ea typeface="幼圆" panose="02010509060101010101" pitchFamily="49" charset="-122"/>
                <a:cs typeface="Times New Roman" panose="02020603050405020304" pitchFamily="18" charset="0"/>
                <a:sym typeface="+mn-ea"/>
              </a:rPr>
              <a:t>j &gt; j</a:t>
            </a:r>
            <a:r>
              <a:rPr kumimoji="1" lang="en-US" altLang="zh-CN" dirty="0">
                <a:ea typeface="幼圆" panose="02010509060101010101" pitchFamily="49" charset="-122"/>
                <a:cs typeface="Times New Roman" panose="02020603050405020304" pitchFamily="18" charset="0"/>
                <a:sym typeface="+mn-ea"/>
              </a:rPr>
              <a:t>)    </a:t>
            </a:r>
            <a:r>
              <a:rPr kumimoji="1" lang="zh-CN" altLang="en-US" dirty="0">
                <a:ea typeface="幼圆" panose="02010509060101010101" pitchFamily="49" charset="-122"/>
                <a:cs typeface="Times New Roman" panose="02020603050405020304" pitchFamily="18" charset="0"/>
                <a:sym typeface="+mn-ea"/>
              </a:rPr>
              <a:t>插在该行的第一位置</a:t>
            </a:r>
            <a:endParaRPr kumimoji="1" lang="zh-CN" altLang="en-US" dirty="0">
              <a:ea typeface="幼圆" panose="02010509060101010101" pitchFamily="49" charset="-122"/>
              <a:cs typeface="Times New Roman" panose="02020603050405020304" pitchFamily="18" charset="0"/>
              <a:sym typeface="+mn-ea"/>
            </a:endParaRPr>
          </a:p>
          <a:p>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[i]==NULL </a:t>
            </a:r>
            <a:r>
              <a:rPr kumimoji="1" lang="zh-CN" altLang="en-US" dirty="0">
                <a:ea typeface="幼圆" panose="02010509060101010101" pitchFamily="49" charset="-122"/>
                <a:cs typeface="Times New Roman" panose="02020603050405020304" pitchFamily="18" charset="0"/>
                <a:sym typeface="+mn-ea"/>
              </a:rPr>
              <a:t>：该行还没有元素插入；</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[i]-&gt;</a:t>
            </a:r>
            <a:r>
              <a:rPr kumimoji="1" lang="en-US" altLang="zh-CN" dirty="0" smtClean="0">
                <a:ea typeface="幼圆" panose="02010509060101010101" pitchFamily="49" charset="-122"/>
                <a:cs typeface="Times New Roman" panose="02020603050405020304" pitchFamily="18" charset="0"/>
                <a:sym typeface="+mn-ea"/>
              </a:rPr>
              <a:t>j &gt; j</a:t>
            </a:r>
            <a:r>
              <a:rPr kumimoji="1" lang="zh-CN" altLang="en-US" dirty="0" smtClean="0">
                <a:ea typeface="幼圆" panose="02010509060101010101" pitchFamily="49" charset="-122"/>
                <a:cs typeface="Times New Roman" panose="02020603050405020304" pitchFamily="18" charset="0"/>
                <a:sym typeface="+mn-ea"/>
              </a:rPr>
              <a:t>：该行第一个元素的列号比待插入元素的列号大</a:t>
            </a:r>
            <a:endParaRPr kumimoji="1" lang="zh-CN" altLang="en-US" dirty="0">
              <a:ea typeface="幼圆" panose="02010509060101010101" pitchFamily="49" charset="-122"/>
              <a:cs typeface="Times New Roman" panose="02020603050405020304" pitchFamily="18" charset="0"/>
              <a:sym typeface="+mn-ea"/>
            </a:endParaRPr>
          </a:p>
          <a:p>
            <a:r>
              <a:rPr kumimoji="1" lang="en-US" altLang="zh-CN" b="1" dirty="0" smtClean="0">
                <a:ea typeface="幼圆" panose="02010509060101010101" pitchFamily="49" charset="-122"/>
                <a:cs typeface="Times New Roman" panose="02020603050405020304" pitchFamily="18" charset="0"/>
                <a:sym typeface="+mn-ea"/>
              </a:rPr>
              <a:t>else  </a:t>
            </a:r>
            <a:r>
              <a:rPr kumimoji="1" lang="en-US" altLang="zh-CN" dirty="0" smtClean="0">
                <a:ea typeface="幼圆" panose="02010509060101010101" pitchFamily="49" charset="-122"/>
                <a:cs typeface="Times New Roman" panose="02020603050405020304" pitchFamily="18" charset="0"/>
                <a:sym typeface="+mn-ea"/>
              </a:rPr>
              <a:t>  </a:t>
            </a:r>
            <a:r>
              <a:rPr kumimoji="1" lang="zh-CN" altLang="en-US" dirty="0" smtClean="0">
                <a:ea typeface="幼圆" panose="02010509060101010101" pitchFamily="49" charset="-122"/>
                <a:cs typeface="Times New Roman" panose="02020603050405020304" pitchFamily="18" charset="0"/>
                <a:sym typeface="+mn-ea"/>
              </a:rPr>
              <a:t>插在该行的非第一个位置</a:t>
            </a:r>
            <a:endParaRPr kumimoji="1" lang="zh-CN" altLang="en-US" dirty="0" smtClean="0">
              <a:ea typeface="幼圆" panose="02010509060101010101" pitchFamily="49" charset="-122"/>
              <a:cs typeface="Times New Roman" panose="02020603050405020304" pitchFamily="18" charset="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没有要求</a:t>
            </a:r>
            <a:endParaRPr lang="zh-CN" altLang="en-US"/>
          </a:p>
          <a:p>
            <a:r>
              <a:rPr lang="en-US" altLang="zh-CN"/>
              <a:t>2. O(m.tu*MAX{M.mu, M.nu})</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注意：</a:t>
            </a:r>
            <a:endParaRPr lang="zh-CN" altLang="en-US"/>
          </a:p>
          <a:p>
            <a:r>
              <a:rPr lang="en-US" altLang="zh-CN"/>
              <a:t>tail</a:t>
            </a:r>
            <a:r>
              <a:rPr lang="zh-CN" altLang="en-US"/>
              <a:t>指向下一个元素节点（和当前元素同级的元素节点，若已是最后一个元素，则其下一个元素为空），而非表尾</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注意与</a:t>
            </a:r>
            <a:r>
              <a:rPr lang="en-US" altLang="zh-CN"/>
              <a:t>“</a:t>
            </a:r>
            <a:r>
              <a:rPr lang="zh-CN" altLang="en-US"/>
              <a:t>表头</a:t>
            </a:r>
            <a:r>
              <a:rPr lang="en-US" altLang="zh-CN"/>
              <a:t>-</a:t>
            </a:r>
            <a:r>
              <a:rPr lang="zh-CN" altLang="en-US"/>
              <a:t>表尾</a:t>
            </a:r>
            <a:r>
              <a:rPr lang="en-US" altLang="zh-CN"/>
              <a:t>”</a:t>
            </a:r>
            <a:r>
              <a:rPr lang="zh-CN" altLang="en-US"/>
              <a:t>表示法的区别，</a:t>
            </a:r>
            <a:r>
              <a:rPr lang="en-US" altLang="zh-CN"/>
              <a:t>D=(A, B, C)</a:t>
            </a:r>
            <a:r>
              <a:rPr lang="zh-CN" altLang="en-US"/>
              <a:t>中，指向</a:t>
            </a:r>
            <a:r>
              <a:rPr lang="en-US" altLang="zh-CN"/>
              <a:t>B</a:t>
            </a:r>
            <a:r>
              <a:rPr lang="zh-CN" altLang="en-US"/>
              <a:t>和</a:t>
            </a:r>
            <a:r>
              <a:rPr lang="en-US" altLang="zh-CN"/>
              <a:t>C</a:t>
            </a:r>
            <a:r>
              <a:rPr lang="zh-CN" altLang="en-US"/>
              <a:t>的箭头位置，</a:t>
            </a:r>
            <a:endParaRPr lang="zh-CN" altLang="en-US"/>
          </a:p>
          <a:p>
            <a:r>
              <a:rPr lang="en-US" altLang="zh-CN">
                <a:sym typeface="+mn-ea"/>
              </a:rPr>
              <a:t>“</a:t>
            </a:r>
            <a:r>
              <a:rPr lang="zh-CN" altLang="en-US">
                <a:sym typeface="+mn-ea"/>
              </a:rPr>
              <a:t>表头</a:t>
            </a:r>
            <a:r>
              <a:rPr lang="en-US" altLang="zh-CN">
                <a:sym typeface="+mn-ea"/>
              </a:rPr>
              <a:t>-</a:t>
            </a:r>
            <a:r>
              <a:rPr lang="zh-CN" altLang="en-US">
                <a:sym typeface="+mn-ea"/>
              </a:rPr>
              <a:t>表尾</a:t>
            </a:r>
            <a:r>
              <a:rPr lang="en-US" altLang="zh-CN">
                <a:sym typeface="+mn-ea"/>
              </a:rPr>
              <a:t>”</a:t>
            </a:r>
            <a:r>
              <a:rPr lang="zh-CN" altLang="en-US">
                <a:sym typeface="+mn-ea"/>
              </a:rPr>
              <a:t>表示法是指向</a:t>
            </a:r>
            <a:r>
              <a:rPr lang="en-US" altLang="zh-CN">
                <a:sym typeface="+mn-ea"/>
              </a:rPr>
              <a:t>B</a:t>
            </a:r>
            <a:r>
              <a:rPr lang="zh-CN" altLang="en-US">
                <a:sym typeface="+mn-ea"/>
              </a:rPr>
              <a:t>和</a:t>
            </a:r>
            <a:r>
              <a:rPr lang="en-US" altLang="zh-CN">
                <a:sym typeface="+mn-ea"/>
              </a:rPr>
              <a:t>C</a:t>
            </a:r>
            <a:r>
              <a:rPr lang="zh-CN" altLang="en-US">
                <a:sym typeface="+mn-ea"/>
              </a:rPr>
              <a:t>本身，</a:t>
            </a:r>
            <a:r>
              <a:rPr lang="en-US" altLang="zh-CN">
                <a:sym typeface="+mn-ea"/>
              </a:rPr>
              <a:t>“</a:t>
            </a:r>
            <a:r>
              <a:rPr lang="zh-CN" altLang="en-US">
                <a:sym typeface="+mn-ea"/>
              </a:rPr>
              <a:t>表头</a:t>
            </a:r>
            <a:r>
              <a:rPr lang="en-US" altLang="zh-CN">
                <a:sym typeface="+mn-ea"/>
              </a:rPr>
              <a:t>-</a:t>
            </a:r>
            <a:r>
              <a:rPr lang="zh-CN" altLang="en-US">
                <a:sym typeface="+mn-ea"/>
              </a:rPr>
              <a:t>下一个节点</a:t>
            </a:r>
            <a:r>
              <a:rPr lang="en-US" altLang="zh-CN">
                <a:sym typeface="+mn-ea"/>
              </a:rPr>
              <a:t>”</a:t>
            </a:r>
            <a:r>
              <a:rPr lang="zh-CN" altLang="en-US">
                <a:sym typeface="+mn-ea"/>
              </a:rPr>
              <a:t>表示法是指向</a:t>
            </a:r>
            <a:r>
              <a:rPr lang="en-US" altLang="zh-CN">
                <a:sym typeface="+mn-ea"/>
              </a:rPr>
              <a:t>B</a:t>
            </a:r>
            <a:r>
              <a:rPr lang="zh-CN" altLang="en-US">
                <a:sym typeface="+mn-ea"/>
              </a:rPr>
              <a:t>和</a:t>
            </a:r>
            <a:r>
              <a:rPr lang="en-US" altLang="zh-CN">
                <a:sym typeface="+mn-ea"/>
              </a:rPr>
              <a:t>C</a:t>
            </a:r>
            <a:r>
              <a:rPr lang="zh-CN" altLang="en-US">
                <a:sym typeface="+mn-ea"/>
              </a:rPr>
              <a:t>的第一个元素</a:t>
            </a:r>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对角矩阵：只有对角线上的元素非</a:t>
            </a:r>
            <a:r>
              <a:rPr lang="en-US" altLang="zh-CN"/>
              <a:t>0</a:t>
            </a:r>
            <a:endParaRPr lang="en-US" altLang="zh-CN"/>
          </a:p>
          <a:p>
            <a:endParaRPr lang="en-US" altLang="zh-CN"/>
          </a:p>
          <a:p>
            <a:r>
              <a:rPr lang="zh-CN" altLang="en-US"/>
              <a:t>特殊矩阵例子：朋友关系</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6087C0-0BCC-4EA1-84FC-95F20BD2A213}"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代码总体思想</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代码具体实现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34818" name="Group 2"/>
          <p:cNvGrpSpPr/>
          <p:nvPr/>
        </p:nvGrpSpPr>
        <p:grpSpPr bwMode="auto">
          <a:xfrm>
            <a:off x="0" y="3902075"/>
            <a:ext cx="3400425" cy="2949575"/>
            <a:chOff x="0" y="2458"/>
            <a:chExt cx="2142" cy="1858"/>
          </a:xfrm>
        </p:grpSpPr>
        <p:sp>
          <p:nvSpPr>
            <p:cNvPr id="3481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482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endParaRPr lang="zh-CN" altLang="en-US" noProof="0" smtClean="0"/>
          </a:p>
        </p:txBody>
      </p:sp>
      <p:sp>
        <p:nvSpPr>
          <p:cNvPr id="3482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34828" name="Rectangle 12"/>
          <p:cNvSpPr>
            <a:spLocks noGrp="1" noChangeArrowheads="1"/>
          </p:cNvSpPr>
          <p:nvPr>
            <p:ph type="dt" sz="quarter" idx="2"/>
          </p:nvPr>
        </p:nvSpPr>
        <p:spPr/>
        <p:txBody>
          <a:bodyPr/>
          <a:lstStyle>
            <a:lvl1pPr>
              <a:defRPr/>
            </a:lvl1pPr>
          </a:lstStyle>
          <a:p>
            <a:endParaRPr lang="en-US" altLang="zh-CN"/>
          </a:p>
        </p:txBody>
      </p:sp>
      <p:sp>
        <p:nvSpPr>
          <p:cNvPr id="34829"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34830" name="Rectangle 14"/>
          <p:cNvSpPr>
            <a:spLocks noGrp="1" noChangeArrowheads="1"/>
          </p:cNvSpPr>
          <p:nvPr>
            <p:ph type="sldNum" sz="quarter" idx="4"/>
          </p:nvPr>
        </p:nvSpPr>
        <p:spPr/>
        <p:txBody>
          <a:bodyPr/>
          <a:lstStyle>
            <a:lvl1pPr>
              <a:defRPr/>
            </a:lvl1pPr>
          </a:lstStyle>
          <a:p>
            <a:fld id="{C8CF93DC-FB90-4DCB-8E72-D02E14AF31C6}" type="slidenum">
              <a:rPr lang="en-US" altLang="zh-CN"/>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a:t>
              </a:r>
              <a:r>
                <a:rPr lang="en-US" altLang="zh-CN" sz="2800" dirty="0" smtClean="0">
                  <a:solidFill>
                    <a:srgbClr val="0000FF"/>
                  </a:solidFill>
                  <a:ea typeface="华文新魏" panose="02010800040101010101" pitchFamily="2" charset="-122"/>
                </a:rPr>
                <a:t>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a:t>
              </a:r>
              <a:r>
                <a:rPr lang="en-US" altLang="zh-CN" sz="1600" dirty="0" smtClean="0">
                  <a:solidFill>
                    <a:srgbClr val="CC0000"/>
                  </a:solidFill>
                  <a:latin typeface="Impact" panose="020B0806030902050204" pitchFamily="34" charset="0"/>
                  <a:ea typeface="华文行楷" panose="02010800040101010101" pitchFamily="2" charset="-122"/>
                </a:rPr>
                <a:t>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F491A79A-94D2-4230-A444-AACCAD8B9FC2}" type="slidenum">
              <a:rPr lang="en-US" altLang="zh-CN"/>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88456760-BDA4-44E5-BAD5-D25E65F5E2C6}" type="slidenum">
              <a:rPr lang="en-US" altLang="zh-CN"/>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27788"/>
            <a:ext cx="2895600" cy="457200"/>
          </a:xfrm>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3AD36756-680B-4469-B845-379FD8B6134C}" type="slidenum">
              <a:rPr lang="en-US" altLang="zh-CN"/>
            </a:fld>
            <a:endParaRPr lang="en-US" altLang="zh-C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49506" name="Group 2"/>
          <p:cNvGrpSpPr/>
          <p:nvPr/>
        </p:nvGrpSpPr>
        <p:grpSpPr bwMode="auto">
          <a:xfrm>
            <a:off x="0" y="3902075"/>
            <a:ext cx="3400425" cy="2949575"/>
            <a:chOff x="0" y="2458"/>
            <a:chExt cx="2142" cy="1858"/>
          </a:xfrm>
        </p:grpSpPr>
        <p:sp>
          <p:nvSpPr>
            <p:cNvPr id="14950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50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50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51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51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1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9514"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endParaRPr lang="zh-CN" altLang="en-US" noProof="0" smtClean="0"/>
          </a:p>
        </p:txBody>
      </p:sp>
      <p:sp>
        <p:nvSpPr>
          <p:cNvPr id="14951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49516" name="Rectangle 12"/>
          <p:cNvSpPr>
            <a:spLocks noGrp="1" noChangeArrowheads="1"/>
          </p:cNvSpPr>
          <p:nvPr>
            <p:ph type="dt" sz="quarter" idx="2"/>
          </p:nvPr>
        </p:nvSpPr>
        <p:spPr/>
        <p:txBody>
          <a:bodyPr/>
          <a:lstStyle>
            <a:lvl1pPr>
              <a:defRPr/>
            </a:lvl1pPr>
          </a:lstStyle>
          <a:p>
            <a:endParaRPr lang="en-US" altLang="zh-CN"/>
          </a:p>
        </p:txBody>
      </p:sp>
      <p:sp>
        <p:nvSpPr>
          <p:cNvPr id="149517"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149518" name="Rectangle 14"/>
          <p:cNvSpPr>
            <a:spLocks noGrp="1" noChangeArrowheads="1"/>
          </p:cNvSpPr>
          <p:nvPr>
            <p:ph type="sldNum" sz="quarter" idx="4"/>
          </p:nvPr>
        </p:nvSpPr>
        <p:spPr/>
        <p:txBody>
          <a:bodyPr/>
          <a:lstStyle>
            <a:lvl1pPr>
              <a:defRPr/>
            </a:lvl1pPr>
          </a:lstStyle>
          <a:p>
            <a:fld id="{E8B0B18B-1119-44EF-876E-71DAAE17FA49}" type="slidenum">
              <a:rPr lang="en-US" altLang="zh-CN"/>
            </a:fld>
            <a:endParaRPr lang="en-US" altLang="zh-CN"/>
          </a:p>
        </p:txBody>
      </p:sp>
      <p:grpSp>
        <p:nvGrpSpPr>
          <p:cNvPr id="149519" name="Group 15"/>
          <p:cNvGrpSpPr/>
          <p:nvPr userDrawn="1"/>
        </p:nvGrpSpPr>
        <p:grpSpPr bwMode="auto">
          <a:xfrm>
            <a:off x="-7938" y="-11113"/>
            <a:ext cx="9156701" cy="836613"/>
            <a:chOff x="-5" y="-7"/>
            <a:chExt cx="5768" cy="527"/>
          </a:xfrm>
        </p:grpSpPr>
        <p:grpSp>
          <p:nvGrpSpPr>
            <p:cNvPr id="149520" name="Group 16"/>
            <p:cNvGrpSpPr/>
            <p:nvPr userDrawn="1"/>
          </p:nvGrpSpPr>
          <p:grpSpPr bwMode="auto">
            <a:xfrm>
              <a:off x="-5" y="-7"/>
              <a:ext cx="5768" cy="527"/>
              <a:chOff x="1" y="0"/>
              <a:chExt cx="5768" cy="527"/>
            </a:xfrm>
          </p:grpSpPr>
          <p:sp>
            <p:nvSpPr>
              <p:cNvPr id="149521"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9522"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extLst>
                <a:ext uri="{909E8E84-426E-40DD-AFC4-6F175D3DCCD1}">
                  <a14:hiddenFill xmlns:a14="http://schemas.microsoft.com/office/drawing/2010/main">
                    <a:solidFill>
                      <a:srgbClr val="FFFFFF"/>
                    </a:solidFill>
                  </a14:hiddenFill>
                </a:ext>
              </a:extLst>
            </p:spPr>
          </p:pic>
        </p:grpSp>
        <p:sp>
          <p:nvSpPr>
            <p:cNvPr id="149523" name="Text Box 19"/>
            <p:cNvSpPr txBox="1">
              <a:spLocks noChangeArrowheads="1"/>
            </p:cNvSpPr>
            <p:nvPr userDrawn="1"/>
          </p:nvSpPr>
          <p:spPr bwMode="auto">
            <a:xfrm>
              <a:off x="4748" y="74"/>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bg2"/>
                  </a:solidFill>
                  <a:ea typeface="华文新魏" panose="02010800040101010101" pitchFamily="2" charset="-122"/>
                </a:rPr>
                <a:t>数据结构</a:t>
              </a:r>
              <a:endParaRPr lang="zh-CN" altLang="en-US" sz="2800">
                <a:solidFill>
                  <a:schemeClr val="bg2"/>
                </a:solidFill>
                <a:ea typeface="华文新魏" panose="02010800040101010101" pitchFamily="2" charset="-122"/>
              </a:endParaRPr>
            </a:p>
          </p:txBody>
        </p:sp>
      </p:grpSp>
      <p:sp>
        <p:nvSpPr>
          <p:cNvPr id="149524" name="Text Box 20"/>
          <p:cNvSpPr txBox="1">
            <a:spLocks noChangeArrowheads="1"/>
          </p:cNvSpPr>
          <p:nvPr userDrawn="1"/>
        </p:nvSpPr>
        <p:spPr bwMode="auto">
          <a:xfrm>
            <a:off x="5426075" y="549275"/>
            <a:ext cx="3717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rgbClr val="CC0000"/>
                </a:solidFill>
                <a:latin typeface="Impact" panose="020B0806030902050204" pitchFamily="34" charset="0"/>
                <a:ea typeface="华文行楷" panose="02010800040101010101" pitchFamily="2" charset="-122"/>
              </a:rPr>
              <a:t>School of Computer Science &amp; Engineering</a:t>
            </a:r>
            <a:endParaRPr lang="en-US" altLang="zh-CN"/>
          </a:p>
        </p:txBody>
      </p:sp>
    </p:spTree>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6EAA7850-F9C1-48F1-B2C6-F5EF83B9FDBF}" type="slidenum">
              <a:rPr lang="en-US" altLang="zh-CN"/>
            </a:fld>
            <a:endParaRPr lang="en-US" altLang="zh-C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8F162441-31DF-4E18-9C06-61F5F011A83C}" type="slidenum">
              <a:rPr lang="en-US" altLang="zh-CN"/>
            </a:fld>
            <a:endParaRPr lang="en-US" altLang="zh-C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7BDDF2E6-0CE1-41DD-A30E-40A4E0379E97}" type="slidenum">
              <a:rPr lang="en-US" altLang="zh-CN"/>
            </a:fld>
            <a:endParaRPr lang="en-US" altLang="zh-C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9" name="灯片编号占位符 8"/>
          <p:cNvSpPr>
            <a:spLocks noGrp="1"/>
          </p:cNvSpPr>
          <p:nvPr>
            <p:ph type="sldNum" sz="quarter" idx="12"/>
          </p:nvPr>
        </p:nvSpPr>
        <p:spPr/>
        <p:txBody>
          <a:bodyPr/>
          <a:lstStyle>
            <a:lvl1pPr>
              <a:defRPr/>
            </a:lvl1pPr>
          </a:lstStyle>
          <a:p>
            <a:fld id="{CFBAF98B-88C5-444F-8889-99D8E4A7CD28}" type="slidenum">
              <a:rPr lang="en-US" altLang="zh-CN"/>
            </a:fld>
            <a:endParaRPr lang="en-US" altLang="zh-CN"/>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5" name="灯片编号占位符 4"/>
          <p:cNvSpPr>
            <a:spLocks noGrp="1"/>
          </p:cNvSpPr>
          <p:nvPr>
            <p:ph type="sldNum" sz="quarter" idx="12"/>
          </p:nvPr>
        </p:nvSpPr>
        <p:spPr/>
        <p:txBody>
          <a:bodyPr/>
          <a:lstStyle>
            <a:lvl1pPr>
              <a:defRPr/>
            </a:lvl1pPr>
          </a:lstStyle>
          <a:p>
            <a:fld id="{91352DEF-2CAE-4161-8120-C59DC547F93E}" type="slidenum">
              <a:rPr lang="en-US" altLang="zh-CN"/>
            </a:fld>
            <a:endParaRPr lang="en-US" altLang="zh-CN"/>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4" name="灯片编号占位符 3"/>
          <p:cNvSpPr>
            <a:spLocks noGrp="1"/>
          </p:cNvSpPr>
          <p:nvPr>
            <p:ph type="sldNum" sz="quarter" idx="12"/>
          </p:nvPr>
        </p:nvSpPr>
        <p:spPr/>
        <p:txBody>
          <a:bodyPr/>
          <a:lstStyle>
            <a:lvl1pPr>
              <a:defRPr/>
            </a:lvl1pPr>
          </a:lstStyle>
          <a:p>
            <a:fld id="{511EE64C-FE1A-4FF3-B7B8-A793D367FA00}" type="slidenum">
              <a:rPr lang="en-US" altLang="zh-CN"/>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124200" y="6237312"/>
            <a:ext cx="2895600" cy="457200"/>
          </a:xfrm>
        </p:spPr>
        <p:txBody>
          <a:bodyPr/>
          <a:lstStyle>
            <a:lvl1pPr>
              <a:defRPr/>
            </a:lvl1pPr>
          </a:lstStyle>
          <a:p>
            <a:r>
              <a:rPr lang="en-US" altLang="zh-CN" dirty="0" smtClean="0"/>
              <a:t>Prof</a:t>
            </a:r>
            <a:r>
              <a:rPr lang="en-US" altLang="zh-CN" dirty="0"/>
              <a:t>. Q. Wang</a:t>
            </a:r>
            <a:endParaRPr lang="en-US" altLang="zh-CN" dirty="0"/>
          </a:p>
        </p:txBody>
      </p:sp>
      <p:sp>
        <p:nvSpPr>
          <p:cNvPr id="6" name="灯片编号占位符 5"/>
          <p:cNvSpPr>
            <a:spLocks noGrp="1"/>
          </p:cNvSpPr>
          <p:nvPr>
            <p:ph type="sldNum" sz="quarter" idx="12"/>
          </p:nvPr>
        </p:nvSpPr>
        <p:spPr/>
        <p:txBody>
          <a:bodyPr/>
          <a:lstStyle>
            <a:lvl1pPr>
              <a:defRPr/>
            </a:lvl1pPr>
          </a:lstStyle>
          <a:p>
            <a:fld id="{5046253D-D208-4DFE-B416-E48DE8777414}" type="slidenum">
              <a:rPr lang="en-US" altLang="zh-CN"/>
            </a:fld>
            <a:endParaRPr lang="en-US" altLang="zh-C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68A5F5F8-2ED2-40F9-8969-0D8975DE3731}" type="slidenum">
              <a:rPr lang="en-US" altLang="zh-CN"/>
            </a:fld>
            <a:endParaRPr lang="en-US" altLang="zh-CN"/>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A7A87158-6E7C-4EF5-95B6-777ED4D3BCE7}" type="slidenum">
              <a:rPr lang="en-US" altLang="zh-CN"/>
            </a:fld>
            <a:endParaRPr lang="en-US" altLang="zh-CN"/>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B32E9479-A1A0-4D84-B25F-CA2294B41DCA}" type="slidenum">
              <a:rPr lang="en-US" altLang="zh-CN"/>
            </a:fld>
            <a:endParaRPr lang="en-US" altLang="zh-CN"/>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D6D0BA53-AE74-4EA5-9A60-167F00A38D3E}" type="slidenum">
              <a:rPr lang="en-US" altLang="zh-CN"/>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6" name="灯片编号占位符 5"/>
          <p:cNvSpPr>
            <a:spLocks noGrp="1"/>
          </p:cNvSpPr>
          <p:nvPr>
            <p:ph type="sldNum" sz="quarter" idx="12"/>
          </p:nvPr>
        </p:nvSpPr>
        <p:spPr/>
        <p:txBody>
          <a:bodyPr/>
          <a:lstStyle>
            <a:lvl1pPr>
              <a:defRPr/>
            </a:lvl1pPr>
          </a:lstStyle>
          <a:p>
            <a:fld id="{6CA2D23F-66DF-415B-BF33-21F1EC712E67}" type="slidenum">
              <a:rPr lang="en-US" altLang="zh-CN"/>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65529D1D-5B4B-452A-AB6C-8325BD2BF7FB}" type="slidenum">
              <a:rPr lang="en-US" altLang="zh-CN"/>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9" name="灯片编号占位符 8"/>
          <p:cNvSpPr>
            <a:spLocks noGrp="1"/>
          </p:cNvSpPr>
          <p:nvPr>
            <p:ph type="sldNum" sz="quarter" idx="12"/>
          </p:nvPr>
        </p:nvSpPr>
        <p:spPr/>
        <p:txBody>
          <a:bodyPr/>
          <a:lstStyle>
            <a:lvl1pPr>
              <a:defRPr/>
            </a:lvl1pPr>
          </a:lstStyle>
          <a:p>
            <a:fld id="{6ABFB7B2-F042-458E-B2B2-C158B10AA123}" type="slidenum">
              <a:rPr lang="en-US" altLang="zh-CN"/>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5" name="灯片编号占位符 4"/>
          <p:cNvSpPr>
            <a:spLocks noGrp="1"/>
          </p:cNvSpPr>
          <p:nvPr>
            <p:ph type="sldNum" sz="quarter" idx="12"/>
          </p:nvPr>
        </p:nvSpPr>
        <p:spPr/>
        <p:txBody>
          <a:bodyPr/>
          <a:lstStyle>
            <a:lvl1pPr>
              <a:defRPr/>
            </a:lvl1pPr>
          </a:lstStyle>
          <a:p>
            <a:fld id="{F37E00FB-682A-40B6-A8C3-F1BFF2A93C0C}" type="slidenum">
              <a:rPr lang="en-US" altLang="zh-CN"/>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4" name="灯片编号占位符 3"/>
          <p:cNvSpPr>
            <a:spLocks noGrp="1"/>
          </p:cNvSpPr>
          <p:nvPr>
            <p:ph type="sldNum" sz="quarter" idx="12"/>
          </p:nvPr>
        </p:nvSpPr>
        <p:spPr/>
        <p:txBody>
          <a:bodyPr/>
          <a:lstStyle>
            <a:lvl1pPr>
              <a:defRPr/>
            </a:lvl1pPr>
          </a:lstStyle>
          <a:p>
            <a:fld id="{DC8137F5-C64F-4110-B14C-EE363162F423}" type="slidenum">
              <a:rPr lang="en-US" altLang="zh-CN"/>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E273A750-DF9B-479C-8F57-52E700FE4447}" type="slidenum">
              <a:rPr lang="en-US" altLang="zh-CN"/>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endParaRPr lang="en-US" altLang="zh-CN"/>
          </a:p>
        </p:txBody>
      </p:sp>
      <p:sp>
        <p:nvSpPr>
          <p:cNvPr id="7" name="灯片编号占位符 6"/>
          <p:cNvSpPr>
            <a:spLocks noGrp="1"/>
          </p:cNvSpPr>
          <p:nvPr>
            <p:ph type="sldNum" sz="quarter" idx="12"/>
          </p:nvPr>
        </p:nvSpPr>
        <p:spPr/>
        <p:txBody>
          <a:bodyPr/>
          <a:lstStyle>
            <a:lvl1pPr>
              <a:defRPr/>
            </a:lvl1pPr>
          </a:lstStyle>
          <a:p>
            <a:fld id="{3345F1DF-2304-4331-9AF3-675860711232}" type="slidenum">
              <a:rPr lang="en-US" altLang="zh-CN"/>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4" name="Group 2"/>
          <p:cNvGrpSpPr/>
          <p:nvPr/>
        </p:nvGrpSpPr>
        <p:grpSpPr bwMode="auto">
          <a:xfrm>
            <a:off x="0" y="3902075"/>
            <a:ext cx="3400425" cy="2949575"/>
            <a:chOff x="0" y="2458"/>
            <a:chExt cx="2142" cy="1858"/>
          </a:xfrm>
        </p:grpSpPr>
        <p:sp>
          <p:nvSpPr>
            <p:cNvPr id="3379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3380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380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defRPr>
            </a:lvl1pPr>
          </a:lstStyle>
          <a:p>
            <a:endParaRPr lang="en-US" altLang="zh-CN"/>
          </a:p>
        </p:txBody>
      </p:sp>
      <p:sp>
        <p:nvSpPr>
          <p:cNvPr id="33805" name="Rectangle 13"/>
          <p:cNvSpPr>
            <a:spLocks noGrp="1" noChangeArrowheads="1"/>
          </p:cNvSpPr>
          <p:nvPr>
            <p:ph type="ftr" sz="quarter" idx="3"/>
          </p:nvPr>
        </p:nvSpPr>
        <p:spPr bwMode="auto">
          <a:xfrm>
            <a:off x="312420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defRPr>
            </a:lvl1pPr>
          </a:lstStyle>
          <a:p>
            <a:endParaRPr lang="en-US" altLang="zh-CN" smtClean="0"/>
          </a:p>
          <a:p>
            <a:r>
              <a:rPr lang="en-US" altLang="zh-CN" smtClean="0"/>
              <a:t>Prof. Q. Wang</a:t>
            </a:r>
            <a:endParaRPr lang="en-US" altLang="zh-CN"/>
          </a:p>
        </p:txBody>
      </p:sp>
      <p:sp>
        <p:nvSpPr>
          <p:cNvPr id="3380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defRPr>
            </a:lvl1pPr>
          </a:lstStyle>
          <a:p>
            <a:fld id="{D820D106-6E3B-421C-9794-F865082E8F9F}" type="slidenum">
              <a:rPr lang="en-US" altLang="zh-CN"/>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8482" name="Group 2"/>
          <p:cNvGrpSpPr/>
          <p:nvPr/>
        </p:nvGrpSpPr>
        <p:grpSpPr bwMode="auto">
          <a:xfrm>
            <a:off x="0" y="3902075"/>
            <a:ext cx="3400425" cy="2949575"/>
            <a:chOff x="0" y="2458"/>
            <a:chExt cx="2142" cy="1858"/>
          </a:xfrm>
        </p:grpSpPr>
        <p:sp>
          <p:nvSpPr>
            <p:cNvPr id="148483"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484"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485"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486"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48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48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8490"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148491"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8492"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defRPr>
            </a:lvl1pPr>
          </a:lstStyle>
          <a:p>
            <a:endParaRPr lang="en-US" altLang="zh-CN"/>
          </a:p>
        </p:txBody>
      </p:sp>
      <p:sp>
        <p:nvSpPr>
          <p:cNvPr id="148493" name="Rectangle 13"/>
          <p:cNvSpPr>
            <a:spLocks noGrp="1" noChangeArrowheads="1"/>
          </p:cNvSpPr>
          <p:nvPr>
            <p:ph type="ftr" sz="quarter" idx="3"/>
          </p:nvPr>
        </p:nvSpPr>
        <p:spPr bwMode="auto">
          <a:xfrm>
            <a:off x="3124200" y="64277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outerShdw blurRad="38100" dist="38100" dir="2700000" algn="tl">
                    <a:srgbClr val="010199"/>
                  </a:outerShdw>
                </a:effectLst>
              </a:defRPr>
            </a:lvl1pPr>
          </a:lstStyle>
          <a:p>
            <a:endParaRPr lang="en-US" altLang="zh-CN"/>
          </a:p>
          <a:p>
            <a:r>
              <a:rPr lang="en-US" altLang="zh-CN"/>
              <a:t>Prof. Q. Wang</a:t>
            </a:r>
            <a:endParaRPr lang="en-US" altLang="zh-CN"/>
          </a:p>
        </p:txBody>
      </p:sp>
      <p:sp>
        <p:nvSpPr>
          <p:cNvPr id="148494"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defRPr>
            </a:lvl1pPr>
          </a:lstStyle>
          <a:p>
            <a:fld id="{279B9FD4-BEA8-4E18-86ED-3BBE22386D0B}" type="slidenum">
              <a:rPr lang="en-US" altLang="zh-CN"/>
            </a:fld>
            <a:endParaRPr lang="en-US" altLang="zh-CN"/>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rgbClr val="FFFF00"/>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18.emf"/><Relationship Id="rId3" Type="http://schemas.openxmlformats.org/officeDocument/2006/relationships/oleObject" Target="../embeddings/oleObject15.bin"/><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e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7.wmf"/><Relationship Id="rId1"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20.emf"/><Relationship Id="rId3" Type="http://schemas.openxmlformats.org/officeDocument/2006/relationships/oleObject" Target="../embeddings/Document1.doc"/><Relationship Id="rId2" Type="http://schemas.openxmlformats.org/officeDocument/2006/relationships/image" Target="../media/image18.emf"/><Relationship Id="rId1"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Document2.doc"/><Relationship Id="rId4" Type="http://schemas.openxmlformats.org/officeDocument/2006/relationships/image" Target="../media/image22.emf"/><Relationship Id="rId3" Type="http://schemas.openxmlformats.org/officeDocument/2006/relationships/oleObject" Target="../embeddings/oleObject22.bin"/><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oleObject" Target="../embeddings/Document4.doc"/><Relationship Id="rId4" Type="http://schemas.openxmlformats.org/officeDocument/2006/relationships/image" Target="../media/image24.emf"/><Relationship Id="rId3" Type="http://schemas.openxmlformats.org/officeDocument/2006/relationships/oleObject" Target="../embeddings/Document3.doc"/><Relationship Id="rId2" Type="http://schemas.openxmlformats.org/officeDocument/2006/relationships/image" Target="../media/image18.emf"/><Relationship Id="rId1"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9.wmf"/><Relationship Id="rId7" Type="http://schemas.openxmlformats.org/officeDocument/2006/relationships/oleObject" Target="../embeddings/oleObject27.bin"/><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6.wmf"/><Relationship Id="rId14" Type="http://schemas.openxmlformats.org/officeDocument/2006/relationships/vmlDrawing" Target="../drawings/vmlDrawing18.vml"/><Relationship Id="rId13" Type="http://schemas.openxmlformats.org/officeDocument/2006/relationships/slideLayout" Target="../slideLayouts/slideLayout12.xml"/><Relationship Id="rId12" Type="http://schemas.openxmlformats.org/officeDocument/2006/relationships/image" Target="../media/image31.wmf"/><Relationship Id="rId11" Type="http://schemas.openxmlformats.org/officeDocument/2006/relationships/oleObject" Target="../embeddings/oleObject29.bin"/><Relationship Id="rId10" Type="http://schemas.openxmlformats.org/officeDocument/2006/relationships/image" Target="../media/image30.wmf"/><Relationship Id="rId1"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1.wmf"/><Relationship Id="rId7" Type="http://schemas.openxmlformats.org/officeDocument/2006/relationships/oleObject" Target="../embeddings/oleObject33.bin"/><Relationship Id="rId6" Type="http://schemas.openxmlformats.org/officeDocument/2006/relationships/image" Target="../media/image34.emf"/><Relationship Id="rId5" Type="http://schemas.openxmlformats.org/officeDocument/2006/relationships/oleObject" Target="../embeddings/oleObject32.bin"/><Relationship Id="rId4" Type="http://schemas.openxmlformats.org/officeDocument/2006/relationships/image" Target="../media/image33.emf"/><Relationship Id="rId3" Type="http://schemas.openxmlformats.org/officeDocument/2006/relationships/oleObject" Target="../embeddings/oleObject31.bin"/><Relationship Id="rId2" Type="http://schemas.openxmlformats.org/officeDocument/2006/relationships/image" Target="../media/image32.emf"/><Relationship Id="rId10" Type="http://schemas.openxmlformats.org/officeDocument/2006/relationships/vmlDrawing" Target="../drawings/vmlDrawing19.vml"/><Relationship Id="rId1"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29.wmf"/><Relationship Id="rId7" Type="http://schemas.openxmlformats.org/officeDocument/2006/relationships/oleObject" Target="../embeddings/oleObject37.bin"/><Relationship Id="rId6" Type="http://schemas.openxmlformats.org/officeDocument/2006/relationships/image" Target="../media/image28.wmf"/><Relationship Id="rId5" Type="http://schemas.openxmlformats.org/officeDocument/2006/relationships/oleObject" Target="../embeddings/oleObject36.bin"/><Relationship Id="rId4" Type="http://schemas.openxmlformats.org/officeDocument/2006/relationships/image" Target="../media/image35.emf"/><Relationship Id="rId3" Type="http://schemas.openxmlformats.org/officeDocument/2006/relationships/oleObject" Target="../embeddings/oleObject35.bin"/><Relationship Id="rId2" Type="http://schemas.openxmlformats.org/officeDocument/2006/relationships/image" Target="../media/image32.emf"/><Relationship Id="rId13" Type="http://schemas.openxmlformats.org/officeDocument/2006/relationships/notesSlide" Target="../notesSlides/notesSlide5.xml"/><Relationship Id="rId12" Type="http://schemas.openxmlformats.org/officeDocument/2006/relationships/vmlDrawing" Target="../drawings/vmlDrawing20.vml"/><Relationship Id="rId11" Type="http://schemas.openxmlformats.org/officeDocument/2006/relationships/slideLayout" Target="../slideLayouts/slideLayout2.xml"/><Relationship Id="rId10" Type="http://schemas.openxmlformats.org/officeDocument/2006/relationships/image" Target="../media/image36.emf"/><Relationship Id="rId1" Type="http://schemas.openxmlformats.org/officeDocument/2006/relationships/oleObject" Target="../embeddings/oleObject34.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28.wmf"/><Relationship Id="rId7" Type="http://schemas.openxmlformats.org/officeDocument/2006/relationships/oleObject" Target="../embeddings/oleObject42.bin"/><Relationship Id="rId6" Type="http://schemas.openxmlformats.org/officeDocument/2006/relationships/image" Target="../media/image35.emf"/><Relationship Id="rId5" Type="http://schemas.openxmlformats.org/officeDocument/2006/relationships/oleObject" Target="../embeddings/oleObject41.bin"/><Relationship Id="rId4" Type="http://schemas.openxmlformats.org/officeDocument/2006/relationships/image" Target="../media/image32.emf"/><Relationship Id="rId3" Type="http://schemas.openxmlformats.org/officeDocument/2006/relationships/oleObject" Target="../embeddings/oleObject40.bin"/><Relationship Id="rId2" Type="http://schemas.openxmlformats.org/officeDocument/2006/relationships/image" Target="../media/image37.emf"/><Relationship Id="rId13" Type="http://schemas.openxmlformats.org/officeDocument/2006/relationships/notesSlide" Target="../notesSlides/notesSlide6.xml"/><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29.wmf"/><Relationship Id="rId1"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28.wmf"/><Relationship Id="rId7" Type="http://schemas.openxmlformats.org/officeDocument/2006/relationships/oleObject" Target="../embeddings/oleObject47.bin"/><Relationship Id="rId6" Type="http://schemas.openxmlformats.org/officeDocument/2006/relationships/image" Target="../media/image35.emf"/><Relationship Id="rId5" Type="http://schemas.openxmlformats.org/officeDocument/2006/relationships/oleObject" Target="../embeddings/oleObject46.bin"/><Relationship Id="rId4" Type="http://schemas.openxmlformats.org/officeDocument/2006/relationships/image" Target="../media/image32.emf"/><Relationship Id="rId3" Type="http://schemas.openxmlformats.org/officeDocument/2006/relationships/oleObject" Target="../embeddings/oleObject45.bin"/><Relationship Id="rId2" Type="http://schemas.openxmlformats.org/officeDocument/2006/relationships/image" Target="../media/image38.emf"/><Relationship Id="rId13" Type="http://schemas.openxmlformats.org/officeDocument/2006/relationships/notesSlide" Target="../notesSlides/notesSlide7.xml"/><Relationship Id="rId12" Type="http://schemas.openxmlformats.org/officeDocument/2006/relationships/vmlDrawing" Target="../drawings/vmlDrawing22.vml"/><Relationship Id="rId11" Type="http://schemas.openxmlformats.org/officeDocument/2006/relationships/slideLayout" Target="../slideLayouts/slideLayout2.xml"/><Relationship Id="rId10" Type="http://schemas.openxmlformats.org/officeDocument/2006/relationships/image" Target="../media/image29.wmf"/><Relationship Id="rId1"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51.bin"/><Relationship Id="rId4" Type="http://schemas.openxmlformats.org/officeDocument/2006/relationships/image" Target="../media/image40.wmf"/><Relationship Id="rId3" Type="http://schemas.openxmlformats.org/officeDocument/2006/relationships/oleObject" Target="../embeddings/oleObject50.bin"/><Relationship Id="rId2" Type="http://schemas.openxmlformats.org/officeDocument/2006/relationships/image" Target="../media/image39.wmf"/><Relationship Id="rId1" Type="http://schemas.openxmlformats.org/officeDocument/2006/relationships/oleObject" Target="../embeddings/oleObject4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42.wmf"/><Relationship Id="rId1"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53.bin"/></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54.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55.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5.wmf"/><Relationship Id="rId7" Type="http://schemas.openxmlformats.org/officeDocument/2006/relationships/oleObject" Target="../embeddings/oleObject59.bin"/><Relationship Id="rId6" Type="http://schemas.openxmlformats.org/officeDocument/2006/relationships/image" Target="../media/image54.wmf"/><Relationship Id="rId5" Type="http://schemas.openxmlformats.org/officeDocument/2006/relationships/oleObject" Target="../embeddings/oleObject58.bin"/><Relationship Id="rId4" Type="http://schemas.openxmlformats.org/officeDocument/2006/relationships/image" Target="../media/image53.wmf"/><Relationship Id="rId3" Type="http://schemas.openxmlformats.org/officeDocument/2006/relationships/oleObject" Target="../embeddings/oleObject57.bin"/><Relationship Id="rId20" Type="http://schemas.openxmlformats.org/officeDocument/2006/relationships/vmlDrawing" Target="../drawings/vmlDrawing28.vml"/><Relationship Id="rId2" Type="http://schemas.openxmlformats.org/officeDocument/2006/relationships/image" Target="../media/image52.wmf"/><Relationship Id="rId19" Type="http://schemas.openxmlformats.org/officeDocument/2006/relationships/slideLayout" Target="../slideLayouts/slideLayout2.xml"/><Relationship Id="rId18" Type="http://schemas.openxmlformats.org/officeDocument/2006/relationships/image" Target="../media/image60.wmf"/><Relationship Id="rId17" Type="http://schemas.openxmlformats.org/officeDocument/2006/relationships/oleObject" Target="../embeddings/oleObject64.bin"/><Relationship Id="rId16" Type="http://schemas.openxmlformats.org/officeDocument/2006/relationships/image" Target="../media/image59.wmf"/><Relationship Id="rId15" Type="http://schemas.openxmlformats.org/officeDocument/2006/relationships/oleObject" Target="../embeddings/oleObject63.bin"/><Relationship Id="rId14" Type="http://schemas.openxmlformats.org/officeDocument/2006/relationships/image" Target="../media/image58.wmf"/><Relationship Id="rId13" Type="http://schemas.openxmlformats.org/officeDocument/2006/relationships/oleObject" Target="../embeddings/oleObject62.bin"/><Relationship Id="rId12" Type="http://schemas.openxmlformats.org/officeDocument/2006/relationships/image" Target="../media/image57.wmf"/><Relationship Id="rId11" Type="http://schemas.openxmlformats.org/officeDocument/2006/relationships/oleObject" Target="../embeddings/oleObject61.bin"/><Relationship Id="rId10" Type="http://schemas.openxmlformats.org/officeDocument/2006/relationships/image" Target="../media/image56.wmf"/><Relationship Id="rId1" Type="http://schemas.openxmlformats.org/officeDocument/2006/relationships/oleObject" Target="../embeddings/oleObject56.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64.wmf"/><Relationship Id="rId7" Type="http://schemas.openxmlformats.org/officeDocument/2006/relationships/oleObject" Target="../embeddings/oleObject68.bin"/><Relationship Id="rId6" Type="http://schemas.openxmlformats.org/officeDocument/2006/relationships/image" Target="../media/image63.wmf"/><Relationship Id="rId5" Type="http://schemas.openxmlformats.org/officeDocument/2006/relationships/oleObject" Target="../embeddings/oleObject67.bin"/><Relationship Id="rId4" Type="http://schemas.openxmlformats.org/officeDocument/2006/relationships/image" Target="../media/image62.wmf"/><Relationship Id="rId32" Type="http://schemas.openxmlformats.org/officeDocument/2006/relationships/vmlDrawing" Target="../drawings/vmlDrawing29.vml"/><Relationship Id="rId31" Type="http://schemas.openxmlformats.org/officeDocument/2006/relationships/slideLayout" Target="../slideLayouts/slideLayout2.xml"/><Relationship Id="rId30" Type="http://schemas.openxmlformats.org/officeDocument/2006/relationships/image" Target="../media/image75.wmf"/><Relationship Id="rId3" Type="http://schemas.openxmlformats.org/officeDocument/2006/relationships/oleObject" Target="../embeddings/oleObject66.bin"/><Relationship Id="rId29" Type="http://schemas.openxmlformats.org/officeDocument/2006/relationships/oleObject" Target="../embeddings/oleObject79.bin"/><Relationship Id="rId28" Type="http://schemas.openxmlformats.org/officeDocument/2006/relationships/image" Target="../media/image74.wmf"/><Relationship Id="rId27" Type="http://schemas.openxmlformats.org/officeDocument/2006/relationships/oleObject" Target="../embeddings/oleObject78.bin"/><Relationship Id="rId26" Type="http://schemas.openxmlformats.org/officeDocument/2006/relationships/image" Target="../media/image73.wmf"/><Relationship Id="rId25" Type="http://schemas.openxmlformats.org/officeDocument/2006/relationships/oleObject" Target="../embeddings/oleObject77.bin"/><Relationship Id="rId24" Type="http://schemas.openxmlformats.org/officeDocument/2006/relationships/image" Target="../media/image72.wmf"/><Relationship Id="rId23" Type="http://schemas.openxmlformats.org/officeDocument/2006/relationships/oleObject" Target="../embeddings/oleObject76.bin"/><Relationship Id="rId22" Type="http://schemas.openxmlformats.org/officeDocument/2006/relationships/image" Target="../media/image71.wmf"/><Relationship Id="rId21" Type="http://schemas.openxmlformats.org/officeDocument/2006/relationships/oleObject" Target="../embeddings/oleObject75.bin"/><Relationship Id="rId20" Type="http://schemas.openxmlformats.org/officeDocument/2006/relationships/image" Target="../media/image70.wmf"/><Relationship Id="rId2" Type="http://schemas.openxmlformats.org/officeDocument/2006/relationships/image" Target="../media/image61.wmf"/><Relationship Id="rId19" Type="http://schemas.openxmlformats.org/officeDocument/2006/relationships/oleObject" Target="../embeddings/oleObject74.bin"/><Relationship Id="rId18" Type="http://schemas.openxmlformats.org/officeDocument/2006/relationships/image" Target="../media/image69.wmf"/><Relationship Id="rId17" Type="http://schemas.openxmlformats.org/officeDocument/2006/relationships/oleObject" Target="../embeddings/oleObject73.bin"/><Relationship Id="rId16" Type="http://schemas.openxmlformats.org/officeDocument/2006/relationships/image" Target="../media/image68.wmf"/><Relationship Id="rId15" Type="http://schemas.openxmlformats.org/officeDocument/2006/relationships/oleObject" Target="../embeddings/oleObject72.bin"/><Relationship Id="rId14" Type="http://schemas.openxmlformats.org/officeDocument/2006/relationships/image" Target="../media/image67.wmf"/><Relationship Id="rId13" Type="http://schemas.openxmlformats.org/officeDocument/2006/relationships/oleObject" Target="../embeddings/oleObject71.bin"/><Relationship Id="rId12" Type="http://schemas.openxmlformats.org/officeDocument/2006/relationships/image" Target="../media/image66.wmf"/><Relationship Id="rId11" Type="http://schemas.openxmlformats.org/officeDocument/2006/relationships/oleObject" Target="../embeddings/oleObject70.bin"/><Relationship Id="rId10" Type="http://schemas.openxmlformats.org/officeDocument/2006/relationships/image" Target="../media/image65.wmf"/><Relationship Id="rId1" Type="http://schemas.openxmlformats.org/officeDocument/2006/relationships/oleObject" Target="../embeddings/oleObject65.bin"/></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14.xml"/><Relationship Id="rId2" Type="http://schemas.openxmlformats.org/officeDocument/2006/relationships/image" Target="../media/image76.wmf"/><Relationship Id="rId1" Type="http://schemas.openxmlformats.org/officeDocument/2006/relationships/oleObject" Target="../embeddings/oleObject80.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4.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oleObject" Target="../embeddings/oleObject82.bin"/><Relationship Id="rId1" Type="http://schemas.openxmlformats.org/officeDocument/2006/relationships/image" Target="../media/image7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p:txBody>
          <a:bodyPr/>
          <a:lstStyle/>
          <a:p>
            <a:r>
              <a:rPr kumimoji="1" lang="en-US" altLang="zh-CN" sz="4000" dirty="0" smtClean="0">
                <a:solidFill>
                  <a:schemeClr val="tx1"/>
                </a:solidFill>
                <a:ea typeface="黑体" panose="02010609060101010101" pitchFamily="2" charset="-122"/>
              </a:rPr>
              <a:t>Chapter 05 </a:t>
            </a:r>
            <a:r>
              <a:rPr kumimoji="1" lang="en-US" altLang="zh-CN" sz="4000" dirty="0">
                <a:solidFill>
                  <a:schemeClr val="tx1"/>
                </a:solidFill>
                <a:ea typeface="黑体" panose="02010609060101010101" pitchFamily="2" charset="-122"/>
              </a:rPr>
              <a:t>Sparse Matrix &amp; </a:t>
            </a:r>
            <a:r>
              <a:rPr kumimoji="1" lang="en-US" altLang="zh-CN" sz="4000" dirty="0" smtClean="0">
                <a:solidFill>
                  <a:schemeClr val="tx1"/>
                </a:solidFill>
                <a:ea typeface="黑体" panose="02010609060101010101" pitchFamily="2" charset="-122"/>
              </a:rPr>
              <a:t>Lists</a:t>
            </a:r>
            <a:br>
              <a:rPr kumimoji="1" lang="en-US" altLang="zh-CN" sz="4000" dirty="0">
                <a:solidFill>
                  <a:schemeClr val="tx1"/>
                </a:solidFill>
                <a:ea typeface="黑体" panose="02010609060101010101" pitchFamily="2" charset="-122"/>
              </a:rPr>
            </a:br>
            <a:r>
              <a:rPr kumimoji="1" lang="zh-CN" altLang="en-US" sz="3200" dirty="0">
                <a:solidFill>
                  <a:schemeClr val="tx1"/>
                </a:solidFill>
                <a:ea typeface="黑体" panose="02010609060101010101" pitchFamily="2" charset="-122"/>
              </a:rPr>
              <a:t>第五章 稀疏数组和广义表</a:t>
            </a:r>
            <a:endParaRPr kumimoji="1" lang="zh-CN" altLang="en-US" sz="3200" dirty="0">
              <a:solidFill>
                <a:schemeClr val="tx1"/>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5" name="Rectangle 9"/>
          <p:cNvSpPr>
            <a:spLocks noGrp="1" noChangeArrowheads="1"/>
          </p:cNvSpPr>
          <p:nvPr>
            <p:ph type="body" idx="1"/>
          </p:nvPr>
        </p:nvSpPr>
        <p:spPr>
          <a:xfrm>
            <a:off x="251460" y="1417955"/>
            <a:ext cx="892111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zh-CN" sz="2800" i="1" dirty="0"/>
              <a:t>n</a:t>
            </a:r>
            <a:r>
              <a:rPr lang="en-US" altLang="zh-CN" sz="2800" dirty="0"/>
              <a:t>-Dimension array</a:t>
            </a:r>
            <a:endParaRPr lang="en-US" altLang="zh-CN" sz="2800" dirty="0"/>
          </a:p>
          <a:p>
            <a:pPr>
              <a:buFont typeface="Arial" panose="020B0604020202020204" pitchFamily="34" charset="0"/>
              <a:buChar char="•"/>
            </a:pPr>
            <a:r>
              <a:rPr lang="en-US" altLang="zh-CN" sz="2800" dirty="0">
                <a:effectLst>
                  <a:outerShdw blurRad="38100" dist="38100" dir="2700000" algn="tl">
                    <a:srgbClr val="010199"/>
                  </a:outerShdw>
                </a:effectLst>
                <a:ea typeface="仿宋_GB2312" pitchFamily="49" charset="-122"/>
              </a:rPr>
              <a:t>The dimensions are </a:t>
            </a:r>
            <a:r>
              <a:rPr lang="en-US" altLang="zh-CN" sz="2800" i="1" dirty="0" err="1">
                <a:ea typeface="仿宋_GB2312" pitchFamily="49" charset="-122"/>
              </a:rPr>
              <a:t>m</a:t>
            </a:r>
            <a:r>
              <a:rPr lang="en-US" altLang="zh-CN" sz="2800" baseline="-25000" dirty="0" err="1">
                <a:ea typeface="仿宋_GB2312" pitchFamily="49" charset="-122"/>
              </a:rPr>
              <a:t>1</a:t>
            </a:r>
            <a:r>
              <a:rPr lang="en-US" altLang="zh-CN" sz="2800" i="1" dirty="0">
                <a:ea typeface="仿宋_GB2312" pitchFamily="49" charset="-122"/>
              </a:rPr>
              <a:t>, </a:t>
            </a:r>
            <a:r>
              <a:rPr lang="en-US" altLang="zh-CN" sz="2800" i="1" dirty="0" err="1">
                <a:ea typeface="仿宋_GB2312" pitchFamily="49" charset="-122"/>
              </a:rPr>
              <a:t>m</a:t>
            </a:r>
            <a:r>
              <a:rPr lang="en-US" altLang="zh-CN" sz="2800" baseline="-25000" dirty="0" err="1">
                <a:ea typeface="仿宋_GB2312" pitchFamily="49" charset="-122"/>
              </a:rPr>
              <a:t>2</a:t>
            </a:r>
            <a:r>
              <a:rPr lang="en-US" altLang="zh-CN" sz="2800" i="1" dirty="0">
                <a:ea typeface="仿宋_GB2312" pitchFamily="49" charset="-122"/>
              </a:rPr>
              <a:t>, </a:t>
            </a:r>
            <a:r>
              <a:rPr lang="en-US" altLang="zh-CN" sz="2800" i="1" dirty="0" err="1">
                <a:ea typeface="仿宋_GB2312" pitchFamily="49" charset="-122"/>
              </a:rPr>
              <a:t>m</a:t>
            </a:r>
            <a:r>
              <a:rPr lang="en-US" altLang="zh-CN" sz="2800" baseline="-25000" dirty="0" err="1">
                <a:ea typeface="仿宋_GB2312" pitchFamily="49" charset="-122"/>
              </a:rPr>
              <a:t>3</a:t>
            </a:r>
            <a:r>
              <a:rPr lang="en-US" altLang="zh-CN" sz="2800" i="1" dirty="0">
                <a:ea typeface="仿宋_GB2312" pitchFamily="49" charset="-122"/>
              </a:rPr>
              <a:t>, …, </a:t>
            </a:r>
            <a:r>
              <a:rPr lang="en-US" altLang="zh-CN" sz="2800" i="1" dirty="0" err="1">
                <a:ea typeface="仿宋_GB2312" pitchFamily="49" charset="-122"/>
              </a:rPr>
              <a:t>m</a:t>
            </a:r>
            <a:r>
              <a:rPr lang="en-US" altLang="zh-CN" sz="2800" i="1" baseline="-25000" dirty="0" err="1">
                <a:ea typeface="仿宋_GB2312" pitchFamily="49" charset="-122"/>
              </a:rPr>
              <a:t>n</a:t>
            </a:r>
            <a:r>
              <a:rPr lang="en-US" altLang="zh-CN" sz="2800" i="1" baseline="-25000" dirty="0">
                <a:ea typeface="仿宋_GB2312" pitchFamily="49" charset="-122"/>
              </a:rPr>
              <a:t> </a:t>
            </a:r>
            <a:r>
              <a:rPr lang="en-US" altLang="zh-CN" sz="2800" dirty="0">
                <a:effectLst>
                  <a:outerShdw blurRad="38100" dist="38100" dir="2700000" algn="tl">
                    <a:srgbClr val="010199"/>
                  </a:outerShdw>
                </a:effectLst>
                <a:ea typeface="仿宋_GB2312" pitchFamily="49" charset="-122"/>
              </a:rPr>
              <a:t>respectively.</a:t>
            </a:r>
            <a:endParaRPr lang="en-US" altLang="zh-CN" sz="2800" dirty="0">
              <a:effectLst>
                <a:outerShdw blurRad="38100" dist="38100" dir="2700000" algn="tl">
                  <a:srgbClr val="010199"/>
                </a:outerShdw>
              </a:effectLst>
              <a:ea typeface="仿宋_GB2312" pitchFamily="49" charset="-122"/>
            </a:endParaRPr>
          </a:p>
          <a:p>
            <a:pPr>
              <a:buFont typeface="Arial" panose="020B0604020202020204" pitchFamily="34" charset="0"/>
              <a:buChar char="•"/>
            </a:pPr>
            <a:r>
              <a:rPr lang="en-US" altLang="zh-CN" sz="2800" dirty="0">
                <a:effectLst>
                  <a:outerShdw blurRad="38100" dist="38100" dir="2700000" algn="tl">
                    <a:srgbClr val="010199"/>
                  </a:outerShdw>
                </a:effectLst>
                <a:ea typeface="仿宋_GB2312" pitchFamily="49" charset="-122"/>
              </a:rPr>
              <a:t>The element with subscripts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1</a:t>
            </a:r>
            <a:r>
              <a:rPr lang="en-US" altLang="zh-CN" sz="2800" i="1" dirty="0">
                <a:effectLst>
                  <a:outerShdw blurRad="38100" dist="38100" dir="2700000" algn="tl">
                    <a:srgbClr val="010199"/>
                  </a:outerShdw>
                </a:effectLst>
                <a:ea typeface="仿宋_GB2312" pitchFamily="49" charset="-122"/>
              </a:rPr>
              <a:t>,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2</a:t>
            </a:r>
            <a:r>
              <a:rPr lang="en-US" altLang="zh-CN" sz="2800" i="1" dirty="0">
                <a:effectLst>
                  <a:outerShdw blurRad="38100" dist="38100" dir="2700000" algn="tl">
                    <a:srgbClr val="010199"/>
                  </a:outerShdw>
                </a:effectLst>
                <a:ea typeface="仿宋_GB2312" pitchFamily="49" charset="-122"/>
              </a:rPr>
              <a:t>,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3</a:t>
            </a:r>
            <a:r>
              <a:rPr lang="en-US" altLang="zh-CN" sz="2800" i="1" dirty="0">
                <a:effectLst>
                  <a:outerShdw blurRad="38100" dist="38100" dir="2700000" algn="tl">
                    <a:srgbClr val="010199"/>
                  </a:outerShdw>
                </a:effectLst>
                <a:ea typeface="仿宋_GB2312" pitchFamily="49" charset="-122"/>
              </a:rPr>
              <a:t>, …, i</a:t>
            </a:r>
            <a:r>
              <a:rPr lang="en-US" altLang="zh-CN" sz="2800" i="1" baseline="-25000" dirty="0">
                <a:effectLst>
                  <a:outerShdw blurRad="38100" dist="38100" dir="2700000" algn="tl">
                    <a:srgbClr val="010199"/>
                  </a:outerShdw>
                </a:effectLst>
                <a:ea typeface="仿宋_GB2312" pitchFamily="49" charset="-122"/>
              </a:rPr>
              <a:t>n</a:t>
            </a:r>
            <a:r>
              <a:rPr lang="en-US" altLang="zh-CN" sz="2800" dirty="0">
                <a:effectLst>
                  <a:outerShdw blurRad="38100" dist="38100" dir="2700000" algn="tl">
                    <a:srgbClr val="010199"/>
                  </a:outerShdw>
                </a:effectLst>
                <a:ea typeface="仿宋_GB2312" pitchFamily="49" charset="-122"/>
              </a:rPr>
              <a:t>) is in the space.</a:t>
            </a:r>
            <a:r>
              <a:rPr lang="zh-CN" altLang="en-US" dirty="0">
                <a:effectLst>
                  <a:outerShdw blurRad="38100" dist="38100" dir="2700000" algn="tl">
                    <a:srgbClr val="010199"/>
                  </a:outerShdw>
                </a:effectLst>
                <a:ea typeface="仿宋_GB2312" pitchFamily="49" charset="-122"/>
              </a:rPr>
              <a:t> </a:t>
            </a:r>
            <a:endParaRPr lang="zh-CN" altLang="en-US" dirty="0">
              <a:effectLst>
                <a:outerShdw blurRad="38100" dist="38100" dir="2700000" algn="tl">
                  <a:srgbClr val="010199"/>
                </a:outerShdw>
              </a:effectLst>
              <a:ea typeface="仿宋_GB2312" pitchFamily="49" charset="-122"/>
            </a:endParaRPr>
          </a:p>
        </p:txBody>
      </p:sp>
      <p:graphicFrame>
        <p:nvGraphicFramePr>
          <p:cNvPr id="75786" name="Object 10"/>
          <p:cNvGraphicFramePr>
            <a:graphicFrameLocks noChangeAspect="1"/>
          </p:cNvGraphicFramePr>
          <p:nvPr/>
        </p:nvGraphicFramePr>
        <p:xfrm>
          <a:off x="1035050" y="5013325"/>
          <a:ext cx="5337175" cy="1370013"/>
        </p:xfrm>
        <a:graphic>
          <a:graphicData uri="http://schemas.openxmlformats.org/presentationml/2006/ole">
            <mc:AlternateContent xmlns:mc="http://schemas.openxmlformats.org/markup-compatibility/2006">
              <mc:Choice xmlns:v="urn:schemas-microsoft-com:vml" Requires="v">
                <p:oleObj spid="_x0000_s75883" name="Equation" r:id="rId1" imgW="1739900" imgH="482600" progId="Equation.DSMT4">
                  <p:embed/>
                </p:oleObj>
              </mc:Choice>
              <mc:Fallback>
                <p:oleObj name="Equation" r:id="rId1" imgW="1739900" imgH="482600" progId="Equation.DSMT4">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5013325"/>
                        <a:ext cx="53371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7" name="Text Box 11"/>
          <p:cNvSpPr txBox="1">
            <a:spLocks noChangeArrowheads="1"/>
          </p:cNvSpPr>
          <p:nvPr/>
        </p:nvSpPr>
        <p:spPr bwMode="auto">
          <a:xfrm>
            <a:off x="811213" y="3500438"/>
            <a:ext cx="8081962" cy="14938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800" b="1" i="1">
                <a:solidFill>
                  <a:srgbClr val="FFFF00"/>
                </a:solidFill>
                <a:latin typeface="Times New Roman" panose="02020603050405020304" pitchFamily="18" charset="0"/>
              </a:rPr>
              <a:t>LOC</a:t>
            </a:r>
            <a:r>
              <a:rPr kumimoji="1" lang="en-US" altLang="zh-CN" sz="2800" b="1">
                <a:solidFill>
                  <a:srgbClr val="FFFF00"/>
                </a:solidFill>
                <a:latin typeface="Times New Roman" panose="02020603050405020304" pitchFamily="18" charset="0"/>
              </a:rPr>
              <a:t> ( </a:t>
            </a:r>
            <a:r>
              <a:rPr kumimoji="1" lang="en-US" altLang="zh-CN" sz="2800" b="1" i="1">
                <a:solidFill>
                  <a:srgbClr val="FFFF00"/>
                </a:solidFill>
                <a:latin typeface="Times New Roman" panose="02020603050405020304" pitchFamily="18" charset="0"/>
                <a:ea typeface="仿宋_GB2312" pitchFamily="49" charset="-122"/>
              </a:rPr>
              <a:t>i</a:t>
            </a:r>
            <a:r>
              <a:rPr kumimoji="1" lang="en-US" altLang="zh-CN" sz="2800" b="1" baseline="-25000">
                <a:solidFill>
                  <a:srgbClr val="FFFF00"/>
                </a:solidFill>
                <a:latin typeface="Times New Roman" panose="02020603050405020304" pitchFamily="18" charset="0"/>
                <a:ea typeface="仿宋_GB2312" pitchFamily="49" charset="-122"/>
              </a:rPr>
              <a:t>1</a:t>
            </a:r>
            <a:r>
              <a:rPr kumimoji="1" lang="en-US" altLang="zh-CN" sz="2800" b="1" i="1">
                <a:solidFill>
                  <a:srgbClr val="FFFF00"/>
                </a:solidFill>
                <a:latin typeface="Times New Roman" panose="02020603050405020304" pitchFamily="18" charset="0"/>
                <a:ea typeface="仿宋_GB2312" pitchFamily="49" charset="-122"/>
              </a:rPr>
              <a:t>, i</a:t>
            </a:r>
            <a:r>
              <a:rPr kumimoji="1" lang="en-US" altLang="zh-CN" sz="2800" b="1" baseline="-25000">
                <a:solidFill>
                  <a:srgbClr val="FFFF00"/>
                </a:solidFill>
                <a:latin typeface="Times New Roman" panose="02020603050405020304" pitchFamily="18" charset="0"/>
                <a:ea typeface="仿宋_GB2312" pitchFamily="49" charset="-122"/>
              </a:rPr>
              <a:t>2</a:t>
            </a:r>
            <a:r>
              <a:rPr kumimoji="1" lang="en-US" altLang="zh-CN" sz="2800" b="1" i="1">
                <a:solidFill>
                  <a:srgbClr val="FFFF00"/>
                </a:solidFill>
                <a:latin typeface="Times New Roman" panose="02020603050405020304" pitchFamily="18" charset="0"/>
                <a:ea typeface="仿宋_GB2312" pitchFamily="49" charset="-122"/>
              </a:rPr>
              <a:t>, …, i</a:t>
            </a:r>
            <a:r>
              <a:rPr kumimoji="1" lang="en-US" altLang="zh-CN" sz="2800" b="1" i="1" baseline="-25000">
                <a:solidFill>
                  <a:srgbClr val="FFFF00"/>
                </a:solidFill>
                <a:latin typeface="Times New Roman" panose="02020603050405020304" pitchFamily="18" charset="0"/>
                <a:ea typeface="仿宋_GB2312" pitchFamily="49" charset="-122"/>
              </a:rPr>
              <a:t>n</a:t>
            </a:r>
            <a:r>
              <a:rPr kumimoji="1" lang="en-US" altLang="zh-CN" sz="2800" b="1">
                <a:solidFill>
                  <a:srgbClr val="FFFF00"/>
                </a:solidFill>
                <a:latin typeface="Times New Roman" panose="02020603050405020304" pitchFamily="18" charset="0"/>
                <a:ea typeface="仿宋_GB2312" pitchFamily="49" charset="-122"/>
              </a:rPr>
              <a:t> ) = </a:t>
            </a:r>
            <a:r>
              <a:rPr kumimoji="1" lang="en-US" altLang="zh-CN" sz="2800" b="1" i="1">
                <a:solidFill>
                  <a:srgbClr val="FFFF00"/>
                </a:solidFill>
                <a:latin typeface="Times New Roman" panose="02020603050405020304" pitchFamily="18" charset="0"/>
                <a:ea typeface="仿宋_GB2312" pitchFamily="49" charset="-122"/>
              </a:rPr>
              <a:t>a</a:t>
            </a:r>
            <a:r>
              <a:rPr kumimoji="1" lang="en-US" altLang="zh-CN" sz="2800" b="1">
                <a:solidFill>
                  <a:srgbClr val="FFFF00"/>
                </a:solidFill>
                <a:latin typeface="Times New Roman" panose="02020603050405020304" pitchFamily="18" charset="0"/>
                <a:ea typeface="仿宋_GB2312" pitchFamily="49" charset="-122"/>
              </a:rPr>
              <a:t> + </a:t>
            </a:r>
            <a:endParaRPr kumimoji="1" lang="en-US" altLang="zh-CN" sz="2800" b="1">
              <a:solidFill>
                <a:srgbClr val="FFFF00"/>
              </a:solidFill>
              <a:latin typeface="Times New Roman" panose="02020603050405020304" pitchFamily="18" charset="0"/>
              <a:ea typeface="仿宋_GB2312" pitchFamily="49" charset="-122"/>
            </a:endParaRPr>
          </a:p>
          <a:p>
            <a:r>
              <a:rPr kumimoji="1" lang="en-US" altLang="zh-CN" sz="2800" b="1">
                <a:solidFill>
                  <a:srgbClr val="FFFF00"/>
                </a:solidFill>
                <a:latin typeface="Times New Roman" panose="02020603050405020304" pitchFamily="18" charset="0"/>
                <a:ea typeface="仿宋_GB2312" pitchFamily="49" charset="-122"/>
              </a:rPr>
              <a:t>  ( </a:t>
            </a:r>
            <a:r>
              <a:rPr kumimoji="1" lang="en-US" altLang="zh-CN" sz="2800" b="1" i="1">
                <a:solidFill>
                  <a:srgbClr val="FFFF00"/>
                </a:solidFill>
                <a:latin typeface="Times New Roman" panose="02020603050405020304" pitchFamily="18" charset="0"/>
                <a:ea typeface="仿宋_GB2312" pitchFamily="49" charset="-122"/>
              </a:rPr>
              <a:t>i</a:t>
            </a:r>
            <a:r>
              <a:rPr kumimoji="1" lang="en-US" altLang="zh-CN" sz="2800" b="1" baseline="-25000">
                <a:solidFill>
                  <a:srgbClr val="FFFF00"/>
                </a:solidFill>
                <a:latin typeface="Times New Roman" panose="02020603050405020304" pitchFamily="18" charset="0"/>
                <a:ea typeface="仿宋_GB2312" pitchFamily="49" charset="-122"/>
              </a:rPr>
              <a:t>1</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2800" b="1" i="1">
                <a:solidFill>
                  <a:srgbClr val="FFFF00"/>
                </a:solidFill>
                <a:latin typeface="Times New Roman" panose="02020603050405020304" pitchFamily="18" charset="0"/>
                <a:ea typeface="仿宋_GB2312" pitchFamily="49" charset="-122"/>
              </a:rPr>
              <a:t>m</a:t>
            </a:r>
            <a:r>
              <a:rPr kumimoji="1" lang="en-US" altLang="zh-CN" sz="2800" b="1" baseline="-25000">
                <a:solidFill>
                  <a:srgbClr val="FFFF00"/>
                </a:solidFill>
                <a:latin typeface="Times New Roman" panose="02020603050405020304" pitchFamily="18" charset="0"/>
                <a:ea typeface="仿宋_GB2312" pitchFamily="49" charset="-122"/>
              </a:rPr>
              <a:t>2</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2800" b="1" i="1">
                <a:solidFill>
                  <a:srgbClr val="FFFF00"/>
                </a:solidFill>
                <a:latin typeface="Times New Roman" panose="02020603050405020304" pitchFamily="18" charset="0"/>
                <a:ea typeface="仿宋_GB2312" pitchFamily="49" charset="-122"/>
              </a:rPr>
              <a:t>m</a:t>
            </a:r>
            <a:r>
              <a:rPr kumimoji="1" lang="en-US" altLang="zh-CN" sz="2800" b="1" baseline="-25000">
                <a:solidFill>
                  <a:srgbClr val="FFFF00"/>
                </a:solidFill>
                <a:latin typeface="Times New Roman" panose="02020603050405020304" pitchFamily="18" charset="0"/>
                <a:ea typeface="仿宋_GB2312" pitchFamily="49" charset="-122"/>
              </a:rPr>
              <a:t>3</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 i</a:t>
            </a:r>
            <a:r>
              <a:rPr kumimoji="1" lang="en-US" altLang="zh-CN" sz="3200" b="1" baseline="-25000">
                <a:solidFill>
                  <a:srgbClr val="FFFF00"/>
                </a:solidFill>
                <a:latin typeface="Times New Roman" panose="02020603050405020304" pitchFamily="18" charset="0"/>
                <a:ea typeface="仿宋_GB2312" pitchFamily="49" charset="-122"/>
              </a:rPr>
              <a:t>2</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baseline="-25000">
                <a:solidFill>
                  <a:srgbClr val="FFFF00"/>
                </a:solidFill>
                <a:latin typeface="Times New Roman" panose="02020603050405020304" pitchFamily="18" charset="0"/>
                <a:ea typeface="仿宋_GB2312" pitchFamily="49" charset="-122"/>
              </a:rPr>
              <a:t>3</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baseline="-25000">
                <a:solidFill>
                  <a:srgbClr val="FFFF00"/>
                </a:solidFill>
                <a:latin typeface="Times New Roman" panose="02020603050405020304" pitchFamily="18" charset="0"/>
                <a:ea typeface="仿宋_GB2312" pitchFamily="49" charset="-122"/>
              </a:rPr>
              <a:t>4</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a:t>
            </a:r>
            <a:endParaRPr kumimoji="1" lang="en-US" altLang="zh-CN" sz="3200" b="1" i="1">
              <a:solidFill>
                <a:srgbClr val="FFFF00"/>
              </a:solidFill>
              <a:latin typeface="Times New Roman" panose="02020603050405020304" pitchFamily="18" charset="0"/>
              <a:ea typeface="仿宋_GB2312" pitchFamily="49" charset="-122"/>
            </a:endParaRPr>
          </a:p>
          <a:p>
            <a:r>
              <a:rPr kumimoji="1" lang="en-US" altLang="zh-CN" sz="3200" b="1" i="1">
                <a:solidFill>
                  <a:srgbClr val="FFFF00"/>
                </a:solidFill>
                <a:latin typeface="Times New Roman" panose="02020603050405020304" pitchFamily="18" charset="0"/>
                <a:ea typeface="仿宋_GB2312" pitchFamily="49" charset="-122"/>
              </a:rPr>
              <a:t>  + ……+ i</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baseline="-25000">
                <a:solidFill>
                  <a:srgbClr val="FFFF00"/>
                </a:solidFill>
                <a:latin typeface="Times New Roman" panose="02020603050405020304" pitchFamily="18" charset="0"/>
                <a:ea typeface="仿宋_GB2312" pitchFamily="49" charset="-122"/>
              </a:rPr>
              <a:t>-1</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 i</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a:t>
            </a:r>
            <a:r>
              <a:rPr kumimoji="1" lang="en-US" altLang="zh-CN" sz="3200" b="1">
                <a:solidFill>
                  <a:srgbClr val="FFFF00"/>
                </a:solidFill>
                <a:latin typeface="Times New Roman" panose="02020603050405020304" pitchFamily="18" charset="0"/>
                <a:ea typeface="仿宋_GB2312" pitchFamily="49" charset="-122"/>
              </a:rPr>
              <a:t>) *</a:t>
            </a:r>
            <a:r>
              <a:rPr kumimoji="1" lang="en-US" altLang="zh-CN" sz="3200" b="1" i="1">
                <a:solidFill>
                  <a:srgbClr val="FFFF00"/>
                </a:solidFill>
                <a:latin typeface="Times New Roman" panose="02020603050405020304" pitchFamily="18" charset="0"/>
                <a:ea typeface="仿宋_GB2312" pitchFamily="49" charset="-122"/>
              </a:rPr>
              <a:t> l </a:t>
            </a:r>
            <a:r>
              <a:rPr kumimoji="1" lang="en-US" altLang="zh-CN" sz="2800" b="1">
                <a:solidFill>
                  <a:srgbClr val="FFFF00"/>
                </a:solidFill>
                <a:effectLst>
                  <a:outerShdw blurRad="38100" dist="38100" dir="2700000" algn="tl">
                    <a:srgbClr val="FFFFFF"/>
                  </a:outerShdw>
                </a:effectLst>
                <a:latin typeface="Times New Roman" panose="02020603050405020304" pitchFamily="18" charset="0"/>
                <a:ea typeface="仿宋_GB2312" pitchFamily="49" charset="-122"/>
              </a:rPr>
              <a:t> </a:t>
            </a:r>
            <a:endParaRPr kumimoji="1" lang="en-US" altLang="zh-CN" sz="2800" b="1">
              <a:solidFill>
                <a:srgbClr val="FFFF00"/>
              </a:solidFill>
              <a:effectLst>
                <a:outerShdw blurRad="38100" dist="38100" dir="2700000" algn="tl">
                  <a:srgbClr val="FFFFFF"/>
                </a:outerShdw>
              </a:effectLst>
              <a:latin typeface="Times New Roman" panose="02020603050405020304" pitchFamily="18" charset="0"/>
              <a:ea typeface="仿宋_GB2312" pitchFamily="49" charset="-122"/>
            </a:endParaRPr>
          </a:p>
        </p:txBody>
      </p:sp>
      <p:sp>
        <p:nvSpPr>
          <p:cNvPr id="75788" name="Rectangle 12"/>
          <p:cNvSpPr>
            <a:spLocks noGrp="1" noChangeArrowheads="1"/>
          </p:cNvSpPr>
          <p:nvPr>
            <p:ph type="title"/>
          </p:nvPr>
        </p:nvSpPr>
        <p:spPr>
          <a:xfrm>
            <a:off x="457200" y="274638"/>
            <a:ext cx="8229600" cy="1143000"/>
          </a:xfrm>
          <a:noFill/>
        </p:spPr>
        <p:txBody>
          <a:bodyPr anchorCtr="0"/>
          <a:lstStyle/>
          <a:p>
            <a:r>
              <a:rPr lang="en-US" altLang="zh-CN" dirty="0"/>
              <a:t>n-D array</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solidFill>
                  <a:srgbClr val="FFFF00"/>
                </a:solidFill>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a:t>
            </a:r>
            <a:r>
              <a:rPr lang="en-US" altLang="zh-CN" dirty="0" smtClean="0">
                <a:latin typeface="Arial" panose="020B0604020202020204" pitchFamily="34" charset="0"/>
              </a:rPr>
              <a:t>List</a:t>
            </a:r>
            <a:endParaRPr lang="en-US" altLang="zh-CN" dirty="0" smtClean="0">
              <a:latin typeface="Arial" panose="020B0604020202020204" pitchFamily="34" charset="0"/>
            </a:endParaRPr>
          </a:p>
          <a:p>
            <a:r>
              <a:rPr lang="en-US" altLang="zh-CN" dirty="0" smtClean="0">
                <a:latin typeface="Arial" panose="020B0604020202020204" pitchFamily="34" charset="0"/>
              </a:rPr>
              <a:t>Recursive </a:t>
            </a:r>
            <a:r>
              <a:rPr lang="en-US" altLang="zh-CN" dirty="0">
                <a:latin typeface="Arial" panose="020B0604020202020204" pitchFamily="34" charset="0"/>
              </a:rPr>
              <a:t>algorithms of General </a:t>
            </a:r>
            <a:r>
              <a:rPr lang="en-US" altLang="zh-CN" dirty="0" smtClean="0">
                <a:latin typeface="Arial" panose="020B0604020202020204" pitchFamily="34" charset="0"/>
              </a:rPr>
              <a:t>list</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323850" y="1752600"/>
            <a:ext cx="84978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anose="02020603050405020304" pitchFamily="18" charset="0"/>
                <a:ea typeface="幼圆" panose="02010509060101010101" pitchFamily="49" charset="-122"/>
              </a:rPr>
              <a:t>矩阵是很多科学与工程计算问题中研究的数学对象。在此我们感兴趣的是如何存储矩阵的元从而使矩阵的各种运算等能够有效地进行。</a:t>
            </a:r>
            <a:endParaRPr kumimoji="1" lang="zh-CN" altLang="en-US" sz="2400">
              <a:latin typeface="Times New Roman" panose="02020603050405020304" pitchFamily="18" charset="0"/>
              <a:ea typeface="幼圆" panose="02010509060101010101" pitchFamily="49" charset="-122"/>
            </a:endParaRPr>
          </a:p>
          <a:p>
            <a:endParaRPr kumimoji="1" lang="zh-CN" altLang="en-US" sz="2400">
              <a:latin typeface="Times New Roman" panose="02020603050405020304" pitchFamily="18" charset="0"/>
              <a:ea typeface="幼圆" panose="02010509060101010101" pitchFamily="49" charset="-122"/>
            </a:endParaRPr>
          </a:p>
          <a:p>
            <a:r>
              <a:rPr kumimoji="1" lang="zh-CN" altLang="en-US" sz="2400">
                <a:solidFill>
                  <a:srgbClr val="FFFF00"/>
                </a:solidFill>
                <a:latin typeface="Times New Roman" panose="02020603050405020304" pitchFamily="18" charset="0"/>
                <a:ea typeface="幼圆" panose="02010509060101010101" pitchFamily="49" charset="-122"/>
              </a:rPr>
              <a:t>压缩存储：</a:t>
            </a:r>
            <a:r>
              <a:rPr kumimoji="1" lang="zh-CN" altLang="en-US" sz="2400">
                <a:latin typeface="Times New Roman" panose="02020603050405020304" pitchFamily="18" charset="0"/>
                <a:ea typeface="幼圆" panose="02010509060101010101" pitchFamily="49" charset="-122"/>
              </a:rPr>
              <a:t>在数值分析中经常出现一些阶数很高的矩阵，同时在矩阵中有很多值相同的元素或零元素，为了节省空间，可以为多个值相同的元只分配一个空间，对零元不分配空间。</a:t>
            </a:r>
            <a:endParaRPr kumimoji="1" lang="zh-CN" altLang="en-US" sz="2400">
              <a:latin typeface="Times New Roman" panose="02020603050405020304" pitchFamily="18" charset="0"/>
              <a:ea typeface="幼圆" panose="02010509060101010101" pitchFamily="49" charset="-122"/>
            </a:endParaRPr>
          </a:p>
          <a:p>
            <a:endParaRPr kumimoji="1" lang="zh-CN" altLang="en-US" sz="2400">
              <a:latin typeface="Times New Roman" panose="02020603050405020304" pitchFamily="18" charset="0"/>
              <a:ea typeface="幼圆" panose="02010509060101010101" pitchFamily="49" charset="-122"/>
            </a:endParaRPr>
          </a:p>
          <a:p>
            <a:r>
              <a:rPr kumimoji="1" lang="zh-CN" altLang="en-US" sz="2400">
                <a:solidFill>
                  <a:srgbClr val="FFFF00"/>
                </a:solidFill>
                <a:latin typeface="Times New Roman" panose="02020603050405020304" pitchFamily="18" charset="0"/>
                <a:ea typeface="幼圆" panose="02010509060101010101" pitchFamily="49" charset="-122"/>
              </a:rPr>
              <a:t>特殊矩阵</a:t>
            </a:r>
            <a:r>
              <a:rPr kumimoji="1" lang="zh-CN" altLang="en-US" sz="2400">
                <a:latin typeface="Times New Roman" panose="02020603050405020304" pitchFamily="18" charset="0"/>
                <a:ea typeface="幼圆" panose="02010509060101010101" pitchFamily="49" charset="-122"/>
              </a:rPr>
              <a:t>：值相同的元素或零元素在矩阵中的分布有一定</a:t>
            </a:r>
            <a:endParaRPr kumimoji="1" lang="zh-CN" altLang="en-US" sz="2400">
              <a:latin typeface="Times New Roman" panose="02020603050405020304" pitchFamily="18" charset="0"/>
              <a:ea typeface="幼圆" panose="02010509060101010101" pitchFamily="49" charset="-122"/>
            </a:endParaRPr>
          </a:p>
          <a:p>
            <a:r>
              <a:rPr kumimoji="1" lang="zh-CN" altLang="en-US" sz="2400">
                <a:latin typeface="Times New Roman" panose="02020603050405020304" pitchFamily="18" charset="0"/>
                <a:ea typeface="幼圆" panose="02010509060101010101" pitchFamily="49" charset="-122"/>
              </a:rPr>
              <a:t>的规律。反之称</a:t>
            </a:r>
            <a:r>
              <a:rPr kumimoji="1" lang="zh-CN" altLang="en-US" sz="2400">
                <a:solidFill>
                  <a:srgbClr val="FFFF00"/>
                </a:solidFill>
                <a:latin typeface="Times New Roman" panose="02020603050405020304" pitchFamily="18" charset="0"/>
                <a:ea typeface="幼圆" panose="02010509060101010101" pitchFamily="49" charset="-122"/>
              </a:rPr>
              <a:t>稀疏矩阵</a:t>
            </a:r>
            <a:r>
              <a:rPr kumimoji="1" lang="zh-CN" altLang="en-US" sz="2400">
                <a:latin typeface="Times New Roman" panose="02020603050405020304" pitchFamily="18" charset="0"/>
                <a:ea typeface="幼圆" panose="02010509060101010101" pitchFamily="49" charset="-122"/>
              </a:rPr>
              <a:t>。</a:t>
            </a:r>
            <a:endParaRPr kumimoji="1" lang="zh-CN" altLang="en-US" sz="2400">
              <a:latin typeface="Times New Roman" panose="02020603050405020304" pitchFamily="18" charset="0"/>
              <a:ea typeface="幼圆" panose="02010509060101010101" pitchFamily="49" charset="-122"/>
            </a:endParaRPr>
          </a:p>
        </p:txBody>
      </p:sp>
      <p:sp>
        <p:nvSpPr>
          <p:cNvPr id="3076" name="Rectangle 4"/>
          <p:cNvSpPr>
            <a:spLocks noGrp="1" noChangeArrowheads="1"/>
          </p:cNvSpPr>
          <p:nvPr>
            <p:ph type="title"/>
          </p:nvPr>
        </p:nvSpPr>
        <p:spPr/>
        <p:txBody>
          <a:bodyPr/>
          <a:lstStyle/>
          <a:p>
            <a:r>
              <a:rPr lang="en-US" altLang="zh-CN" sz="3600"/>
              <a:t>5.2 Compact storage of special matrix</a:t>
            </a:r>
            <a:endParaRPr lang="en-US" altLang="zh-CN" sz="3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Rectangle 37"/>
          <p:cNvSpPr>
            <a:spLocks noGrp="1" noChangeArrowheads="1"/>
          </p:cNvSpPr>
          <p:nvPr>
            <p:ph type="title"/>
          </p:nvPr>
        </p:nvSpPr>
        <p:spPr/>
        <p:txBody>
          <a:bodyPr/>
          <a:lstStyle/>
          <a:p>
            <a:r>
              <a:rPr kumimoji="1" lang="en-US" altLang="zh-CN" dirty="0" smtClean="0"/>
              <a:t>5.2.1 </a:t>
            </a:r>
            <a:r>
              <a:rPr lang="en-US" altLang="zh-CN" sz="4000" dirty="0"/>
              <a:t>Special matrix</a:t>
            </a:r>
            <a:endParaRPr lang="en-US" altLang="zh-CN" sz="4000" dirty="0"/>
          </a:p>
        </p:txBody>
      </p:sp>
      <p:sp>
        <p:nvSpPr>
          <p:cNvPr id="4134" name="Rectangle 38"/>
          <p:cNvSpPr>
            <a:spLocks noGrp="1" noChangeArrowheads="1"/>
          </p:cNvSpPr>
          <p:nvPr>
            <p:ph type="body" idx="1"/>
          </p:nvPr>
        </p:nvSpPr>
        <p:spPr>
          <a:xfrm>
            <a:off x="467360" y="1412875"/>
            <a:ext cx="8229600" cy="4530725"/>
          </a:xfrm>
        </p:spPr>
        <p:txBody>
          <a:bodyPr/>
          <a:lstStyle/>
          <a:p>
            <a:pPr>
              <a:lnSpc>
                <a:spcPct val="90000"/>
              </a:lnSpc>
              <a:spcBef>
                <a:spcPct val="0"/>
              </a:spcBef>
              <a:buClrTx/>
              <a:buSzTx/>
              <a:buFontTx/>
              <a:buNone/>
            </a:pPr>
            <a:r>
              <a:rPr kumimoji="1" lang="en-US" altLang="zh-CN" dirty="0"/>
              <a:t>(</a:t>
            </a:r>
            <a:r>
              <a:rPr kumimoji="1" lang="en-US" altLang="zh-CN" dirty="0" smtClean="0"/>
              <a:t>1</a:t>
            </a:r>
            <a:r>
              <a:rPr kumimoji="1" lang="en-US" altLang="zh-CN" dirty="0"/>
              <a:t>)</a:t>
            </a:r>
            <a:r>
              <a:rPr kumimoji="1" lang="en-US" altLang="zh-CN" dirty="0">
                <a:solidFill>
                  <a:srgbClr val="FFFF00"/>
                </a:solidFill>
              </a:rPr>
              <a:t> Symmetric matrix</a:t>
            </a:r>
            <a:r>
              <a:rPr kumimoji="1" lang="zh-CN" altLang="en-US" dirty="0"/>
              <a:t>：</a:t>
            </a:r>
            <a:r>
              <a:rPr kumimoji="1" lang="en-US" altLang="zh-CN" i="1" dirty="0" err="1"/>
              <a:t>n</a:t>
            </a:r>
            <a:r>
              <a:rPr kumimoji="1" lang="en-US" altLang="zh-CN" dirty="0" err="1"/>
              <a:t>x</a:t>
            </a:r>
            <a:r>
              <a:rPr kumimoji="1" lang="en-US" altLang="zh-CN" i="1" dirty="0" err="1"/>
              <a:t>n</a:t>
            </a:r>
            <a:r>
              <a:rPr kumimoji="1" lang="en-US" altLang="zh-CN" dirty="0"/>
              <a:t> matrix</a:t>
            </a:r>
            <a:endParaRPr kumimoji="1" lang="en-US" altLang="zh-CN" dirty="0"/>
          </a:p>
          <a:p>
            <a:pPr>
              <a:lnSpc>
                <a:spcPct val="90000"/>
              </a:lnSpc>
              <a:spcBef>
                <a:spcPct val="0"/>
              </a:spcBef>
              <a:buClrTx/>
              <a:buSzTx/>
              <a:buFontTx/>
              <a:buNone/>
            </a:pPr>
            <a:endParaRPr kumimoji="1" lang="en-US" altLang="zh-CN" dirty="0"/>
          </a:p>
          <a:p>
            <a:pPr>
              <a:lnSpc>
                <a:spcPct val="90000"/>
              </a:lnSpc>
              <a:spcBef>
                <a:spcPct val="0"/>
              </a:spcBef>
              <a:buClrTx/>
              <a:buSzTx/>
              <a:buFontTx/>
              <a:buNone/>
            </a:pPr>
            <a:r>
              <a:rPr kumimoji="1" lang="en-US" altLang="zh-CN" dirty="0"/>
              <a:t>	if </a:t>
            </a:r>
            <a:r>
              <a:rPr kumimoji="1" lang="en-US" altLang="zh-CN" i="1" dirty="0" err="1"/>
              <a:t>a</a:t>
            </a:r>
            <a:r>
              <a:rPr kumimoji="1" lang="en-US" altLang="zh-CN" i="1" baseline="-25000" dirty="0" err="1"/>
              <a:t>ij</a:t>
            </a:r>
            <a:r>
              <a:rPr kumimoji="1" lang="en-US" altLang="zh-CN" dirty="0"/>
              <a:t> = </a:t>
            </a:r>
            <a:r>
              <a:rPr kumimoji="1" lang="en-US" altLang="zh-CN" i="1" dirty="0" err="1"/>
              <a:t>a</a:t>
            </a:r>
            <a:r>
              <a:rPr kumimoji="1" lang="en-US" altLang="zh-CN" i="1" baseline="-25000" dirty="0" err="1"/>
              <a:t>ji</a:t>
            </a:r>
            <a:r>
              <a:rPr kumimoji="1" lang="en-US" altLang="zh-CN" dirty="0"/>
              <a:t>  1&lt;=</a:t>
            </a:r>
            <a:r>
              <a:rPr kumimoji="1" lang="en-US" altLang="zh-CN" i="1" dirty="0"/>
              <a:t>i</a:t>
            </a:r>
            <a:r>
              <a:rPr kumimoji="1" lang="en-US" altLang="zh-CN" dirty="0"/>
              <a:t>, </a:t>
            </a:r>
            <a:r>
              <a:rPr kumimoji="1" lang="en-US" altLang="zh-CN" i="1" dirty="0"/>
              <a:t>j</a:t>
            </a:r>
            <a:r>
              <a:rPr kumimoji="1" lang="en-US" altLang="zh-CN" dirty="0"/>
              <a:t> &lt;= </a:t>
            </a:r>
            <a:r>
              <a:rPr kumimoji="1" lang="en-US" altLang="zh-CN" i="1" dirty="0"/>
              <a:t>n</a:t>
            </a:r>
            <a:endParaRPr kumimoji="1" lang="en-US" altLang="zh-CN" i="1" dirty="0"/>
          </a:p>
          <a:p>
            <a:pPr>
              <a:lnSpc>
                <a:spcPct val="90000"/>
              </a:lnSpc>
              <a:spcBef>
                <a:spcPct val="0"/>
              </a:spcBef>
              <a:buClrTx/>
              <a:buSzTx/>
              <a:buFontTx/>
              <a:buNone/>
            </a:pPr>
            <a:endParaRPr kumimoji="1" lang="en-US" altLang="zh-CN" dirty="0"/>
          </a:p>
          <a:p>
            <a:pPr>
              <a:lnSpc>
                <a:spcPct val="90000"/>
              </a:lnSpc>
              <a:spcBef>
                <a:spcPct val="0"/>
              </a:spcBef>
              <a:buClrTx/>
              <a:buSzTx/>
              <a:buFontTx/>
              <a:buNone/>
            </a:pPr>
            <a:r>
              <a:rPr kumimoji="1" lang="en-US" altLang="zh-CN" dirty="0"/>
              <a:t>	</a:t>
            </a:r>
            <a:r>
              <a:rPr kumimoji="1" lang="en-US" altLang="zh-CN" dirty="0" smtClean="0"/>
              <a:t>We </a:t>
            </a:r>
            <a:r>
              <a:rPr kumimoji="1" lang="en-US" altLang="zh-CN" dirty="0"/>
              <a:t>only need to take the low triangle and diagonal elements into account. As a result, the space for these elements is </a:t>
            </a:r>
            <a:r>
              <a:rPr kumimoji="1" lang="en-US" altLang="zh-CN" i="1" dirty="0"/>
              <a:t>n</a:t>
            </a:r>
            <a:r>
              <a:rPr kumimoji="1" lang="en-US" altLang="zh-CN" dirty="0"/>
              <a:t>(</a:t>
            </a:r>
            <a:r>
              <a:rPr kumimoji="1" lang="en-US" altLang="zh-CN" i="1" dirty="0"/>
              <a:t>n</a:t>
            </a:r>
            <a:r>
              <a:rPr kumimoji="1" lang="en-US" altLang="zh-CN" dirty="0"/>
              <a:t>+1)/</a:t>
            </a:r>
            <a:r>
              <a:rPr kumimoji="1" lang="en-US" altLang="zh-CN" dirty="0" smtClean="0"/>
              <a:t>2.</a:t>
            </a:r>
            <a:endParaRPr kumimoji="1" lang="en-US" altLang="zh-CN" dirty="0" smtClean="0"/>
          </a:p>
          <a:p>
            <a:pPr>
              <a:lnSpc>
                <a:spcPct val="90000"/>
              </a:lnSpc>
              <a:spcBef>
                <a:spcPct val="0"/>
              </a:spcBef>
              <a:buClrTx/>
              <a:buSzTx/>
              <a:buFontTx/>
              <a:buNone/>
            </a:pPr>
            <a:endParaRPr kumimoji="1" lang="en-US" altLang="zh-CN" dirty="0" smtClean="0"/>
          </a:p>
          <a:p>
            <a:pPr>
              <a:lnSpc>
                <a:spcPct val="90000"/>
              </a:lnSpc>
              <a:spcBef>
                <a:spcPct val="0"/>
              </a:spcBef>
              <a:buClrTx/>
              <a:buSzTx/>
              <a:buFontTx/>
              <a:buNone/>
            </a:pPr>
            <a:r>
              <a:rPr kumimoji="1" lang="en-US" altLang="zh-CN" dirty="0" smtClean="0"/>
              <a:t>	Suppose </a:t>
            </a:r>
            <a:r>
              <a:rPr kumimoji="1" lang="en-US" altLang="zh-CN" dirty="0"/>
              <a:t>we use a 1D array s[0..</a:t>
            </a:r>
            <a:r>
              <a:rPr kumimoji="1" lang="en-US" altLang="zh-CN" i="1" dirty="0"/>
              <a:t>n</a:t>
            </a:r>
            <a:r>
              <a:rPr kumimoji="1" lang="en-US" altLang="zh-CN" dirty="0"/>
              <a:t>(</a:t>
            </a:r>
            <a:r>
              <a:rPr kumimoji="1" lang="en-US" altLang="zh-CN" i="1" dirty="0"/>
              <a:t>n</a:t>
            </a:r>
            <a:r>
              <a:rPr kumimoji="1" lang="en-US" altLang="zh-CN" dirty="0"/>
              <a:t>+1)/2-1] to save these values, the corresponding address </a:t>
            </a:r>
            <a:r>
              <a:rPr kumimoji="1" lang="en-US" altLang="zh-CN" i="1" dirty="0"/>
              <a:t>k</a:t>
            </a:r>
            <a:r>
              <a:rPr kumimoji="1" lang="en-US" altLang="zh-CN" dirty="0"/>
              <a:t> in 1D array for the element </a:t>
            </a:r>
            <a:r>
              <a:rPr kumimoji="1" lang="en-US" altLang="zh-CN" i="1" dirty="0" err="1"/>
              <a:t>a</a:t>
            </a:r>
            <a:r>
              <a:rPr kumimoji="1" lang="en-US" altLang="zh-CN" i="1" baseline="-25000" dirty="0" err="1"/>
              <a:t>ij</a:t>
            </a:r>
            <a:r>
              <a:rPr kumimoji="1" lang="en-US" altLang="zh-CN" dirty="0"/>
              <a:t> is:</a:t>
            </a:r>
            <a:endParaRPr lang="en-US" altLang="zh-CN"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4" name="Object 4"/>
          <p:cNvGraphicFramePr>
            <a:graphicFrameLocks noChangeAspect="1"/>
          </p:cNvGraphicFramePr>
          <p:nvPr/>
        </p:nvGraphicFramePr>
        <p:xfrm>
          <a:off x="322898" y="2132330"/>
          <a:ext cx="3308350" cy="1681163"/>
        </p:xfrm>
        <a:graphic>
          <a:graphicData uri="http://schemas.openxmlformats.org/presentationml/2006/ole">
            <mc:AlternateContent xmlns:mc="http://schemas.openxmlformats.org/markup-compatibility/2006">
              <mc:Choice xmlns:v="urn:schemas-microsoft-com:vml" Requires="v">
                <p:oleObj spid="_x0000_s97500" name="Equation" r:id="rId1" imgW="1651000" imgH="838200" progId="Equation.DSMT4">
                  <p:embed/>
                </p:oleObj>
              </mc:Choice>
              <mc:Fallback>
                <p:oleObj name="Equation" r:id="rId1" imgW="1651000" imgH="838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8" y="2132330"/>
                        <a:ext cx="3308350"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4636135" y="1664970"/>
          <a:ext cx="4254500" cy="2726055"/>
        </p:xfrm>
        <a:graphic>
          <a:graphicData uri="http://schemas.openxmlformats.org/presentationml/2006/ole">
            <mc:AlternateContent xmlns:mc="http://schemas.openxmlformats.org/markup-compatibility/2006">
              <mc:Choice xmlns:v="urn:schemas-microsoft-com:vml" Requires="v">
                <p:oleObj spid="_x0000_s97501" name="Equation" r:id="rId3" imgW="1981200" imgH="1270000" progId="Equation.DSMT4">
                  <p:embed/>
                </p:oleObj>
              </mc:Choice>
              <mc:Fallback>
                <p:oleObj name="Equation" r:id="rId3" imgW="1981200" imgH="1270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135" y="1664970"/>
                        <a:ext cx="4254500" cy="2726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7" name="Text Box 7"/>
          <p:cNvSpPr txBox="1">
            <a:spLocks noChangeArrowheads="1"/>
          </p:cNvSpPr>
          <p:nvPr/>
        </p:nvSpPr>
        <p:spPr bwMode="auto">
          <a:xfrm>
            <a:off x="4427538" y="270859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i</a:t>
            </a:r>
            <a:endParaRPr lang="en-US" altLang="zh-CN" sz="2400" i="1">
              <a:solidFill>
                <a:srgbClr val="FFFF00"/>
              </a:solidFill>
              <a:latin typeface="Times New Roman" panose="02020603050405020304" pitchFamily="18" charset="0"/>
              <a:cs typeface="Times New Roman" panose="02020603050405020304" pitchFamily="18" charset="0"/>
            </a:endParaRPr>
          </a:p>
        </p:txBody>
      </p:sp>
      <p:sp>
        <p:nvSpPr>
          <p:cNvPr id="97289" name="Text Box 9"/>
          <p:cNvSpPr txBox="1">
            <a:spLocks noChangeArrowheads="1"/>
          </p:cNvSpPr>
          <p:nvPr/>
        </p:nvSpPr>
        <p:spPr bwMode="auto">
          <a:xfrm>
            <a:off x="6587808" y="429291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j</a:t>
            </a:r>
            <a:endParaRPr lang="en-US" altLang="zh-CN" sz="2400" i="1">
              <a:solidFill>
                <a:srgbClr val="FFFF00"/>
              </a:solidFill>
              <a:latin typeface="Times New Roman" panose="02020603050405020304" pitchFamily="18" charset="0"/>
              <a:cs typeface="Times New Roman" panose="02020603050405020304" pitchFamily="18" charset="0"/>
            </a:endParaRPr>
          </a:p>
        </p:txBody>
      </p:sp>
      <p:sp>
        <p:nvSpPr>
          <p:cNvPr id="97291" name="Rectangle 11"/>
          <p:cNvSpPr>
            <a:spLocks noChangeArrowheads="1"/>
          </p:cNvSpPr>
          <p:nvPr/>
        </p:nvSpPr>
        <p:spPr bwMode="auto">
          <a:xfrm>
            <a:off x="82867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2" name="Rectangle 12"/>
          <p:cNvSpPr>
            <a:spLocks noChangeArrowheads="1"/>
          </p:cNvSpPr>
          <p:nvPr/>
        </p:nvSpPr>
        <p:spPr bwMode="auto">
          <a:xfrm>
            <a:off x="1331913" y="6021388"/>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3" name="Rectangle 13"/>
          <p:cNvSpPr>
            <a:spLocks noChangeArrowheads="1"/>
          </p:cNvSpPr>
          <p:nvPr/>
        </p:nvSpPr>
        <p:spPr bwMode="auto">
          <a:xfrm>
            <a:off x="1835150"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4" name="Rectangle 14"/>
          <p:cNvSpPr>
            <a:spLocks noChangeArrowheads="1"/>
          </p:cNvSpPr>
          <p:nvPr/>
        </p:nvSpPr>
        <p:spPr bwMode="auto">
          <a:xfrm>
            <a:off x="233997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5" name="Rectangle 15"/>
          <p:cNvSpPr>
            <a:spLocks noChangeArrowheads="1"/>
          </p:cNvSpPr>
          <p:nvPr/>
        </p:nvSpPr>
        <p:spPr bwMode="auto">
          <a:xfrm>
            <a:off x="284321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6" name="Rectangle 16"/>
          <p:cNvSpPr>
            <a:spLocks noChangeArrowheads="1"/>
          </p:cNvSpPr>
          <p:nvPr/>
        </p:nvSpPr>
        <p:spPr bwMode="auto">
          <a:xfrm>
            <a:off x="334803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297" name="Rectangle 17"/>
          <p:cNvSpPr>
            <a:spLocks noChangeArrowheads="1"/>
          </p:cNvSpPr>
          <p:nvPr/>
        </p:nvSpPr>
        <p:spPr bwMode="auto">
          <a:xfrm>
            <a:off x="3851275"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97298" name="Rectangle 18"/>
          <p:cNvSpPr>
            <a:spLocks noChangeArrowheads="1"/>
          </p:cNvSpPr>
          <p:nvPr/>
        </p:nvSpPr>
        <p:spPr bwMode="auto">
          <a:xfrm>
            <a:off x="4356100"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97299" name="Rectangle 19"/>
          <p:cNvSpPr>
            <a:spLocks noChangeArrowheads="1"/>
          </p:cNvSpPr>
          <p:nvPr/>
        </p:nvSpPr>
        <p:spPr bwMode="auto">
          <a:xfrm>
            <a:off x="4859338" y="6021388"/>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97300" name="Rectangle 20"/>
          <p:cNvSpPr>
            <a:spLocks noChangeArrowheads="1"/>
          </p:cNvSpPr>
          <p:nvPr/>
        </p:nvSpPr>
        <p:spPr bwMode="auto">
          <a:xfrm>
            <a:off x="536416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301" name="Rectangle 21"/>
          <p:cNvSpPr>
            <a:spLocks noChangeArrowheads="1"/>
          </p:cNvSpPr>
          <p:nvPr/>
        </p:nvSpPr>
        <p:spPr bwMode="auto">
          <a:xfrm>
            <a:off x="5867400"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302" name="Rectangle 22"/>
          <p:cNvSpPr>
            <a:spLocks noChangeArrowheads="1"/>
          </p:cNvSpPr>
          <p:nvPr/>
        </p:nvSpPr>
        <p:spPr bwMode="auto">
          <a:xfrm>
            <a:off x="637222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303" name="Rectangle 23"/>
          <p:cNvSpPr>
            <a:spLocks noChangeArrowheads="1"/>
          </p:cNvSpPr>
          <p:nvPr/>
        </p:nvSpPr>
        <p:spPr bwMode="auto">
          <a:xfrm>
            <a:off x="6877050"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97304" name="Rectangle 24"/>
          <p:cNvSpPr>
            <a:spLocks noChangeArrowheads="1"/>
          </p:cNvSpPr>
          <p:nvPr/>
        </p:nvSpPr>
        <p:spPr bwMode="auto">
          <a:xfrm>
            <a:off x="738028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97305" name="Rectangle 25"/>
          <p:cNvSpPr>
            <a:spLocks noChangeArrowheads="1"/>
          </p:cNvSpPr>
          <p:nvPr/>
        </p:nvSpPr>
        <p:spPr bwMode="auto">
          <a:xfrm>
            <a:off x="788511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306" name="Rectangle 26"/>
          <p:cNvSpPr>
            <a:spLocks noChangeArrowheads="1"/>
          </p:cNvSpPr>
          <p:nvPr/>
        </p:nvSpPr>
        <p:spPr bwMode="auto">
          <a:xfrm>
            <a:off x="838993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97307" name="Text Box 27"/>
          <p:cNvSpPr txBox="1">
            <a:spLocks noChangeArrowheads="1"/>
          </p:cNvSpPr>
          <p:nvPr/>
        </p:nvSpPr>
        <p:spPr bwMode="auto">
          <a:xfrm>
            <a:off x="5435600" y="5084763"/>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FF00"/>
                </a:solidFill>
                <a:latin typeface="Times New Roman" panose="02020603050405020304" pitchFamily="18" charset="0"/>
                <a:cs typeface="Times New Roman" panose="02020603050405020304" pitchFamily="18" charset="0"/>
              </a:rPr>
              <a:t>k</a:t>
            </a:r>
            <a:endParaRPr lang="en-US" altLang="zh-CN" sz="2400" i="1" dirty="0">
              <a:solidFill>
                <a:srgbClr val="FFFF00"/>
              </a:solidFill>
              <a:latin typeface="Times New Roman" panose="02020603050405020304" pitchFamily="18" charset="0"/>
              <a:cs typeface="Times New Roman" panose="02020603050405020304" pitchFamily="18" charset="0"/>
            </a:endParaRPr>
          </a:p>
        </p:txBody>
      </p:sp>
      <p:sp>
        <p:nvSpPr>
          <p:cNvPr id="97308" name="Line 28"/>
          <p:cNvSpPr>
            <a:spLocks noChangeShapeType="1"/>
          </p:cNvSpPr>
          <p:nvPr/>
        </p:nvSpPr>
        <p:spPr bwMode="auto">
          <a:xfrm>
            <a:off x="5559425" y="5589588"/>
            <a:ext cx="0"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3" name="Rectangle 33"/>
          <p:cNvSpPr>
            <a:spLocks noChangeArrowheads="1"/>
          </p:cNvSpPr>
          <p:nvPr/>
        </p:nvSpPr>
        <p:spPr bwMode="auto">
          <a:xfrm>
            <a:off x="538798" y="620713"/>
            <a:ext cx="2143125" cy="3968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t>Symmetric matrix</a:t>
            </a:r>
            <a:endParaRPr kumimoji="1" lang="en-US" altLang="zh-CN" sz="3200">
              <a:solidFill>
                <a:srgbClr val="FFFF00"/>
              </a:solidFill>
              <a:latin typeface="Times New Roman" panose="02020603050405020304" pitchFamily="18" charset="0"/>
              <a:ea typeface="幼圆" panose="02010509060101010101" pitchFamily="49" charset="-122"/>
            </a:endParaRPr>
          </a:p>
        </p:txBody>
      </p:sp>
      <p:sp>
        <p:nvSpPr>
          <p:cNvPr id="3" name="文本框 2"/>
          <p:cNvSpPr txBox="1"/>
          <p:nvPr/>
        </p:nvSpPr>
        <p:spPr>
          <a:xfrm>
            <a:off x="2411730" y="2060575"/>
            <a:ext cx="1506220" cy="368300"/>
          </a:xfrm>
          <a:prstGeom prst="rect">
            <a:avLst/>
          </a:prstGeom>
          <a:noFill/>
        </p:spPr>
        <p:txBody>
          <a:bodyPr wrap="square" rtlCol="0">
            <a:spAutoFit/>
          </a:bodyPr>
          <a:p>
            <a:r>
              <a:rPr lang="zh-CN" altLang="en-US" b="1">
                <a:solidFill>
                  <a:srgbClr val="FFFF00"/>
                </a:solidFill>
              </a:rPr>
              <a:t>（左下部分）</a:t>
            </a:r>
            <a:endParaRPr lang="zh-CN" altLang="en-US" b="1">
              <a:solidFill>
                <a:srgbClr val="FFFF00"/>
              </a:solidFill>
            </a:endParaRPr>
          </a:p>
        </p:txBody>
      </p:sp>
      <p:sp>
        <p:nvSpPr>
          <p:cNvPr id="4" name="文本框 3"/>
          <p:cNvSpPr txBox="1"/>
          <p:nvPr/>
        </p:nvSpPr>
        <p:spPr>
          <a:xfrm>
            <a:off x="2483485" y="3500755"/>
            <a:ext cx="1506220" cy="368300"/>
          </a:xfrm>
          <a:prstGeom prst="rect">
            <a:avLst/>
          </a:prstGeom>
          <a:noFill/>
        </p:spPr>
        <p:txBody>
          <a:bodyPr wrap="square" rtlCol="0">
            <a:spAutoFit/>
          </a:bodyPr>
          <a:p>
            <a:r>
              <a:rPr lang="zh-CN" altLang="en-US" b="1">
                <a:solidFill>
                  <a:srgbClr val="FFFF00"/>
                </a:solidFill>
              </a:rPr>
              <a:t>（右上部分）</a:t>
            </a:r>
            <a:endParaRPr lang="zh-CN" altLang="en-US" b="1">
              <a:solidFill>
                <a:srgbClr val="FFFF00"/>
              </a:solidFill>
            </a:endParaRPr>
          </a:p>
        </p:txBody>
      </p:sp>
      <p:sp>
        <p:nvSpPr>
          <p:cNvPr id="9" name="Rectangle 11"/>
          <p:cNvSpPr>
            <a:spLocks noChangeArrowheads="1"/>
          </p:cNvSpPr>
          <p:nvPr/>
        </p:nvSpPr>
        <p:spPr bwMode="auto">
          <a:xfrm>
            <a:off x="82931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0" name="Rectangle 12"/>
          <p:cNvSpPr>
            <a:spLocks noChangeArrowheads="1"/>
          </p:cNvSpPr>
          <p:nvPr/>
        </p:nvSpPr>
        <p:spPr bwMode="auto">
          <a:xfrm>
            <a:off x="1332548" y="6022023"/>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835785"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2" name="Rectangle 14"/>
          <p:cNvSpPr>
            <a:spLocks noChangeArrowheads="1"/>
          </p:cNvSpPr>
          <p:nvPr/>
        </p:nvSpPr>
        <p:spPr bwMode="auto">
          <a:xfrm>
            <a:off x="234061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3" name="Rectangle 15"/>
          <p:cNvSpPr>
            <a:spLocks noChangeArrowheads="1"/>
          </p:cNvSpPr>
          <p:nvPr/>
        </p:nvSpPr>
        <p:spPr bwMode="auto">
          <a:xfrm>
            <a:off x="284384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4" name="Rectangle 16"/>
          <p:cNvSpPr>
            <a:spLocks noChangeArrowheads="1"/>
          </p:cNvSpPr>
          <p:nvPr/>
        </p:nvSpPr>
        <p:spPr bwMode="auto">
          <a:xfrm>
            <a:off x="334867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3851910"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rPr>
              <a:t>...</a:t>
            </a:r>
            <a:endParaRPr lang="en-US" altLang="zh-CN" b="1">
              <a:solidFill>
                <a:srgbClr val="FFFF00"/>
              </a:solidFill>
            </a:endParaRPr>
          </a:p>
        </p:txBody>
      </p:sp>
      <p:sp>
        <p:nvSpPr>
          <p:cNvPr id="16" name="Rectangle 18"/>
          <p:cNvSpPr>
            <a:spLocks noChangeArrowheads="1"/>
          </p:cNvSpPr>
          <p:nvPr/>
        </p:nvSpPr>
        <p:spPr bwMode="auto">
          <a:xfrm>
            <a:off x="4356735"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rPr>
              <a:t>...</a:t>
            </a:r>
            <a:endParaRPr lang="en-US" altLang="zh-CN" b="1">
              <a:solidFill>
                <a:srgbClr val="FFFF00"/>
              </a:solidFill>
            </a:endParaRPr>
          </a:p>
        </p:txBody>
      </p:sp>
      <p:sp>
        <p:nvSpPr>
          <p:cNvPr id="17" name="Rectangle 19"/>
          <p:cNvSpPr>
            <a:spLocks noChangeArrowheads="1"/>
          </p:cNvSpPr>
          <p:nvPr/>
        </p:nvSpPr>
        <p:spPr bwMode="auto">
          <a:xfrm>
            <a:off x="4859973" y="6022023"/>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rPr>
              <a:t>...</a:t>
            </a:r>
            <a:endParaRPr lang="en-US" altLang="zh-CN" b="1">
              <a:solidFill>
                <a:srgbClr val="FFFF00"/>
              </a:solidFill>
            </a:endParaRPr>
          </a:p>
        </p:txBody>
      </p:sp>
      <p:sp>
        <p:nvSpPr>
          <p:cNvPr id="18" name="Rectangle 20"/>
          <p:cNvSpPr>
            <a:spLocks noChangeArrowheads="1"/>
          </p:cNvSpPr>
          <p:nvPr/>
        </p:nvSpPr>
        <p:spPr bwMode="auto">
          <a:xfrm>
            <a:off x="536479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9" name="Rectangle 21"/>
          <p:cNvSpPr>
            <a:spLocks noChangeArrowheads="1"/>
          </p:cNvSpPr>
          <p:nvPr/>
        </p:nvSpPr>
        <p:spPr bwMode="auto">
          <a:xfrm>
            <a:off x="5868035"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0" name="Rectangle 22"/>
          <p:cNvSpPr>
            <a:spLocks noChangeArrowheads="1"/>
          </p:cNvSpPr>
          <p:nvPr/>
        </p:nvSpPr>
        <p:spPr bwMode="auto">
          <a:xfrm>
            <a:off x="637286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1" name="Rectangle 23"/>
          <p:cNvSpPr>
            <a:spLocks noChangeArrowheads="1"/>
          </p:cNvSpPr>
          <p:nvPr/>
        </p:nvSpPr>
        <p:spPr bwMode="auto">
          <a:xfrm>
            <a:off x="6877685"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rPr>
              <a:t>...</a:t>
            </a:r>
            <a:endParaRPr lang="en-US" altLang="zh-CN" b="1">
              <a:solidFill>
                <a:srgbClr val="FFFF00"/>
              </a:solidFill>
            </a:endParaRPr>
          </a:p>
        </p:txBody>
      </p:sp>
      <p:sp>
        <p:nvSpPr>
          <p:cNvPr id="22" name="Rectangle 24"/>
          <p:cNvSpPr>
            <a:spLocks noChangeArrowheads="1"/>
          </p:cNvSpPr>
          <p:nvPr/>
        </p:nvSpPr>
        <p:spPr bwMode="auto">
          <a:xfrm>
            <a:off x="738092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rPr>
              <a:t>...</a:t>
            </a:r>
            <a:endParaRPr lang="en-US" altLang="zh-CN" b="1">
              <a:solidFill>
                <a:srgbClr val="FFFF00"/>
              </a:solidFill>
            </a:endParaRPr>
          </a:p>
        </p:txBody>
      </p:sp>
      <p:sp>
        <p:nvSpPr>
          <p:cNvPr id="23" name="Rectangle 25"/>
          <p:cNvSpPr>
            <a:spLocks noChangeArrowheads="1"/>
          </p:cNvSpPr>
          <p:nvPr/>
        </p:nvSpPr>
        <p:spPr bwMode="auto">
          <a:xfrm>
            <a:off x="788574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4" name="Rectangle 26"/>
          <p:cNvSpPr>
            <a:spLocks noChangeArrowheads="1"/>
          </p:cNvSpPr>
          <p:nvPr/>
        </p:nvSpPr>
        <p:spPr bwMode="auto">
          <a:xfrm>
            <a:off x="839057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5" name="Text Box 27"/>
          <p:cNvSpPr txBox="1">
            <a:spLocks noChangeArrowheads="1"/>
          </p:cNvSpPr>
          <p:nvPr/>
        </p:nvSpPr>
        <p:spPr bwMode="auto">
          <a:xfrm>
            <a:off x="5436235" y="508539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i="1" dirty="0">
                <a:solidFill>
                  <a:srgbClr val="FFFF00"/>
                </a:solidFill>
                <a:latin typeface="Times New Roman" panose="02020603050405020304" pitchFamily="18" charset="0"/>
                <a:cs typeface="Times New Roman" panose="02020603050405020304" pitchFamily="18" charset="0"/>
              </a:rPr>
              <a:t>k</a:t>
            </a:r>
            <a:endParaRPr lang="en-US" altLang="zh-CN" sz="2400" i="1" dirty="0">
              <a:solidFill>
                <a:srgbClr val="FFFF00"/>
              </a:solidFill>
              <a:latin typeface="Times New Roman" panose="02020603050405020304" pitchFamily="18" charset="0"/>
              <a:cs typeface="Times New Roman" panose="02020603050405020304" pitchFamily="18" charset="0"/>
            </a:endParaRPr>
          </a:p>
        </p:txBody>
      </p:sp>
      <p:sp>
        <p:nvSpPr>
          <p:cNvPr id="26" name="Line 28"/>
          <p:cNvSpPr>
            <a:spLocks noChangeShapeType="1"/>
          </p:cNvSpPr>
          <p:nvPr/>
        </p:nvSpPr>
        <p:spPr bwMode="auto">
          <a:xfrm>
            <a:off x="5560060" y="5590223"/>
            <a:ext cx="0"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430213" y="333375"/>
            <a:ext cx="82819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latin typeface="Times New Roman" panose="02020603050405020304" pitchFamily="18" charset="0"/>
                <a:ea typeface="幼圆" panose="02010509060101010101" pitchFamily="49" charset="-122"/>
              </a:rPr>
              <a:t>(2</a:t>
            </a:r>
            <a:r>
              <a:rPr kumimoji="1" lang="en-US" altLang="zh-CN" sz="2800" dirty="0">
                <a:latin typeface="Times New Roman" panose="02020603050405020304" pitchFamily="18" charset="0"/>
                <a:ea typeface="幼圆" panose="02010509060101010101" pitchFamily="49" charset="-122"/>
              </a:rPr>
              <a:t>) </a:t>
            </a:r>
            <a:r>
              <a:rPr kumimoji="1" lang="en-US" altLang="zh-CN" sz="2800" dirty="0">
                <a:solidFill>
                  <a:srgbClr val="FFFF00"/>
                </a:solidFill>
                <a:latin typeface="Times New Roman" panose="02020603050405020304" pitchFamily="18" charset="0"/>
                <a:ea typeface="幼圆" panose="02010509060101010101" pitchFamily="49" charset="-122"/>
              </a:rPr>
              <a:t>Triangle matrix</a:t>
            </a:r>
            <a:r>
              <a:rPr kumimoji="1" lang="zh-CN" altLang="en-US" sz="2800" dirty="0">
                <a:latin typeface="Times New Roman" panose="02020603050405020304" pitchFamily="18" charset="0"/>
                <a:ea typeface="幼圆" panose="02010509060101010101" pitchFamily="49" charset="-122"/>
              </a:rPr>
              <a:t>：指矩阵的上（下）三角中的元素（不包括对角线）均为常数</a:t>
            </a:r>
            <a:r>
              <a:rPr kumimoji="1" lang="en-US" altLang="zh-CN" sz="2800" i="1" dirty="0">
                <a:latin typeface="Times New Roman" panose="02020603050405020304" pitchFamily="18" charset="0"/>
                <a:ea typeface="幼圆" panose="02010509060101010101" pitchFamily="49" charset="-122"/>
              </a:rPr>
              <a:t>c</a:t>
            </a:r>
            <a:r>
              <a:rPr kumimoji="1" lang="zh-CN" altLang="en-US" sz="2800" dirty="0">
                <a:latin typeface="Times New Roman" panose="02020603050405020304" pitchFamily="18" charset="0"/>
                <a:ea typeface="幼圆" panose="02010509060101010101" pitchFamily="49" charset="-122"/>
              </a:rPr>
              <a:t>或</a:t>
            </a:r>
            <a:r>
              <a:rPr kumimoji="1" lang="en-US" altLang="zh-CN" sz="2800" dirty="0">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的</a:t>
            </a:r>
            <a:r>
              <a:rPr kumimoji="1" lang="en-US" altLang="zh-CN" sz="2800" i="1" dirty="0">
                <a:latin typeface="Times New Roman" panose="02020603050405020304" pitchFamily="18" charset="0"/>
                <a:ea typeface="幼圆" panose="02010509060101010101" pitchFamily="49" charset="-122"/>
              </a:rPr>
              <a:t>n</a:t>
            </a:r>
            <a:r>
              <a:rPr kumimoji="1" lang="zh-CN" altLang="en-US" sz="2800" dirty="0">
                <a:latin typeface="Times New Roman" panose="02020603050405020304" pitchFamily="18" charset="0"/>
                <a:ea typeface="幼圆" panose="02010509060101010101" pitchFamily="49" charset="-122"/>
              </a:rPr>
              <a:t>阶矩阵。可以采用和对称矩阵一样的方法存储。</a:t>
            </a:r>
            <a:endParaRPr kumimoji="1" lang="zh-CN" altLang="en-US" sz="2800" dirty="0">
              <a:latin typeface="Times New Roman" panose="02020603050405020304" pitchFamily="18" charset="0"/>
              <a:ea typeface="幼圆" panose="02010509060101010101" pitchFamily="49" charset="-122"/>
            </a:endParaRPr>
          </a:p>
        </p:txBody>
      </p:sp>
      <p:graphicFrame>
        <p:nvGraphicFramePr>
          <p:cNvPr id="40966" name="Object 6"/>
          <p:cNvGraphicFramePr>
            <a:graphicFrameLocks noChangeAspect="1"/>
          </p:cNvGraphicFramePr>
          <p:nvPr/>
        </p:nvGraphicFramePr>
        <p:xfrm>
          <a:off x="1258888" y="1916748"/>
          <a:ext cx="3225800" cy="2844800"/>
        </p:xfrm>
        <a:graphic>
          <a:graphicData uri="http://schemas.openxmlformats.org/presentationml/2006/ole">
            <mc:AlternateContent xmlns:mc="http://schemas.openxmlformats.org/markup-compatibility/2006">
              <mc:Choice xmlns:v="urn:schemas-microsoft-com:vml" Requires="v">
                <p:oleObj spid="_x0000_s41175" name="Equation" r:id="rId1" imgW="1612900" imgH="1422400" progId="Equation.DSMT4">
                  <p:embed/>
                </p:oleObj>
              </mc:Choice>
              <mc:Fallback>
                <p:oleObj name="Equation" r:id="rId1" imgW="1612900" imgH="1422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916748"/>
                        <a:ext cx="3225800"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Text Box 7"/>
          <p:cNvSpPr txBox="1">
            <a:spLocks noChangeArrowheads="1"/>
          </p:cNvSpPr>
          <p:nvPr/>
        </p:nvSpPr>
        <p:spPr bwMode="auto">
          <a:xfrm>
            <a:off x="892493" y="306768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i</a:t>
            </a:r>
            <a:endParaRPr lang="en-US" altLang="zh-CN" sz="2400" i="1">
              <a:solidFill>
                <a:srgbClr val="FFFF00"/>
              </a:solidFill>
              <a:latin typeface="Times New Roman" panose="02020603050405020304" pitchFamily="18" charset="0"/>
              <a:cs typeface="Times New Roman" panose="02020603050405020304" pitchFamily="18" charset="0"/>
            </a:endParaRPr>
          </a:p>
        </p:txBody>
      </p:sp>
      <p:sp>
        <p:nvSpPr>
          <p:cNvPr id="40969" name="Text Box 9"/>
          <p:cNvSpPr txBox="1">
            <a:spLocks noChangeArrowheads="1"/>
          </p:cNvSpPr>
          <p:nvPr/>
        </p:nvSpPr>
        <p:spPr bwMode="auto">
          <a:xfrm>
            <a:off x="2737803" y="476154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j</a:t>
            </a:r>
            <a:endParaRPr lang="en-US" altLang="zh-CN" sz="2400" i="1">
              <a:solidFill>
                <a:srgbClr val="FFFF00"/>
              </a:solidFill>
              <a:latin typeface="Times New Roman" panose="02020603050405020304" pitchFamily="18" charset="0"/>
              <a:cs typeface="Times New Roman" panose="02020603050405020304" pitchFamily="18" charset="0"/>
            </a:endParaRPr>
          </a:p>
        </p:txBody>
      </p:sp>
      <p:graphicFrame>
        <p:nvGraphicFramePr>
          <p:cNvPr id="40971" name="Object 11"/>
          <p:cNvGraphicFramePr>
            <a:graphicFrameLocks noChangeAspect="1"/>
          </p:cNvGraphicFramePr>
          <p:nvPr/>
        </p:nvGraphicFramePr>
        <p:xfrm>
          <a:off x="4920933" y="2492693"/>
          <a:ext cx="3790950" cy="1274762"/>
        </p:xfrm>
        <a:graphic>
          <a:graphicData uri="http://schemas.openxmlformats.org/presentationml/2006/ole">
            <mc:AlternateContent xmlns:mc="http://schemas.openxmlformats.org/markup-compatibility/2006">
              <mc:Choice xmlns:v="urn:schemas-microsoft-com:vml" Requires="v">
                <p:oleObj spid="_x0000_s41176" name="Equation" r:id="rId3" imgW="1892300" imgH="635000" progId="Equation.DSMT4">
                  <p:embed/>
                </p:oleObj>
              </mc:Choice>
              <mc:Fallback>
                <p:oleObj name="Equation" r:id="rId3" imgW="1892300" imgH="635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933" y="2492693"/>
                        <a:ext cx="3790950" cy="1274762"/>
                      </a:xfrm>
                      <a:prstGeom prst="rect">
                        <a:avLst/>
                      </a:prstGeom>
                      <a:solidFill>
                        <a:schemeClr val="bg2"/>
                      </a:solidFill>
                      <a:ln>
                        <a:noFill/>
                      </a:ln>
                      <a:effectLst>
                        <a:outerShdw dist="107763" dir="2700000" algn="ctr" rotWithShape="0">
                          <a:schemeClr val="tx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2" name="Rectangle 12"/>
          <p:cNvSpPr>
            <a:spLocks noChangeArrowheads="1"/>
          </p:cNvSpPr>
          <p:nvPr/>
        </p:nvSpPr>
        <p:spPr bwMode="auto">
          <a:xfrm>
            <a:off x="82867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3" name="Rectangle 13"/>
          <p:cNvSpPr>
            <a:spLocks noChangeArrowheads="1"/>
          </p:cNvSpPr>
          <p:nvPr/>
        </p:nvSpPr>
        <p:spPr bwMode="auto">
          <a:xfrm>
            <a:off x="1331913" y="5715000"/>
            <a:ext cx="503237"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4" name="Rectangle 14"/>
          <p:cNvSpPr>
            <a:spLocks noChangeArrowheads="1"/>
          </p:cNvSpPr>
          <p:nvPr/>
        </p:nvSpPr>
        <p:spPr bwMode="auto">
          <a:xfrm>
            <a:off x="1835150"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233997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4</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6" name="Rectangle 16"/>
          <p:cNvSpPr>
            <a:spLocks noChangeArrowheads="1"/>
          </p:cNvSpPr>
          <p:nvPr/>
        </p:nvSpPr>
        <p:spPr bwMode="auto">
          <a:xfrm>
            <a:off x="284321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5</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7" name="Rectangle 17"/>
          <p:cNvSpPr>
            <a:spLocks noChangeArrowheads="1"/>
          </p:cNvSpPr>
          <p:nvPr/>
        </p:nvSpPr>
        <p:spPr bwMode="auto">
          <a:xfrm>
            <a:off x="334803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6</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8" name="Rectangle 18"/>
          <p:cNvSpPr>
            <a:spLocks noChangeArrowheads="1"/>
          </p:cNvSpPr>
          <p:nvPr/>
        </p:nvSpPr>
        <p:spPr bwMode="auto">
          <a:xfrm>
            <a:off x="3851275"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40979" name="Rectangle 19"/>
          <p:cNvSpPr>
            <a:spLocks noChangeArrowheads="1"/>
          </p:cNvSpPr>
          <p:nvPr/>
        </p:nvSpPr>
        <p:spPr bwMode="auto">
          <a:xfrm>
            <a:off x="4356100"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40980" name="Rectangle 20"/>
          <p:cNvSpPr>
            <a:spLocks noChangeArrowheads="1"/>
          </p:cNvSpPr>
          <p:nvPr/>
        </p:nvSpPr>
        <p:spPr bwMode="auto">
          <a:xfrm>
            <a:off x="4859338" y="5715000"/>
            <a:ext cx="503237"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40981" name="Rectangle 21"/>
          <p:cNvSpPr>
            <a:spLocks noChangeArrowheads="1"/>
          </p:cNvSpPr>
          <p:nvPr/>
        </p:nvSpPr>
        <p:spPr bwMode="auto">
          <a:xfrm>
            <a:off x="536416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16</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2" name="Rectangle 22"/>
          <p:cNvSpPr>
            <a:spLocks noChangeArrowheads="1"/>
          </p:cNvSpPr>
          <p:nvPr/>
        </p:nvSpPr>
        <p:spPr bwMode="auto">
          <a:xfrm>
            <a:off x="5867400"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17</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3" name="Rectangle 23"/>
          <p:cNvSpPr>
            <a:spLocks noChangeArrowheads="1"/>
          </p:cNvSpPr>
          <p:nvPr/>
        </p:nvSpPr>
        <p:spPr bwMode="auto">
          <a:xfrm>
            <a:off x="637222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18</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4" name="Rectangle 24"/>
          <p:cNvSpPr>
            <a:spLocks noChangeArrowheads="1"/>
          </p:cNvSpPr>
          <p:nvPr/>
        </p:nvSpPr>
        <p:spPr bwMode="auto">
          <a:xfrm>
            <a:off x="6877050"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40985" name="Rectangle 25"/>
          <p:cNvSpPr>
            <a:spLocks noChangeArrowheads="1"/>
          </p:cNvSpPr>
          <p:nvPr/>
        </p:nvSpPr>
        <p:spPr bwMode="auto">
          <a:xfrm>
            <a:off x="738028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endParaRPr lang="en-US" altLang="zh-CN" b="1">
              <a:solidFill>
                <a:srgbClr val="FFFF00"/>
              </a:solidFill>
            </a:endParaRPr>
          </a:p>
        </p:txBody>
      </p:sp>
      <p:sp>
        <p:nvSpPr>
          <p:cNvPr id="40986" name="Rectangle 26"/>
          <p:cNvSpPr>
            <a:spLocks noChangeArrowheads="1"/>
          </p:cNvSpPr>
          <p:nvPr/>
        </p:nvSpPr>
        <p:spPr bwMode="auto">
          <a:xfrm>
            <a:off x="788511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20</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7" name="Rectangle 27"/>
          <p:cNvSpPr>
            <a:spLocks noChangeArrowheads="1"/>
          </p:cNvSpPr>
          <p:nvPr/>
        </p:nvSpPr>
        <p:spPr bwMode="auto">
          <a:xfrm>
            <a:off x="838993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8" name="Text Box 28"/>
          <p:cNvSpPr txBox="1">
            <a:spLocks noChangeArrowheads="1"/>
          </p:cNvSpPr>
          <p:nvPr/>
        </p:nvSpPr>
        <p:spPr bwMode="auto">
          <a:xfrm>
            <a:off x="735013" y="53022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0</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30213" y="333375"/>
            <a:ext cx="82819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latin typeface="Times New Roman" panose="02020603050405020304" pitchFamily="18" charset="0"/>
                <a:ea typeface="幼圆" panose="02010509060101010101" pitchFamily="49" charset="-122"/>
              </a:rPr>
              <a:t>(3</a:t>
            </a:r>
            <a:r>
              <a:rPr kumimoji="1" lang="en-US" altLang="zh-CN" sz="2800" dirty="0">
                <a:latin typeface="Times New Roman" panose="02020603050405020304" pitchFamily="18" charset="0"/>
                <a:ea typeface="幼圆" panose="02010509060101010101" pitchFamily="49" charset="-122"/>
              </a:rPr>
              <a:t>) </a:t>
            </a:r>
            <a:r>
              <a:rPr kumimoji="1" lang="zh-CN" altLang="en-US" sz="2800" dirty="0">
                <a:solidFill>
                  <a:srgbClr val="FFFF00"/>
                </a:solidFill>
                <a:latin typeface="Times New Roman" panose="02020603050405020304" pitchFamily="18" charset="0"/>
                <a:ea typeface="幼圆" panose="02010509060101010101" pitchFamily="49" charset="-122"/>
              </a:rPr>
              <a:t>对角矩阵</a:t>
            </a:r>
            <a:r>
              <a:rPr kumimoji="1" lang="zh-CN" altLang="en-US" sz="2800" dirty="0">
                <a:latin typeface="Times New Roman" panose="02020603050405020304" pitchFamily="18" charset="0"/>
                <a:ea typeface="幼圆" panose="02010509060101010101" pitchFamily="49" charset="-122"/>
              </a:rPr>
              <a:t>：所有的非零元都集中在以主对角线为中心的带状区域中。即除了主对角线上和直接在对角线上、下方若干个对角线上的元之外，所有其他的元皆为零。</a:t>
            </a:r>
            <a:endParaRPr kumimoji="1" lang="zh-CN" altLang="en-US" sz="2800" dirty="0">
              <a:latin typeface="Times New Roman" panose="02020603050405020304" pitchFamily="18" charset="0"/>
              <a:ea typeface="幼圆" panose="02010509060101010101" pitchFamily="49" charset="-122"/>
            </a:endParaRPr>
          </a:p>
        </p:txBody>
      </p:sp>
      <p:graphicFrame>
        <p:nvGraphicFramePr>
          <p:cNvPr id="76803" name="Object 3"/>
          <p:cNvGraphicFramePr>
            <a:graphicFrameLocks noChangeAspect="1"/>
          </p:cNvGraphicFramePr>
          <p:nvPr/>
        </p:nvGraphicFramePr>
        <p:xfrm>
          <a:off x="1611313" y="2378075"/>
          <a:ext cx="5056187" cy="3402013"/>
        </p:xfrm>
        <a:graphic>
          <a:graphicData uri="http://schemas.openxmlformats.org/presentationml/2006/ole">
            <mc:AlternateContent xmlns:mc="http://schemas.openxmlformats.org/markup-compatibility/2006">
              <mc:Choice xmlns:v="urn:schemas-microsoft-com:vml" Requires="v">
                <p:oleObj spid="_x0000_s76911" name="Equation" r:id="rId1" imgW="47548800" imgH="32004000" progId="Equation.DSMT4">
                  <p:embed/>
                </p:oleObj>
              </mc:Choice>
              <mc:Fallback>
                <p:oleObj name="Equation" r:id="rId1" imgW="47548800" imgH="32004000" progId="Equation.DSMT4">
                  <p:embed/>
                  <p:pic>
                    <p:nvPicPr>
                      <p:cNvPr id="0" name="Object 3"/>
                      <p:cNvPicPr>
                        <a:picLocks noChangeAspect="1" noChangeArrowheads="1"/>
                      </p:cNvPicPr>
                      <p:nvPr/>
                    </p:nvPicPr>
                    <p:blipFill>
                      <a:blip r:embed="rId2"/>
                      <a:srcRect/>
                      <a:stretch>
                        <a:fillRect/>
                      </a:stretch>
                    </p:blipFill>
                    <p:spPr bwMode="auto">
                      <a:xfrm>
                        <a:off x="1611313" y="2378075"/>
                        <a:ext cx="5056187" cy="340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817" name="Group 17"/>
          <p:cNvGrpSpPr/>
          <p:nvPr/>
        </p:nvGrpSpPr>
        <p:grpSpPr bwMode="auto">
          <a:xfrm>
            <a:off x="1797025" y="2551184"/>
            <a:ext cx="4575175" cy="3096344"/>
            <a:chOff x="1111" y="1661"/>
            <a:chExt cx="3039" cy="2359"/>
          </a:xfrm>
        </p:grpSpPr>
        <p:sp>
          <p:nvSpPr>
            <p:cNvPr id="76811" name="Line 11"/>
            <p:cNvSpPr>
              <a:spLocks noChangeShapeType="1"/>
            </p:cNvSpPr>
            <p:nvPr/>
          </p:nvSpPr>
          <p:spPr bwMode="auto">
            <a:xfrm>
              <a:off x="1111" y="2341"/>
              <a:ext cx="2041" cy="1679"/>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2" name="Line 12"/>
            <p:cNvSpPr>
              <a:spLocks noChangeShapeType="1"/>
            </p:cNvSpPr>
            <p:nvPr/>
          </p:nvSpPr>
          <p:spPr bwMode="auto">
            <a:xfrm>
              <a:off x="3152" y="4020"/>
              <a:ext cx="998"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3" name="Line 13"/>
            <p:cNvSpPr>
              <a:spLocks noChangeShapeType="1"/>
            </p:cNvSpPr>
            <p:nvPr/>
          </p:nvSpPr>
          <p:spPr bwMode="auto">
            <a:xfrm flipV="1">
              <a:off x="4150" y="3339"/>
              <a:ext cx="0" cy="681"/>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4" name="Line 14"/>
            <p:cNvSpPr>
              <a:spLocks noChangeShapeType="1"/>
            </p:cNvSpPr>
            <p:nvPr/>
          </p:nvSpPr>
          <p:spPr bwMode="auto">
            <a:xfrm flipV="1">
              <a:off x="1111" y="1661"/>
              <a:ext cx="0" cy="681"/>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Line 15"/>
            <p:cNvSpPr>
              <a:spLocks noChangeShapeType="1"/>
            </p:cNvSpPr>
            <p:nvPr/>
          </p:nvSpPr>
          <p:spPr bwMode="auto">
            <a:xfrm>
              <a:off x="1111" y="1661"/>
              <a:ext cx="998"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6" name="Line 16"/>
            <p:cNvSpPr>
              <a:spLocks noChangeShapeType="1"/>
            </p:cNvSpPr>
            <p:nvPr/>
          </p:nvSpPr>
          <p:spPr bwMode="auto">
            <a:xfrm>
              <a:off x="2109" y="1661"/>
              <a:ext cx="2041" cy="1679"/>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Rectangle 11"/>
          <p:cNvSpPr>
            <a:spLocks noChangeArrowheads="1"/>
          </p:cNvSpPr>
          <p:nvPr/>
        </p:nvSpPr>
        <p:spPr bwMode="auto">
          <a:xfrm>
            <a:off x="1549400" y="6021388"/>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0" name="Rectangle 12"/>
          <p:cNvSpPr>
            <a:spLocks noChangeArrowheads="1"/>
          </p:cNvSpPr>
          <p:nvPr/>
        </p:nvSpPr>
        <p:spPr bwMode="auto">
          <a:xfrm>
            <a:off x="2052638" y="6021388"/>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2555875" y="6021388"/>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 name="Rectangle 14"/>
          <p:cNvSpPr>
            <a:spLocks noChangeArrowheads="1"/>
          </p:cNvSpPr>
          <p:nvPr/>
        </p:nvSpPr>
        <p:spPr bwMode="auto">
          <a:xfrm>
            <a:off x="3060700" y="6021388"/>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3" name="Rectangle 15"/>
          <p:cNvSpPr>
            <a:spLocks noChangeArrowheads="1"/>
          </p:cNvSpPr>
          <p:nvPr/>
        </p:nvSpPr>
        <p:spPr bwMode="auto">
          <a:xfrm>
            <a:off x="3565843" y="6021388"/>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4" name="Rectangle 16"/>
          <p:cNvSpPr>
            <a:spLocks noChangeArrowheads="1"/>
          </p:cNvSpPr>
          <p:nvPr/>
        </p:nvSpPr>
        <p:spPr bwMode="auto">
          <a:xfrm>
            <a:off x="4068763" y="6021388"/>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4572000" y="6021388"/>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sym typeface="+mn-ea"/>
              </a:rPr>
              <a:t>a</a:t>
            </a:r>
            <a:r>
              <a:rPr lang="en-US" altLang="zh-CN" b="1" baseline="-25000">
                <a:solidFill>
                  <a:srgbClr val="FFFF00"/>
                </a:solidFill>
                <a:latin typeface="Times New Roman" panose="02020603050405020304" pitchFamily="18" charset="0"/>
                <a:cs typeface="Times New Roman" panose="02020603050405020304" pitchFamily="18" charset="0"/>
                <a:sym typeface="+mn-ea"/>
              </a:rPr>
              <a:t>32</a:t>
            </a:r>
            <a:endParaRPr lang="en-US" altLang="zh-CN" b="1">
              <a:solidFill>
                <a:srgbClr val="FFFF00"/>
              </a:solidFill>
            </a:endParaRPr>
          </a:p>
        </p:txBody>
      </p:sp>
      <p:sp>
        <p:nvSpPr>
          <p:cNvPr id="16" name="Rectangle 18"/>
          <p:cNvSpPr>
            <a:spLocks noChangeArrowheads="1"/>
          </p:cNvSpPr>
          <p:nvPr/>
        </p:nvSpPr>
        <p:spPr bwMode="auto">
          <a:xfrm>
            <a:off x="5076825" y="6021388"/>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sym typeface="+mn-ea"/>
              </a:rPr>
              <a:t>a</a:t>
            </a:r>
            <a:r>
              <a:rPr lang="en-US" altLang="zh-CN" b="1" baseline="-25000">
                <a:solidFill>
                  <a:srgbClr val="FFFF00"/>
                </a:solidFill>
                <a:latin typeface="Times New Roman" panose="02020603050405020304" pitchFamily="18" charset="0"/>
                <a:cs typeface="Times New Roman" panose="02020603050405020304" pitchFamily="18" charset="0"/>
                <a:sym typeface="+mn-ea"/>
              </a:rPr>
              <a:t>34</a:t>
            </a:r>
            <a:endParaRPr lang="en-US" altLang="zh-CN" b="1">
              <a:solidFill>
                <a:srgbClr val="FFFF00"/>
              </a:solidFill>
            </a:endParaRPr>
          </a:p>
        </p:txBody>
      </p:sp>
      <p:sp>
        <p:nvSpPr>
          <p:cNvPr id="17" name="Rectangle 19"/>
          <p:cNvSpPr>
            <a:spLocks noChangeArrowheads="1"/>
          </p:cNvSpPr>
          <p:nvPr/>
        </p:nvSpPr>
        <p:spPr bwMode="auto">
          <a:xfrm>
            <a:off x="5580063" y="6021388"/>
            <a:ext cx="503237" cy="360362"/>
          </a:xfrm>
          <a:prstGeom prst="rect">
            <a:avLst/>
          </a:prstGeom>
          <a:solidFill>
            <a:schemeClr val="tx1"/>
          </a:solidFill>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p>
            <a:pPr algn="ctr"/>
            <a:r>
              <a:rPr lang="en-US" altLang="zh-CN" b="1">
                <a:solidFill>
                  <a:srgbClr val="FFFF00"/>
                </a:solidFill>
              </a:rPr>
              <a:t>...</a:t>
            </a:r>
            <a:endParaRPr lang="en-US" altLang="zh-CN" b="1">
              <a:solidFill>
                <a:srgbClr val="FFFF00"/>
              </a:solidFill>
            </a:endParaRPr>
          </a:p>
        </p:txBody>
      </p:sp>
      <p:sp>
        <p:nvSpPr>
          <p:cNvPr id="23" name="Rectangle 25"/>
          <p:cNvSpPr>
            <a:spLocks noChangeArrowheads="1"/>
          </p:cNvSpPr>
          <p:nvPr/>
        </p:nvSpPr>
        <p:spPr bwMode="auto">
          <a:xfrm>
            <a:off x="6089333" y="6020753"/>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4" name="Rectangle 26"/>
          <p:cNvSpPr>
            <a:spLocks noChangeArrowheads="1"/>
          </p:cNvSpPr>
          <p:nvPr/>
        </p:nvSpPr>
        <p:spPr bwMode="auto">
          <a:xfrm>
            <a:off x="6594158" y="6020753"/>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25" name="Text Box 27"/>
          <p:cNvSpPr txBox="1">
            <a:spLocks noChangeArrowheads="1"/>
          </p:cNvSpPr>
          <p:nvPr/>
        </p:nvSpPr>
        <p:spPr bwMode="auto">
          <a:xfrm>
            <a:off x="5436235" y="508539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i="1" dirty="0">
                <a:solidFill>
                  <a:srgbClr val="FFFF00"/>
                </a:solidFill>
                <a:latin typeface="Times New Roman" panose="02020603050405020304" pitchFamily="18" charset="0"/>
                <a:cs typeface="Times New Roman" panose="02020603050405020304" pitchFamily="18" charset="0"/>
              </a:rPr>
              <a:t>k</a:t>
            </a:r>
            <a:endParaRPr lang="en-US" altLang="zh-CN" sz="2400" i="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84213" y="1482725"/>
            <a:ext cx="750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mn-lt"/>
                <a:ea typeface="幼圆" panose="02010509060101010101" pitchFamily="49" charset="-122"/>
              </a:rPr>
              <a:t>Sparse factor</a:t>
            </a:r>
            <a:r>
              <a:rPr kumimoji="1" lang="zh-CN" altLang="en-US" sz="2400" dirty="0">
                <a:latin typeface="+mn-lt"/>
                <a:ea typeface="幼圆" panose="02010509060101010101" pitchFamily="49" charset="-122"/>
              </a:rPr>
              <a:t>：设在</a:t>
            </a:r>
            <a:r>
              <a:rPr kumimoji="1" lang="en-US" altLang="zh-CN" sz="2400" i="1" dirty="0">
                <a:latin typeface="+mn-lt"/>
                <a:ea typeface="幼圆" panose="02010509060101010101" pitchFamily="49" charset="-122"/>
              </a:rPr>
              <a:t>m*n</a:t>
            </a:r>
            <a:r>
              <a:rPr kumimoji="1" lang="zh-CN" altLang="en-US" sz="2400" dirty="0">
                <a:latin typeface="+mn-lt"/>
                <a:ea typeface="幼圆" panose="02010509060101010101" pitchFamily="49" charset="-122"/>
              </a:rPr>
              <a:t>的矩阵中，有</a:t>
            </a:r>
            <a:r>
              <a:rPr kumimoji="1" lang="en-US" altLang="zh-CN" sz="2400" i="1" dirty="0">
                <a:latin typeface="+mn-lt"/>
                <a:ea typeface="幼圆" panose="02010509060101010101" pitchFamily="49" charset="-122"/>
              </a:rPr>
              <a:t>t</a:t>
            </a:r>
            <a:r>
              <a:rPr kumimoji="1" lang="zh-CN" altLang="en-US" sz="2400" dirty="0">
                <a:latin typeface="+mn-lt"/>
                <a:ea typeface="幼圆" panose="02010509060101010101" pitchFamily="49" charset="-122"/>
              </a:rPr>
              <a:t>个非零元素，令</a:t>
            </a:r>
            <a:endParaRPr kumimoji="1" lang="zh-CN" altLang="en-US" sz="2400" dirty="0">
              <a:latin typeface="+mn-lt"/>
              <a:ea typeface="幼圆" panose="02010509060101010101" pitchFamily="49" charset="-122"/>
            </a:endParaRPr>
          </a:p>
        </p:txBody>
      </p:sp>
      <p:graphicFrame>
        <p:nvGraphicFramePr>
          <p:cNvPr id="5123" name="Object 3"/>
          <p:cNvGraphicFramePr>
            <a:graphicFrameLocks noChangeAspect="1"/>
          </p:cNvGraphicFramePr>
          <p:nvPr/>
        </p:nvGraphicFramePr>
        <p:xfrm>
          <a:off x="3708400" y="2149475"/>
          <a:ext cx="1225550" cy="774700"/>
        </p:xfrm>
        <a:graphic>
          <a:graphicData uri="http://schemas.openxmlformats.org/presentationml/2006/ole">
            <mc:AlternateContent xmlns:mc="http://schemas.openxmlformats.org/markup-compatibility/2006">
              <mc:Choice xmlns:v="urn:schemas-microsoft-com:vml" Requires="v">
                <p:oleObj spid="_x0000_s5224" name="公式" r:id="rId1" imgW="622300" imgH="393700" progId="Equation.3">
                  <p:embed/>
                </p:oleObj>
              </mc:Choice>
              <mc:Fallback>
                <p:oleObj name="公式" r:id="rId1" imgW="622300" imgH="393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149475"/>
                        <a:ext cx="1225550" cy="7747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p:cNvSpPr txBox="1">
            <a:spLocks noChangeArrowheads="1"/>
          </p:cNvSpPr>
          <p:nvPr/>
        </p:nvSpPr>
        <p:spPr bwMode="auto">
          <a:xfrm>
            <a:off x="684213" y="3043238"/>
            <a:ext cx="7991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mn-lt"/>
                <a:ea typeface="幼圆" panose="02010509060101010101" pitchFamily="49" charset="-122"/>
              </a:rPr>
              <a:t>称</a:t>
            </a:r>
            <a:r>
              <a:rPr kumimoji="1" lang="zh-CN" altLang="en-US" sz="2400" i="1" dirty="0">
                <a:latin typeface="+mn-lt"/>
                <a:ea typeface="幼圆" panose="02010509060101010101" pitchFamily="49" charset="-122"/>
                <a:sym typeface="Symbol" panose="05050102010706020507" pitchFamily="18" charset="2"/>
              </a:rPr>
              <a:t></a:t>
            </a:r>
            <a:r>
              <a:rPr kumimoji="1" lang="zh-CN" altLang="en-US" sz="2400" dirty="0">
                <a:latin typeface="+mn-lt"/>
                <a:ea typeface="幼圆" panose="02010509060101010101" pitchFamily="49" charset="-122"/>
                <a:sym typeface="Symbol" panose="05050102010706020507" pitchFamily="18" charset="2"/>
              </a:rPr>
              <a:t>为矩阵的</a:t>
            </a:r>
            <a:r>
              <a:rPr kumimoji="1" lang="zh-CN" altLang="en-US" sz="2400" b="1" dirty="0">
                <a:latin typeface="+mn-lt"/>
                <a:ea typeface="幼圆" panose="02010509060101010101" pitchFamily="49" charset="-122"/>
                <a:sym typeface="Symbol" panose="05050102010706020507" pitchFamily="18" charset="2"/>
              </a:rPr>
              <a:t>稀疏因子</a:t>
            </a:r>
            <a:r>
              <a:rPr kumimoji="1" lang="zh-CN" altLang="en-US" sz="2400" dirty="0">
                <a:latin typeface="+mn-lt"/>
                <a:ea typeface="幼圆" panose="02010509060101010101" pitchFamily="49" charset="-122"/>
                <a:sym typeface="Symbol" panose="05050102010706020507" pitchFamily="18" charset="2"/>
              </a:rPr>
              <a:t>。</a:t>
            </a:r>
            <a:r>
              <a:rPr kumimoji="1" lang="zh-CN" altLang="en-US" sz="2400" dirty="0" smtClean="0">
                <a:latin typeface="+mn-lt"/>
                <a:ea typeface="幼圆" panose="02010509060101010101" pitchFamily="49" charset="-122"/>
                <a:sym typeface="Symbol" panose="05050102010706020507" pitchFamily="18" charset="2"/>
              </a:rPr>
              <a:t>通常情况下，当</a:t>
            </a:r>
            <a:r>
              <a:rPr kumimoji="1" lang="zh-CN" altLang="en-US" sz="2400" i="1" dirty="0" smtClean="0">
                <a:solidFill>
                  <a:srgbClr val="FFFF00"/>
                </a:solidFill>
                <a:latin typeface="+mn-lt"/>
                <a:ea typeface="幼圆" panose="02010509060101010101" pitchFamily="49" charset="-122"/>
                <a:sym typeface="Symbol" panose="05050102010706020507" pitchFamily="18" charset="2"/>
              </a:rPr>
              <a:t> </a:t>
            </a:r>
            <a:r>
              <a:rPr kumimoji="1" lang="en-US" altLang="zh-CN" sz="2400" dirty="0" smtClean="0">
                <a:solidFill>
                  <a:srgbClr val="FFFF00"/>
                </a:solidFill>
                <a:latin typeface="+mn-lt"/>
                <a:ea typeface="幼圆" panose="02010509060101010101" pitchFamily="49" charset="-122"/>
                <a:sym typeface="Symbol" panose="05050102010706020507" pitchFamily="18" charset="2"/>
              </a:rPr>
              <a:t>&lt;=</a:t>
            </a:r>
            <a:r>
              <a:rPr kumimoji="1" lang="en-US" altLang="zh-CN" sz="2400" dirty="0">
                <a:solidFill>
                  <a:srgbClr val="FFFF00"/>
                </a:solidFill>
                <a:latin typeface="+mn-lt"/>
                <a:ea typeface="幼圆" panose="02010509060101010101" pitchFamily="49" charset="-122"/>
                <a:sym typeface="Symbol" panose="05050102010706020507" pitchFamily="18" charset="2"/>
              </a:rPr>
              <a:t>0.05</a:t>
            </a:r>
            <a:r>
              <a:rPr kumimoji="1" lang="zh-CN" altLang="en-US" sz="2400" dirty="0" smtClean="0">
                <a:solidFill>
                  <a:srgbClr val="FFFF00"/>
                </a:solidFill>
                <a:latin typeface="+mn-lt"/>
                <a:ea typeface="幼圆" panose="02010509060101010101" pitchFamily="49" charset="-122"/>
              </a:rPr>
              <a:t>时，该矩阵称为</a:t>
            </a:r>
            <a:r>
              <a:rPr kumimoji="1" lang="zh-CN" altLang="en-US" sz="2400" b="1" dirty="0">
                <a:solidFill>
                  <a:srgbClr val="FFFF00"/>
                </a:solidFill>
                <a:latin typeface="+mn-lt"/>
                <a:ea typeface="幼圆" panose="02010509060101010101" pitchFamily="49" charset="-122"/>
              </a:rPr>
              <a:t>稀疏矩阵</a:t>
            </a:r>
            <a:r>
              <a:rPr kumimoji="1" lang="zh-CN" altLang="en-US" sz="2400" dirty="0">
                <a:latin typeface="+mn-lt"/>
                <a:ea typeface="幼圆" panose="02010509060101010101" pitchFamily="49" charset="-122"/>
              </a:rPr>
              <a:t>。</a:t>
            </a:r>
            <a:endParaRPr kumimoji="1" lang="zh-CN" altLang="en-US" sz="2400" dirty="0">
              <a:latin typeface="+mn-lt"/>
              <a:ea typeface="幼圆" panose="02010509060101010101" pitchFamily="49" charset="-122"/>
              <a:sym typeface="Symbol" panose="05050102010706020507" pitchFamily="18" charset="2"/>
            </a:endParaRPr>
          </a:p>
        </p:txBody>
      </p:sp>
      <p:sp>
        <p:nvSpPr>
          <p:cNvPr id="5128" name="Text Box 8"/>
          <p:cNvSpPr txBox="1">
            <a:spLocks noChangeArrowheads="1"/>
          </p:cNvSpPr>
          <p:nvPr/>
        </p:nvSpPr>
        <p:spPr bwMode="auto">
          <a:xfrm>
            <a:off x="690563" y="4041775"/>
            <a:ext cx="79851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ea typeface="幼圆" panose="02010509060101010101" pitchFamily="49" charset="-122"/>
              </a:rPr>
              <a:t>我们</a:t>
            </a:r>
            <a:r>
              <a:rPr kumimoji="1" lang="zh-CN" altLang="en-US" sz="2400" dirty="0" smtClean="0">
                <a:ea typeface="幼圆" panose="02010509060101010101" pitchFamily="49" charset="-122"/>
              </a:rPr>
              <a:t>在</a:t>
            </a:r>
            <a:r>
              <a:rPr kumimoji="1" lang="zh-CN" altLang="en-US" sz="2400" dirty="0">
                <a:ea typeface="幼圆" panose="02010509060101010101" pitchFamily="49" charset="-122"/>
              </a:rPr>
              <a:t>设计</a:t>
            </a:r>
            <a:r>
              <a:rPr kumimoji="1" lang="zh-CN" altLang="en-US" sz="2400" dirty="0" smtClean="0">
                <a:ea typeface="幼圆" panose="02010509060101010101" pitchFamily="49" charset="-122"/>
              </a:rPr>
              <a:t>存储</a:t>
            </a:r>
            <a:r>
              <a:rPr kumimoji="1" lang="zh-CN" altLang="en-US" sz="2400" dirty="0">
                <a:ea typeface="幼圆" panose="02010509060101010101" pitchFamily="49" charset="-122"/>
              </a:rPr>
              <a:t>的时候，除了存储非零元的值之外，还得存储它所在的行号和列号。由此构成一个</a:t>
            </a:r>
            <a:r>
              <a:rPr kumimoji="1" lang="zh-CN" altLang="en-US" sz="2400" b="1" u="sng" dirty="0" smtClean="0">
                <a:solidFill>
                  <a:srgbClr val="FFFF00"/>
                </a:solidFill>
                <a:ea typeface="幼圆" panose="02010509060101010101" pitchFamily="49" charset="-122"/>
              </a:rPr>
              <a:t>三元组</a:t>
            </a:r>
            <a:r>
              <a:rPr kumimoji="1" lang="zh-CN" altLang="en-US" sz="2400" b="1" dirty="0" smtClean="0">
                <a:solidFill>
                  <a:srgbClr val="FFFF00"/>
                </a:solidFill>
                <a:ea typeface="幼圆" panose="02010509060101010101" pitchFamily="49" charset="-122"/>
              </a:rPr>
              <a:t> </a:t>
            </a:r>
            <a:r>
              <a:rPr kumimoji="1" lang="en-US" altLang="zh-CN" sz="2400" b="1" dirty="0" smtClean="0">
                <a:latin typeface="+mn-lt"/>
                <a:ea typeface="幼圆" panose="02010509060101010101" pitchFamily="49" charset="-122"/>
              </a:rPr>
              <a:t>(</a:t>
            </a:r>
            <a:r>
              <a:rPr kumimoji="1" lang="en-US" altLang="zh-CN" sz="2400" b="1" i="1" dirty="0">
                <a:latin typeface="+mn-lt"/>
                <a:ea typeface="幼圆" panose="02010509060101010101" pitchFamily="49" charset="-122"/>
              </a:rPr>
              <a:t>i</a:t>
            </a:r>
            <a:r>
              <a:rPr kumimoji="1" lang="en-US" altLang="zh-CN" sz="2400" b="1" dirty="0">
                <a:latin typeface="+mn-lt"/>
                <a:ea typeface="幼圆" panose="02010509060101010101" pitchFamily="49" charset="-122"/>
              </a:rPr>
              <a:t>, </a:t>
            </a:r>
            <a:r>
              <a:rPr kumimoji="1" lang="en-US" altLang="zh-CN" sz="2400" b="1" i="1" dirty="0">
                <a:latin typeface="+mn-lt"/>
                <a:ea typeface="幼圆" panose="02010509060101010101" pitchFamily="49" charset="-122"/>
              </a:rPr>
              <a:t>j</a:t>
            </a:r>
            <a:r>
              <a:rPr kumimoji="1" lang="en-US" altLang="zh-CN" sz="2400" b="1" dirty="0">
                <a:latin typeface="+mn-lt"/>
                <a:ea typeface="幼圆" panose="02010509060101010101" pitchFamily="49" charset="-122"/>
              </a:rPr>
              <a:t>, </a:t>
            </a:r>
            <a:r>
              <a:rPr kumimoji="1" lang="en-US" altLang="zh-CN" sz="2400" b="1" i="1" dirty="0" err="1">
                <a:latin typeface="+mn-lt"/>
                <a:ea typeface="幼圆" panose="02010509060101010101" pitchFamily="49" charset="-122"/>
              </a:rPr>
              <a:t>a</a:t>
            </a:r>
            <a:r>
              <a:rPr kumimoji="1" lang="en-US" altLang="zh-CN" sz="2400" b="1" i="1" baseline="-25000" dirty="0" err="1">
                <a:latin typeface="+mn-lt"/>
                <a:ea typeface="幼圆" panose="02010509060101010101" pitchFamily="49" charset="-122"/>
              </a:rPr>
              <a:t>ij</a:t>
            </a:r>
            <a:r>
              <a:rPr kumimoji="1" lang="en-US" altLang="zh-CN" sz="2400" b="1" dirty="0">
                <a:latin typeface="+mn-lt"/>
                <a:ea typeface="幼圆" panose="02010509060101010101" pitchFamily="49" charset="-122"/>
              </a:rPr>
              <a:t>)</a:t>
            </a:r>
            <a:r>
              <a:rPr kumimoji="1" lang="zh-CN" altLang="en-US" sz="2400" dirty="0">
                <a:ea typeface="幼圆" panose="02010509060101010101" pitchFamily="49" charset="-122"/>
              </a:rPr>
              <a:t>，该三元组唯一确定了该矩阵元素。</a:t>
            </a:r>
            <a:endParaRPr kumimoji="1" lang="zh-CN" altLang="en-US" sz="2400" dirty="0">
              <a:ea typeface="幼圆" panose="02010509060101010101" pitchFamily="49" charset="-122"/>
            </a:endParaRPr>
          </a:p>
          <a:p>
            <a:endParaRPr kumimoji="1" lang="zh-CN" altLang="en-US" sz="2400" dirty="0">
              <a:ea typeface="幼圆" panose="02010509060101010101" pitchFamily="49" charset="-122"/>
            </a:endParaRPr>
          </a:p>
          <a:p>
            <a:r>
              <a:rPr kumimoji="1" lang="zh-CN" altLang="en-US" sz="2400" dirty="0">
                <a:ea typeface="幼圆" panose="02010509060101010101" pitchFamily="49" charset="-122"/>
              </a:rPr>
              <a:t>注意：</a:t>
            </a:r>
            <a:r>
              <a:rPr kumimoji="1" lang="zh-CN" altLang="en-US" sz="2400" b="1" dirty="0">
                <a:solidFill>
                  <a:srgbClr val="FFFF00"/>
                </a:solidFill>
                <a:ea typeface="幼圆" panose="02010509060101010101" pitchFamily="49" charset="-122"/>
              </a:rPr>
              <a:t>三元组表中的元素是有序排列的。</a:t>
            </a:r>
            <a:r>
              <a:rPr kumimoji="1" lang="en-US" altLang="zh-CN" sz="2400" b="1" dirty="0">
                <a:solidFill>
                  <a:srgbClr val="FFFF00"/>
                </a:solidFill>
                <a:ea typeface="幼圆" panose="02010509060101010101" pitchFamily="49" charset="-122"/>
              </a:rPr>
              <a:t>(</a:t>
            </a:r>
            <a:r>
              <a:rPr kumimoji="1" lang="zh-CN" altLang="en-US" sz="2400" b="1" dirty="0">
                <a:solidFill>
                  <a:srgbClr val="FFFF00"/>
                </a:solidFill>
                <a:ea typeface="幼圆" panose="02010509060101010101" pitchFamily="49" charset="-122"/>
              </a:rPr>
              <a:t>按照行优先、行相同列大小方式</a:t>
            </a:r>
            <a:r>
              <a:rPr kumimoji="1" lang="en-US" altLang="zh-CN" sz="2400" b="1" dirty="0">
                <a:solidFill>
                  <a:srgbClr val="FFFF00"/>
                </a:solidFill>
                <a:ea typeface="幼圆" panose="02010509060101010101" pitchFamily="49" charset="-122"/>
              </a:rPr>
              <a:t>)</a:t>
            </a:r>
            <a:endParaRPr kumimoji="1" lang="en-US" altLang="zh-CN" sz="2400" b="1" dirty="0">
              <a:solidFill>
                <a:srgbClr val="FFFF00"/>
              </a:solidFill>
              <a:ea typeface="幼圆" panose="02010509060101010101" pitchFamily="49" charset="-122"/>
            </a:endParaRPr>
          </a:p>
        </p:txBody>
      </p:sp>
      <p:sp>
        <p:nvSpPr>
          <p:cNvPr id="5130" name="Rectangle 10"/>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en-US" altLang="zh-CN" sz="4400" dirty="0">
                <a:solidFill>
                  <a:srgbClr val="FFFF00"/>
                </a:solidFill>
                <a:ea typeface="幼圆" panose="02010509060101010101" pitchFamily="49" charset="-122"/>
              </a:rPr>
              <a:t>5.2.</a:t>
            </a:r>
            <a:r>
              <a:rPr kumimoji="1" lang="en-US" altLang="zh-CN" sz="4400" dirty="0" smtClean="0">
                <a:solidFill>
                  <a:srgbClr val="FFFF00"/>
                </a:solidFill>
                <a:ea typeface="幼圆" panose="02010509060101010101" pitchFamily="49" charset="-122"/>
              </a:rPr>
              <a:t>2 </a:t>
            </a:r>
            <a:r>
              <a:rPr kumimoji="1" lang="en-US" altLang="zh-CN" sz="4400" dirty="0">
                <a:solidFill>
                  <a:srgbClr val="FFFF00"/>
                </a:solidFill>
                <a:ea typeface="幼圆" panose="02010509060101010101" pitchFamily="49" charset="-122"/>
              </a:rPr>
              <a:t>Sparse Matrix</a:t>
            </a:r>
            <a:endParaRPr kumimoji="1" lang="en-US" altLang="zh-CN" sz="4400" dirty="0">
              <a:solidFill>
                <a:srgbClr val="FFFF00"/>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6"/>
          <p:cNvSpPr>
            <a:spLocks noGrp="1" noChangeArrowheads="1"/>
          </p:cNvSpPr>
          <p:nvPr>
            <p:ph type="body" idx="1"/>
          </p:nvPr>
        </p:nvSpPr>
        <p:spPr>
          <a:xfrm>
            <a:off x="457200" y="5445224"/>
            <a:ext cx="8229600" cy="108000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buFont typeface="Wingdings" panose="05000000000000000000" pitchFamily="2" charset="2"/>
              <a:buNone/>
            </a:pPr>
            <a:r>
              <a:rPr lang="en-US" altLang="zh-CN" dirty="0">
                <a:solidFill>
                  <a:schemeClr val="tx1"/>
                </a:solidFill>
              </a:rPr>
              <a:t>Row: </a:t>
            </a:r>
            <a:r>
              <a:rPr lang="en-US" altLang="zh-CN" i="1" dirty="0">
                <a:solidFill>
                  <a:schemeClr val="tx1"/>
                </a:solidFill>
              </a:rPr>
              <a:t>m</a:t>
            </a:r>
            <a:r>
              <a:rPr lang="en-US" altLang="zh-CN" dirty="0">
                <a:solidFill>
                  <a:schemeClr val="tx1"/>
                </a:solidFill>
              </a:rPr>
              <a:t>=6;   Column: </a:t>
            </a:r>
            <a:r>
              <a:rPr lang="en-US" altLang="zh-CN" i="1" dirty="0">
                <a:solidFill>
                  <a:schemeClr val="tx1"/>
                </a:solidFill>
              </a:rPr>
              <a:t>n</a:t>
            </a:r>
            <a:r>
              <a:rPr lang="en-US" altLang="zh-CN" dirty="0">
                <a:solidFill>
                  <a:schemeClr val="tx1"/>
                </a:solidFill>
              </a:rPr>
              <a:t>=7;  </a:t>
            </a:r>
            <a:endParaRPr lang="en-US" altLang="zh-CN" dirty="0" smtClean="0">
              <a:solidFill>
                <a:schemeClr val="tx1"/>
              </a:solidFill>
            </a:endParaRPr>
          </a:p>
          <a:p>
            <a:pPr>
              <a:spcBef>
                <a:spcPts val="0"/>
              </a:spcBef>
              <a:buFont typeface="Wingdings" panose="05000000000000000000" pitchFamily="2" charset="2"/>
              <a:buNone/>
            </a:pPr>
            <a:r>
              <a:rPr lang="en-US" altLang="zh-CN" dirty="0" smtClean="0">
                <a:solidFill>
                  <a:schemeClr val="tx1"/>
                </a:solidFill>
              </a:rPr>
              <a:t>The </a:t>
            </a:r>
            <a:r>
              <a:rPr lang="en-US" altLang="zh-CN" dirty="0">
                <a:solidFill>
                  <a:schemeClr val="tx1"/>
                </a:solidFill>
              </a:rPr>
              <a:t>number of non-zero elements: </a:t>
            </a:r>
            <a:r>
              <a:rPr lang="en-US" altLang="zh-CN" i="1" dirty="0" smtClean="0">
                <a:solidFill>
                  <a:schemeClr val="tx1"/>
                </a:solidFill>
              </a:rPr>
              <a:t>t</a:t>
            </a:r>
            <a:r>
              <a:rPr lang="en-US" altLang="zh-CN" dirty="0" smtClean="0">
                <a:solidFill>
                  <a:schemeClr val="tx1"/>
                </a:solidFill>
              </a:rPr>
              <a:t>=8</a:t>
            </a:r>
            <a:endParaRPr lang="en-US" altLang="zh-CN" dirty="0" smtClean="0">
              <a:solidFill>
                <a:schemeClr val="tx1"/>
              </a:solidFill>
            </a:endParaRPr>
          </a:p>
        </p:txBody>
      </p:sp>
      <p:graphicFrame>
        <p:nvGraphicFramePr>
          <p:cNvPr id="55303" name="Object 7"/>
          <p:cNvGraphicFramePr>
            <a:graphicFrameLocks noChangeAspect="1"/>
          </p:cNvGraphicFramePr>
          <p:nvPr/>
        </p:nvGraphicFramePr>
        <p:xfrm>
          <a:off x="1445260" y="1484630"/>
          <a:ext cx="6253480" cy="3586480"/>
        </p:xfrm>
        <a:graphic>
          <a:graphicData uri="http://schemas.openxmlformats.org/presentationml/2006/ole">
            <mc:AlternateContent xmlns:mc="http://schemas.openxmlformats.org/markup-compatibility/2006">
              <mc:Choice xmlns:v="urn:schemas-microsoft-com:vml" Requires="v">
                <p:oleObj spid="_x0000_s55398" name="Equation" r:id="rId1" imgW="2476500" imgH="1371600" progId="Equation.DSMT4">
                  <p:embed/>
                </p:oleObj>
              </mc:Choice>
              <mc:Fallback>
                <p:oleObj name="Equation" r:id="rId1" imgW="2476500" imgH="13716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260" y="1484630"/>
                        <a:ext cx="6253480" cy="3586480"/>
                      </a:xfrm>
                      <a:prstGeom prst="rect">
                        <a:avLst/>
                      </a:prstGeom>
                      <a:solidFill>
                        <a:srgbClr val="FFFFCC"/>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304" name="Rectangle 8"/>
          <p:cNvSpPr>
            <a:spLocks noGrp="1" noChangeArrowheads="1"/>
          </p:cNvSpPr>
          <p:nvPr>
            <p:ph type="title"/>
          </p:nvPr>
        </p:nvSpPr>
        <p:spPr/>
        <p:txBody>
          <a:bodyPr/>
          <a:lstStyle/>
          <a:p>
            <a:r>
              <a:rPr lang="en-US" altLang="zh-CN"/>
              <a:t>Example</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5605" y="1340485"/>
            <a:ext cx="8262938"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#define </a:t>
            </a:r>
            <a:r>
              <a:rPr kumimoji="1" lang="en-US" altLang="zh-CN" sz="2400" dirty="0" err="1">
                <a:latin typeface="Times New Roman" panose="02020603050405020304" pitchFamily="18" charset="0"/>
                <a:ea typeface="幼圆" panose="02010509060101010101" pitchFamily="49" charset="-122"/>
              </a:rPr>
              <a:t>MaxSize</a:t>
            </a:r>
            <a:r>
              <a:rPr kumimoji="1" lang="en-US" altLang="zh-CN" sz="2400" dirty="0">
                <a:latin typeface="Times New Roman" panose="02020603050405020304" pitchFamily="18" charset="0"/>
                <a:ea typeface="幼圆" panose="02010509060101010101" pitchFamily="49" charset="-122"/>
              </a:rPr>
              <a:t> 20000</a:t>
            </a:r>
            <a:endParaRPr kumimoji="1" lang="en-US" altLang="zh-CN" sz="2400" dirty="0">
              <a:latin typeface="Times New Roman" panose="02020603050405020304" pitchFamily="18" charset="0"/>
              <a:ea typeface="幼圆" panose="02010509060101010101" pitchFamily="49" charset="-122"/>
            </a:endParaRPr>
          </a:p>
          <a:p>
            <a:endParaRPr kumimoji="1" lang="en-US" altLang="zh-CN" sz="2400" dirty="0" err="1">
              <a:solidFill>
                <a:schemeClr val="tx1"/>
              </a:solidFill>
              <a:latin typeface="Times New Roman" panose="02020603050405020304" pitchFamily="18" charset="0"/>
              <a:ea typeface="幼圆" panose="02010509060101010101" pitchFamily="49" charset="-122"/>
            </a:endParaRPr>
          </a:p>
          <a:p>
            <a:r>
              <a:rPr kumimoji="1" lang="en-US" altLang="zh-CN" sz="2400" dirty="0" err="1">
                <a:solidFill>
                  <a:schemeClr val="tx1"/>
                </a:solidFill>
                <a:latin typeface="Times New Roman" panose="02020603050405020304" pitchFamily="18" charset="0"/>
                <a:ea typeface="幼圆" panose="02010509060101010101" pitchFamily="49" charset="-122"/>
              </a:rPr>
              <a:t>typedef</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struct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err="1" smtClean="0">
                <a:solidFill>
                  <a:schemeClr val="tx1"/>
                </a:solidFill>
                <a:latin typeface="Times New Roman" panose="02020603050405020304" pitchFamily="18" charset="0"/>
                <a:ea typeface="幼圆" panose="02010509060101010101" pitchFamily="49" charset="-122"/>
              </a:rPr>
              <a:t>int</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a:solidFill>
                  <a:schemeClr val="tx1"/>
                </a:solidFill>
                <a:latin typeface="Times New Roman" panose="02020603050405020304" pitchFamily="18" charset="0"/>
                <a:ea typeface="幼圆" panose="02010509060101010101" pitchFamily="49" charset="-122"/>
              </a:rPr>
              <a:t>i, j;		</a:t>
            </a:r>
            <a:r>
              <a:rPr kumimoji="1" lang="en-US" altLang="zh-CN" sz="2400" dirty="0" smtClean="0">
                <a:solidFill>
                  <a:srgbClr val="66FF33"/>
                </a:solidFill>
                <a:latin typeface="Times New Roman" panose="02020603050405020304" pitchFamily="18" charset="0"/>
                <a:ea typeface="幼圆" panose="02010509060101010101" pitchFamily="49" charset="-122"/>
              </a:rPr>
              <a:t>/* </a:t>
            </a:r>
            <a:r>
              <a:rPr kumimoji="1" lang="zh-CN" altLang="en-US" sz="2400" dirty="0">
                <a:solidFill>
                  <a:srgbClr val="66FF33"/>
                </a:solidFill>
                <a:latin typeface="Times New Roman" panose="02020603050405020304" pitchFamily="18" charset="0"/>
                <a:ea typeface="幼圆" panose="02010509060101010101" pitchFamily="49" charset="-122"/>
              </a:rPr>
              <a:t>行号和列号 *</a:t>
            </a:r>
            <a:r>
              <a:rPr kumimoji="1" lang="en-US" altLang="zh-CN" sz="2400" dirty="0">
                <a:solidFill>
                  <a:srgbClr val="66FF33"/>
                </a:solidFill>
                <a:latin typeface="Times New Roman" panose="02020603050405020304" pitchFamily="18" charset="0"/>
                <a:ea typeface="幼圆" panose="02010509060101010101" pitchFamily="49" charset="-122"/>
              </a:rPr>
              <a:t>/</a:t>
            </a:r>
            <a:endParaRPr kumimoji="1" lang="en-US" altLang="zh-CN" sz="2400" dirty="0">
              <a:solidFill>
                <a:srgbClr val="66FF33"/>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err="1" smtClean="0">
                <a:solidFill>
                  <a:schemeClr val="tx1"/>
                </a:solidFill>
                <a:latin typeface="Times New Roman" panose="02020603050405020304" pitchFamily="18" charset="0"/>
                <a:ea typeface="幼圆" panose="02010509060101010101" pitchFamily="49" charset="-122"/>
              </a:rPr>
              <a:t>ElemType</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elem</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rgbClr val="66FF33"/>
                </a:solidFill>
                <a:latin typeface="Times New Roman" panose="02020603050405020304" pitchFamily="18" charset="0"/>
                <a:ea typeface="幼圆" panose="02010509060101010101" pitchFamily="49" charset="-122"/>
              </a:rPr>
              <a:t>/* </a:t>
            </a:r>
            <a:r>
              <a:rPr kumimoji="1" lang="zh-CN" altLang="en-US" sz="2400" dirty="0">
                <a:solidFill>
                  <a:srgbClr val="66FF33"/>
                </a:solidFill>
                <a:latin typeface="Times New Roman" panose="02020603050405020304" pitchFamily="18" charset="0"/>
                <a:ea typeface="幼圆" panose="02010509060101010101" pitchFamily="49" charset="-122"/>
              </a:rPr>
              <a:t>元素值 *</a:t>
            </a:r>
            <a:r>
              <a:rPr kumimoji="1" lang="en-US" altLang="zh-CN" sz="2400" dirty="0">
                <a:solidFill>
                  <a:srgbClr val="66FF33"/>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}Triple;</a:t>
            </a:r>
            <a:endParaRPr kumimoji="1" lang="en-US" altLang="zh-CN" sz="2400" dirty="0">
              <a:solidFill>
                <a:srgbClr val="FFFF00"/>
              </a:solidFill>
              <a:latin typeface="Times New Roman" panose="02020603050405020304" pitchFamily="18" charset="0"/>
              <a:ea typeface="幼圆" panose="02010509060101010101" pitchFamily="49" charset="-122"/>
            </a:endParaRPr>
          </a:p>
          <a:p>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err="1">
                <a:solidFill>
                  <a:schemeClr val="tx1"/>
                </a:solidFill>
                <a:latin typeface="Times New Roman" panose="02020603050405020304" pitchFamily="18" charset="0"/>
                <a:ea typeface="幼圆" panose="02010509060101010101" pitchFamily="49" charset="-122"/>
              </a:rPr>
              <a:t>typedef</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struct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smtClean="0">
                <a:solidFill>
                  <a:schemeClr val="tx1"/>
                </a:solidFill>
                <a:latin typeface="Times New Roman" panose="02020603050405020304" pitchFamily="18" charset="0"/>
                <a:ea typeface="幼圆" panose="02010509060101010101" pitchFamily="49" charset="-122"/>
              </a:rPr>
              <a:t>        Triple</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 data[</a:t>
            </a:r>
            <a:r>
              <a:rPr kumimoji="1" lang="en-US" altLang="zh-CN" sz="2400" dirty="0" err="1" smtClean="0">
                <a:solidFill>
                  <a:schemeClr val="tx1"/>
                </a:solidFill>
                <a:latin typeface="Times New Roman" panose="02020603050405020304" pitchFamily="18" charset="0"/>
                <a:ea typeface="幼圆" panose="02010509060101010101" pitchFamily="49" charset="-122"/>
              </a:rPr>
              <a:t>MaxSize</a:t>
            </a:r>
            <a:r>
              <a:rPr kumimoji="1" lang="en-US" altLang="zh-CN" sz="2400" dirty="0">
                <a:solidFill>
                  <a:schemeClr val="tx1"/>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err="1" smtClean="0">
                <a:solidFill>
                  <a:schemeClr val="tx1"/>
                </a:solidFill>
                <a:latin typeface="Times New Roman" panose="02020603050405020304" pitchFamily="18" charset="0"/>
                <a:ea typeface="幼圆" panose="02010509060101010101" pitchFamily="49" charset="-122"/>
              </a:rPr>
              <a:t>int</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 mu</a:t>
            </a:r>
            <a:r>
              <a:rPr kumimoji="1" lang="en-US" altLang="zh-CN" sz="2400" dirty="0">
                <a:solidFill>
                  <a:schemeClr val="tx1"/>
                </a:solidFill>
                <a:latin typeface="Times New Roman" panose="02020603050405020304" pitchFamily="18" charset="0"/>
                <a:ea typeface="幼圆" panose="02010509060101010101" pitchFamily="49" charset="-122"/>
              </a:rPr>
              <a:t>, nu, </a:t>
            </a:r>
            <a:r>
              <a:rPr kumimoji="1" lang="en-US" altLang="zh-CN" sz="2400" dirty="0" err="1">
                <a:solidFill>
                  <a:schemeClr val="tx1"/>
                </a:solidFill>
                <a:latin typeface="Times New Roman" panose="02020603050405020304" pitchFamily="18" charset="0"/>
                <a:ea typeface="幼圆" panose="02010509060101010101" pitchFamily="49" charset="-122"/>
              </a:rPr>
              <a:t>tu</a:t>
            </a:r>
            <a:r>
              <a:rPr kumimoji="1" lang="en-US" altLang="zh-CN" sz="2400" dirty="0" smtClean="0">
                <a:solidFill>
                  <a:schemeClr val="tx1"/>
                </a:solidFill>
                <a:latin typeface="Times New Roman" panose="02020603050405020304" pitchFamily="18" charset="0"/>
                <a:ea typeface="幼圆" panose="02010509060101010101" pitchFamily="49" charset="-122"/>
              </a:rPr>
              <a:t>;	</a:t>
            </a:r>
            <a:r>
              <a:rPr kumimoji="1" lang="en-US" altLang="zh-CN" sz="2400" dirty="0" smtClean="0">
                <a:solidFill>
                  <a:srgbClr val="66FF33"/>
                </a:solidFill>
                <a:latin typeface="Times New Roman" panose="02020603050405020304" pitchFamily="18" charset="0"/>
                <a:ea typeface="幼圆" panose="02010509060101010101" pitchFamily="49" charset="-122"/>
              </a:rPr>
              <a:t>/* </a:t>
            </a:r>
            <a:r>
              <a:rPr kumimoji="1" lang="zh-CN" altLang="en-US" sz="2400" dirty="0">
                <a:solidFill>
                  <a:srgbClr val="66FF33"/>
                </a:solidFill>
                <a:latin typeface="Times New Roman" panose="02020603050405020304" pitchFamily="18" charset="0"/>
                <a:ea typeface="幼圆" panose="02010509060101010101" pitchFamily="49" charset="-122"/>
              </a:rPr>
              <a:t>行数、列数和非零元个数*</a:t>
            </a:r>
            <a:r>
              <a:rPr kumimoji="1" lang="en-US" altLang="zh-CN" sz="2400" dirty="0">
                <a:solidFill>
                  <a:srgbClr val="66FF33"/>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r>
              <a:rPr kumimoji="1" lang="en-US" altLang="zh-CN" sz="2400" dirty="0" err="1">
                <a:solidFill>
                  <a:schemeClr val="tx1"/>
                </a:solidFill>
                <a:latin typeface="Times New Roman" panose="02020603050405020304" pitchFamily="18" charset="0"/>
                <a:ea typeface="幼圆" panose="02010509060101010101" pitchFamily="49" charset="-122"/>
              </a:rPr>
              <a:t>TSMatrix</a:t>
            </a:r>
            <a:r>
              <a:rPr kumimoji="1" lang="en-US" altLang="zh-CN" sz="2400" dirty="0">
                <a:solidFill>
                  <a:schemeClr val="tx1"/>
                </a:solidFill>
                <a:latin typeface="Times New Roman" panose="02020603050405020304" pitchFamily="18" charset="0"/>
                <a:ea typeface="幼圆" panose="02010509060101010101" pitchFamily="49" charset="-122"/>
              </a:rPr>
              <a:t>;</a:t>
            </a:r>
            <a:endParaRPr kumimoji="1" lang="en-US" altLang="zh-CN" sz="2400" dirty="0">
              <a:solidFill>
                <a:schemeClr val="tx1"/>
              </a:solidFill>
              <a:latin typeface="Times New Roman" panose="02020603050405020304" pitchFamily="18" charset="0"/>
              <a:ea typeface="幼圆" panose="02010509060101010101" pitchFamily="49" charset="-122"/>
            </a:endParaRPr>
          </a:p>
        </p:txBody>
      </p:sp>
      <p:sp>
        <p:nvSpPr>
          <p:cNvPr id="6147" name="Rectangle 3"/>
          <p:cNvSpPr>
            <a:spLocks noChangeArrowheads="1"/>
          </p:cNvSpPr>
          <p:nvPr/>
        </p:nvSpPr>
        <p:spPr bwMode="auto">
          <a:xfrm>
            <a:off x="323850" y="425450"/>
            <a:ext cx="5822950" cy="5191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FFFF00"/>
                </a:solidFill>
                <a:ea typeface="幼圆" panose="02010509060101010101" pitchFamily="49" charset="-122"/>
              </a:rPr>
              <a:t>1. Sequential list of triple (</a:t>
            </a:r>
            <a:r>
              <a:rPr kumimoji="1" lang="zh-CN" altLang="en-US" sz="2800" dirty="0">
                <a:solidFill>
                  <a:srgbClr val="FFFF00"/>
                </a:solidFill>
                <a:ea typeface="幼圆" panose="02010509060101010101" pitchFamily="49" charset="-122"/>
              </a:rPr>
              <a:t>三元组表</a:t>
            </a:r>
            <a:r>
              <a:rPr kumimoji="1" lang="en-US" altLang="zh-CN" sz="2800" dirty="0">
                <a:solidFill>
                  <a:srgbClr val="FFFF00"/>
                </a:solidFill>
                <a:ea typeface="幼圆" panose="02010509060101010101" pitchFamily="49" charset="-122"/>
              </a:rPr>
              <a:t>)</a:t>
            </a:r>
            <a:endParaRPr kumimoji="1" lang="en-US" altLang="zh-CN" sz="2800" dirty="0">
              <a:solidFill>
                <a:srgbClr val="FFFF00"/>
              </a:solidFill>
              <a:ea typeface="幼圆" panose="02010509060101010101" pitchFamily="49" charset="-122"/>
            </a:endParaRPr>
          </a:p>
        </p:txBody>
      </p:sp>
      <p:graphicFrame>
        <p:nvGraphicFramePr>
          <p:cNvPr id="6148" name="Object 4"/>
          <p:cNvGraphicFramePr>
            <a:graphicFrameLocks noChangeAspect="1"/>
          </p:cNvGraphicFramePr>
          <p:nvPr/>
        </p:nvGraphicFramePr>
        <p:xfrm>
          <a:off x="5075555" y="1340485"/>
          <a:ext cx="3642995" cy="514350"/>
        </p:xfrm>
        <a:graphic>
          <a:graphicData uri="http://schemas.openxmlformats.org/presentationml/2006/ole">
            <mc:AlternateContent xmlns:mc="http://schemas.openxmlformats.org/markup-compatibility/2006">
              <mc:Choice xmlns:v="urn:schemas-microsoft-com:vml" Requires="v">
                <p:oleObj spid="_x0000_s6242" name="文档" r:id="rId1" imgW="6296025" imgH="1181100" progId="Word.Document.8">
                  <p:embed/>
                </p:oleObj>
              </mc:Choice>
              <mc:Fallback>
                <p:oleObj name="文档" r:id="rId1" imgW="6296025" imgH="118110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l="-1907" t="-7666" r="-1907" b="24500"/>
                      <a:stretch>
                        <a:fillRect/>
                      </a:stretch>
                    </p:blipFill>
                    <p:spPr bwMode="auto">
                      <a:xfrm>
                        <a:off x="5075555" y="1340485"/>
                        <a:ext cx="3642995" cy="514350"/>
                      </a:xfrm>
                      <a:prstGeom prst="rect">
                        <a:avLst/>
                      </a:prstGeom>
                      <a:solidFill>
                        <a:srgbClr val="FFFFCC"/>
                      </a:solidFill>
                      <a:ln w="9525">
                        <a:solidFill>
                          <a:schemeClr val="bg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a:noFill/>
        </p:spPr>
        <p:txBody>
          <a:bodyPr/>
          <a:lstStyle/>
          <a:p>
            <a:r>
              <a:rPr lang="zh-CN" altLang="en-US" b="1"/>
              <a:t>本章学习的线索</a:t>
            </a:r>
            <a:endParaRPr lang="zh-CN" altLang="en-US" b="1"/>
          </a:p>
        </p:txBody>
      </p:sp>
      <p:sp>
        <p:nvSpPr>
          <p:cNvPr id="96261" name="Rectangle 5"/>
          <p:cNvSpPr>
            <a:spLocks noGrp="1" noChangeArrowheads="1"/>
          </p:cNvSpPr>
          <p:nvPr>
            <p:ph type="body" idx="1"/>
          </p:nvPr>
        </p:nvSpPr>
        <p:spPr>
          <a:xfrm>
            <a:off x="457200" y="1600200"/>
            <a:ext cx="8229600" cy="4852988"/>
          </a:xfrm>
          <a:noFill/>
        </p:spPr>
        <p:txBody>
          <a:bodyPr/>
          <a:lstStyle/>
          <a:p>
            <a:pPr>
              <a:lnSpc>
                <a:spcPct val="90000"/>
              </a:lnSpc>
            </a:pPr>
            <a:r>
              <a:rPr lang="zh-CN" altLang="en-US"/>
              <a:t>主要线索</a:t>
            </a:r>
            <a:endParaRPr lang="zh-CN" altLang="en-US"/>
          </a:p>
          <a:p>
            <a:pPr>
              <a:lnSpc>
                <a:spcPct val="90000"/>
              </a:lnSpc>
            </a:pPr>
            <a:endParaRPr lang="zh-CN" altLang="en-US"/>
          </a:p>
          <a:p>
            <a:pPr>
              <a:lnSpc>
                <a:spcPct val="90000"/>
              </a:lnSpc>
            </a:pPr>
            <a:endParaRPr lang="zh-CN" altLang="en-US"/>
          </a:p>
          <a:p>
            <a:pPr>
              <a:lnSpc>
                <a:spcPct val="90000"/>
              </a:lnSpc>
            </a:pPr>
            <a:r>
              <a:rPr lang="zh-CN" altLang="en-US"/>
              <a:t>重点</a:t>
            </a:r>
            <a:endParaRPr lang="zh-CN" altLang="en-US"/>
          </a:p>
          <a:p>
            <a:pPr lvl="1">
              <a:lnSpc>
                <a:spcPct val="90000"/>
              </a:lnSpc>
            </a:pPr>
            <a:r>
              <a:rPr lang="zh-CN" altLang="en-US"/>
              <a:t>稀疏矩阵的三元组存储</a:t>
            </a:r>
            <a:endParaRPr lang="zh-CN" altLang="en-US"/>
          </a:p>
          <a:p>
            <a:pPr lvl="1">
              <a:lnSpc>
                <a:spcPct val="90000"/>
              </a:lnSpc>
            </a:pPr>
            <a:r>
              <a:rPr lang="zh-CN" altLang="en-US"/>
              <a:t>广义表的概念和存储表示</a:t>
            </a:r>
            <a:endParaRPr lang="zh-CN" altLang="en-US"/>
          </a:p>
          <a:p>
            <a:pPr>
              <a:lnSpc>
                <a:spcPct val="90000"/>
              </a:lnSpc>
            </a:pPr>
            <a:r>
              <a:rPr lang="zh-CN" altLang="en-US"/>
              <a:t> 难点 </a:t>
            </a:r>
            <a:endParaRPr lang="zh-CN" altLang="en-US"/>
          </a:p>
          <a:p>
            <a:pPr lvl="1">
              <a:lnSpc>
                <a:spcPct val="90000"/>
              </a:lnSpc>
            </a:pPr>
            <a:r>
              <a:rPr lang="zh-CN" altLang="en-US"/>
              <a:t> 稀疏矩阵的运算（转置、乘法）</a:t>
            </a:r>
            <a:endParaRPr lang="zh-CN" altLang="en-US"/>
          </a:p>
          <a:p>
            <a:pPr lvl="1">
              <a:lnSpc>
                <a:spcPct val="90000"/>
              </a:lnSpc>
            </a:pPr>
            <a:r>
              <a:rPr lang="zh-CN" altLang="en-US"/>
              <a:t>十字链表存储结构</a:t>
            </a:r>
            <a:endParaRPr lang="zh-CN" altLang="en-US"/>
          </a:p>
        </p:txBody>
      </p:sp>
      <p:sp>
        <p:nvSpPr>
          <p:cNvPr id="96262" name="Text Box 6"/>
          <p:cNvSpPr txBox="1">
            <a:spLocks noChangeArrowheads="1"/>
          </p:cNvSpPr>
          <p:nvPr/>
        </p:nvSpPr>
        <p:spPr bwMode="auto">
          <a:xfrm>
            <a:off x="611188" y="2413000"/>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矩阵的压缩存储</a:t>
            </a:r>
            <a:endParaRPr lang="zh-CN" altLang="en-US">
              <a:ea typeface="幼圆" panose="02010509060101010101" pitchFamily="49" charset="-122"/>
            </a:endParaRPr>
          </a:p>
        </p:txBody>
      </p:sp>
      <p:sp>
        <p:nvSpPr>
          <p:cNvPr id="96263" name="Text Box 7"/>
          <p:cNvSpPr txBox="1">
            <a:spLocks noChangeArrowheads="1"/>
          </p:cNvSpPr>
          <p:nvPr/>
        </p:nvSpPr>
        <p:spPr bwMode="auto">
          <a:xfrm>
            <a:off x="2546350" y="2413000"/>
            <a:ext cx="1704975"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稀疏矩阵</a:t>
            </a:r>
            <a:endParaRPr lang="zh-CN" altLang="en-US">
              <a:ea typeface="幼圆" panose="02010509060101010101" pitchFamily="49" charset="-122"/>
            </a:endParaRPr>
          </a:p>
          <a:p>
            <a:pPr algn="ctr"/>
            <a:r>
              <a:rPr lang="zh-CN" altLang="en-US">
                <a:ea typeface="幼圆" panose="02010509060101010101" pitchFamily="49" charset="-122"/>
              </a:rPr>
              <a:t>的运算</a:t>
            </a:r>
            <a:endParaRPr lang="zh-CN" altLang="en-US">
              <a:ea typeface="幼圆" panose="02010509060101010101" pitchFamily="49" charset="-122"/>
            </a:endParaRPr>
          </a:p>
        </p:txBody>
      </p:sp>
      <p:sp>
        <p:nvSpPr>
          <p:cNvPr id="96264" name="Text Box 8"/>
          <p:cNvSpPr txBox="1">
            <a:spLocks noChangeArrowheads="1"/>
          </p:cNvSpPr>
          <p:nvPr/>
        </p:nvSpPr>
        <p:spPr bwMode="auto">
          <a:xfrm>
            <a:off x="4748213" y="241300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广义表的表示和实现</a:t>
            </a:r>
            <a:endParaRPr lang="zh-CN" altLang="en-US">
              <a:ea typeface="幼圆" panose="02010509060101010101" pitchFamily="49" charset="-122"/>
            </a:endParaRPr>
          </a:p>
        </p:txBody>
      </p:sp>
      <p:sp>
        <p:nvSpPr>
          <p:cNvPr id="96265" name="Text Box 9"/>
          <p:cNvSpPr txBox="1">
            <a:spLocks noChangeArrowheads="1"/>
          </p:cNvSpPr>
          <p:nvPr/>
        </p:nvSpPr>
        <p:spPr bwMode="auto">
          <a:xfrm>
            <a:off x="6948488" y="2417763"/>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FF00"/>
                </a:solidFill>
                <a:ea typeface="幼圆" panose="02010509060101010101" pitchFamily="49" charset="-122"/>
              </a:rPr>
              <a:t>广义表的</a:t>
            </a:r>
            <a:endParaRPr lang="zh-CN" altLang="en-US">
              <a:solidFill>
                <a:srgbClr val="FFFF00"/>
              </a:solidFill>
              <a:ea typeface="幼圆" panose="02010509060101010101" pitchFamily="49" charset="-122"/>
            </a:endParaRPr>
          </a:p>
          <a:p>
            <a:pPr algn="ctr"/>
            <a:r>
              <a:rPr lang="zh-CN" altLang="en-US">
                <a:solidFill>
                  <a:srgbClr val="FFFF00"/>
                </a:solidFill>
                <a:ea typeface="幼圆" panose="02010509060101010101" pitchFamily="49" charset="-122"/>
              </a:rPr>
              <a:t>应用</a:t>
            </a:r>
            <a:endParaRPr lang="zh-CN" altLang="en-US">
              <a:solidFill>
                <a:srgbClr val="FFFF00"/>
              </a:solidFill>
              <a:ea typeface="幼圆" panose="02010509060101010101" pitchFamily="49" charset="-122"/>
            </a:endParaRPr>
          </a:p>
        </p:txBody>
      </p:sp>
      <p:sp>
        <p:nvSpPr>
          <p:cNvPr id="96266" name="AutoShape 10"/>
          <p:cNvSpPr>
            <a:spLocks noChangeArrowheads="1"/>
          </p:cNvSpPr>
          <p:nvPr/>
        </p:nvSpPr>
        <p:spPr bwMode="auto">
          <a:xfrm>
            <a:off x="208280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AutoShape 11"/>
          <p:cNvSpPr>
            <a:spLocks noChangeArrowheads="1"/>
          </p:cNvSpPr>
          <p:nvPr/>
        </p:nvSpPr>
        <p:spPr bwMode="auto">
          <a:xfrm>
            <a:off x="4284663"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8" name="AutoShape 12"/>
          <p:cNvSpPr>
            <a:spLocks noChangeArrowheads="1"/>
          </p:cNvSpPr>
          <p:nvPr/>
        </p:nvSpPr>
        <p:spPr bwMode="auto">
          <a:xfrm>
            <a:off x="648335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4" name="Object 4"/>
          <p:cNvGraphicFramePr>
            <a:graphicFrameLocks noChangeAspect="1"/>
          </p:cNvGraphicFramePr>
          <p:nvPr/>
        </p:nvGraphicFramePr>
        <p:xfrm>
          <a:off x="1907540" y="404495"/>
          <a:ext cx="5908675" cy="2510155"/>
        </p:xfrm>
        <a:graphic>
          <a:graphicData uri="http://schemas.openxmlformats.org/presentationml/2006/ole">
            <mc:AlternateContent xmlns:mc="http://schemas.openxmlformats.org/markup-compatibility/2006">
              <mc:Choice xmlns:v="urn:schemas-microsoft-com:vml" Requires="v">
                <p:oleObj spid="_x0000_s56512" name="Equation" r:id="rId1" imgW="2438400" imgH="1371600" progId="Equation.DSMT4">
                  <p:embed/>
                </p:oleObj>
              </mc:Choice>
              <mc:Fallback>
                <p:oleObj name="Equation" r:id="rId1" imgW="2438400" imgH="1371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540" y="404495"/>
                        <a:ext cx="5908675" cy="2510155"/>
                      </a:xfrm>
                      <a:prstGeom prst="rect">
                        <a:avLst/>
                      </a:prstGeom>
                      <a:solidFill>
                        <a:srgbClr val="FFFFCC"/>
                      </a:solidFill>
                      <a:ln w="9525">
                        <a:solidFill>
                          <a:srgbClr val="008000"/>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7352" name="Object 8"/>
          <p:cNvGraphicFramePr>
            <a:graphicFrameLocks noChangeAspect="1"/>
          </p:cNvGraphicFramePr>
          <p:nvPr/>
        </p:nvGraphicFramePr>
        <p:xfrm>
          <a:off x="3419475" y="3213100"/>
          <a:ext cx="3011805" cy="3275965"/>
        </p:xfrm>
        <a:graphic>
          <a:graphicData uri="http://schemas.openxmlformats.org/presentationml/2006/ole">
            <mc:AlternateContent xmlns:mc="http://schemas.openxmlformats.org/markup-compatibility/2006">
              <mc:Choice xmlns:v="urn:schemas-microsoft-com:vml" Requires="v">
                <p:oleObj spid="_x0000_s57542" name="文档" r:id="rId3" imgW="9711690" imgH="5125720" progId="Word.Document.8">
                  <p:embed/>
                </p:oleObj>
              </mc:Choice>
              <mc:Fallback>
                <p:oleObj name="文档" r:id="rId3" imgW="9711690" imgH="5125720"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t="-1610" r="52603" b="3185"/>
                      <a:stretch>
                        <a:fillRect/>
                      </a:stretch>
                    </p:blipFill>
                    <p:spPr bwMode="auto">
                      <a:xfrm>
                        <a:off x="3419475" y="3213100"/>
                        <a:ext cx="3011805" cy="327596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55" name="Object 11"/>
          <p:cNvGraphicFramePr>
            <a:graphicFrameLocks noChangeAspect="1"/>
          </p:cNvGraphicFramePr>
          <p:nvPr/>
        </p:nvGraphicFramePr>
        <p:xfrm>
          <a:off x="3347720" y="3213100"/>
          <a:ext cx="3080385" cy="3322955"/>
        </p:xfrm>
        <a:graphic>
          <a:graphicData uri="http://schemas.openxmlformats.org/presentationml/2006/ole">
            <mc:AlternateContent xmlns:mc="http://schemas.openxmlformats.org/markup-compatibility/2006">
              <mc:Choice xmlns:v="urn:schemas-microsoft-com:vml" Requires="v">
                <p:oleObj spid="_x0000_s57543" name="文档" r:id="rId1" imgW="9711690" imgH="5125720" progId="Word.Document.8">
                  <p:embed/>
                </p:oleObj>
              </mc:Choice>
              <mc:Fallback>
                <p:oleObj name="文档" r:id="rId1" imgW="9711690" imgH="5125720" progId="Word.Document.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l="52199" t="-1575" b="3149"/>
                      <a:stretch>
                        <a:fillRect/>
                      </a:stretch>
                    </p:blipFill>
                    <p:spPr bwMode="auto">
                      <a:xfrm>
                        <a:off x="3347720" y="3213100"/>
                        <a:ext cx="3080385" cy="332295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325" name="Object 5"/>
          <p:cNvGraphicFramePr>
            <a:graphicFrameLocks noChangeAspect="1"/>
          </p:cNvGraphicFramePr>
          <p:nvPr/>
        </p:nvGraphicFramePr>
        <p:xfrm>
          <a:off x="2327910" y="338455"/>
          <a:ext cx="4826635" cy="2610485"/>
        </p:xfrm>
        <a:graphic>
          <a:graphicData uri="http://schemas.openxmlformats.org/presentationml/2006/ole">
            <mc:AlternateContent xmlns:mc="http://schemas.openxmlformats.org/markup-compatibility/2006">
              <mc:Choice xmlns:v="urn:schemas-microsoft-com:vml" Requires="v">
                <p:oleObj spid="_x0000_s56513" name="Equation" r:id="rId3" imgW="2235200" imgH="1600200" progId="Equation.DSMT4">
                  <p:embed/>
                </p:oleObj>
              </mc:Choice>
              <mc:Fallback>
                <p:oleObj name="Equation" r:id="rId3" imgW="2235200" imgH="1600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910" y="338455"/>
                        <a:ext cx="4826635" cy="2610485"/>
                      </a:xfrm>
                      <a:prstGeom prst="rect">
                        <a:avLst/>
                      </a:prstGeom>
                      <a:solidFill>
                        <a:srgbClr val="FFFFCC"/>
                      </a:solidFill>
                      <a:ln w="9525">
                        <a:solidFill>
                          <a:srgbClr val="008000"/>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4615" y="1412875"/>
            <a:ext cx="8865235"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indent="0">
              <a:buNone/>
            </a:pPr>
            <a:endParaRPr kumimoji="0" lang="en-US" altLang="zh-CN" sz="2800">
              <a:ea typeface="幼圆" panose="02010509060101010101" pitchFamily="49" charset="-122"/>
            </a:endParaRPr>
          </a:p>
          <a:p>
            <a:pPr lvl="1" indent="0">
              <a:buNone/>
            </a:pPr>
            <a:r>
              <a:rPr lang="en-US" altLang="zh-CN" sz="2800">
                <a:solidFill>
                  <a:srgbClr val="FFFF00"/>
                </a:solidFill>
                <a:ea typeface="幼圆" panose="02010509060101010101" pitchFamily="49" charset="-122"/>
              </a:rPr>
              <a:t>Step 1: </a:t>
            </a:r>
            <a:r>
              <a:rPr lang="en-US" altLang="zh-CN" sz="2800">
                <a:ea typeface="幼圆" panose="02010509060101010101" pitchFamily="49" charset="-122"/>
              </a:rPr>
              <a:t>Swap the value of row and column;</a:t>
            </a:r>
            <a:endParaRPr lang="en-US" altLang="zh-CN" sz="2800">
              <a:ea typeface="幼圆" panose="02010509060101010101" pitchFamily="49" charset="-122"/>
            </a:endParaRPr>
          </a:p>
          <a:p>
            <a:pPr lvl="1" indent="0">
              <a:buNone/>
            </a:pPr>
            <a:r>
              <a:rPr lang="en-US" altLang="zh-CN" sz="2800">
                <a:solidFill>
                  <a:srgbClr val="FFFF00"/>
                </a:solidFill>
                <a:ea typeface="幼圆" panose="02010509060101010101" pitchFamily="49" charset="-122"/>
              </a:rPr>
              <a:t>Step 2:</a:t>
            </a:r>
            <a:r>
              <a:rPr lang="en-US" altLang="zh-CN" sz="2800">
                <a:ea typeface="幼圆" panose="02010509060101010101" pitchFamily="49" charset="-122"/>
              </a:rPr>
              <a:t> Sort the triple according to the requirement of the </a:t>
            </a:r>
            <a:endParaRPr lang="en-US" altLang="zh-CN" sz="2800">
              <a:ea typeface="幼圆" panose="02010509060101010101" pitchFamily="49" charset="-122"/>
            </a:endParaRPr>
          </a:p>
          <a:p>
            <a:pPr lvl="1" indent="0">
              <a:buNone/>
            </a:pPr>
            <a:r>
              <a:rPr lang="en-US" altLang="zh-CN" sz="2800">
                <a:ea typeface="幼圆" panose="02010509060101010101" pitchFamily="49" charset="-122"/>
              </a:rPr>
              <a:t>            structure.</a:t>
            </a:r>
            <a:endParaRPr lang="en-US" altLang="zh-CN" sz="2800">
              <a:ea typeface="幼圆" panose="02010509060101010101" pitchFamily="49" charset="-122"/>
            </a:endParaRPr>
          </a:p>
        </p:txBody>
      </p:sp>
      <p:sp>
        <p:nvSpPr>
          <p:cNvPr id="7171" name="Rectangle 3"/>
          <p:cNvSpPr>
            <a:spLocks noGrp="1" noChangeArrowheads="1"/>
          </p:cNvSpPr>
          <p:nvPr>
            <p:ph type="title"/>
          </p:nvPr>
        </p:nvSpPr>
        <p:spPr/>
        <p:txBody>
          <a:bodyPr/>
          <a:lstStyle/>
          <a:p>
            <a:r>
              <a:rPr lang="en-US" altLang="zh-CN"/>
              <a:t>Matrix Transposition</a:t>
            </a:r>
            <a:endParaRPr lang="en-US" altLang="zh-CN"/>
          </a:p>
        </p:txBody>
      </p:sp>
      <p:graphicFrame>
        <p:nvGraphicFramePr>
          <p:cNvPr id="7173" name="Object 5"/>
          <p:cNvGraphicFramePr>
            <a:graphicFrameLocks noChangeAspect="1"/>
          </p:cNvGraphicFramePr>
          <p:nvPr/>
        </p:nvGraphicFramePr>
        <p:xfrm>
          <a:off x="179388" y="3697660"/>
          <a:ext cx="4752975" cy="2524125"/>
        </p:xfrm>
        <a:graphic>
          <a:graphicData uri="http://schemas.openxmlformats.org/presentationml/2006/ole">
            <mc:AlternateContent xmlns:mc="http://schemas.openxmlformats.org/markup-compatibility/2006">
              <mc:Choice xmlns:v="urn:schemas-microsoft-com:vml" Requires="v">
                <p:oleObj spid="_x0000_s7361" name="Equation" r:id="rId1" imgW="2438400" imgH="1371600" progId="Equation.DSMT4">
                  <p:embed/>
                </p:oleObj>
              </mc:Choice>
              <mc:Fallback>
                <p:oleObj name="Equation" r:id="rId1" imgW="2438400" imgH="1371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697660"/>
                        <a:ext cx="4752975" cy="2524125"/>
                      </a:xfrm>
                      <a:prstGeom prst="rect">
                        <a:avLst/>
                      </a:prstGeom>
                      <a:solidFill>
                        <a:srgbClr val="FFFFCC"/>
                      </a:solidFill>
                      <a:ln w="9525">
                        <a:solidFill>
                          <a:srgbClr val="008000"/>
                        </a:solidFill>
                        <a:miter lim="800000"/>
                        <a:headEnd/>
                        <a:tailEnd/>
                      </a:ln>
                      <a:effectLst>
                        <a:outerShdw dist="107763" dir="2700000" algn="ctr" rotWithShape="0">
                          <a:srgbClr val="808080">
                            <a:alpha val="50000"/>
                          </a:srgbClr>
                        </a:outerShdw>
                      </a:effectLst>
                    </p:spPr>
                  </p:pic>
                </p:oleObj>
              </mc:Fallback>
            </mc:AlternateContent>
          </a:graphicData>
        </a:graphic>
      </p:graphicFrame>
      <p:graphicFrame>
        <p:nvGraphicFramePr>
          <p:cNvPr id="7174" name="Object 6"/>
          <p:cNvGraphicFramePr>
            <a:graphicFrameLocks noChangeAspect="1"/>
          </p:cNvGraphicFramePr>
          <p:nvPr/>
        </p:nvGraphicFramePr>
        <p:xfrm>
          <a:off x="5364163" y="3538116"/>
          <a:ext cx="3240087" cy="2843212"/>
        </p:xfrm>
        <a:graphic>
          <a:graphicData uri="http://schemas.openxmlformats.org/presentationml/2006/ole">
            <mc:AlternateContent xmlns:mc="http://schemas.openxmlformats.org/markup-compatibility/2006">
              <mc:Choice xmlns:v="urn:schemas-microsoft-com:vml" Requires="v">
                <p:oleObj spid="_x0000_s7362" name="Equation" r:id="rId3" imgW="2235200" imgH="1600200" progId="Equation.DSMT4">
                  <p:embed/>
                </p:oleObj>
              </mc:Choice>
              <mc:Fallback>
                <p:oleObj name="Equation" r:id="rId3" imgW="2235200" imgH="1600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538116"/>
                        <a:ext cx="3240087" cy="2843212"/>
                      </a:xfrm>
                      <a:prstGeom prst="rect">
                        <a:avLst/>
                      </a:prstGeom>
                      <a:solidFill>
                        <a:srgbClr val="FFFFCC"/>
                      </a:solidFill>
                      <a:ln w="9525">
                        <a:solidFill>
                          <a:srgbClr val="008000"/>
                        </a:solidFill>
                        <a:miter lim="800000"/>
                        <a:headEnd/>
                        <a:tailEnd/>
                      </a:ln>
                      <a:effectLst>
                        <a:outerShdw dist="107763" dir="2700000" algn="ctr" rotWithShape="0">
                          <a:srgbClr val="808080">
                            <a:alpha val="50000"/>
                          </a:srgbClr>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ox(in)">
                                      <p:cBhvr>
                                        <p:cTn id="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t>Method 1</a:t>
            </a:r>
            <a:r>
              <a:rPr lang="en-US" altLang="zh-CN" dirty="0"/>
              <a:t>: matrix transposition</a:t>
            </a:r>
            <a:endParaRPr lang="en-US" altLang="zh-CN" dirty="0"/>
          </a:p>
        </p:txBody>
      </p:sp>
      <p:sp>
        <p:nvSpPr>
          <p:cNvPr id="43013" name="Rectangle 5"/>
          <p:cNvSpPr>
            <a:spLocks noChangeArrowheads="1"/>
          </p:cNvSpPr>
          <p:nvPr/>
        </p:nvSpPr>
        <p:spPr bwMode="auto">
          <a:xfrm>
            <a:off x="468313" y="1628775"/>
            <a:ext cx="8280400" cy="37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FFFF00"/>
                </a:solidFill>
                <a:latin typeface="Times New Roman" panose="02020603050405020304" pitchFamily="18" charset="0"/>
                <a:ea typeface="幼圆" panose="02010509060101010101" pitchFamily="49" charset="-122"/>
              </a:rPr>
              <a:t>(1</a:t>
            </a:r>
            <a:r>
              <a:rPr kumimoji="1" lang="en-US" altLang="zh-CN" sz="2800" dirty="0">
                <a:solidFill>
                  <a:srgbClr val="FFFF00"/>
                </a:solidFill>
                <a:latin typeface="Times New Roman" panose="02020603050405020304" pitchFamily="18" charset="0"/>
                <a:ea typeface="幼圆" panose="02010509060101010101" pitchFamily="49" charset="-122"/>
              </a:rPr>
              <a:t>) Naive algorithm</a:t>
            </a:r>
            <a:endParaRPr kumimoji="1" lang="en-US" altLang="zh-CN" sz="2800" dirty="0">
              <a:solidFill>
                <a:srgbClr val="FFFF00"/>
              </a:solidFill>
              <a:latin typeface="Times New Roman" panose="02020603050405020304" pitchFamily="18" charset="0"/>
              <a:ea typeface="幼圆" panose="02010509060101010101" pitchFamily="49" charset="-122"/>
            </a:endParaRPr>
          </a:p>
          <a:p>
            <a:pPr eaLnBrk="1" latinLnBrk="0" hangingPunct="1">
              <a:spcBef>
                <a:spcPts val="1200"/>
              </a:spcBef>
              <a:spcAft>
                <a:spcPts val="600"/>
              </a:spcAft>
            </a:pPr>
            <a:r>
              <a:rPr kumimoji="1" lang="zh-CN" altLang="en-US" sz="2800" dirty="0">
                <a:latin typeface="Times New Roman" panose="02020603050405020304" pitchFamily="18" charset="0"/>
                <a:ea typeface="幼圆" panose="02010509060101010101" pitchFamily="49" charset="-122"/>
              </a:rPr>
              <a:t>按照原矩阵列序、转置矩阵行序。</a:t>
            </a:r>
            <a:endParaRPr kumimoji="1" lang="zh-CN" altLang="en-US" sz="2800" dirty="0">
              <a:latin typeface="Times New Roman" panose="02020603050405020304" pitchFamily="18" charset="0"/>
              <a:ea typeface="幼圆" panose="02010509060101010101" pitchFamily="49" charset="-122"/>
            </a:endParaRPr>
          </a:p>
          <a:p>
            <a:pPr marL="457200" indent="-457200">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先找转置矩阵第</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行的元素（行序为</a:t>
            </a:r>
            <a:r>
              <a:rPr kumimoji="1" lang="en-US" altLang="zh-CN" sz="2800" dirty="0">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），则需要扫描原矩阵中所有元素，找到其中第</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列元素（列序为</a:t>
            </a:r>
            <a:r>
              <a:rPr kumimoji="1" lang="en-US" altLang="zh-CN" sz="2800" dirty="0">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a:t>
            </a:r>
            <a:endParaRPr kumimoji="1" lang="zh-CN" altLang="en-US" sz="2800" dirty="0">
              <a:latin typeface="Times New Roman" panose="02020603050405020304" pitchFamily="18" charset="0"/>
              <a:ea typeface="幼圆" panose="02010509060101010101" pitchFamily="49" charset="-122"/>
            </a:endParaRPr>
          </a:p>
          <a:p>
            <a:pPr marL="457200" indent="-457200">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重复直至处理完原矩阵的第</a:t>
            </a:r>
            <a:r>
              <a:rPr kumimoji="1" lang="en-US" altLang="zh-CN" sz="2800" dirty="0">
                <a:latin typeface="Times New Roman" panose="02020603050405020304" pitchFamily="18" charset="0"/>
                <a:ea typeface="幼圆" panose="02010509060101010101" pitchFamily="49" charset="-122"/>
              </a:rPr>
              <a:t>n</a:t>
            </a:r>
            <a:r>
              <a:rPr kumimoji="1" lang="zh-CN" altLang="en-US" sz="2800" dirty="0">
                <a:latin typeface="Times New Roman" panose="02020603050405020304" pitchFamily="18" charset="0"/>
                <a:ea typeface="幼圆" panose="02010509060101010101" pitchFamily="49" charset="-122"/>
              </a:rPr>
              <a:t>列元素（列序为</a:t>
            </a:r>
            <a:r>
              <a:rPr kumimoji="1" lang="en-US" altLang="zh-CN" sz="2800" dirty="0">
                <a:latin typeface="Times New Roman" panose="02020603050405020304" pitchFamily="18" charset="0"/>
                <a:ea typeface="幼圆" panose="02010509060101010101" pitchFamily="49" charset="-122"/>
              </a:rPr>
              <a:t>n-1</a:t>
            </a:r>
            <a:r>
              <a:rPr kumimoji="1" lang="zh-CN" altLang="en-US" sz="2800" dirty="0">
                <a:latin typeface="Times New Roman" panose="02020603050405020304" pitchFamily="18" charset="0"/>
                <a:ea typeface="幼圆" panose="02010509060101010101" pitchFamily="49" charset="-122"/>
              </a:rPr>
              <a:t>）</a:t>
            </a:r>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具体可以如下实现：</a:t>
            </a:r>
            <a:endParaRPr kumimoji="1" lang="zh-CN" altLang="en-US" sz="2800" dirty="0">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0" name="Object 4"/>
          <p:cNvGraphicFramePr>
            <a:graphicFrameLocks noChangeAspect="1"/>
          </p:cNvGraphicFramePr>
          <p:nvPr/>
        </p:nvGraphicFramePr>
        <p:xfrm>
          <a:off x="179388" y="1412875"/>
          <a:ext cx="4105275" cy="4464050"/>
        </p:xfrm>
        <a:graphic>
          <a:graphicData uri="http://schemas.openxmlformats.org/presentationml/2006/ole">
            <mc:AlternateContent xmlns:mc="http://schemas.openxmlformats.org/markup-compatibility/2006">
              <mc:Choice xmlns:v="urn:schemas-microsoft-com:vml" Requires="v">
                <p:oleObj spid="_x0000_s60657" name="文档" r:id="rId1" imgW="9711690" imgH="5125720" progId="Word.Document.8">
                  <p:embed/>
                </p:oleObj>
              </mc:Choice>
              <mc:Fallback>
                <p:oleObj name="文档" r:id="rId1" imgW="9711690" imgH="512572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t="-1610" r="52603" b="3185"/>
                      <a:stretch>
                        <a:fillRect/>
                      </a:stretch>
                    </p:blipFill>
                    <p:spPr bwMode="auto">
                      <a:xfrm>
                        <a:off x="179388" y="1412875"/>
                        <a:ext cx="4105275"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421" name="Text Box 5"/>
          <p:cNvSpPr txBox="1">
            <a:spLocks noChangeArrowheads="1"/>
          </p:cNvSpPr>
          <p:nvPr/>
        </p:nvSpPr>
        <p:spPr bwMode="auto">
          <a:xfrm>
            <a:off x="1187450" y="620713"/>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FF00"/>
                </a:solidFill>
              </a:rPr>
              <a:t>A</a:t>
            </a:r>
            <a:r>
              <a:rPr lang="en-US" altLang="zh-CN" sz="3200" baseline="-25000">
                <a:solidFill>
                  <a:srgbClr val="FFFF00"/>
                </a:solidFill>
              </a:rPr>
              <a:t>6X7</a:t>
            </a:r>
            <a:endParaRPr lang="en-US" altLang="zh-CN" sz="3200" baseline="-25000">
              <a:solidFill>
                <a:srgbClr val="FFFF00"/>
              </a:solidFill>
            </a:endParaRPr>
          </a:p>
        </p:txBody>
      </p:sp>
      <p:sp>
        <p:nvSpPr>
          <p:cNvPr id="60422" name="Text Box 6"/>
          <p:cNvSpPr txBox="1">
            <a:spLocks noChangeArrowheads="1"/>
          </p:cNvSpPr>
          <p:nvPr/>
        </p:nvSpPr>
        <p:spPr bwMode="auto">
          <a:xfrm>
            <a:off x="5724525" y="620713"/>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FF00"/>
                </a:solidFill>
              </a:rPr>
              <a:t>B</a:t>
            </a:r>
            <a:r>
              <a:rPr lang="en-US" altLang="zh-CN" sz="3200" baseline="-25000">
                <a:solidFill>
                  <a:srgbClr val="FFFF00"/>
                </a:solidFill>
              </a:rPr>
              <a:t>7x6</a:t>
            </a:r>
            <a:endParaRPr lang="en-US" altLang="zh-CN" sz="3200" baseline="-25000">
              <a:solidFill>
                <a:srgbClr val="FFFF00"/>
              </a:solidFill>
            </a:endParaRPr>
          </a:p>
        </p:txBody>
      </p:sp>
      <p:graphicFrame>
        <p:nvGraphicFramePr>
          <p:cNvPr id="60423" name="Object 7"/>
          <p:cNvGraphicFramePr>
            <a:graphicFrameLocks noChangeAspect="1"/>
          </p:cNvGraphicFramePr>
          <p:nvPr/>
        </p:nvGraphicFramePr>
        <p:xfrm>
          <a:off x="4787900" y="1412875"/>
          <a:ext cx="4140200" cy="4464050"/>
        </p:xfrm>
        <a:graphic>
          <a:graphicData uri="http://schemas.openxmlformats.org/presentationml/2006/ole">
            <mc:AlternateContent xmlns:mc="http://schemas.openxmlformats.org/markup-compatibility/2006">
              <mc:Choice xmlns:v="urn:schemas-microsoft-com:vml" Requires="v">
                <p:oleObj spid="_x0000_s60658" name="Document" r:id="rId3" imgW="9716770" imgH="5208905" progId="Word.Document.8">
                  <p:embed/>
                </p:oleObj>
              </mc:Choice>
              <mc:Fallback>
                <p:oleObj name="Document" r:id="rId3" imgW="9716770" imgH="5208905" progId="Word.Document.8">
                  <p:embed/>
                  <p:pic>
                    <p:nvPicPr>
                      <p:cNvPr id="0" name="Object 7"/>
                      <p:cNvPicPr>
                        <a:picLocks noChangeAspect="1" noChangeArrowheads="1"/>
                      </p:cNvPicPr>
                      <p:nvPr/>
                    </p:nvPicPr>
                    <p:blipFill>
                      <a:blip r:embed="rId4"/>
                      <a:srcRect l="52199" t="-1575" b="3149"/>
                      <a:stretch>
                        <a:fillRect/>
                      </a:stretch>
                    </p:blipFill>
                    <p:spPr bwMode="auto">
                      <a:xfrm>
                        <a:off x="4787900" y="1412875"/>
                        <a:ext cx="4140200"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0428" name="Group 12"/>
          <p:cNvGrpSpPr/>
          <p:nvPr/>
        </p:nvGrpSpPr>
        <p:grpSpPr bwMode="auto">
          <a:xfrm>
            <a:off x="3924300" y="2276475"/>
            <a:ext cx="1079500" cy="2808288"/>
            <a:chOff x="2472" y="1434"/>
            <a:chExt cx="680" cy="1769"/>
          </a:xfrm>
        </p:grpSpPr>
        <p:sp>
          <p:nvSpPr>
            <p:cNvPr id="60425" name="Line 9"/>
            <p:cNvSpPr>
              <a:spLocks noChangeShapeType="1"/>
            </p:cNvSpPr>
            <p:nvPr/>
          </p:nvSpPr>
          <p:spPr bwMode="auto">
            <a:xfrm>
              <a:off x="2472" y="3203"/>
              <a:ext cx="363"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6" name="Line 10"/>
            <p:cNvSpPr>
              <a:spLocks noChangeShapeType="1"/>
            </p:cNvSpPr>
            <p:nvPr/>
          </p:nvSpPr>
          <p:spPr bwMode="auto">
            <a:xfrm flipV="1">
              <a:off x="2835" y="1434"/>
              <a:ext cx="0" cy="176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7" name="Line 11"/>
            <p:cNvSpPr>
              <a:spLocks noChangeShapeType="1"/>
            </p:cNvSpPr>
            <p:nvPr/>
          </p:nvSpPr>
          <p:spPr bwMode="auto">
            <a:xfrm>
              <a:off x="2835" y="1434"/>
              <a:ext cx="317"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29" name="Group 13"/>
          <p:cNvGrpSpPr/>
          <p:nvPr/>
        </p:nvGrpSpPr>
        <p:grpSpPr bwMode="auto">
          <a:xfrm>
            <a:off x="3851275" y="2708275"/>
            <a:ext cx="1223963" cy="433388"/>
            <a:chOff x="2472" y="1434"/>
            <a:chExt cx="680" cy="1769"/>
          </a:xfrm>
        </p:grpSpPr>
        <p:sp>
          <p:nvSpPr>
            <p:cNvPr id="60430" name="Line 14"/>
            <p:cNvSpPr>
              <a:spLocks noChangeShapeType="1"/>
            </p:cNvSpPr>
            <p:nvPr/>
          </p:nvSpPr>
          <p:spPr bwMode="auto">
            <a:xfrm>
              <a:off x="2472" y="3203"/>
              <a:ext cx="363" cy="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1" name="Line 15"/>
            <p:cNvSpPr>
              <a:spLocks noChangeShapeType="1"/>
            </p:cNvSpPr>
            <p:nvPr/>
          </p:nvSpPr>
          <p:spPr bwMode="auto">
            <a:xfrm flipV="1">
              <a:off x="2835" y="1434"/>
              <a:ext cx="0" cy="1769"/>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2" name="Line 16"/>
            <p:cNvSpPr>
              <a:spLocks noChangeShapeType="1"/>
            </p:cNvSpPr>
            <p:nvPr/>
          </p:nvSpPr>
          <p:spPr bwMode="auto">
            <a:xfrm>
              <a:off x="2835" y="1434"/>
              <a:ext cx="317" cy="0"/>
            </a:xfrm>
            <a:prstGeom prst="line">
              <a:avLst/>
            </a:prstGeom>
            <a:noFill/>
            <a:ln w="28575">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33" name="Group 17"/>
          <p:cNvGrpSpPr/>
          <p:nvPr/>
        </p:nvGrpSpPr>
        <p:grpSpPr bwMode="auto">
          <a:xfrm>
            <a:off x="3995738" y="3213100"/>
            <a:ext cx="1079500" cy="2305050"/>
            <a:chOff x="2472" y="1434"/>
            <a:chExt cx="680" cy="1769"/>
          </a:xfrm>
        </p:grpSpPr>
        <p:sp>
          <p:nvSpPr>
            <p:cNvPr id="60434"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5"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6"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37" name="Group 21"/>
          <p:cNvGrpSpPr/>
          <p:nvPr/>
        </p:nvGrpSpPr>
        <p:grpSpPr bwMode="auto">
          <a:xfrm flipV="1">
            <a:off x="3851275" y="2206625"/>
            <a:ext cx="1079500" cy="1438275"/>
            <a:chOff x="2472" y="1434"/>
            <a:chExt cx="680" cy="1769"/>
          </a:xfrm>
        </p:grpSpPr>
        <p:sp>
          <p:nvSpPr>
            <p:cNvPr id="60438" name="Line 22"/>
            <p:cNvSpPr>
              <a:spLocks noChangeShapeType="1"/>
            </p:cNvSpPr>
            <p:nvPr/>
          </p:nvSpPr>
          <p:spPr bwMode="auto">
            <a:xfrm>
              <a:off x="2472" y="3203"/>
              <a:ext cx="363"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9" name="Line 23"/>
            <p:cNvSpPr>
              <a:spLocks noChangeShapeType="1"/>
            </p:cNvSpPr>
            <p:nvPr/>
          </p:nvSpPr>
          <p:spPr bwMode="auto">
            <a:xfrm flipV="1">
              <a:off x="2835" y="1434"/>
              <a:ext cx="0" cy="17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0" name="Line 24"/>
            <p:cNvSpPr>
              <a:spLocks noChangeShapeType="1"/>
            </p:cNvSpPr>
            <p:nvPr/>
          </p:nvSpPr>
          <p:spPr bwMode="auto">
            <a:xfrm>
              <a:off x="2835" y="1434"/>
              <a:ext cx="31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1" name="Line 25"/>
          <p:cNvSpPr>
            <a:spLocks noChangeShapeType="1"/>
          </p:cNvSpPr>
          <p:nvPr/>
        </p:nvSpPr>
        <p:spPr bwMode="auto">
          <a:xfrm>
            <a:off x="3922713" y="4149725"/>
            <a:ext cx="108108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2" name="Rectangle 26"/>
          <p:cNvSpPr>
            <a:spLocks noChangeArrowheads="1"/>
          </p:cNvSpPr>
          <p:nvPr/>
        </p:nvSpPr>
        <p:spPr bwMode="auto">
          <a:xfrm>
            <a:off x="1258888" y="4933950"/>
            <a:ext cx="2808287" cy="3587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Rectangle 27"/>
          <p:cNvSpPr>
            <a:spLocks noChangeArrowheads="1"/>
          </p:cNvSpPr>
          <p:nvPr/>
        </p:nvSpPr>
        <p:spPr bwMode="auto">
          <a:xfrm>
            <a:off x="1258888" y="2998788"/>
            <a:ext cx="2808287" cy="358775"/>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Rectangle 28"/>
          <p:cNvSpPr>
            <a:spLocks noChangeArrowheads="1"/>
          </p:cNvSpPr>
          <p:nvPr/>
        </p:nvSpPr>
        <p:spPr bwMode="auto">
          <a:xfrm>
            <a:off x="1258888" y="5373688"/>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Rectangle 29"/>
          <p:cNvSpPr>
            <a:spLocks noChangeArrowheads="1"/>
          </p:cNvSpPr>
          <p:nvPr/>
        </p:nvSpPr>
        <p:spPr bwMode="auto">
          <a:xfrm>
            <a:off x="1258888" y="2060575"/>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Rectangle 30"/>
          <p:cNvSpPr>
            <a:spLocks noChangeArrowheads="1"/>
          </p:cNvSpPr>
          <p:nvPr/>
        </p:nvSpPr>
        <p:spPr bwMode="auto">
          <a:xfrm>
            <a:off x="1258888" y="3933825"/>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50" name="Group 34"/>
          <p:cNvGrpSpPr/>
          <p:nvPr/>
        </p:nvGrpSpPr>
        <p:grpSpPr bwMode="auto">
          <a:xfrm>
            <a:off x="5795963" y="2060575"/>
            <a:ext cx="2663825" cy="3673475"/>
            <a:chOff x="3651" y="1298"/>
            <a:chExt cx="1678" cy="2314"/>
          </a:xfrm>
        </p:grpSpPr>
        <p:sp>
          <p:nvSpPr>
            <p:cNvPr id="60447" name="Rectangle 31"/>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48" name="Rectangle 32"/>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49" name="Rectangle 33"/>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1" name="Group 35"/>
          <p:cNvGrpSpPr/>
          <p:nvPr/>
        </p:nvGrpSpPr>
        <p:grpSpPr bwMode="auto">
          <a:xfrm>
            <a:off x="5795963" y="2492375"/>
            <a:ext cx="2663825" cy="3241675"/>
            <a:chOff x="3651" y="1298"/>
            <a:chExt cx="1678" cy="2314"/>
          </a:xfrm>
        </p:grpSpPr>
        <p:sp>
          <p:nvSpPr>
            <p:cNvPr id="60452" name="Rectangle 36"/>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3" name="Rectangle 37"/>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4" name="Rectangle 38"/>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5" name="Group 39"/>
          <p:cNvGrpSpPr/>
          <p:nvPr/>
        </p:nvGrpSpPr>
        <p:grpSpPr bwMode="auto">
          <a:xfrm>
            <a:off x="5795963" y="2997200"/>
            <a:ext cx="2663825" cy="2736850"/>
            <a:chOff x="3651" y="1298"/>
            <a:chExt cx="1678" cy="2314"/>
          </a:xfrm>
        </p:grpSpPr>
        <p:sp>
          <p:nvSpPr>
            <p:cNvPr id="60456" name="Rectangle 40"/>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7" name="Rectangle 41"/>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8" name="Rectangle 42"/>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9" name="Group 43"/>
          <p:cNvGrpSpPr/>
          <p:nvPr/>
        </p:nvGrpSpPr>
        <p:grpSpPr bwMode="auto">
          <a:xfrm>
            <a:off x="5795963" y="3429000"/>
            <a:ext cx="2663825" cy="2305050"/>
            <a:chOff x="3651" y="1298"/>
            <a:chExt cx="1678" cy="2314"/>
          </a:xfrm>
        </p:grpSpPr>
        <p:sp>
          <p:nvSpPr>
            <p:cNvPr id="60460" name="Rectangle 44"/>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1" name="Rectangle 45"/>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2" name="Rectangle 46"/>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63" name="Group 47"/>
          <p:cNvGrpSpPr/>
          <p:nvPr/>
        </p:nvGrpSpPr>
        <p:grpSpPr bwMode="auto">
          <a:xfrm>
            <a:off x="5795963" y="3933825"/>
            <a:ext cx="2663825" cy="1800225"/>
            <a:chOff x="3651" y="1298"/>
            <a:chExt cx="1678" cy="2314"/>
          </a:xfrm>
        </p:grpSpPr>
        <p:sp>
          <p:nvSpPr>
            <p:cNvPr id="60464" name="Rectangle 48"/>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5" name="Rectangle 49"/>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6" name="Rectangle 50"/>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67" name="Group 51"/>
          <p:cNvGrpSpPr/>
          <p:nvPr/>
        </p:nvGrpSpPr>
        <p:grpSpPr bwMode="auto">
          <a:xfrm>
            <a:off x="5795963" y="4437063"/>
            <a:ext cx="2663825" cy="1296987"/>
            <a:chOff x="3651" y="1298"/>
            <a:chExt cx="1678" cy="2314"/>
          </a:xfrm>
        </p:grpSpPr>
        <p:sp>
          <p:nvSpPr>
            <p:cNvPr id="60468"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9"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70"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42"/>
                                        </p:tgtEl>
                                        <p:attrNameLst>
                                          <p:attrName>style.visibility</p:attrName>
                                        </p:attrNameLst>
                                      </p:cBhvr>
                                      <p:to>
                                        <p:strVal val="visible"/>
                                      </p:to>
                                    </p:set>
                                    <p:anim calcmode="lin" valueType="num">
                                      <p:cBhvr additive="base">
                                        <p:cTn id="7" dur="500" fill="hold"/>
                                        <p:tgtEl>
                                          <p:spTgt spid="60442"/>
                                        </p:tgtEl>
                                        <p:attrNameLst>
                                          <p:attrName>ppt_x</p:attrName>
                                        </p:attrNameLst>
                                      </p:cBhvr>
                                      <p:tavLst>
                                        <p:tav tm="0">
                                          <p:val>
                                            <p:strVal val="#ppt_x"/>
                                          </p:val>
                                        </p:tav>
                                        <p:tav tm="100000">
                                          <p:val>
                                            <p:strVal val="#ppt_x"/>
                                          </p:val>
                                        </p:tav>
                                      </p:tavLst>
                                    </p:anim>
                                    <p:anim calcmode="lin" valueType="num">
                                      <p:cBhvr additive="base">
                                        <p:cTn id="8" dur="500" fill="hold"/>
                                        <p:tgtEl>
                                          <p:spTgt spid="60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28"/>
                                        </p:tgtEl>
                                        <p:attrNameLst>
                                          <p:attrName>style.visibility</p:attrName>
                                        </p:attrNameLst>
                                      </p:cBhvr>
                                      <p:to>
                                        <p:strVal val="visible"/>
                                      </p:to>
                                    </p:set>
                                    <p:anim calcmode="lin" valueType="num">
                                      <p:cBhvr additive="base">
                                        <p:cTn id="13" dur="500" fill="hold"/>
                                        <p:tgtEl>
                                          <p:spTgt spid="60428"/>
                                        </p:tgtEl>
                                        <p:attrNameLst>
                                          <p:attrName>ppt_x</p:attrName>
                                        </p:attrNameLst>
                                      </p:cBhvr>
                                      <p:tavLst>
                                        <p:tav tm="0">
                                          <p:val>
                                            <p:strVal val="0-#ppt_w/2"/>
                                          </p:val>
                                        </p:tav>
                                        <p:tav tm="100000">
                                          <p:val>
                                            <p:strVal val="#ppt_x"/>
                                          </p:val>
                                        </p:tav>
                                      </p:tavLst>
                                    </p:anim>
                                    <p:anim calcmode="lin" valueType="num">
                                      <p:cBhvr additive="base">
                                        <p:cTn id="14" dur="500" fill="hold"/>
                                        <p:tgtEl>
                                          <p:spTgt spid="604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60442"/>
                                        </p:tgtEl>
                                      </p:cBhvr>
                                    </p:animEffect>
                                    <p:set>
                                      <p:cBhvr>
                                        <p:cTn id="19" dur="1" fill="hold">
                                          <p:stCondLst>
                                            <p:cond delay="499"/>
                                          </p:stCondLst>
                                        </p:cTn>
                                        <p:tgtEl>
                                          <p:spTgt spid="60442"/>
                                        </p:tgtEl>
                                        <p:attrNameLst>
                                          <p:attrName>style.visibility</p:attrName>
                                        </p:attrNameLst>
                                      </p:cBhvr>
                                      <p:to>
                                        <p:strVal val="hidden"/>
                                      </p:to>
                                    </p:set>
                                  </p:childTnLst>
                                </p:cTn>
                              </p:par>
                            </p:childTnLst>
                          </p:cTn>
                        </p:par>
                        <p:par>
                          <p:cTn id="20" fill="hold">
                            <p:stCondLst>
                              <p:cond delay="500"/>
                            </p:stCondLst>
                            <p:childTnLst>
                              <p:par>
                                <p:cTn id="21" presetID="2" presetClass="exit" presetSubtype="4" fill="hold" nodeType="afterEffect">
                                  <p:stCondLst>
                                    <p:cond delay="0"/>
                                  </p:stCondLst>
                                  <p:childTnLst>
                                    <p:anim calcmode="lin" valueType="num">
                                      <p:cBhvr additive="base">
                                        <p:cTn id="22" dur="500"/>
                                        <p:tgtEl>
                                          <p:spTgt spid="60450"/>
                                        </p:tgtEl>
                                        <p:attrNameLst>
                                          <p:attrName>ppt_x</p:attrName>
                                        </p:attrNameLst>
                                      </p:cBhvr>
                                      <p:tavLst>
                                        <p:tav tm="0">
                                          <p:val>
                                            <p:strVal val="ppt_x"/>
                                          </p:val>
                                        </p:tav>
                                        <p:tav tm="100000">
                                          <p:val>
                                            <p:strVal val="ppt_x"/>
                                          </p:val>
                                        </p:tav>
                                      </p:tavLst>
                                    </p:anim>
                                    <p:anim calcmode="lin" valueType="num">
                                      <p:cBhvr additive="base">
                                        <p:cTn id="23" dur="500"/>
                                        <p:tgtEl>
                                          <p:spTgt spid="60450"/>
                                        </p:tgtEl>
                                        <p:attrNameLst>
                                          <p:attrName>ppt_y</p:attrName>
                                        </p:attrNameLst>
                                      </p:cBhvr>
                                      <p:tavLst>
                                        <p:tav tm="0">
                                          <p:val>
                                            <p:strVal val="ppt_y"/>
                                          </p:val>
                                        </p:tav>
                                        <p:tav tm="100000">
                                          <p:val>
                                            <p:strVal val="1+ppt_h/2"/>
                                          </p:val>
                                        </p:tav>
                                      </p:tavLst>
                                    </p:anim>
                                    <p:set>
                                      <p:cBhvr>
                                        <p:cTn id="24" dur="1" fill="hold">
                                          <p:stCondLst>
                                            <p:cond delay="499"/>
                                          </p:stCondLst>
                                        </p:cTn>
                                        <p:tgtEl>
                                          <p:spTgt spid="6045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0443"/>
                                        </p:tgtEl>
                                        <p:attrNameLst>
                                          <p:attrName>style.visibility</p:attrName>
                                        </p:attrNameLst>
                                      </p:cBhvr>
                                      <p:to>
                                        <p:strVal val="visible"/>
                                      </p:to>
                                    </p:set>
                                    <p:anim calcmode="lin" valueType="num">
                                      <p:cBhvr additive="base">
                                        <p:cTn id="29" dur="500" fill="hold"/>
                                        <p:tgtEl>
                                          <p:spTgt spid="60443"/>
                                        </p:tgtEl>
                                        <p:attrNameLst>
                                          <p:attrName>ppt_x</p:attrName>
                                        </p:attrNameLst>
                                      </p:cBhvr>
                                      <p:tavLst>
                                        <p:tav tm="0">
                                          <p:val>
                                            <p:strVal val="#ppt_x"/>
                                          </p:val>
                                        </p:tav>
                                        <p:tav tm="100000">
                                          <p:val>
                                            <p:strVal val="#ppt_x"/>
                                          </p:val>
                                        </p:tav>
                                      </p:tavLst>
                                    </p:anim>
                                    <p:anim calcmode="lin" valueType="num">
                                      <p:cBhvr additive="base">
                                        <p:cTn id="30" dur="500" fill="hold"/>
                                        <p:tgtEl>
                                          <p:spTgt spid="604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429"/>
                                        </p:tgtEl>
                                        <p:attrNameLst>
                                          <p:attrName>style.visibility</p:attrName>
                                        </p:attrNameLst>
                                      </p:cBhvr>
                                      <p:to>
                                        <p:strVal val="visible"/>
                                      </p:to>
                                    </p:set>
                                    <p:anim calcmode="lin" valueType="num">
                                      <p:cBhvr additive="base">
                                        <p:cTn id="35" dur="500" fill="hold"/>
                                        <p:tgtEl>
                                          <p:spTgt spid="60429"/>
                                        </p:tgtEl>
                                        <p:attrNameLst>
                                          <p:attrName>ppt_x</p:attrName>
                                        </p:attrNameLst>
                                      </p:cBhvr>
                                      <p:tavLst>
                                        <p:tav tm="0">
                                          <p:val>
                                            <p:strVal val="0-#ppt_w/2"/>
                                          </p:val>
                                        </p:tav>
                                        <p:tav tm="100000">
                                          <p:val>
                                            <p:strVal val="#ppt_x"/>
                                          </p:val>
                                        </p:tav>
                                      </p:tavLst>
                                    </p:anim>
                                    <p:anim calcmode="lin" valueType="num">
                                      <p:cBhvr additive="base">
                                        <p:cTn id="36"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1" nodeType="clickEffect">
                                  <p:stCondLst>
                                    <p:cond delay="0"/>
                                  </p:stCondLst>
                                  <p:childTnLst>
                                    <p:animEffect transition="out" filter="checkerboard(across)">
                                      <p:cBhvr>
                                        <p:cTn id="40" dur="500"/>
                                        <p:tgtEl>
                                          <p:spTgt spid="60443"/>
                                        </p:tgtEl>
                                      </p:cBhvr>
                                    </p:animEffect>
                                    <p:set>
                                      <p:cBhvr>
                                        <p:cTn id="41" dur="1" fill="hold">
                                          <p:stCondLst>
                                            <p:cond delay="499"/>
                                          </p:stCondLst>
                                        </p:cTn>
                                        <p:tgtEl>
                                          <p:spTgt spid="60443"/>
                                        </p:tgtEl>
                                        <p:attrNameLst>
                                          <p:attrName>style.visibility</p:attrName>
                                        </p:attrNameLst>
                                      </p:cBhvr>
                                      <p:to>
                                        <p:strVal val="hidden"/>
                                      </p:to>
                                    </p:set>
                                  </p:childTnLst>
                                </p:cTn>
                              </p:par>
                            </p:childTnLst>
                          </p:cTn>
                        </p:par>
                        <p:par>
                          <p:cTn id="42" fill="hold">
                            <p:stCondLst>
                              <p:cond delay="500"/>
                            </p:stCondLst>
                            <p:childTnLst>
                              <p:par>
                                <p:cTn id="43" presetID="2" presetClass="exit" presetSubtype="4" fill="hold" nodeType="afterEffect">
                                  <p:stCondLst>
                                    <p:cond delay="0"/>
                                  </p:stCondLst>
                                  <p:childTnLst>
                                    <p:anim calcmode="lin" valueType="num">
                                      <p:cBhvr additive="base">
                                        <p:cTn id="44" dur="500"/>
                                        <p:tgtEl>
                                          <p:spTgt spid="60451"/>
                                        </p:tgtEl>
                                        <p:attrNameLst>
                                          <p:attrName>ppt_x</p:attrName>
                                        </p:attrNameLst>
                                      </p:cBhvr>
                                      <p:tavLst>
                                        <p:tav tm="0">
                                          <p:val>
                                            <p:strVal val="ppt_x"/>
                                          </p:val>
                                        </p:tav>
                                        <p:tav tm="100000">
                                          <p:val>
                                            <p:strVal val="ppt_x"/>
                                          </p:val>
                                        </p:tav>
                                      </p:tavLst>
                                    </p:anim>
                                    <p:anim calcmode="lin" valueType="num">
                                      <p:cBhvr additive="base">
                                        <p:cTn id="45" dur="500"/>
                                        <p:tgtEl>
                                          <p:spTgt spid="60451"/>
                                        </p:tgtEl>
                                        <p:attrNameLst>
                                          <p:attrName>ppt_y</p:attrName>
                                        </p:attrNameLst>
                                      </p:cBhvr>
                                      <p:tavLst>
                                        <p:tav tm="0">
                                          <p:val>
                                            <p:strVal val="ppt_y"/>
                                          </p:val>
                                        </p:tav>
                                        <p:tav tm="100000">
                                          <p:val>
                                            <p:strVal val="1+ppt_h/2"/>
                                          </p:val>
                                        </p:tav>
                                      </p:tavLst>
                                    </p:anim>
                                    <p:set>
                                      <p:cBhvr>
                                        <p:cTn id="46" dur="1" fill="hold">
                                          <p:stCondLst>
                                            <p:cond delay="499"/>
                                          </p:stCondLst>
                                        </p:cTn>
                                        <p:tgtEl>
                                          <p:spTgt spid="6045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0444"/>
                                        </p:tgtEl>
                                        <p:attrNameLst>
                                          <p:attrName>style.visibility</p:attrName>
                                        </p:attrNameLst>
                                      </p:cBhvr>
                                      <p:to>
                                        <p:strVal val="visible"/>
                                      </p:to>
                                    </p:set>
                                    <p:anim calcmode="lin" valueType="num">
                                      <p:cBhvr additive="base">
                                        <p:cTn id="51" dur="500" fill="hold"/>
                                        <p:tgtEl>
                                          <p:spTgt spid="60444"/>
                                        </p:tgtEl>
                                        <p:attrNameLst>
                                          <p:attrName>ppt_x</p:attrName>
                                        </p:attrNameLst>
                                      </p:cBhvr>
                                      <p:tavLst>
                                        <p:tav tm="0">
                                          <p:val>
                                            <p:strVal val="#ppt_x"/>
                                          </p:val>
                                        </p:tav>
                                        <p:tav tm="100000">
                                          <p:val>
                                            <p:strVal val="#ppt_x"/>
                                          </p:val>
                                        </p:tav>
                                      </p:tavLst>
                                    </p:anim>
                                    <p:anim calcmode="lin" valueType="num">
                                      <p:cBhvr additive="base">
                                        <p:cTn id="52" dur="500" fill="hold"/>
                                        <p:tgtEl>
                                          <p:spTgt spid="6044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0433"/>
                                        </p:tgtEl>
                                        <p:attrNameLst>
                                          <p:attrName>style.visibility</p:attrName>
                                        </p:attrNameLst>
                                      </p:cBhvr>
                                      <p:to>
                                        <p:strVal val="visible"/>
                                      </p:to>
                                    </p:set>
                                    <p:anim calcmode="lin" valueType="num">
                                      <p:cBhvr additive="base">
                                        <p:cTn id="57" dur="500" fill="hold"/>
                                        <p:tgtEl>
                                          <p:spTgt spid="60433"/>
                                        </p:tgtEl>
                                        <p:attrNameLst>
                                          <p:attrName>ppt_x</p:attrName>
                                        </p:attrNameLst>
                                      </p:cBhvr>
                                      <p:tavLst>
                                        <p:tav tm="0">
                                          <p:val>
                                            <p:strVal val="0-#ppt_w/2"/>
                                          </p:val>
                                        </p:tav>
                                        <p:tav tm="100000">
                                          <p:val>
                                            <p:strVal val="#ppt_x"/>
                                          </p:val>
                                        </p:tav>
                                      </p:tavLst>
                                    </p:anim>
                                    <p:anim calcmode="lin" valueType="num">
                                      <p:cBhvr additive="base">
                                        <p:cTn id="58" dur="500" fill="hold"/>
                                        <p:tgtEl>
                                          <p:spTgt spid="60433"/>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60444"/>
                                        </p:tgtEl>
                                      </p:cBhvr>
                                    </p:animEffect>
                                    <p:set>
                                      <p:cBhvr>
                                        <p:cTn id="63" dur="1" fill="hold">
                                          <p:stCondLst>
                                            <p:cond delay="499"/>
                                          </p:stCondLst>
                                        </p:cTn>
                                        <p:tgtEl>
                                          <p:spTgt spid="60444"/>
                                        </p:tgtEl>
                                        <p:attrNameLst>
                                          <p:attrName>style.visibility</p:attrName>
                                        </p:attrNameLst>
                                      </p:cBhvr>
                                      <p:to>
                                        <p:strVal val="hidden"/>
                                      </p:to>
                                    </p:set>
                                  </p:childTnLst>
                                </p:cTn>
                              </p:par>
                            </p:childTnLst>
                          </p:cTn>
                        </p:par>
                        <p:par>
                          <p:cTn id="64" fill="hold">
                            <p:stCondLst>
                              <p:cond delay="500"/>
                            </p:stCondLst>
                            <p:childTnLst>
                              <p:par>
                                <p:cTn id="65" presetID="2" presetClass="exit" presetSubtype="4" fill="hold" nodeType="afterEffect">
                                  <p:stCondLst>
                                    <p:cond delay="0"/>
                                  </p:stCondLst>
                                  <p:childTnLst>
                                    <p:anim calcmode="lin" valueType="num">
                                      <p:cBhvr additive="base">
                                        <p:cTn id="66" dur="500"/>
                                        <p:tgtEl>
                                          <p:spTgt spid="60455"/>
                                        </p:tgtEl>
                                        <p:attrNameLst>
                                          <p:attrName>ppt_x</p:attrName>
                                        </p:attrNameLst>
                                      </p:cBhvr>
                                      <p:tavLst>
                                        <p:tav tm="0">
                                          <p:val>
                                            <p:strVal val="ppt_x"/>
                                          </p:val>
                                        </p:tav>
                                        <p:tav tm="100000">
                                          <p:val>
                                            <p:strVal val="ppt_x"/>
                                          </p:val>
                                        </p:tav>
                                      </p:tavLst>
                                    </p:anim>
                                    <p:anim calcmode="lin" valueType="num">
                                      <p:cBhvr additive="base">
                                        <p:cTn id="67" dur="500"/>
                                        <p:tgtEl>
                                          <p:spTgt spid="60455"/>
                                        </p:tgtEl>
                                        <p:attrNameLst>
                                          <p:attrName>ppt_y</p:attrName>
                                        </p:attrNameLst>
                                      </p:cBhvr>
                                      <p:tavLst>
                                        <p:tav tm="0">
                                          <p:val>
                                            <p:strVal val="ppt_y"/>
                                          </p:val>
                                        </p:tav>
                                        <p:tav tm="100000">
                                          <p:val>
                                            <p:strVal val="1+ppt_h/2"/>
                                          </p:val>
                                        </p:tav>
                                      </p:tavLst>
                                    </p:anim>
                                    <p:set>
                                      <p:cBhvr>
                                        <p:cTn id="68" dur="1" fill="hold">
                                          <p:stCondLst>
                                            <p:cond delay="499"/>
                                          </p:stCondLst>
                                        </p:cTn>
                                        <p:tgtEl>
                                          <p:spTgt spid="6045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0445"/>
                                        </p:tgtEl>
                                        <p:attrNameLst>
                                          <p:attrName>style.visibility</p:attrName>
                                        </p:attrNameLst>
                                      </p:cBhvr>
                                      <p:to>
                                        <p:strVal val="visible"/>
                                      </p:to>
                                    </p:set>
                                    <p:anim calcmode="lin" valueType="num">
                                      <p:cBhvr additive="base">
                                        <p:cTn id="73" dur="500" fill="hold"/>
                                        <p:tgtEl>
                                          <p:spTgt spid="60445"/>
                                        </p:tgtEl>
                                        <p:attrNameLst>
                                          <p:attrName>ppt_x</p:attrName>
                                        </p:attrNameLst>
                                      </p:cBhvr>
                                      <p:tavLst>
                                        <p:tav tm="0">
                                          <p:val>
                                            <p:strVal val="#ppt_x"/>
                                          </p:val>
                                        </p:tav>
                                        <p:tav tm="100000">
                                          <p:val>
                                            <p:strVal val="#ppt_x"/>
                                          </p:val>
                                        </p:tav>
                                      </p:tavLst>
                                    </p:anim>
                                    <p:anim calcmode="lin" valueType="num">
                                      <p:cBhvr additive="base">
                                        <p:cTn id="74" dur="500" fill="hold"/>
                                        <p:tgtEl>
                                          <p:spTgt spid="6044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60437"/>
                                        </p:tgtEl>
                                        <p:attrNameLst>
                                          <p:attrName>style.visibility</p:attrName>
                                        </p:attrNameLst>
                                      </p:cBhvr>
                                      <p:to>
                                        <p:strVal val="visible"/>
                                      </p:to>
                                    </p:set>
                                    <p:anim calcmode="lin" valueType="num">
                                      <p:cBhvr additive="base">
                                        <p:cTn id="79" dur="500" fill="hold"/>
                                        <p:tgtEl>
                                          <p:spTgt spid="60437"/>
                                        </p:tgtEl>
                                        <p:attrNameLst>
                                          <p:attrName>ppt_x</p:attrName>
                                        </p:attrNameLst>
                                      </p:cBhvr>
                                      <p:tavLst>
                                        <p:tav tm="0">
                                          <p:val>
                                            <p:strVal val="0-#ppt_w/2"/>
                                          </p:val>
                                        </p:tav>
                                        <p:tav tm="100000">
                                          <p:val>
                                            <p:strVal val="#ppt_x"/>
                                          </p:val>
                                        </p:tav>
                                      </p:tavLst>
                                    </p:anim>
                                    <p:anim calcmode="lin" valueType="num">
                                      <p:cBhvr additive="base">
                                        <p:cTn id="80" dur="500" fill="hold"/>
                                        <p:tgtEl>
                                          <p:spTgt spid="6043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60445"/>
                                        </p:tgtEl>
                                      </p:cBhvr>
                                    </p:animEffect>
                                    <p:set>
                                      <p:cBhvr>
                                        <p:cTn id="85" dur="1" fill="hold">
                                          <p:stCondLst>
                                            <p:cond delay="499"/>
                                          </p:stCondLst>
                                        </p:cTn>
                                        <p:tgtEl>
                                          <p:spTgt spid="60445"/>
                                        </p:tgtEl>
                                        <p:attrNameLst>
                                          <p:attrName>style.visibility</p:attrName>
                                        </p:attrNameLst>
                                      </p:cBhvr>
                                      <p:to>
                                        <p:strVal val="hidden"/>
                                      </p:to>
                                    </p:set>
                                  </p:childTnLst>
                                </p:cTn>
                              </p:par>
                            </p:childTnLst>
                          </p:cTn>
                        </p:par>
                        <p:par>
                          <p:cTn id="86" fill="hold">
                            <p:stCondLst>
                              <p:cond delay="500"/>
                            </p:stCondLst>
                            <p:childTnLst>
                              <p:par>
                                <p:cTn id="87" presetID="2" presetClass="exit" presetSubtype="4" fill="hold" nodeType="afterEffect">
                                  <p:stCondLst>
                                    <p:cond delay="0"/>
                                  </p:stCondLst>
                                  <p:childTnLst>
                                    <p:anim calcmode="lin" valueType="num">
                                      <p:cBhvr additive="base">
                                        <p:cTn id="88" dur="500"/>
                                        <p:tgtEl>
                                          <p:spTgt spid="60459"/>
                                        </p:tgtEl>
                                        <p:attrNameLst>
                                          <p:attrName>ppt_x</p:attrName>
                                        </p:attrNameLst>
                                      </p:cBhvr>
                                      <p:tavLst>
                                        <p:tav tm="0">
                                          <p:val>
                                            <p:strVal val="ppt_x"/>
                                          </p:val>
                                        </p:tav>
                                        <p:tav tm="100000">
                                          <p:val>
                                            <p:strVal val="ppt_x"/>
                                          </p:val>
                                        </p:tav>
                                      </p:tavLst>
                                    </p:anim>
                                    <p:anim calcmode="lin" valueType="num">
                                      <p:cBhvr additive="base">
                                        <p:cTn id="89" dur="500"/>
                                        <p:tgtEl>
                                          <p:spTgt spid="60459"/>
                                        </p:tgtEl>
                                        <p:attrNameLst>
                                          <p:attrName>ppt_y</p:attrName>
                                        </p:attrNameLst>
                                      </p:cBhvr>
                                      <p:tavLst>
                                        <p:tav tm="0">
                                          <p:val>
                                            <p:strVal val="ppt_y"/>
                                          </p:val>
                                        </p:tav>
                                        <p:tav tm="100000">
                                          <p:val>
                                            <p:strVal val="1+ppt_h/2"/>
                                          </p:val>
                                        </p:tav>
                                      </p:tavLst>
                                    </p:anim>
                                    <p:set>
                                      <p:cBhvr>
                                        <p:cTn id="90" dur="1" fill="hold">
                                          <p:stCondLst>
                                            <p:cond delay="499"/>
                                          </p:stCondLst>
                                        </p:cTn>
                                        <p:tgtEl>
                                          <p:spTgt spid="604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0446"/>
                                        </p:tgtEl>
                                        <p:attrNameLst>
                                          <p:attrName>style.visibility</p:attrName>
                                        </p:attrNameLst>
                                      </p:cBhvr>
                                      <p:to>
                                        <p:strVal val="visible"/>
                                      </p:to>
                                    </p:set>
                                    <p:anim calcmode="lin" valueType="num">
                                      <p:cBhvr additive="base">
                                        <p:cTn id="95" dur="500" fill="hold"/>
                                        <p:tgtEl>
                                          <p:spTgt spid="60446"/>
                                        </p:tgtEl>
                                        <p:attrNameLst>
                                          <p:attrName>ppt_x</p:attrName>
                                        </p:attrNameLst>
                                      </p:cBhvr>
                                      <p:tavLst>
                                        <p:tav tm="0">
                                          <p:val>
                                            <p:strVal val="#ppt_x"/>
                                          </p:val>
                                        </p:tav>
                                        <p:tav tm="100000">
                                          <p:val>
                                            <p:strVal val="#ppt_x"/>
                                          </p:val>
                                        </p:tav>
                                      </p:tavLst>
                                    </p:anim>
                                    <p:anim calcmode="lin" valueType="num">
                                      <p:cBhvr additive="base">
                                        <p:cTn id="96" dur="500" fill="hold"/>
                                        <p:tgtEl>
                                          <p:spTgt spid="6044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60441"/>
                                        </p:tgtEl>
                                        <p:attrNameLst>
                                          <p:attrName>style.visibility</p:attrName>
                                        </p:attrNameLst>
                                      </p:cBhvr>
                                      <p:to>
                                        <p:strVal val="visible"/>
                                      </p:to>
                                    </p:set>
                                    <p:anim calcmode="lin" valueType="num">
                                      <p:cBhvr additive="base">
                                        <p:cTn id="101" dur="500" fill="hold"/>
                                        <p:tgtEl>
                                          <p:spTgt spid="60441"/>
                                        </p:tgtEl>
                                        <p:attrNameLst>
                                          <p:attrName>ppt_x</p:attrName>
                                        </p:attrNameLst>
                                      </p:cBhvr>
                                      <p:tavLst>
                                        <p:tav tm="0">
                                          <p:val>
                                            <p:strVal val="0-#ppt_w/2"/>
                                          </p:val>
                                        </p:tav>
                                        <p:tav tm="100000">
                                          <p:val>
                                            <p:strVal val="#ppt_x"/>
                                          </p:val>
                                        </p:tav>
                                      </p:tavLst>
                                    </p:anim>
                                    <p:anim calcmode="lin" valueType="num">
                                      <p:cBhvr additive="base">
                                        <p:cTn id="102" dur="500" fill="hold"/>
                                        <p:tgtEl>
                                          <p:spTgt spid="60441"/>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60446"/>
                                        </p:tgtEl>
                                      </p:cBhvr>
                                    </p:animEffect>
                                    <p:set>
                                      <p:cBhvr>
                                        <p:cTn id="107" dur="1" fill="hold">
                                          <p:stCondLst>
                                            <p:cond delay="499"/>
                                          </p:stCondLst>
                                        </p:cTn>
                                        <p:tgtEl>
                                          <p:spTgt spid="60446"/>
                                        </p:tgtEl>
                                        <p:attrNameLst>
                                          <p:attrName>style.visibility</p:attrName>
                                        </p:attrNameLst>
                                      </p:cBhvr>
                                      <p:to>
                                        <p:strVal val="hidden"/>
                                      </p:to>
                                    </p:set>
                                  </p:childTnLst>
                                </p:cTn>
                              </p:par>
                            </p:childTnLst>
                          </p:cTn>
                        </p:par>
                        <p:par>
                          <p:cTn id="108" fill="hold">
                            <p:stCondLst>
                              <p:cond delay="500"/>
                            </p:stCondLst>
                            <p:childTnLst>
                              <p:par>
                                <p:cTn id="109" presetID="2" presetClass="exit" presetSubtype="4" fill="hold" nodeType="afterEffect">
                                  <p:stCondLst>
                                    <p:cond delay="0"/>
                                  </p:stCondLst>
                                  <p:childTnLst>
                                    <p:anim calcmode="lin" valueType="num">
                                      <p:cBhvr additive="base">
                                        <p:cTn id="110" dur="500"/>
                                        <p:tgtEl>
                                          <p:spTgt spid="60463"/>
                                        </p:tgtEl>
                                        <p:attrNameLst>
                                          <p:attrName>ppt_x</p:attrName>
                                        </p:attrNameLst>
                                      </p:cBhvr>
                                      <p:tavLst>
                                        <p:tav tm="0">
                                          <p:val>
                                            <p:strVal val="ppt_x"/>
                                          </p:val>
                                        </p:tav>
                                        <p:tav tm="100000">
                                          <p:val>
                                            <p:strVal val="ppt_x"/>
                                          </p:val>
                                        </p:tav>
                                      </p:tavLst>
                                    </p:anim>
                                    <p:anim calcmode="lin" valueType="num">
                                      <p:cBhvr additive="base">
                                        <p:cTn id="111" dur="500"/>
                                        <p:tgtEl>
                                          <p:spTgt spid="60463"/>
                                        </p:tgtEl>
                                        <p:attrNameLst>
                                          <p:attrName>ppt_y</p:attrName>
                                        </p:attrNameLst>
                                      </p:cBhvr>
                                      <p:tavLst>
                                        <p:tav tm="0">
                                          <p:val>
                                            <p:strVal val="ppt_y"/>
                                          </p:val>
                                        </p:tav>
                                        <p:tav tm="100000">
                                          <p:val>
                                            <p:strVal val="1+ppt_h/2"/>
                                          </p:val>
                                        </p:tav>
                                      </p:tavLst>
                                    </p:anim>
                                    <p:set>
                                      <p:cBhvr>
                                        <p:cTn id="112" dur="1" fill="hold">
                                          <p:stCondLst>
                                            <p:cond delay="499"/>
                                          </p:stCondLst>
                                        </p:cTn>
                                        <p:tgtEl>
                                          <p:spTgt spid="6046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xit" presetSubtype="4" fill="hold" nodeType="clickEffect">
                                  <p:stCondLst>
                                    <p:cond delay="0"/>
                                  </p:stCondLst>
                                  <p:childTnLst>
                                    <p:anim calcmode="lin" valueType="num">
                                      <p:cBhvr additive="base">
                                        <p:cTn id="116" dur="500"/>
                                        <p:tgtEl>
                                          <p:spTgt spid="60467"/>
                                        </p:tgtEl>
                                        <p:attrNameLst>
                                          <p:attrName>ppt_x</p:attrName>
                                        </p:attrNameLst>
                                      </p:cBhvr>
                                      <p:tavLst>
                                        <p:tav tm="0">
                                          <p:val>
                                            <p:strVal val="ppt_x"/>
                                          </p:val>
                                        </p:tav>
                                        <p:tav tm="100000">
                                          <p:val>
                                            <p:strVal val="ppt_x"/>
                                          </p:val>
                                        </p:tav>
                                      </p:tavLst>
                                    </p:anim>
                                    <p:anim calcmode="lin" valueType="num">
                                      <p:cBhvr additive="base">
                                        <p:cTn id="117" dur="500"/>
                                        <p:tgtEl>
                                          <p:spTgt spid="60467"/>
                                        </p:tgtEl>
                                        <p:attrNameLst>
                                          <p:attrName>ppt_y</p:attrName>
                                        </p:attrNameLst>
                                      </p:cBhvr>
                                      <p:tavLst>
                                        <p:tav tm="0">
                                          <p:val>
                                            <p:strVal val="ppt_y"/>
                                          </p:val>
                                        </p:tav>
                                        <p:tav tm="100000">
                                          <p:val>
                                            <p:strVal val="1+ppt_h/2"/>
                                          </p:val>
                                        </p:tav>
                                      </p:tavLst>
                                    </p:anim>
                                    <p:set>
                                      <p:cBhvr>
                                        <p:cTn id="118" dur="1" fill="hold">
                                          <p:stCondLst>
                                            <p:cond delay="499"/>
                                          </p:stCondLst>
                                        </p:cTn>
                                        <p:tgtEl>
                                          <p:spTgt spid="604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1" grpId="0" animBg="1"/>
      <p:bldP spid="60442" grpId="0" animBg="1"/>
      <p:bldP spid="60442" grpId="1" animBg="1"/>
      <p:bldP spid="60443" grpId="0" animBg="1"/>
      <p:bldP spid="60443" grpId="1" animBg="1"/>
      <p:bldP spid="60444" grpId="0" animBg="1"/>
      <p:bldP spid="60444" grpId="1" animBg="1"/>
      <p:bldP spid="60445" grpId="0" animBg="1"/>
      <p:bldP spid="60445" grpId="1" animBg="1"/>
      <p:bldP spid="60446" grpId="0" animBg="1"/>
      <p:bldP spid="6044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9069" y="404495"/>
            <a:ext cx="8640000"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幼圆" panose="02010509060101010101" pitchFamily="49" charset="-122"/>
              </a:rPr>
              <a:t>Status </a:t>
            </a:r>
            <a:r>
              <a:rPr kumimoji="1" lang="en-US" altLang="zh-CN" sz="2400" dirty="0" err="1">
                <a:solidFill>
                  <a:srgbClr val="FFFF00"/>
                </a:solidFill>
                <a:latin typeface="Times New Roman" panose="02020603050405020304" pitchFamily="18" charset="0"/>
                <a:ea typeface="幼圆" panose="02010509060101010101" pitchFamily="49" charset="-122"/>
              </a:rPr>
              <a:t>TransposeSMatrix</a:t>
            </a:r>
            <a:r>
              <a:rPr kumimoji="1" lang="en-US" altLang="zh-CN" sz="2400" dirty="0">
                <a:solidFill>
                  <a:srgbClr val="FFFF00"/>
                </a:solidFill>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TSMatrix</a:t>
            </a:r>
            <a:r>
              <a:rPr kumimoji="1" lang="en-US" altLang="zh-CN" sz="2400" dirty="0">
                <a:latin typeface="Times New Roman" panose="02020603050405020304" pitchFamily="18" charset="0"/>
                <a:ea typeface="幼圆" panose="02010509060101010101" pitchFamily="49" charset="-122"/>
              </a:rPr>
              <a:t> M, </a:t>
            </a:r>
            <a:r>
              <a:rPr kumimoji="1" lang="en-US" altLang="zh-CN" sz="2400" dirty="0" err="1">
                <a:latin typeface="Times New Roman" panose="02020603050405020304" pitchFamily="18" charset="0"/>
                <a:ea typeface="幼圆" panose="02010509060101010101" pitchFamily="49" charset="-122"/>
              </a:rPr>
              <a:t>TSMatrix</a:t>
            </a:r>
            <a:r>
              <a:rPr kumimoji="1" lang="en-US" altLang="zh-CN" sz="2400" dirty="0">
                <a:latin typeface="Times New Roman" panose="02020603050405020304" pitchFamily="18" charset="0"/>
                <a:ea typeface="幼圆" panose="02010509060101010101" pitchFamily="49" charset="-122"/>
              </a:rPr>
              <a:t> *T)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a:t>
            </a:r>
            <a:endParaRPr kumimoji="1" lang="en-US" altLang="zh-CN" sz="2400" dirty="0" smtClean="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int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p, q, col;</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T-</a:t>
            </a:r>
            <a:r>
              <a:rPr kumimoji="1" lang="en-US" altLang="zh-CN" sz="2400" dirty="0">
                <a:latin typeface="Times New Roman" panose="02020603050405020304" pitchFamily="18" charset="0"/>
                <a:ea typeface="幼圆" panose="02010509060101010101" pitchFamily="49" charset="-122"/>
              </a:rPr>
              <a:t>&gt;mu = </a:t>
            </a:r>
            <a:r>
              <a:rPr kumimoji="1" lang="en-US" altLang="zh-CN" sz="2400" dirty="0" err="1">
                <a:latin typeface="Times New Roman" panose="02020603050405020304" pitchFamily="18" charset="0"/>
                <a:ea typeface="幼圆" panose="02010509060101010101" pitchFamily="49" charset="-122"/>
              </a:rPr>
              <a:t>M.nu</a:t>
            </a:r>
            <a:r>
              <a:rPr kumimoji="1" lang="en-US" altLang="zh-CN" sz="2400" dirty="0">
                <a:latin typeface="Times New Roman" panose="02020603050405020304" pitchFamily="18" charset="0"/>
                <a:ea typeface="幼圆" panose="02010509060101010101" pitchFamily="49" charset="-122"/>
              </a:rPr>
              <a:t>;  T-&gt;nu = </a:t>
            </a:r>
            <a:r>
              <a:rPr kumimoji="1" lang="en-US" altLang="zh-CN" sz="2400" dirty="0" err="1">
                <a:latin typeface="Times New Roman" panose="02020603050405020304" pitchFamily="18" charset="0"/>
                <a:ea typeface="幼圆" panose="02010509060101010101" pitchFamily="49" charset="-122"/>
              </a:rPr>
              <a:t>M.mu</a:t>
            </a:r>
            <a:r>
              <a:rPr kumimoji="1" lang="en-US" altLang="zh-CN" sz="2400" dirty="0">
                <a:latin typeface="Times New Roman" panose="02020603050405020304" pitchFamily="18" charset="0"/>
                <a:ea typeface="幼圆" panose="02010509060101010101" pitchFamily="49" charset="-122"/>
              </a:rPr>
              <a:t>;  T-&gt;</a:t>
            </a:r>
            <a:r>
              <a:rPr kumimoji="1" lang="en-US" altLang="zh-CN" sz="2400" dirty="0" err="1">
                <a:latin typeface="Times New Roman" panose="02020603050405020304" pitchFamily="18" charset="0"/>
                <a:ea typeface="幼圆" panose="02010509060101010101" pitchFamily="49" charset="-122"/>
              </a:rPr>
              <a:t>tu</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M.tu</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if</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(T-&gt;</a:t>
            </a:r>
            <a:r>
              <a:rPr kumimoji="1" lang="en-US" altLang="zh-CN" sz="2400" dirty="0" err="1">
                <a:latin typeface="Times New Roman" panose="02020603050405020304" pitchFamily="18" charset="0"/>
                <a:ea typeface="幼圆" panose="02010509060101010101" pitchFamily="49" charset="-122"/>
              </a:rPr>
              <a:t>tu</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q </a:t>
            </a:r>
            <a:r>
              <a:rPr kumimoji="1" lang="en-US" altLang="zh-CN" sz="2400" dirty="0">
                <a:latin typeface="Times New Roman" panose="02020603050405020304" pitchFamily="18" charset="0"/>
                <a:ea typeface="幼圆" panose="02010509060101010101" pitchFamily="49" charset="-122"/>
              </a:rPr>
              <a:t>= 0;  </a:t>
            </a:r>
            <a:r>
              <a:rPr kumimoji="1" lang="en-US" altLang="zh-CN" sz="2400" dirty="0">
                <a:solidFill>
                  <a:srgbClr val="00B050"/>
                </a:solidFill>
                <a:latin typeface="Times New Roman" panose="02020603050405020304" pitchFamily="18" charset="0"/>
                <a:ea typeface="幼圆" panose="02010509060101010101" pitchFamily="49" charset="-122"/>
              </a:rPr>
              <a:t>/*</a:t>
            </a:r>
            <a:r>
              <a:rPr kumimoji="1" lang="zh-CN" altLang="en-US" sz="2400" dirty="0">
                <a:solidFill>
                  <a:srgbClr val="00B050"/>
                </a:solidFill>
                <a:latin typeface="Times New Roman" panose="02020603050405020304" pitchFamily="18" charset="0"/>
                <a:ea typeface="幼圆" panose="02010509060101010101" pitchFamily="49" charset="-122"/>
              </a:rPr>
              <a:t>开始处理转置矩阵</a:t>
            </a:r>
            <a:r>
              <a:rPr kumimoji="1" lang="en-US" altLang="zh-CN" sz="2400" dirty="0">
                <a:solidFill>
                  <a:srgbClr val="00B050"/>
                </a:solidFill>
                <a:latin typeface="Times New Roman" panose="02020603050405020304" pitchFamily="18" charset="0"/>
                <a:ea typeface="幼圆" panose="02010509060101010101" pitchFamily="49" charset="-122"/>
              </a:rPr>
              <a:t>T</a:t>
            </a:r>
            <a:r>
              <a:rPr kumimoji="1" lang="zh-CN" altLang="en-US" sz="2400" dirty="0">
                <a:solidFill>
                  <a:srgbClr val="00B050"/>
                </a:solidFill>
                <a:latin typeface="Times New Roman" panose="02020603050405020304" pitchFamily="18" charset="0"/>
                <a:ea typeface="幼圆" panose="02010509060101010101" pitchFamily="49" charset="-122"/>
              </a:rPr>
              <a:t>中的第</a:t>
            </a:r>
            <a:r>
              <a:rPr kumimoji="1" lang="en-US" altLang="zh-CN" sz="2400" dirty="0">
                <a:solidFill>
                  <a:srgbClr val="00B050"/>
                </a:solidFill>
                <a:latin typeface="Times New Roman" panose="02020603050405020304" pitchFamily="18" charset="0"/>
                <a:ea typeface="幼圆" panose="02010509060101010101" pitchFamily="49" charset="-122"/>
              </a:rPr>
              <a:t>q+1</a:t>
            </a:r>
            <a:r>
              <a:rPr kumimoji="1" lang="zh-CN" altLang="en-US" sz="2400" dirty="0">
                <a:solidFill>
                  <a:srgbClr val="00B050"/>
                </a:solidFill>
                <a:latin typeface="Times New Roman" panose="02020603050405020304" pitchFamily="18" charset="0"/>
                <a:ea typeface="幼圆" panose="02010509060101010101" pitchFamily="49" charset="-122"/>
              </a:rPr>
              <a:t>个元素</a:t>
            </a:r>
            <a:r>
              <a:rPr kumimoji="1" lang="en-US" altLang="zh-CN" sz="2400" dirty="0">
                <a:solidFill>
                  <a:srgbClr val="00B050"/>
                </a:solidFill>
                <a:latin typeface="Times New Roman" panose="02020603050405020304" pitchFamily="18" charset="0"/>
                <a:ea typeface="幼圆" panose="02010509060101010101" pitchFamily="49" charset="-122"/>
              </a:rPr>
              <a:t>*/</a:t>
            </a:r>
            <a:endParaRPr kumimoji="1" lang="en-US" altLang="zh-CN" sz="2400" dirty="0">
              <a:solidFill>
                <a:srgbClr val="00B050"/>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for</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(col = 0; col&lt; </a:t>
            </a:r>
            <a:r>
              <a:rPr kumimoji="1" lang="en-US" altLang="zh-CN" sz="2400" dirty="0" err="1">
                <a:latin typeface="Times New Roman" panose="02020603050405020304" pitchFamily="18" charset="0"/>
                <a:ea typeface="幼圆" panose="02010509060101010101" pitchFamily="49" charset="-122"/>
              </a:rPr>
              <a:t>M.nu</a:t>
            </a:r>
            <a:r>
              <a:rPr kumimoji="1" lang="en-US" altLang="zh-CN" sz="2400" dirty="0">
                <a:latin typeface="Times New Roman" panose="02020603050405020304" pitchFamily="18" charset="0"/>
                <a:ea typeface="幼圆" panose="02010509060101010101" pitchFamily="49" charset="-122"/>
              </a:rPr>
              <a:t>; ++col)</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for</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(p = 0; p&lt; </a:t>
            </a:r>
            <a:r>
              <a:rPr kumimoji="1" lang="en-US" altLang="zh-CN" sz="2400" dirty="0" err="1">
                <a:latin typeface="Times New Roman" panose="02020603050405020304" pitchFamily="18" charset="0"/>
                <a:ea typeface="幼圆" panose="02010509060101010101" pitchFamily="49" charset="-122"/>
              </a:rPr>
              <a:t>M.tu</a:t>
            </a:r>
            <a:r>
              <a:rPr kumimoji="1" lang="en-US" altLang="zh-CN" sz="2400" dirty="0">
                <a:latin typeface="Times New Roman" panose="02020603050405020304" pitchFamily="18" charset="0"/>
                <a:ea typeface="幼圆" panose="02010509060101010101" pitchFamily="49" charset="-122"/>
              </a:rPr>
              <a:t>; ++p)</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if</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[p].j == col)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T-</a:t>
            </a:r>
            <a:r>
              <a:rPr kumimoji="1" lang="en-US" altLang="zh-CN" sz="2400" dirty="0">
                <a:latin typeface="Times New Roman" panose="02020603050405020304" pitchFamily="18" charset="0"/>
                <a:ea typeface="幼圆" panose="02010509060101010101" pitchFamily="49" charset="-122"/>
              </a:rPr>
              <a:t>&gt;data[q].i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[p].j;</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T-</a:t>
            </a:r>
            <a:r>
              <a:rPr kumimoji="1" lang="en-US" altLang="zh-CN" sz="2400" dirty="0">
                <a:latin typeface="Times New Roman" panose="02020603050405020304" pitchFamily="18" charset="0"/>
                <a:ea typeface="幼圆" panose="02010509060101010101" pitchFamily="49" charset="-122"/>
              </a:rPr>
              <a:t>&gt;data[q].j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[p].i;</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T-</a:t>
            </a:r>
            <a:r>
              <a:rPr kumimoji="1" lang="en-US" altLang="zh-CN" sz="2400" dirty="0">
                <a:latin typeface="Times New Roman" panose="02020603050405020304" pitchFamily="18" charset="0"/>
                <a:ea typeface="幼圆" panose="02010509060101010101" pitchFamily="49" charset="-122"/>
              </a:rPr>
              <a:t>&gt;data[q].</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chemeClr val="tx1"/>
                </a:solidFill>
                <a:latin typeface="Times New Roman" panose="02020603050405020304" pitchFamily="18" charset="0"/>
                <a:ea typeface="幼圆" panose="02010509060101010101" pitchFamily="49" charset="-122"/>
              </a:rPr>
              <a:t>q++;</a:t>
            </a:r>
            <a:endParaRPr kumimoji="1" lang="en-US" altLang="zh-CN" sz="2400" u="sng" dirty="0">
              <a:solidFill>
                <a:srgbClr val="FFFF0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return</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OK;</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8948" y="1484948"/>
            <a:ext cx="8139112"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latin typeface="Times New Roman" panose="02020603050405020304" pitchFamily="18" charset="0"/>
                <a:ea typeface="幼圆" panose="02010509060101010101" pitchFamily="49" charset="-122"/>
              </a:rPr>
              <a:t>The time complexity: </a:t>
            </a:r>
            <a:r>
              <a:rPr kumimoji="1" lang="en-US" altLang="zh-CN" sz="2800" b="1" dirty="0">
                <a:solidFill>
                  <a:srgbClr val="FFFF00"/>
                </a:solidFill>
                <a:latin typeface="Times New Roman" panose="02020603050405020304" pitchFamily="18" charset="0"/>
                <a:ea typeface="幼圆" panose="02010509060101010101" pitchFamily="49" charset="-122"/>
              </a:rPr>
              <a:t>O(</a:t>
            </a:r>
            <a:r>
              <a:rPr kumimoji="1" lang="en-US" altLang="zh-CN" sz="2800" b="1" dirty="0" err="1">
                <a:solidFill>
                  <a:srgbClr val="FFFF00"/>
                </a:solidFill>
                <a:latin typeface="Times New Roman" panose="02020603050405020304" pitchFamily="18" charset="0"/>
                <a:ea typeface="幼圆" panose="02010509060101010101" pitchFamily="49" charset="-122"/>
              </a:rPr>
              <a:t>M.nu</a:t>
            </a:r>
            <a:r>
              <a:rPr kumimoji="1" lang="en-US" altLang="zh-CN" sz="2800" b="1" dirty="0">
                <a:solidFill>
                  <a:srgbClr val="FFFF00"/>
                </a:solidFill>
                <a:latin typeface="Times New Roman" panose="02020603050405020304" pitchFamily="18" charset="0"/>
                <a:ea typeface="幼圆" panose="02010509060101010101" pitchFamily="49" charset="-122"/>
              </a:rPr>
              <a:t>*</a:t>
            </a:r>
            <a:r>
              <a:rPr kumimoji="1" lang="en-US" altLang="zh-CN" sz="2800" b="1" dirty="0" err="1">
                <a:solidFill>
                  <a:srgbClr val="FFFF00"/>
                </a:solidFill>
                <a:latin typeface="Times New Roman" panose="02020603050405020304" pitchFamily="18" charset="0"/>
                <a:ea typeface="幼圆" panose="02010509060101010101" pitchFamily="49" charset="-122"/>
              </a:rPr>
              <a:t>M.tu</a:t>
            </a:r>
            <a:r>
              <a:rPr kumimoji="1" lang="en-US" altLang="zh-CN" sz="2800" b="1" dirty="0">
                <a:solidFill>
                  <a:srgbClr val="FFFF00"/>
                </a:solidFill>
                <a:latin typeface="Times New Roman" panose="02020603050405020304" pitchFamily="18" charset="0"/>
                <a:ea typeface="幼圆" panose="02010509060101010101" pitchFamily="49" charset="-122"/>
              </a:rPr>
              <a:t>)</a:t>
            </a:r>
            <a:endParaRPr kumimoji="1" lang="en-US" altLang="zh-CN" sz="2800" b="1" dirty="0">
              <a:solidFill>
                <a:srgbClr val="FFFF00"/>
              </a:solidFill>
              <a:latin typeface="Times New Roman" panose="02020603050405020304" pitchFamily="18" charset="0"/>
              <a:ea typeface="幼圆" panose="02010509060101010101" pitchFamily="49" charset="-122"/>
            </a:endParaRPr>
          </a:p>
          <a:p>
            <a:endParaRPr kumimoji="1" lang="en-US" altLang="zh-CN"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经典算法时间复杂度</a:t>
            </a:r>
            <a:r>
              <a:rPr kumimoji="1" lang="en-US" altLang="zh-CN" sz="2800" dirty="0">
                <a:latin typeface="Times New Roman" panose="02020603050405020304" pitchFamily="18" charset="0"/>
                <a:ea typeface="幼圆" panose="02010509060101010101" pitchFamily="49" charset="-122"/>
                <a:sym typeface="+mn-ea"/>
              </a:rPr>
              <a:t>O(</a:t>
            </a:r>
            <a:r>
              <a:rPr kumimoji="1" lang="en-US" altLang="zh-CN" sz="2800" dirty="0" err="1">
                <a:latin typeface="Times New Roman" panose="02020603050405020304" pitchFamily="18" charset="0"/>
                <a:ea typeface="幼圆" panose="02010509060101010101" pitchFamily="49" charset="-122"/>
                <a:sym typeface="+mn-ea"/>
              </a:rPr>
              <a:t>M.mu</a:t>
            </a:r>
            <a:r>
              <a:rPr kumimoji="1" lang="en-US" altLang="zh-CN" sz="2800" dirty="0">
                <a:latin typeface="Times New Roman" panose="02020603050405020304" pitchFamily="18" charset="0"/>
                <a:ea typeface="幼圆" panose="02010509060101010101" pitchFamily="49" charset="-122"/>
                <a:sym typeface="+mn-ea"/>
              </a:rPr>
              <a:t>*</a:t>
            </a:r>
            <a:r>
              <a:rPr kumimoji="1" lang="en-US" altLang="zh-CN" sz="2800" dirty="0" err="1">
                <a:latin typeface="Times New Roman" panose="02020603050405020304" pitchFamily="18" charset="0"/>
                <a:ea typeface="幼圆" panose="02010509060101010101" pitchFamily="49" charset="-122"/>
                <a:sym typeface="+mn-ea"/>
              </a:rPr>
              <a:t>M.nu</a:t>
            </a:r>
            <a:r>
              <a:rPr kumimoji="1" lang="zh-CN" altLang="en-US" sz="2800" dirty="0">
                <a:latin typeface="Times New Roman" panose="02020603050405020304" pitchFamily="18" charset="0"/>
                <a:ea typeface="幼圆" panose="02010509060101010101" pitchFamily="49" charset="-122"/>
                <a:sym typeface="+mn-ea"/>
              </a:rPr>
              <a:t>）</a:t>
            </a:r>
            <a:endParaRPr kumimoji="1" lang="zh-CN" altLang="en-US" sz="2800" dirty="0">
              <a:latin typeface="Times New Roman" panose="02020603050405020304" pitchFamily="18" charset="0"/>
              <a:ea typeface="幼圆" panose="02010509060101010101" pitchFamily="49" charset="-122"/>
            </a:endParaRPr>
          </a:p>
          <a:p>
            <a:pPr eaLnBrk="1" latinLnBrk="0" hangingPunct="1">
              <a:spcBef>
                <a:spcPts val="2400"/>
              </a:spcBef>
            </a:pPr>
            <a:r>
              <a:rPr kumimoji="1" lang="zh-CN" altLang="en-US" sz="2800" dirty="0">
                <a:latin typeface="Times New Roman" panose="02020603050405020304" pitchFamily="18" charset="0"/>
                <a:ea typeface="幼圆" panose="02010509060101010101" pitchFamily="49" charset="-122"/>
              </a:rPr>
              <a:t>当矩阵中非零元个数</a:t>
            </a:r>
            <a:r>
              <a:rPr kumimoji="1" lang="en-US" altLang="zh-CN" sz="2800" dirty="0" err="1">
                <a:latin typeface="Times New Roman" panose="02020603050405020304" pitchFamily="18" charset="0"/>
                <a:ea typeface="幼圆" panose="02010509060101010101" pitchFamily="49" charset="-122"/>
              </a:rPr>
              <a:t>tu</a:t>
            </a:r>
            <a:r>
              <a:rPr kumimoji="1" lang="zh-CN" altLang="en-US" sz="2800" dirty="0">
                <a:latin typeface="Times New Roman" panose="02020603050405020304" pitchFamily="18" charset="0"/>
                <a:ea typeface="幼圆" panose="02010509060101010101" pitchFamily="49" charset="-122"/>
              </a:rPr>
              <a:t>和</a:t>
            </a:r>
            <a:r>
              <a:rPr kumimoji="1" lang="en-US" altLang="zh-CN" sz="2800" dirty="0">
                <a:latin typeface="Times New Roman" panose="02020603050405020304" pitchFamily="18" charset="0"/>
                <a:ea typeface="幼圆" panose="02010509060101010101" pitchFamily="49" charset="-122"/>
              </a:rPr>
              <a:t>mu*nu</a:t>
            </a:r>
            <a:r>
              <a:rPr kumimoji="1" lang="zh-CN" altLang="en-US" sz="2800" dirty="0">
                <a:latin typeface="Times New Roman" panose="02020603050405020304" pitchFamily="18" charset="0"/>
                <a:ea typeface="幼圆" panose="02010509060101010101" pitchFamily="49" charset="-122"/>
              </a:rPr>
              <a:t>同数量级时，则该算法的时间复杂度为</a:t>
            </a:r>
            <a:r>
              <a:rPr kumimoji="1" lang="en-US" altLang="zh-CN" sz="2800" dirty="0">
                <a:latin typeface="Times New Roman" panose="02020603050405020304" pitchFamily="18" charset="0"/>
                <a:ea typeface="幼圆" panose="02010509060101010101" pitchFamily="49" charset="-122"/>
              </a:rPr>
              <a:t>O(</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a:t>
            </a:r>
            <a:r>
              <a:rPr kumimoji="1" lang="en-US" altLang="zh-CN" sz="2800" dirty="0" err="1">
                <a:latin typeface="Times New Roman" panose="02020603050405020304" pitchFamily="18" charset="0"/>
                <a:ea typeface="幼圆" panose="02010509060101010101" pitchFamily="49" charset="-122"/>
              </a:rPr>
              <a:t>M.nu</a:t>
            </a:r>
            <a:r>
              <a:rPr kumimoji="1" lang="en-US" altLang="zh-CN" sz="2800" baseline="30000" dirty="0" err="1">
                <a:latin typeface="Times New Roman" panose="02020603050405020304" pitchFamily="18" charset="0"/>
                <a:ea typeface="幼圆" panose="02010509060101010101" pitchFamily="49" charset="-122"/>
              </a:rPr>
              <a:t>2</a:t>
            </a:r>
            <a:r>
              <a:rPr kumimoji="1" lang="zh-CN" altLang="en-US" sz="2800" dirty="0">
                <a:latin typeface="Times New Roman" panose="02020603050405020304" pitchFamily="18" charset="0"/>
                <a:ea typeface="幼圆" panose="02010509060101010101" pitchFamily="49" charset="-122"/>
              </a:rPr>
              <a:t>）。因此该算法只适用于</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 &lt;&lt; </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a:t>
            </a:r>
            <a:r>
              <a:rPr kumimoji="1" lang="en-US" altLang="zh-CN" sz="2800" dirty="0" err="1">
                <a:latin typeface="Times New Roman" panose="02020603050405020304" pitchFamily="18" charset="0"/>
                <a:ea typeface="幼圆" panose="02010509060101010101" pitchFamily="49" charset="-122"/>
              </a:rPr>
              <a:t>M.nu</a:t>
            </a:r>
            <a:r>
              <a:rPr kumimoji="1" lang="zh-CN" altLang="en-US" sz="2800" dirty="0">
                <a:latin typeface="Times New Roman" panose="02020603050405020304" pitchFamily="18" charset="0"/>
                <a:ea typeface="幼圆" panose="02010509060101010101" pitchFamily="49" charset="-122"/>
              </a:rPr>
              <a:t>的情况。</a:t>
            </a:r>
            <a:endParaRPr kumimoji="1" lang="zh-CN" altLang="en-US" sz="2800" dirty="0">
              <a:latin typeface="Times New Roman" panose="02020603050405020304" pitchFamily="18" charset="0"/>
              <a:ea typeface="幼圆" panose="02010509060101010101" pitchFamily="49" charset="-122"/>
            </a:endParaRPr>
          </a:p>
        </p:txBody>
      </p:sp>
      <p:sp>
        <p:nvSpPr>
          <p:cNvPr id="9219" name="Rectangle 3"/>
          <p:cNvSpPr>
            <a:spLocks noGrp="1" noChangeArrowheads="1"/>
          </p:cNvSpPr>
          <p:nvPr>
            <p:ph type="title"/>
          </p:nvPr>
        </p:nvSpPr>
        <p:spPr/>
        <p:txBody>
          <a:bodyPr/>
          <a:lstStyle/>
          <a:p>
            <a:r>
              <a:rPr lang="en-US" altLang="zh-CN"/>
              <a:t>Analysis</a:t>
            </a:r>
            <a:endParaRPr lang="en-US" altLang="zh-CN"/>
          </a:p>
        </p:txBody>
      </p:sp>
      <p:sp>
        <p:nvSpPr>
          <p:cNvPr id="2" name="文本框 1"/>
          <p:cNvSpPr txBox="1"/>
          <p:nvPr/>
        </p:nvSpPr>
        <p:spPr>
          <a:xfrm>
            <a:off x="469265" y="4638675"/>
            <a:ext cx="8058150" cy="1430020"/>
          </a:xfrm>
          <a:prstGeom prst="rect">
            <a:avLst/>
          </a:prstGeom>
          <a:noFill/>
        </p:spPr>
        <p:txBody>
          <a:bodyPr wrap="square" rtlCol="0">
            <a:spAutoFit/>
          </a:bodyPr>
          <a:p>
            <a:r>
              <a:rPr lang="zh-CN" altLang="en-US" sz="2400">
                <a:solidFill>
                  <a:srgbClr val="FFFF00"/>
                </a:solidFill>
              </a:rPr>
              <a:t>时间消耗：每处理一行转置矩阵</a:t>
            </a:r>
            <a:r>
              <a:rPr lang="en-US" altLang="zh-CN" sz="2400">
                <a:solidFill>
                  <a:srgbClr val="FFFF00"/>
                </a:solidFill>
              </a:rPr>
              <a:t>T</a:t>
            </a:r>
            <a:r>
              <a:rPr lang="zh-CN" altLang="en-US" sz="2400">
                <a:solidFill>
                  <a:srgbClr val="FFFF00"/>
                </a:solidFill>
              </a:rPr>
              <a:t>中的元素，都需要扫描全部原矩阵</a:t>
            </a:r>
            <a:r>
              <a:rPr lang="en-US" altLang="zh-CN" sz="2400">
                <a:solidFill>
                  <a:srgbClr val="FFFF00"/>
                </a:solidFill>
              </a:rPr>
              <a:t>M</a:t>
            </a:r>
            <a:r>
              <a:rPr lang="zh-CN" altLang="en-US" sz="2400">
                <a:solidFill>
                  <a:srgbClr val="FFFF00"/>
                </a:solidFill>
              </a:rPr>
              <a:t>中的元素</a:t>
            </a:r>
            <a:endParaRPr lang="zh-CN" altLang="en-US" sz="2400">
              <a:solidFill>
                <a:srgbClr val="FFFF00"/>
              </a:solidFill>
            </a:endParaRPr>
          </a:p>
          <a:p>
            <a:pPr eaLnBrk="1" latinLnBrk="0" hangingPunct="1">
              <a:spcBef>
                <a:spcPts val="1800"/>
              </a:spcBef>
            </a:pPr>
            <a:r>
              <a:rPr lang="zh-CN" altLang="en-US" sz="2400">
                <a:solidFill>
                  <a:srgbClr val="FFFF00"/>
                </a:solidFill>
              </a:rPr>
              <a:t>能否只扫描一遍，便将所有元素归位？</a:t>
            </a:r>
            <a:endParaRPr lang="zh-CN" altLang="en-US" sz="24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95288" y="1547813"/>
            <a:ext cx="84248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FFFF00"/>
                </a:solidFill>
                <a:latin typeface="Times New Roman" panose="02020603050405020304" pitchFamily="18" charset="0"/>
                <a:ea typeface="幼圆" panose="02010509060101010101" pitchFamily="49" charset="-122"/>
              </a:rPr>
              <a:t>(2</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b="1" dirty="0">
                <a:solidFill>
                  <a:srgbClr val="FFFF00"/>
                </a:solidFill>
                <a:latin typeface="Times New Roman" panose="02020603050405020304" pitchFamily="18" charset="0"/>
                <a:ea typeface="幼圆" panose="02010509060101010101" pitchFamily="49" charset="-122"/>
              </a:rPr>
              <a:t>Fast</a:t>
            </a:r>
            <a:r>
              <a:rPr kumimoji="1" lang="en-US" altLang="zh-CN" sz="2800" dirty="0">
                <a:solidFill>
                  <a:srgbClr val="FFFF00"/>
                </a:solidFill>
                <a:latin typeface="Times New Roman" panose="02020603050405020304" pitchFamily="18" charset="0"/>
                <a:ea typeface="幼圆" panose="02010509060101010101" pitchFamily="49" charset="-122"/>
              </a:rPr>
              <a:t> transposition algorithm</a:t>
            </a:r>
            <a:endParaRPr kumimoji="1" lang="en-US" altLang="zh-CN"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将矩阵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的每一个转置后的三元组</a:t>
            </a:r>
            <a:r>
              <a:rPr kumimoji="1" lang="zh-CN" altLang="en-US" sz="2800" dirty="0">
                <a:solidFill>
                  <a:schemeClr val="tx1"/>
                </a:solidFill>
                <a:latin typeface="Times New Roman" panose="02020603050405020304" pitchFamily="18" charset="0"/>
                <a:ea typeface="幼圆" panose="02010509060101010101" pitchFamily="49" charset="-122"/>
              </a:rPr>
              <a:t>放入矩阵</a:t>
            </a:r>
            <a:r>
              <a:rPr kumimoji="1" lang="en-US" altLang="zh-CN" sz="2800" dirty="0">
                <a:solidFill>
                  <a:schemeClr val="tx1"/>
                </a:solidFill>
                <a:latin typeface="Times New Roman" panose="02020603050405020304" pitchFamily="18" charset="0"/>
                <a:ea typeface="幼圆" panose="02010509060101010101" pitchFamily="49" charset="-122"/>
              </a:rPr>
              <a:t>T</a:t>
            </a:r>
            <a:r>
              <a:rPr kumimoji="1" lang="zh-CN" altLang="en-US" sz="2800" dirty="0">
                <a:solidFill>
                  <a:schemeClr val="tx1"/>
                </a:solidFill>
                <a:latin typeface="Times New Roman" panose="02020603050405020304" pitchFamily="18" charset="0"/>
                <a:ea typeface="幼圆" panose="02010509060101010101" pitchFamily="49" charset="-122"/>
              </a:rPr>
              <a:t>的</a:t>
            </a:r>
            <a:r>
              <a:rPr kumimoji="1" lang="zh-CN" altLang="en-US" sz="2800" b="1" dirty="0">
                <a:solidFill>
                  <a:schemeClr val="tx1"/>
                </a:solidFill>
                <a:latin typeface="Times New Roman" panose="02020603050405020304" pitchFamily="18" charset="0"/>
                <a:ea typeface="幼圆" panose="02010509060101010101" pitchFamily="49" charset="-122"/>
              </a:rPr>
              <a:t>合适位置</a:t>
            </a:r>
            <a:r>
              <a:rPr kumimoji="1" lang="zh-CN" altLang="en-US" sz="2800" dirty="0">
                <a:solidFill>
                  <a:schemeClr val="tx1"/>
                </a:solidFill>
                <a:latin typeface="Times New Roman" panose="02020603050405020304" pitchFamily="18" charset="0"/>
                <a:ea typeface="幼圆" panose="02010509060101010101" pitchFamily="49" charset="-122"/>
              </a:rPr>
              <a:t>。</a:t>
            </a:r>
            <a:endParaRPr kumimoji="1" lang="zh-CN" altLang="en-US" sz="2800" dirty="0">
              <a:solidFill>
                <a:schemeClr val="tx1"/>
              </a:solidFill>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solidFill>
                  <a:srgbClr val="FFFF00"/>
                </a:solidFill>
                <a:latin typeface="Times New Roman" panose="02020603050405020304" pitchFamily="18" charset="0"/>
                <a:ea typeface="幼圆" panose="02010509060101010101" pitchFamily="49" charset="-122"/>
              </a:rPr>
              <a:t>原理</a:t>
            </a:r>
            <a:r>
              <a:rPr kumimoji="1" lang="zh-CN" altLang="en-US" sz="2800" dirty="0">
                <a:latin typeface="Times New Roman" panose="02020603050405020304" pitchFamily="18" charset="0"/>
                <a:ea typeface="幼圆" panose="02010509060101010101" pitchFamily="49" charset="-122"/>
              </a:rPr>
              <a:t>：如果能预先确定矩阵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中</a:t>
            </a:r>
            <a:r>
              <a:rPr kumimoji="1" lang="zh-CN" altLang="en-US" sz="2800" b="1" dirty="0">
                <a:solidFill>
                  <a:srgbClr val="FFFF00"/>
                </a:solidFill>
                <a:latin typeface="Times New Roman" panose="02020603050405020304" pitchFamily="18" charset="0"/>
                <a:ea typeface="幼圆" panose="02010509060101010101" pitchFamily="49" charset="-122"/>
              </a:rPr>
              <a:t>每一列（即</a:t>
            </a:r>
            <a:r>
              <a:rPr kumimoji="1" lang="en-US" altLang="zh-CN" sz="2800" b="1" dirty="0">
                <a:solidFill>
                  <a:srgbClr val="FFFF00"/>
                </a:solidFill>
                <a:latin typeface="Times New Roman" panose="02020603050405020304" pitchFamily="18" charset="0"/>
                <a:ea typeface="幼圆" panose="02010509060101010101" pitchFamily="49" charset="-122"/>
              </a:rPr>
              <a:t>T</a:t>
            </a:r>
            <a:r>
              <a:rPr kumimoji="1" lang="zh-CN" altLang="en-US" sz="2800" b="1" dirty="0">
                <a:solidFill>
                  <a:srgbClr val="FFFF00"/>
                </a:solidFill>
                <a:latin typeface="Times New Roman" panose="02020603050405020304" pitchFamily="18" charset="0"/>
                <a:ea typeface="幼圆" panose="02010509060101010101" pitchFamily="49" charset="-122"/>
              </a:rPr>
              <a:t>中的每一行）的第一个非零元素在</a:t>
            </a:r>
            <a:r>
              <a:rPr kumimoji="1" lang="en-US" altLang="zh-CN" sz="2800" b="1" dirty="0">
                <a:solidFill>
                  <a:srgbClr val="FFFF00"/>
                </a:solidFill>
                <a:latin typeface="Times New Roman" panose="02020603050405020304" pitchFamily="18" charset="0"/>
                <a:ea typeface="幼圆" panose="02010509060101010101" pitchFamily="49" charset="-122"/>
              </a:rPr>
              <a:t>T</a:t>
            </a:r>
            <a:r>
              <a:rPr kumimoji="1" lang="zh-CN" altLang="en-US" sz="2800" b="1" dirty="0">
                <a:solidFill>
                  <a:srgbClr val="FFFF00"/>
                </a:solidFill>
                <a:latin typeface="Times New Roman" panose="02020603050405020304" pitchFamily="18" charset="0"/>
                <a:ea typeface="幼圆" panose="02010509060101010101" pitchFamily="49" charset="-122"/>
              </a:rPr>
              <a:t>中的合适位置</a:t>
            </a:r>
            <a:r>
              <a:rPr kumimoji="1" lang="zh-CN" altLang="en-US" sz="2800" dirty="0">
                <a:latin typeface="Times New Roman" panose="02020603050405020304" pitchFamily="18" charset="0"/>
                <a:ea typeface="幼圆" panose="02010509060101010101" pitchFamily="49" charset="-122"/>
              </a:rPr>
              <a:t>，那么在对</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进行转置时就可以直接放到</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中的恰当位置上去。为了确定这些位置，应先求得</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的每一列中非零元的个数，进而求得每一列的第一个非零元在</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中的位置。</a:t>
            </a:r>
            <a:endParaRPr kumimoji="1" lang="zh-CN" altLang="en-US" sz="2800" dirty="0">
              <a:latin typeface="Times New Roman" panose="02020603050405020304" pitchFamily="18" charset="0"/>
              <a:ea typeface="幼圆" panose="02010509060101010101" pitchFamily="49" charset="-122"/>
            </a:endParaRPr>
          </a:p>
        </p:txBody>
      </p:sp>
      <p:sp>
        <p:nvSpPr>
          <p:cNvPr id="44035" name="Rectangle 3"/>
          <p:cNvSpPr>
            <a:spLocks noGrp="1" noChangeArrowheads="1"/>
          </p:cNvSpPr>
          <p:nvPr>
            <p:ph type="title"/>
          </p:nvPr>
        </p:nvSpPr>
        <p:spPr/>
        <p:txBody>
          <a:bodyPr/>
          <a:lstStyle/>
          <a:p>
            <a:r>
              <a:rPr lang="en-US" altLang="zh-CN" dirty="0" smtClean="0"/>
              <a:t>Method 2</a:t>
            </a:r>
            <a:r>
              <a:rPr lang="en-US" altLang="zh-CN" dirty="0"/>
              <a:t>: matrix transposition</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95288" y="1547813"/>
            <a:ext cx="8424862"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Times New Roman" panose="02020603050405020304" pitchFamily="18" charset="0"/>
                <a:ea typeface="幼圆" panose="02010509060101010101" pitchFamily="49" charset="-122"/>
              </a:rPr>
              <a:t>设</a:t>
            </a:r>
            <a:r>
              <a:rPr kumimoji="1" lang="en-US" altLang="zh-CN" sz="2800" dirty="0" err="1">
                <a:solidFill>
                  <a:srgbClr val="FFFF00"/>
                </a:solidFill>
                <a:latin typeface="Times New Roman" panose="02020603050405020304" pitchFamily="18" charset="0"/>
                <a:ea typeface="幼圆" panose="02010509060101010101" pitchFamily="49" charset="-122"/>
              </a:rPr>
              <a:t>num</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和</a:t>
            </a:r>
            <a:r>
              <a:rPr kumimoji="1" lang="en-US" altLang="zh-CN" sz="2800" dirty="0" err="1">
                <a:solidFill>
                  <a:srgbClr val="FFFF00"/>
                </a:solidFill>
                <a:latin typeface="Times New Roman" panose="02020603050405020304" pitchFamily="18" charset="0"/>
                <a:ea typeface="幼圆" panose="02010509060101010101" pitchFamily="49" charset="-122"/>
              </a:rPr>
              <a:t>cpot</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分别用来存放每一列的非零元的个数和该列第一个非零元在转置后矩阵</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a:t>
            </a:r>
            <a:r>
              <a:rPr kumimoji="1" lang="zh-CN" altLang="en-US" sz="2800" dirty="0" smtClean="0">
                <a:latin typeface="Times New Roman" panose="02020603050405020304" pitchFamily="18" charset="0"/>
                <a:ea typeface="幼圆" panose="02010509060101010101" pitchFamily="49" charset="-122"/>
              </a:rPr>
              <a:t>位置，则</a:t>
            </a:r>
            <a:r>
              <a:rPr kumimoji="1" lang="zh-CN" altLang="en-US" sz="2800" dirty="0">
                <a:latin typeface="Times New Roman" panose="02020603050405020304" pitchFamily="18" charset="0"/>
                <a:ea typeface="幼圆" panose="02010509060101010101" pitchFamily="49" charset="-122"/>
              </a:rPr>
              <a:t>显然有：</a:t>
            </a:r>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而每一列的非零元的个数可以通过对整个矩阵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solidFill>
                  <a:srgbClr val="FFFF00"/>
                </a:solidFill>
                <a:latin typeface="Times New Roman" panose="02020603050405020304" pitchFamily="18" charset="0"/>
                <a:ea typeface="幼圆" panose="02010509060101010101" pitchFamily="49" charset="-122"/>
              </a:rPr>
              <a:t>扫描一遍</a:t>
            </a:r>
            <a:r>
              <a:rPr kumimoji="1" lang="zh-CN" altLang="en-US" sz="2800" dirty="0">
                <a:latin typeface="Times New Roman" panose="02020603050405020304" pitchFamily="18" charset="0"/>
                <a:ea typeface="幼圆" panose="02010509060101010101" pitchFamily="49" charset="-122"/>
              </a:rPr>
              <a:t>得到。</a:t>
            </a:r>
            <a:endParaRPr kumimoji="1" lang="zh-CN" altLang="en-US" sz="2800" dirty="0">
              <a:latin typeface="Times New Roman" panose="02020603050405020304" pitchFamily="18" charset="0"/>
              <a:ea typeface="幼圆" panose="02010509060101010101" pitchFamily="49" charset="-122"/>
            </a:endParaRPr>
          </a:p>
        </p:txBody>
      </p:sp>
      <p:sp>
        <p:nvSpPr>
          <p:cNvPr id="104451" name="Rectangle 3"/>
          <p:cNvSpPr>
            <a:spLocks noGrp="1" noChangeArrowheads="1"/>
          </p:cNvSpPr>
          <p:nvPr>
            <p:ph type="title"/>
          </p:nvPr>
        </p:nvSpPr>
        <p:spPr/>
        <p:txBody>
          <a:bodyPr/>
          <a:lstStyle/>
          <a:p>
            <a:r>
              <a:rPr kumimoji="1" lang="en-US" altLang="zh-CN"/>
              <a:t>Fast transposition algorithm</a:t>
            </a:r>
            <a:endParaRPr kumimoji="1" lang="en-US" altLang="zh-CN"/>
          </a:p>
        </p:txBody>
      </p:sp>
      <p:sp>
        <p:nvSpPr>
          <p:cNvPr id="104452" name="Rectangle 4"/>
          <p:cNvSpPr>
            <a:spLocks noChangeArrowheads="1"/>
          </p:cNvSpPr>
          <p:nvPr/>
        </p:nvSpPr>
        <p:spPr bwMode="auto">
          <a:xfrm>
            <a:off x="539750" y="3068638"/>
            <a:ext cx="83883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[0]= 0;</a:t>
            </a:r>
            <a:endParaRPr kumimoji="1" lang="en-US" altLang="zh-CN" sz="2800" b="1" dirty="0">
              <a:solidFill>
                <a:srgbClr val="FFFF00"/>
              </a:solidFill>
              <a:latin typeface="Times New Roman" panose="02020603050405020304" pitchFamily="18" charset="0"/>
              <a:ea typeface="幼圆" panose="02010509060101010101" pitchFamily="49" charset="-122"/>
            </a:endParaRPr>
          </a:p>
          <a:p>
            <a:pPr>
              <a:lnSpc>
                <a:spcPct val="130000"/>
              </a:lnSpc>
            </a:pP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[col] = </a:t>
            </a: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[col-1]+</a:t>
            </a:r>
            <a:r>
              <a:rPr kumimoji="1" lang="en-US" altLang="zh-CN" sz="2800" b="1" dirty="0" err="1">
                <a:solidFill>
                  <a:srgbClr val="FFFF00"/>
                </a:solidFill>
                <a:latin typeface="Times New Roman" panose="02020603050405020304" pitchFamily="18" charset="0"/>
                <a:ea typeface="幼圆" panose="02010509060101010101" pitchFamily="49" charset="-122"/>
              </a:rPr>
              <a:t>num</a:t>
            </a:r>
            <a:r>
              <a:rPr kumimoji="1" lang="en-US" altLang="zh-CN" sz="2800" b="1" dirty="0">
                <a:solidFill>
                  <a:srgbClr val="FFFF00"/>
                </a:solidFill>
                <a:latin typeface="Times New Roman" panose="02020603050405020304" pitchFamily="18" charset="0"/>
                <a:ea typeface="幼圆" panose="02010509060101010101" pitchFamily="49" charset="-122"/>
              </a:rPr>
              <a:t>[col-1]     0&lt;=col &lt;</a:t>
            </a:r>
            <a:r>
              <a:rPr kumimoji="1" lang="en-US" altLang="zh-CN" sz="2800" b="1" dirty="0" err="1">
                <a:solidFill>
                  <a:srgbClr val="FFFF00"/>
                </a:solidFill>
                <a:latin typeface="Times New Roman" panose="02020603050405020304" pitchFamily="18" charset="0"/>
                <a:ea typeface="幼圆" panose="02010509060101010101" pitchFamily="49" charset="-122"/>
              </a:rPr>
              <a:t>M.nu</a:t>
            </a:r>
            <a:endParaRPr kumimoji="1" lang="en-US" altLang="zh-CN" sz="2800" b="1" dirty="0">
              <a:solidFill>
                <a:srgbClr val="FFFF00"/>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9" name="Object 9"/>
          <p:cNvGraphicFramePr>
            <a:graphicFrameLocks noChangeAspect="1"/>
          </p:cNvGraphicFramePr>
          <p:nvPr/>
        </p:nvGraphicFramePr>
        <p:xfrm>
          <a:off x="467360" y="837238"/>
          <a:ext cx="4524375" cy="2546350"/>
        </p:xfrm>
        <a:graphic>
          <a:graphicData uri="http://schemas.openxmlformats.org/presentationml/2006/ole">
            <mc:AlternateContent xmlns:mc="http://schemas.openxmlformats.org/markup-compatibility/2006">
              <mc:Choice xmlns:v="urn:schemas-microsoft-com:vml" Requires="v">
                <p:oleObj spid="_x0000_s61734" name="Equation" r:id="rId1" imgW="2438400" imgH="1371600" progId="Equation.DSMT4">
                  <p:embed/>
                </p:oleObj>
              </mc:Choice>
              <mc:Fallback>
                <p:oleObj name="Equation" r:id="rId1" imgW="2438400" imgH="13716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 y="837238"/>
                        <a:ext cx="4524375" cy="2546350"/>
                      </a:xfrm>
                      <a:prstGeom prst="rect">
                        <a:avLst/>
                      </a:prstGeom>
                      <a:solidFill>
                        <a:schemeClr val="tx1"/>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50" name="Object 10"/>
          <p:cNvGraphicFramePr>
            <a:graphicFrameLocks noChangeAspect="1"/>
          </p:cNvGraphicFramePr>
          <p:nvPr/>
        </p:nvGraphicFramePr>
        <p:xfrm>
          <a:off x="5291773" y="548948"/>
          <a:ext cx="3382962" cy="3675062"/>
        </p:xfrm>
        <a:graphic>
          <a:graphicData uri="http://schemas.openxmlformats.org/presentationml/2006/ole">
            <mc:AlternateContent xmlns:mc="http://schemas.openxmlformats.org/markup-compatibility/2006">
              <mc:Choice xmlns:v="urn:schemas-microsoft-com:vml" Requires="v">
                <p:oleObj spid="_x0000_s61735" name="文档" r:id="rId3" imgW="4650740" imgH="5099685" progId="Word.Document.8">
                  <p:embed/>
                </p:oleObj>
              </mc:Choice>
              <mc:Fallback>
                <p:oleObj name="文档" r:id="rId3" imgW="4650740" imgH="5099685"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t="-2028"/>
                      <a:stretch>
                        <a:fillRect/>
                      </a:stretch>
                    </p:blipFill>
                    <p:spPr bwMode="auto">
                      <a:xfrm>
                        <a:off x="5291773" y="548948"/>
                        <a:ext cx="3382962" cy="367506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51" name="Object 11"/>
          <p:cNvGraphicFramePr>
            <a:graphicFrameLocks noChangeAspect="1"/>
          </p:cNvGraphicFramePr>
          <p:nvPr/>
        </p:nvGraphicFramePr>
        <p:xfrm>
          <a:off x="107950" y="4350385"/>
          <a:ext cx="8763635" cy="1887220"/>
        </p:xfrm>
        <a:graphic>
          <a:graphicData uri="http://schemas.openxmlformats.org/presentationml/2006/ole">
            <mc:AlternateContent xmlns:mc="http://schemas.openxmlformats.org/markup-compatibility/2006">
              <mc:Choice xmlns:v="urn:schemas-microsoft-com:vml" Requires="v">
                <p:oleObj spid="_x0000_s61736" name="文档" r:id="rId5" imgW="6527800" imgH="1365250" progId="Word.Document.8">
                  <p:embed/>
                </p:oleObj>
              </mc:Choice>
              <mc:Fallback>
                <p:oleObj name="文档" r:id="rId5" imgW="6527800" imgH="1365250" progId="Word.Document.8">
                  <p:embed/>
                  <p:pic>
                    <p:nvPicPr>
                      <p:cNvPr id="0" name="Object 11"/>
                      <p:cNvPicPr>
                        <a:picLocks noChangeAspect="1" noChangeArrowheads="1"/>
                      </p:cNvPicPr>
                      <p:nvPr/>
                    </p:nvPicPr>
                    <p:blipFill>
                      <a:blip r:embed="rId6"/>
                      <a:srcRect t="-5220" b="11267"/>
                      <a:stretch>
                        <a:fillRect/>
                      </a:stretch>
                    </p:blipFill>
                    <p:spPr bwMode="auto">
                      <a:xfrm>
                        <a:off x="107950" y="4350385"/>
                        <a:ext cx="8763635" cy="1887220"/>
                      </a:xfrm>
                      <a:prstGeom prst="rect">
                        <a:avLst/>
                      </a:prstGeom>
                      <a:solidFill>
                        <a:srgbClr val="FFFF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1452" name="Text Box 12"/>
          <p:cNvSpPr txBox="1">
            <a:spLocks noChangeArrowheads="1"/>
          </p:cNvSpPr>
          <p:nvPr/>
        </p:nvSpPr>
        <p:spPr bwMode="auto">
          <a:xfrm>
            <a:off x="4932045" y="4797425"/>
            <a:ext cx="3462020" cy="645160"/>
          </a:xfrm>
          <a:prstGeom prst="rect">
            <a:avLst/>
          </a:prstGeom>
          <a:solidFill>
            <a:srgbClr val="BBE0E3"/>
          </a:solidFill>
          <a:ln w="9525">
            <a:solidFill>
              <a:srgbClr val="000000"/>
            </a:solidFill>
            <a:miter lim="800000"/>
          </a:ln>
          <a:effectLst>
            <a:outerShdw dist="107763" dir="2700000" algn="ctr" rotWithShape="0">
              <a:schemeClr val="bg2">
                <a:alpha val="50000"/>
              </a:schemeClr>
            </a:outerShdw>
          </a:effectLst>
        </p:spPr>
        <p:txBody>
          <a:bodyPr wrap="square">
            <a:spAutoFit/>
          </a:bodyPr>
          <a:lstStyle/>
          <a:p>
            <a:r>
              <a:rPr lang="en-US" altLang="zh-CN" b="1">
                <a:solidFill>
                  <a:srgbClr val="000000"/>
                </a:solidFill>
              </a:rPr>
              <a:t>Number of non-zero elements </a:t>
            </a:r>
            <a:endParaRPr lang="en-US" altLang="zh-CN" b="1">
              <a:solidFill>
                <a:srgbClr val="000000"/>
              </a:solidFill>
            </a:endParaRPr>
          </a:p>
          <a:p>
            <a:r>
              <a:rPr lang="en-US" altLang="zh-CN" b="1">
                <a:solidFill>
                  <a:srgbClr val="000000"/>
                </a:solidFill>
              </a:rPr>
              <a:t>in each column </a:t>
            </a:r>
            <a:endParaRPr lang="en-US" altLang="zh-CN" b="1">
              <a:solidFill>
                <a:srgbClr val="000000"/>
              </a:solidFill>
            </a:endParaRPr>
          </a:p>
        </p:txBody>
      </p:sp>
      <p:sp>
        <p:nvSpPr>
          <p:cNvPr id="61453" name="Text Box 13"/>
          <p:cNvSpPr txBox="1">
            <a:spLocks noChangeArrowheads="1"/>
          </p:cNvSpPr>
          <p:nvPr/>
        </p:nvSpPr>
        <p:spPr bwMode="auto">
          <a:xfrm>
            <a:off x="4937760" y="5661744"/>
            <a:ext cx="3455988" cy="650875"/>
          </a:xfrm>
          <a:prstGeom prst="rect">
            <a:avLst/>
          </a:prstGeom>
          <a:solidFill>
            <a:srgbClr val="BBE0E3"/>
          </a:solidFill>
          <a:ln w="9525">
            <a:solidFill>
              <a:srgbClr val="000000"/>
            </a:solidFill>
            <a:miter lim="800000"/>
          </a:ln>
          <a:effectLst>
            <a:outerShdw dist="107763" dir="2700000" algn="ctr" rotWithShape="0">
              <a:schemeClr val="bg2">
                <a:alpha val="50000"/>
              </a:schemeClr>
            </a:outerShdw>
          </a:effectLst>
        </p:spPr>
        <p:txBody>
          <a:bodyPr>
            <a:spAutoFit/>
          </a:bodyPr>
          <a:lstStyle/>
          <a:p>
            <a:r>
              <a:rPr lang="en-US" altLang="zh-CN" b="1">
                <a:solidFill>
                  <a:srgbClr val="000000"/>
                </a:solidFill>
              </a:rPr>
              <a:t>Position of the first non-zero </a:t>
            </a:r>
            <a:endParaRPr lang="en-US" altLang="zh-CN" b="1">
              <a:solidFill>
                <a:srgbClr val="000000"/>
              </a:solidFill>
            </a:endParaRPr>
          </a:p>
          <a:p>
            <a:r>
              <a:rPr lang="en-US" altLang="zh-CN" b="1">
                <a:solidFill>
                  <a:srgbClr val="000000"/>
                </a:solidFill>
              </a:rPr>
              <a:t>element in each column</a:t>
            </a:r>
            <a:endParaRPr lang="en-US" altLang="zh-CN" b="1">
              <a:solidFill>
                <a:srgbClr val="000000"/>
              </a:solidFill>
            </a:endParaRPr>
          </a:p>
        </p:txBody>
      </p:sp>
      <p:cxnSp>
        <p:nvCxnSpPr>
          <p:cNvPr id="2" name="直接箭头连接符 1"/>
          <p:cNvCxnSpPr/>
          <p:nvPr/>
        </p:nvCxnSpPr>
        <p:spPr>
          <a:xfrm>
            <a:off x="1663700" y="5346065"/>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1701165" y="5877560"/>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2158365" y="5344160"/>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195830" y="5875655"/>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662555" y="5347970"/>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700020" y="5879465"/>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238500" y="5342255"/>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275965" y="5873750"/>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rgbClr val="FFFF00"/>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a:t>
            </a:r>
            <a:r>
              <a:rPr lang="en-US" altLang="zh-CN" dirty="0" smtClean="0">
                <a:latin typeface="Arial" panose="020B0604020202020204" pitchFamily="34" charset="0"/>
              </a:rPr>
              <a:t>List</a:t>
            </a:r>
            <a:endParaRPr lang="en-US" altLang="zh-CN" dirty="0" smtClean="0">
              <a:latin typeface="Arial" panose="020B0604020202020204" pitchFamily="34" charset="0"/>
            </a:endParaRPr>
          </a:p>
          <a:p>
            <a:r>
              <a:rPr lang="en-US" altLang="zh-CN" dirty="0" smtClean="0">
                <a:latin typeface="Arial" panose="020B0604020202020204" pitchFamily="34" charset="0"/>
              </a:rPr>
              <a:t>Recursive </a:t>
            </a:r>
            <a:r>
              <a:rPr lang="en-US" altLang="zh-CN" dirty="0">
                <a:latin typeface="Arial" panose="020B0604020202020204" pitchFamily="34" charset="0"/>
              </a:rPr>
              <a:t>algorithms of General </a:t>
            </a:r>
            <a:r>
              <a:rPr lang="en-US" altLang="zh-CN" dirty="0" smtClean="0">
                <a:latin typeface="Arial" panose="020B0604020202020204" pitchFamily="34" charset="0"/>
              </a:rPr>
              <a:t>list</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Object 4"/>
          <p:cNvGraphicFramePr>
            <a:graphicFrameLocks noChangeAspect="1"/>
          </p:cNvGraphicFramePr>
          <p:nvPr/>
        </p:nvGraphicFramePr>
        <p:xfrm>
          <a:off x="179388" y="1989286"/>
          <a:ext cx="4105275" cy="4464050"/>
        </p:xfrm>
        <a:graphic>
          <a:graphicData uri="http://schemas.openxmlformats.org/presentationml/2006/ole">
            <mc:AlternateContent xmlns:mc="http://schemas.openxmlformats.org/markup-compatibility/2006">
              <mc:Choice xmlns:v="urn:schemas-microsoft-com:vml" Requires="v">
                <p:oleObj spid="_x0000_s152840" name="文档" r:id="rId1" imgW="9711690" imgH="5125720" progId="Word.Document.8">
                  <p:embed/>
                </p:oleObj>
              </mc:Choice>
              <mc:Fallback>
                <p:oleObj name="文档" r:id="rId1" imgW="9711690" imgH="5125720" progId="Word.Document.8">
                  <p:embed/>
                  <p:pic>
                    <p:nvPicPr>
                      <p:cNvPr id="0" name="图片 152839"/>
                      <p:cNvPicPr>
                        <a:picLocks noChangeAspect="1" noChangeArrowheads="1"/>
                      </p:cNvPicPr>
                      <p:nvPr/>
                    </p:nvPicPr>
                    <p:blipFill>
                      <a:blip r:embed="rId2">
                        <a:extLst>
                          <a:ext uri="{28A0092B-C50C-407E-A947-70E740481C1C}">
                            <a14:useLocalDpi xmlns:a14="http://schemas.microsoft.com/office/drawing/2010/main" val="0"/>
                          </a:ext>
                        </a:extLst>
                      </a:blip>
                      <a:srcRect t="-1610" r="52603" b="3185"/>
                      <a:stretch>
                        <a:fillRect/>
                      </a:stretch>
                    </p:blipFill>
                    <p:spPr bwMode="auto">
                      <a:xfrm>
                        <a:off x="179388" y="1989286"/>
                        <a:ext cx="4105275"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 name="Text Box 5"/>
          <p:cNvSpPr txBox="1">
            <a:spLocks noChangeArrowheads="1"/>
          </p:cNvSpPr>
          <p:nvPr/>
        </p:nvSpPr>
        <p:spPr bwMode="auto">
          <a:xfrm>
            <a:off x="1187450" y="1412776"/>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FF00"/>
                </a:solidFill>
              </a:rPr>
              <a:t>A</a:t>
            </a:r>
            <a:r>
              <a:rPr lang="en-US" altLang="zh-CN" sz="3200" baseline="-25000" dirty="0">
                <a:solidFill>
                  <a:srgbClr val="FFFF00"/>
                </a:solidFill>
              </a:rPr>
              <a:t>6X7</a:t>
            </a:r>
            <a:endParaRPr lang="en-US" altLang="zh-CN" sz="3200" baseline="-25000" dirty="0">
              <a:solidFill>
                <a:srgbClr val="FFFF00"/>
              </a:solidFill>
            </a:endParaRPr>
          </a:p>
        </p:txBody>
      </p:sp>
      <p:sp>
        <p:nvSpPr>
          <p:cNvPr id="59" name="Text Box 6"/>
          <p:cNvSpPr txBox="1">
            <a:spLocks noChangeArrowheads="1"/>
          </p:cNvSpPr>
          <p:nvPr/>
        </p:nvSpPr>
        <p:spPr bwMode="auto">
          <a:xfrm>
            <a:off x="5724525" y="1412776"/>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FF00"/>
                </a:solidFill>
              </a:rPr>
              <a:t>B</a:t>
            </a:r>
            <a:r>
              <a:rPr lang="en-US" altLang="zh-CN" sz="3200" baseline="-25000" dirty="0">
                <a:solidFill>
                  <a:srgbClr val="FFFF00"/>
                </a:solidFill>
              </a:rPr>
              <a:t>7x6</a:t>
            </a:r>
            <a:endParaRPr lang="en-US" altLang="zh-CN" sz="3200" baseline="-25000" dirty="0">
              <a:solidFill>
                <a:srgbClr val="FFFF00"/>
              </a:solidFill>
            </a:endParaRPr>
          </a:p>
        </p:txBody>
      </p:sp>
      <p:graphicFrame>
        <p:nvGraphicFramePr>
          <p:cNvPr id="60" name="Object 7"/>
          <p:cNvGraphicFramePr>
            <a:graphicFrameLocks noChangeAspect="1"/>
          </p:cNvGraphicFramePr>
          <p:nvPr/>
        </p:nvGraphicFramePr>
        <p:xfrm>
          <a:off x="4787900" y="1989286"/>
          <a:ext cx="4140200" cy="4464050"/>
        </p:xfrm>
        <a:graphic>
          <a:graphicData uri="http://schemas.openxmlformats.org/presentationml/2006/ole">
            <mc:AlternateContent xmlns:mc="http://schemas.openxmlformats.org/markup-compatibility/2006">
              <mc:Choice xmlns:v="urn:schemas-microsoft-com:vml" Requires="v">
                <p:oleObj spid="_x0000_s152841" name="Document" r:id="rId3" imgW="9716770" imgH="5208905" progId="Word.Document.8">
                  <p:embed/>
                </p:oleObj>
              </mc:Choice>
              <mc:Fallback>
                <p:oleObj name="Document" r:id="rId3" imgW="9716770" imgH="5208905" progId="Word.Document.8">
                  <p:embed/>
                  <p:pic>
                    <p:nvPicPr>
                      <p:cNvPr id="0" name="图片 152840"/>
                      <p:cNvPicPr>
                        <a:picLocks noChangeAspect="1" noChangeArrowheads="1"/>
                      </p:cNvPicPr>
                      <p:nvPr/>
                    </p:nvPicPr>
                    <p:blipFill>
                      <a:blip r:embed="rId4"/>
                      <a:srcRect l="52199" t="-1575" b="3149"/>
                      <a:stretch>
                        <a:fillRect/>
                      </a:stretch>
                    </p:blipFill>
                    <p:spPr bwMode="auto">
                      <a:xfrm>
                        <a:off x="4787900" y="1989286"/>
                        <a:ext cx="4140200"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1" name="Group 12"/>
          <p:cNvGrpSpPr/>
          <p:nvPr/>
        </p:nvGrpSpPr>
        <p:grpSpPr bwMode="auto">
          <a:xfrm>
            <a:off x="3924300" y="2852886"/>
            <a:ext cx="1079500" cy="2808288"/>
            <a:chOff x="2472" y="1434"/>
            <a:chExt cx="680" cy="1769"/>
          </a:xfrm>
        </p:grpSpPr>
        <p:sp>
          <p:nvSpPr>
            <p:cNvPr id="62" name="Line 9"/>
            <p:cNvSpPr>
              <a:spLocks noChangeShapeType="1"/>
            </p:cNvSpPr>
            <p:nvPr/>
          </p:nvSpPr>
          <p:spPr bwMode="auto">
            <a:xfrm>
              <a:off x="2472" y="3203"/>
              <a:ext cx="363"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0"/>
            <p:cNvSpPr>
              <a:spLocks noChangeShapeType="1"/>
            </p:cNvSpPr>
            <p:nvPr/>
          </p:nvSpPr>
          <p:spPr bwMode="auto">
            <a:xfrm flipV="1">
              <a:off x="2835" y="1434"/>
              <a:ext cx="0" cy="176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
            <p:cNvSpPr>
              <a:spLocks noChangeShapeType="1"/>
            </p:cNvSpPr>
            <p:nvPr/>
          </p:nvSpPr>
          <p:spPr bwMode="auto">
            <a:xfrm>
              <a:off x="2835" y="1434"/>
              <a:ext cx="317"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 name="Group 13"/>
          <p:cNvGrpSpPr/>
          <p:nvPr/>
        </p:nvGrpSpPr>
        <p:grpSpPr bwMode="auto">
          <a:xfrm>
            <a:off x="3924300" y="3284685"/>
            <a:ext cx="1150938" cy="504825"/>
            <a:chOff x="2472" y="1434"/>
            <a:chExt cx="680" cy="1769"/>
          </a:xfrm>
        </p:grpSpPr>
        <p:sp>
          <p:nvSpPr>
            <p:cNvPr id="66" name="Line 14"/>
            <p:cNvSpPr>
              <a:spLocks noChangeShapeType="1"/>
            </p:cNvSpPr>
            <p:nvPr/>
          </p:nvSpPr>
          <p:spPr bwMode="auto">
            <a:xfrm>
              <a:off x="2472" y="3203"/>
              <a:ext cx="363" cy="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flipV="1">
              <a:off x="2835" y="1434"/>
              <a:ext cx="0" cy="1769"/>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2835" y="1434"/>
              <a:ext cx="317" cy="0"/>
            </a:xfrm>
            <a:prstGeom prst="line">
              <a:avLst/>
            </a:prstGeom>
            <a:noFill/>
            <a:ln w="28575">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 name="Group 17"/>
          <p:cNvGrpSpPr/>
          <p:nvPr/>
        </p:nvGrpSpPr>
        <p:grpSpPr bwMode="auto">
          <a:xfrm>
            <a:off x="3995738" y="3789511"/>
            <a:ext cx="1079500" cy="2305050"/>
            <a:chOff x="2472" y="1434"/>
            <a:chExt cx="680" cy="1769"/>
          </a:xfrm>
        </p:grpSpPr>
        <p:sp>
          <p:nvSpPr>
            <p:cNvPr id="7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 name="Group 21"/>
          <p:cNvGrpSpPr/>
          <p:nvPr/>
        </p:nvGrpSpPr>
        <p:grpSpPr bwMode="auto">
          <a:xfrm flipV="1">
            <a:off x="3851275" y="2783036"/>
            <a:ext cx="1079500" cy="1438275"/>
            <a:chOff x="2472" y="1434"/>
            <a:chExt cx="680" cy="1769"/>
          </a:xfrm>
        </p:grpSpPr>
        <p:sp>
          <p:nvSpPr>
            <p:cNvPr id="74" name="Line 22"/>
            <p:cNvSpPr>
              <a:spLocks noChangeShapeType="1"/>
            </p:cNvSpPr>
            <p:nvPr/>
          </p:nvSpPr>
          <p:spPr bwMode="auto">
            <a:xfrm>
              <a:off x="2472" y="3203"/>
              <a:ext cx="363"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23"/>
            <p:cNvSpPr>
              <a:spLocks noChangeShapeType="1"/>
            </p:cNvSpPr>
            <p:nvPr/>
          </p:nvSpPr>
          <p:spPr bwMode="auto">
            <a:xfrm flipV="1">
              <a:off x="2835" y="1434"/>
              <a:ext cx="0" cy="17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24"/>
            <p:cNvSpPr>
              <a:spLocks noChangeShapeType="1"/>
            </p:cNvSpPr>
            <p:nvPr/>
          </p:nvSpPr>
          <p:spPr bwMode="auto">
            <a:xfrm>
              <a:off x="2835" y="1434"/>
              <a:ext cx="31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 name="Line 25"/>
          <p:cNvSpPr>
            <a:spLocks noChangeShapeType="1"/>
          </p:cNvSpPr>
          <p:nvPr/>
        </p:nvSpPr>
        <p:spPr bwMode="auto">
          <a:xfrm>
            <a:off x="3922713" y="4726136"/>
            <a:ext cx="108108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26"/>
          <p:cNvSpPr>
            <a:spLocks noChangeArrowheads="1"/>
          </p:cNvSpPr>
          <p:nvPr/>
        </p:nvSpPr>
        <p:spPr bwMode="auto">
          <a:xfrm>
            <a:off x="1258888" y="5510361"/>
            <a:ext cx="2808287" cy="3587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27"/>
          <p:cNvSpPr>
            <a:spLocks noChangeArrowheads="1"/>
          </p:cNvSpPr>
          <p:nvPr/>
        </p:nvSpPr>
        <p:spPr bwMode="auto">
          <a:xfrm>
            <a:off x="1258888" y="3575199"/>
            <a:ext cx="2808287" cy="358775"/>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28"/>
          <p:cNvSpPr>
            <a:spLocks noChangeArrowheads="1"/>
          </p:cNvSpPr>
          <p:nvPr/>
        </p:nvSpPr>
        <p:spPr bwMode="auto">
          <a:xfrm>
            <a:off x="1258888" y="5950099"/>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29"/>
          <p:cNvSpPr>
            <a:spLocks noChangeArrowheads="1"/>
          </p:cNvSpPr>
          <p:nvPr/>
        </p:nvSpPr>
        <p:spPr bwMode="auto">
          <a:xfrm>
            <a:off x="1258888" y="2636986"/>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30"/>
          <p:cNvSpPr>
            <a:spLocks noChangeArrowheads="1"/>
          </p:cNvSpPr>
          <p:nvPr/>
        </p:nvSpPr>
        <p:spPr bwMode="auto">
          <a:xfrm>
            <a:off x="1258888" y="4510236"/>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3" name="Group 34"/>
          <p:cNvGrpSpPr/>
          <p:nvPr/>
        </p:nvGrpSpPr>
        <p:grpSpPr bwMode="auto">
          <a:xfrm>
            <a:off x="5795963" y="2636987"/>
            <a:ext cx="2663825" cy="358774"/>
            <a:chOff x="3651" y="1298"/>
            <a:chExt cx="1678" cy="2314"/>
          </a:xfrm>
        </p:grpSpPr>
        <p:sp>
          <p:nvSpPr>
            <p:cNvPr id="84" name="Rectangle 31"/>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5" name="Rectangle 32"/>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6" name="Rectangle 33"/>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87" name="Group 35"/>
          <p:cNvGrpSpPr/>
          <p:nvPr/>
        </p:nvGrpSpPr>
        <p:grpSpPr bwMode="auto">
          <a:xfrm>
            <a:off x="5795963" y="3068786"/>
            <a:ext cx="2663825" cy="360000"/>
            <a:chOff x="3651" y="1298"/>
            <a:chExt cx="1678" cy="2314"/>
          </a:xfrm>
        </p:grpSpPr>
        <p:sp>
          <p:nvSpPr>
            <p:cNvPr id="88" name="Rectangle 36"/>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9" name="Rectangle 37"/>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0" name="Rectangle 38"/>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1" name="Group 39"/>
          <p:cNvGrpSpPr/>
          <p:nvPr/>
        </p:nvGrpSpPr>
        <p:grpSpPr bwMode="auto">
          <a:xfrm>
            <a:off x="5795963" y="3573611"/>
            <a:ext cx="2663825" cy="360000"/>
            <a:chOff x="3651" y="1298"/>
            <a:chExt cx="1678" cy="2314"/>
          </a:xfrm>
        </p:grpSpPr>
        <p:sp>
          <p:nvSpPr>
            <p:cNvPr id="92" name="Rectangle 40"/>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3" name="Rectangle 41"/>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4" name="Rectangle 42"/>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5" name="Group 43"/>
          <p:cNvGrpSpPr/>
          <p:nvPr/>
        </p:nvGrpSpPr>
        <p:grpSpPr bwMode="auto">
          <a:xfrm>
            <a:off x="5795963" y="4005411"/>
            <a:ext cx="2663825" cy="360000"/>
            <a:chOff x="3651" y="1298"/>
            <a:chExt cx="1678" cy="2314"/>
          </a:xfrm>
        </p:grpSpPr>
        <p:sp>
          <p:nvSpPr>
            <p:cNvPr id="96" name="Rectangle 44"/>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7" name="Rectangle 45"/>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8" name="Rectangle 46"/>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9" name="Group 47"/>
          <p:cNvGrpSpPr/>
          <p:nvPr/>
        </p:nvGrpSpPr>
        <p:grpSpPr bwMode="auto">
          <a:xfrm>
            <a:off x="5795963" y="4510236"/>
            <a:ext cx="2663825" cy="360000"/>
            <a:chOff x="3651" y="1298"/>
            <a:chExt cx="1678" cy="2314"/>
          </a:xfrm>
        </p:grpSpPr>
        <p:sp>
          <p:nvSpPr>
            <p:cNvPr id="100" name="Rectangle 48"/>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1" name="Rectangle 49"/>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2" name="Rectangle 50"/>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103" name="Group 51"/>
          <p:cNvGrpSpPr/>
          <p:nvPr/>
        </p:nvGrpSpPr>
        <p:grpSpPr bwMode="auto">
          <a:xfrm>
            <a:off x="5795963" y="5013474"/>
            <a:ext cx="2663825" cy="360000"/>
            <a:chOff x="3651" y="1298"/>
            <a:chExt cx="1678" cy="2314"/>
          </a:xfrm>
        </p:grpSpPr>
        <p:sp>
          <p:nvSpPr>
            <p:cNvPr id="104"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5"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6"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aphicFrame>
        <p:nvGraphicFramePr>
          <p:cNvPr id="107" name="对象 106"/>
          <p:cNvGraphicFramePr>
            <a:graphicFrameLocks noChangeAspect="1"/>
          </p:cNvGraphicFramePr>
          <p:nvPr/>
        </p:nvGraphicFramePr>
        <p:xfrm>
          <a:off x="396082" y="71432"/>
          <a:ext cx="4175919" cy="1377893"/>
        </p:xfrm>
        <a:graphic>
          <a:graphicData uri="http://schemas.openxmlformats.org/presentationml/2006/ole">
            <mc:AlternateContent xmlns:mc="http://schemas.openxmlformats.org/markup-compatibility/2006">
              <mc:Choice xmlns:v="urn:schemas-microsoft-com:vml" Requires="v">
                <p:oleObj spid="_x0000_s152842" name="文档" r:id="rId5" imgW="4191000" imgH="1386840" progId="Word.Document.8">
                  <p:embed/>
                </p:oleObj>
              </mc:Choice>
              <mc:Fallback>
                <p:oleObj name="文档" r:id="rId5" imgW="4191000" imgH="138684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t="-5220" b="11267"/>
                      <a:stretch>
                        <a:fillRect/>
                      </a:stretch>
                    </p:blipFill>
                    <p:spPr bwMode="auto">
                      <a:xfrm>
                        <a:off x="396082" y="71432"/>
                        <a:ext cx="4175919" cy="1377893"/>
                      </a:xfrm>
                      <a:prstGeom prst="rect">
                        <a:avLst/>
                      </a:prstGeom>
                      <a:solidFill>
                        <a:srgbClr val="FFFFCC"/>
                      </a:solidFill>
                      <a:ln>
                        <a:noFill/>
                      </a:ln>
                      <a:effectLst>
                        <a:outerShdw dist="107763" dir="2700000" algn="ctr" rotWithShape="0">
                          <a:srgbClr val="808080">
                            <a:alpha val="50000"/>
                          </a:srgbClr>
                        </a:outerShdw>
                      </a:effectLst>
                    </p:spPr>
                  </p:pic>
                </p:oleObj>
              </mc:Fallback>
            </mc:AlternateContent>
          </a:graphicData>
        </a:graphic>
      </p:graphicFrame>
      <p:grpSp>
        <p:nvGrpSpPr>
          <p:cNvPr id="109" name="Group 51"/>
          <p:cNvGrpSpPr/>
          <p:nvPr/>
        </p:nvGrpSpPr>
        <p:grpSpPr bwMode="auto">
          <a:xfrm>
            <a:off x="5796136" y="5517272"/>
            <a:ext cx="2663825" cy="360000"/>
            <a:chOff x="3651" y="1298"/>
            <a:chExt cx="1678" cy="2314"/>
          </a:xfrm>
        </p:grpSpPr>
        <p:sp>
          <p:nvSpPr>
            <p:cNvPr id="110"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1"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2"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113" name="Group 51"/>
          <p:cNvGrpSpPr/>
          <p:nvPr/>
        </p:nvGrpSpPr>
        <p:grpSpPr bwMode="auto">
          <a:xfrm>
            <a:off x="5796136" y="5949320"/>
            <a:ext cx="2663825" cy="360000"/>
            <a:chOff x="3651" y="1298"/>
            <a:chExt cx="1678" cy="2314"/>
          </a:xfrm>
        </p:grpSpPr>
        <p:sp>
          <p:nvSpPr>
            <p:cNvPr id="114"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5"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6"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sp>
        <p:nvSpPr>
          <p:cNvPr id="118" name="Rectangle 28"/>
          <p:cNvSpPr>
            <a:spLocks noChangeArrowheads="1"/>
          </p:cNvSpPr>
          <p:nvPr/>
        </p:nvSpPr>
        <p:spPr bwMode="auto">
          <a:xfrm>
            <a:off x="1259632" y="3116833"/>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 name="Group 17"/>
          <p:cNvGrpSpPr/>
          <p:nvPr/>
        </p:nvGrpSpPr>
        <p:grpSpPr bwMode="auto">
          <a:xfrm flipV="1">
            <a:off x="3924496" y="3248786"/>
            <a:ext cx="1368152" cy="2845774"/>
            <a:chOff x="2472" y="1434"/>
            <a:chExt cx="680" cy="1769"/>
          </a:xfrm>
        </p:grpSpPr>
        <p:sp>
          <p:nvSpPr>
            <p:cNvPr id="12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 name="Rectangle 29"/>
          <p:cNvSpPr>
            <a:spLocks noChangeArrowheads="1"/>
          </p:cNvSpPr>
          <p:nvPr/>
        </p:nvSpPr>
        <p:spPr bwMode="auto">
          <a:xfrm>
            <a:off x="1259632" y="4005064"/>
            <a:ext cx="2808287" cy="358775"/>
          </a:xfrm>
          <a:prstGeom prst="rect">
            <a:avLst/>
          </a:prstGeom>
          <a:noFill/>
          <a:ln w="38100">
            <a:solidFill>
              <a:srgbClr val="FF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 name="Group 21"/>
          <p:cNvGrpSpPr/>
          <p:nvPr/>
        </p:nvGrpSpPr>
        <p:grpSpPr bwMode="auto">
          <a:xfrm flipV="1">
            <a:off x="3995738" y="4150963"/>
            <a:ext cx="1087437" cy="1042511"/>
            <a:chOff x="2472" y="1434"/>
            <a:chExt cx="680" cy="1769"/>
          </a:xfrm>
        </p:grpSpPr>
        <p:sp>
          <p:nvSpPr>
            <p:cNvPr id="125" name="Line 22"/>
            <p:cNvSpPr>
              <a:spLocks noChangeShapeType="1"/>
            </p:cNvSpPr>
            <p:nvPr/>
          </p:nvSpPr>
          <p:spPr bwMode="auto">
            <a:xfrm>
              <a:off x="2472" y="3203"/>
              <a:ext cx="363" cy="0"/>
            </a:xfrm>
            <a:prstGeom prst="line">
              <a:avLst/>
            </a:prstGeom>
            <a:noFill/>
            <a:ln w="28575">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23"/>
            <p:cNvSpPr>
              <a:spLocks noChangeShapeType="1"/>
            </p:cNvSpPr>
            <p:nvPr/>
          </p:nvSpPr>
          <p:spPr bwMode="auto">
            <a:xfrm flipV="1">
              <a:off x="2835" y="1434"/>
              <a:ext cx="0" cy="1769"/>
            </a:xfrm>
            <a:prstGeom prst="line">
              <a:avLst/>
            </a:prstGeom>
            <a:noFill/>
            <a:ln w="28575">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24"/>
            <p:cNvSpPr>
              <a:spLocks noChangeShapeType="1"/>
            </p:cNvSpPr>
            <p:nvPr/>
          </p:nvSpPr>
          <p:spPr bwMode="auto">
            <a:xfrm>
              <a:off x="2835" y="1434"/>
              <a:ext cx="317" cy="0"/>
            </a:xfrm>
            <a:prstGeom prst="line">
              <a:avLst/>
            </a:prstGeom>
            <a:noFill/>
            <a:ln w="28575">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8" name="Rectangle 28"/>
          <p:cNvSpPr>
            <a:spLocks noChangeArrowheads="1"/>
          </p:cNvSpPr>
          <p:nvPr/>
        </p:nvSpPr>
        <p:spPr bwMode="auto">
          <a:xfrm>
            <a:off x="1259632" y="5013176"/>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 name="Group 17"/>
          <p:cNvGrpSpPr/>
          <p:nvPr/>
        </p:nvGrpSpPr>
        <p:grpSpPr bwMode="auto">
          <a:xfrm flipV="1">
            <a:off x="3851275" y="5192562"/>
            <a:ext cx="1224781" cy="504709"/>
            <a:chOff x="2472" y="1434"/>
            <a:chExt cx="680" cy="1769"/>
          </a:xfrm>
        </p:grpSpPr>
        <p:sp>
          <p:nvSpPr>
            <p:cNvPr id="13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500" fill="hold"/>
                                        <p:tgtEl>
                                          <p:spTgt spid="73"/>
                                        </p:tgtEl>
                                        <p:attrNameLst>
                                          <p:attrName>ppt_x</p:attrName>
                                        </p:attrNameLst>
                                      </p:cBhvr>
                                      <p:tavLst>
                                        <p:tav tm="0">
                                          <p:val>
                                            <p:strVal val="0-#ppt_w/2"/>
                                          </p:val>
                                        </p:tav>
                                        <p:tav tm="100000">
                                          <p:val>
                                            <p:strVal val="#ppt_x"/>
                                          </p:val>
                                        </p:tav>
                                      </p:tavLst>
                                    </p:anim>
                                    <p:anim calcmode="lin" valueType="num">
                                      <p:cBhvr additive="base">
                                        <p:cTn id="14"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81"/>
                                        </p:tgtEl>
                                      </p:cBhvr>
                                    </p:animEffect>
                                    <p:set>
                                      <p:cBhvr>
                                        <p:cTn id="19" dur="1" fill="hold">
                                          <p:stCondLst>
                                            <p:cond delay="499"/>
                                          </p:stCondLst>
                                        </p:cTn>
                                        <p:tgtEl>
                                          <p:spTgt spid="81"/>
                                        </p:tgtEl>
                                        <p:attrNameLst>
                                          <p:attrName>style.visibility</p:attrName>
                                        </p:attrNameLst>
                                      </p:cBhvr>
                                      <p:to>
                                        <p:strVal val="hidden"/>
                                      </p:to>
                                    </p:set>
                                  </p:childTnLst>
                                </p:cTn>
                              </p:par>
                            </p:childTnLst>
                          </p:cTn>
                        </p:par>
                        <p:par>
                          <p:cTn id="20" fill="hold">
                            <p:stCondLst>
                              <p:cond delay="500"/>
                            </p:stCondLst>
                            <p:childTnLst>
                              <p:par>
                                <p:cTn id="21" presetID="2" presetClass="exit" presetSubtype="2" fill="hold" nodeType="afterEffect">
                                  <p:stCondLst>
                                    <p:cond delay="0"/>
                                  </p:stCondLst>
                                  <p:childTnLst>
                                    <p:anim calcmode="lin" valueType="num">
                                      <p:cBhvr additive="base">
                                        <p:cTn id="22" dur="500"/>
                                        <p:tgtEl>
                                          <p:spTgt spid="95"/>
                                        </p:tgtEl>
                                        <p:attrNameLst>
                                          <p:attrName>ppt_x</p:attrName>
                                        </p:attrNameLst>
                                      </p:cBhvr>
                                      <p:tavLst>
                                        <p:tav tm="0">
                                          <p:val>
                                            <p:strVal val="ppt_x"/>
                                          </p:val>
                                        </p:tav>
                                        <p:tav tm="100000">
                                          <p:val>
                                            <p:strVal val="1+ppt_w/2"/>
                                          </p:val>
                                        </p:tav>
                                      </p:tavLst>
                                    </p:anim>
                                    <p:anim calcmode="lin" valueType="num">
                                      <p:cBhvr additive="base">
                                        <p:cTn id="23" dur="500"/>
                                        <p:tgtEl>
                                          <p:spTgt spid="95"/>
                                        </p:tgtEl>
                                        <p:attrNameLst>
                                          <p:attrName>ppt_y</p:attrName>
                                        </p:attrNameLst>
                                      </p:cBhvr>
                                      <p:tavLst>
                                        <p:tav tm="0">
                                          <p:val>
                                            <p:strVal val="ppt_y"/>
                                          </p:val>
                                        </p:tav>
                                        <p:tav tm="100000">
                                          <p:val>
                                            <p:strVal val="ppt_y"/>
                                          </p:val>
                                        </p:tav>
                                      </p:tavLst>
                                    </p:anim>
                                    <p:set>
                                      <p:cBhvr>
                                        <p:cTn id="24" dur="1" fill="hold">
                                          <p:stCondLst>
                                            <p:cond delay="499"/>
                                          </p:stCondLst>
                                        </p:cTn>
                                        <p:tgtEl>
                                          <p:spTgt spid="9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anim calcmode="lin" valueType="num">
                                      <p:cBhvr additive="base">
                                        <p:cTn id="29" dur="500" fill="hold"/>
                                        <p:tgtEl>
                                          <p:spTgt spid="118"/>
                                        </p:tgtEl>
                                        <p:attrNameLst>
                                          <p:attrName>ppt_x</p:attrName>
                                        </p:attrNameLst>
                                      </p:cBhvr>
                                      <p:tavLst>
                                        <p:tav tm="0">
                                          <p:val>
                                            <p:strVal val="#ppt_x"/>
                                          </p:val>
                                        </p:tav>
                                        <p:tav tm="100000">
                                          <p:val>
                                            <p:strVal val="#ppt_x"/>
                                          </p:val>
                                        </p:tav>
                                      </p:tavLst>
                                    </p:anim>
                                    <p:anim calcmode="lin" valueType="num">
                                      <p:cBhvr additive="base">
                                        <p:cTn id="3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19"/>
                                        </p:tgtEl>
                                        <p:attrNameLst>
                                          <p:attrName>style.visibility</p:attrName>
                                        </p:attrNameLst>
                                      </p:cBhvr>
                                      <p:to>
                                        <p:strVal val="visible"/>
                                      </p:to>
                                    </p:set>
                                    <p:anim calcmode="lin" valueType="num">
                                      <p:cBhvr additive="base">
                                        <p:cTn id="35" dur="500" fill="hold"/>
                                        <p:tgtEl>
                                          <p:spTgt spid="119"/>
                                        </p:tgtEl>
                                        <p:attrNameLst>
                                          <p:attrName>ppt_x</p:attrName>
                                        </p:attrNameLst>
                                      </p:cBhvr>
                                      <p:tavLst>
                                        <p:tav tm="0">
                                          <p:val>
                                            <p:strVal val="0-#ppt_w/2"/>
                                          </p:val>
                                        </p:tav>
                                        <p:tav tm="100000">
                                          <p:val>
                                            <p:strVal val="#ppt_x"/>
                                          </p:val>
                                        </p:tav>
                                      </p:tavLst>
                                    </p:anim>
                                    <p:anim calcmode="lin" valueType="num">
                                      <p:cBhvr additive="base">
                                        <p:cTn id="36"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1" nodeType="clickEffect">
                                  <p:stCondLst>
                                    <p:cond delay="0"/>
                                  </p:stCondLst>
                                  <p:childTnLst>
                                    <p:animEffect transition="out" filter="checkerboard(across)">
                                      <p:cBhvr>
                                        <p:cTn id="40" dur="500"/>
                                        <p:tgtEl>
                                          <p:spTgt spid="118"/>
                                        </p:tgtEl>
                                      </p:cBhvr>
                                    </p:animEffect>
                                    <p:set>
                                      <p:cBhvr>
                                        <p:cTn id="41" dur="1" fill="hold">
                                          <p:stCondLst>
                                            <p:cond delay="499"/>
                                          </p:stCondLst>
                                        </p:cTn>
                                        <p:tgtEl>
                                          <p:spTgt spid="118"/>
                                        </p:tgtEl>
                                        <p:attrNameLst>
                                          <p:attrName>style.visibility</p:attrName>
                                        </p:attrNameLst>
                                      </p:cBhvr>
                                      <p:to>
                                        <p:strVal val="hidden"/>
                                      </p:to>
                                    </p:set>
                                  </p:childTnLst>
                                </p:cTn>
                              </p:par>
                            </p:childTnLst>
                          </p:cTn>
                        </p:par>
                        <p:par>
                          <p:cTn id="42" fill="hold">
                            <p:stCondLst>
                              <p:cond delay="500"/>
                            </p:stCondLst>
                            <p:childTnLst>
                              <p:par>
                                <p:cTn id="43" presetID="2" presetClass="exit" presetSubtype="2" fill="hold" nodeType="afterEffect">
                                  <p:stCondLst>
                                    <p:cond delay="0"/>
                                  </p:stCondLst>
                                  <p:childTnLst>
                                    <p:anim calcmode="lin" valueType="num">
                                      <p:cBhvr additive="base">
                                        <p:cTn id="44" dur="500"/>
                                        <p:tgtEl>
                                          <p:spTgt spid="113"/>
                                        </p:tgtEl>
                                        <p:attrNameLst>
                                          <p:attrName>ppt_x</p:attrName>
                                        </p:attrNameLst>
                                      </p:cBhvr>
                                      <p:tavLst>
                                        <p:tav tm="0">
                                          <p:val>
                                            <p:strVal val="ppt_x"/>
                                          </p:val>
                                        </p:tav>
                                        <p:tav tm="100000">
                                          <p:val>
                                            <p:strVal val="1+ppt_w/2"/>
                                          </p:val>
                                        </p:tav>
                                      </p:tavLst>
                                    </p:anim>
                                    <p:anim calcmode="lin" valueType="num">
                                      <p:cBhvr additive="base">
                                        <p:cTn id="45" dur="500"/>
                                        <p:tgtEl>
                                          <p:spTgt spid="113"/>
                                        </p:tgtEl>
                                        <p:attrNameLst>
                                          <p:attrName>ppt_y</p:attrName>
                                        </p:attrNameLst>
                                      </p:cBhvr>
                                      <p:tavLst>
                                        <p:tav tm="0">
                                          <p:val>
                                            <p:strVal val="ppt_y"/>
                                          </p:val>
                                        </p:tav>
                                        <p:tav tm="100000">
                                          <p:val>
                                            <p:strVal val="ppt_y"/>
                                          </p:val>
                                        </p:tav>
                                      </p:tavLst>
                                    </p:anim>
                                    <p:set>
                                      <p:cBhvr>
                                        <p:cTn id="46" dur="1" fill="hold">
                                          <p:stCondLst>
                                            <p:cond delay="499"/>
                                          </p:stCondLst>
                                        </p:cTn>
                                        <p:tgtEl>
                                          <p:spTgt spid="1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additive="base">
                                        <p:cTn id="57" dur="500" fill="hold"/>
                                        <p:tgtEl>
                                          <p:spTgt spid="65"/>
                                        </p:tgtEl>
                                        <p:attrNameLst>
                                          <p:attrName>ppt_x</p:attrName>
                                        </p:attrNameLst>
                                      </p:cBhvr>
                                      <p:tavLst>
                                        <p:tav tm="0">
                                          <p:val>
                                            <p:strVal val="0-#ppt_w/2"/>
                                          </p:val>
                                        </p:tav>
                                        <p:tav tm="100000">
                                          <p:val>
                                            <p:strVal val="#ppt_x"/>
                                          </p:val>
                                        </p:tav>
                                      </p:tavLst>
                                    </p:anim>
                                    <p:anim calcmode="lin" valueType="num">
                                      <p:cBhvr additive="base">
                                        <p:cTn id="5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79"/>
                                        </p:tgtEl>
                                      </p:cBhvr>
                                    </p:animEffect>
                                    <p:set>
                                      <p:cBhvr>
                                        <p:cTn id="63" dur="1" fill="hold">
                                          <p:stCondLst>
                                            <p:cond delay="499"/>
                                          </p:stCondLst>
                                        </p:cTn>
                                        <p:tgtEl>
                                          <p:spTgt spid="79"/>
                                        </p:tgtEl>
                                        <p:attrNameLst>
                                          <p:attrName>style.visibility</p:attrName>
                                        </p:attrNameLst>
                                      </p:cBhvr>
                                      <p:to>
                                        <p:strVal val="hidden"/>
                                      </p:to>
                                    </p:set>
                                  </p:childTnLst>
                                </p:cTn>
                              </p:par>
                            </p:childTnLst>
                          </p:cTn>
                        </p:par>
                        <p:par>
                          <p:cTn id="64" fill="hold">
                            <p:stCondLst>
                              <p:cond delay="500"/>
                            </p:stCondLst>
                            <p:childTnLst>
                              <p:par>
                                <p:cTn id="65" presetID="2" presetClass="exit" presetSubtype="2" fill="hold" nodeType="afterEffect">
                                  <p:stCondLst>
                                    <p:cond delay="0"/>
                                  </p:stCondLst>
                                  <p:childTnLst>
                                    <p:anim calcmode="lin" valueType="num">
                                      <p:cBhvr additive="base">
                                        <p:cTn id="66" dur="500"/>
                                        <p:tgtEl>
                                          <p:spTgt spid="87"/>
                                        </p:tgtEl>
                                        <p:attrNameLst>
                                          <p:attrName>ppt_x</p:attrName>
                                        </p:attrNameLst>
                                      </p:cBhvr>
                                      <p:tavLst>
                                        <p:tav tm="0">
                                          <p:val>
                                            <p:strVal val="ppt_x"/>
                                          </p:val>
                                        </p:tav>
                                        <p:tav tm="100000">
                                          <p:val>
                                            <p:strVal val="1+ppt_w/2"/>
                                          </p:val>
                                        </p:tav>
                                      </p:tavLst>
                                    </p:anim>
                                    <p:anim calcmode="lin" valueType="num">
                                      <p:cBhvr additive="base">
                                        <p:cTn id="67" dur="500"/>
                                        <p:tgtEl>
                                          <p:spTgt spid="87"/>
                                        </p:tgtEl>
                                        <p:attrNameLst>
                                          <p:attrName>ppt_y</p:attrName>
                                        </p:attrNameLst>
                                      </p:cBhvr>
                                      <p:tavLst>
                                        <p:tav tm="0">
                                          <p:val>
                                            <p:strVal val="ppt_y"/>
                                          </p:val>
                                        </p:tav>
                                        <p:tav tm="100000">
                                          <p:val>
                                            <p:strVal val="ppt_y"/>
                                          </p:val>
                                        </p:tav>
                                      </p:tavLst>
                                    </p:anim>
                                    <p:set>
                                      <p:cBhvr>
                                        <p:cTn id="68" dur="1" fill="hold">
                                          <p:stCondLst>
                                            <p:cond delay="499"/>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3"/>
                                        </p:tgtEl>
                                        <p:attrNameLst>
                                          <p:attrName>style.visibility</p:attrName>
                                        </p:attrNameLst>
                                      </p:cBhvr>
                                      <p:to>
                                        <p:strVal val="visible"/>
                                      </p:to>
                                    </p:set>
                                    <p:anim calcmode="lin" valueType="num">
                                      <p:cBhvr additive="base">
                                        <p:cTn id="73" dur="500" fill="hold"/>
                                        <p:tgtEl>
                                          <p:spTgt spid="123"/>
                                        </p:tgtEl>
                                        <p:attrNameLst>
                                          <p:attrName>ppt_x</p:attrName>
                                        </p:attrNameLst>
                                      </p:cBhvr>
                                      <p:tavLst>
                                        <p:tav tm="0">
                                          <p:val>
                                            <p:strVal val="#ppt_x"/>
                                          </p:val>
                                        </p:tav>
                                        <p:tav tm="100000">
                                          <p:val>
                                            <p:strVal val="#ppt_x"/>
                                          </p:val>
                                        </p:tav>
                                      </p:tavLst>
                                    </p:anim>
                                    <p:anim calcmode="lin" valueType="num">
                                      <p:cBhvr additive="base">
                                        <p:cTn id="7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24"/>
                                        </p:tgtEl>
                                        <p:attrNameLst>
                                          <p:attrName>style.visibility</p:attrName>
                                        </p:attrNameLst>
                                      </p:cBhvr>
                                      <p:to>
                                        <p:strVal val="visible"/>
                                      </p:to>
                                    </p:set>
                                    <p:anim calcmode="lin" valueType="num">
                                      <p:cBhvr additive="base">
                                        <p:cTn id="79" dur="500" fill="hold"/>
                                        <p:tgtEl>
                                          <p:spTgt spid="124"/>
                                        </p:tgtEl>
                                        <p:attrNameLst>
                                          <p:attrName>ppt_x</p:attrName>
                                        </p:attrNameLst>
                                      </p:cBhvr>
                                      <p:tavLst>
                                        <p:tav tm="0">
                                          <p:val>
                                            <p:strVal val="0-#ppt_w/2"/>
                                          </p:val>
                                        </p:tav>
                                        <p:tav tm="100000">
                                          <p:val>
                                            <p:strVal val="#ppt_x"/>
                                          </p:val>
                                        </p:tav>
                                      </p:tavLst>
                                    </p:anim>
                                    <p:anim calcmode="lin" valueType="num">
                                      <p:cBhvr additive="base">
                                        <p:cTn id="80"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123"/>
                                        </p:tgtEl>
                                      </p:cBhvr>
                                    </p:animEffect>
                                    <p:set>
                                      <p:cBhvr>
                                        <p:cTn id="85" dur="1" fill="hold">
                                          <p:stCondLst>
                                            <p:cond delay="499"/>
                                          </p:stCondLst>
                                        </p:cTn>
                                        <p:tgtEl>
                                          <p:spTgt spid="123"/>
                                        </p:tgtEl>
                                        <p:attrNameLst>
                                          <p:attrName>style.visibility</p:attrName>
                                        </p:attrNameLst>
                                      </p:cBhvr>
                                      <p:to>
                                        <p:strVal val="hidden"/>
                                      </p:to>
                                    </p:set>
                                  </p:childTnLst>
                                </p:cTn>
                              </p:par>
                            </p:childTnLst>
                          </p:cTn>
                        </p:par>
                        <p:par>
                          <p:cTn id="86" fill="hold">
                            <p:stCondLst>
                              <p:cond delay="500"/>
                            </p:stCondLst>
                            <p:childTnLst>
                              <p:par>
                                <p:cTn id="87" presetID="2" presetClass="exit" presetSubtype="2" fill="hold" nodeType="afterEffect">
                                  <p:stCondLst>
                                    <p:cond delay="0"/>
                                  </p:stCondLst>
                                  <p:childTnLst>
                                    <p:anim calcmode="lin" valueType="num">
                                      <p:cBhvr additive="base">
                                        <p:cTn id="88" dur="500"/>
                                        <p:tgtEl>
                                          <p:spTgt spid="103"/>
                                        </p:tgtEl>
                                        <p:attrNameLst>
                                          <p:attrName>ppt_x</p:attrName>
                                        </p:attrNameLst>
                                      </p:cBhvr>
                                      <p:tavLst>
                                        <p:tav tm="0">
                                          <p:val>
                                            <p:strVal val="ppt_x"/>
                                          </p:val>
                                        </p:tav>
                                        <p:tav tm="100000">
                                          <p:val>
                                            <p:strVal val="1+ppt_w/2"/>
                                          </p:val>
                                        </p:tav>
                                      </p:tavLst>
                                    </p:anim>
                                    <p:anim calcmode="lin" valueType="num">
                                      <p:cBhvr additive="base">
                                        <p:cTn id="89" dur="500"/>
                                        <p:tgtEl>
                                          <p:spTgt spid="103"/>
                                        </p:tgtEl>
                                        <p:attrNameLst>
                                          <p:attrName>ppt_y</p:attrName>
                                        </p:attrNameLst>
                                      </p:cBhvr>
                                      <p:tavLst>
                                        <p:tav tm="0">
                                          <p:val>
                                            <p:strVal val="ppt_y"/>
                                          </p:val>
                                        </p:tav>
                                        <p:tav tm="100000">
                                          <p:val>
                                            <p:strVal val="ppt_y"/>
                                          </p:val>
                                        </p:tav>
                                      </p:tavLst>
                                    </p:anim>
                                    <p:set>
                                      <p:cBhvr>
                                        <p:cTn id="90" dur="1" fill="hold">
                                          <p:stCondLst>
                                            <p:cond delay="499"/>
                                          </p:stCondLst>
                                        </p:cTn>
                                        <p:tgtEl>
                                          <p:spTgt spid="10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2"/>
                                        </p:tgtEl>
                                        <p:attrNameLst>
                                          <p:attrName>style.visibility</p:attrName>
                                        </p:attrNameLst>
                                      </p:cBhvr>
                                      <p:to>
                                        <p:strVal val="visible"/>
                                      </p:to>
                                    </p:set>
                                    <p:anim calcmode="lin" valueType="num">
                                      <p:cBhvr additive="base">
                                        <p:cTn id="95" dur="500" fill="hold"/>
                                        <p:tgtEl>
                                          <p:spTgt spid="82"/>
                                        </p:tgtEl>
                                        <p:attrNameLst>
                                          <p:attrName>ppt_x</p:attrName>
                                        </p:attrNameLst>
                                      </p:cBhvr>
                                      <p:tavLst>
                                        <p:tav tm="0">
                                          <p:val>
                                            <p:strVal val="#ppt_x"/>
                                          </p:val>
                                        </p:tav>
                                        <p:tav tm="100000">
                                          <p:val>
                                            <p:strVal val="#ppt_x"/>
                                          </p:val>
                                        </p:tav>
                                      </p:tavLst>
                                    </p:anim>
                                    <p:anim calcmode="lin" valueType="num">
                                      <p:cBhvr additive="base">
                                        <p:cTn id="9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77"/>
                                        </p:tgtEl>
                                        <p:attrNameLst>
                                          <p:attrName>style.visibility</p:attrName>
                                        </p:attrNameLst>
                                      </p:cBhvr>
                                      <p:to>
                                        <p:strVal val="visible"/>
                                      </p:to>
                                    </p:set>
                                    <p:anim calcmode="lin" valueType="num">
                                      <p:cBhvr additive="base">
                                        <p:cTn id="101" dur="500" fill="hold"/>
                                        <p:tgtEl>
                                          <p:spTgt spid="77"/>
                                        </p:tgtEl>
                                        <p:attrNameLst>
                                          <p:attrName>ppt_x</p:attrName>
                                        </p:attrNameLst>
                                      </p:cBhvr>
                                      <p:tavLst>
                                        <p:tav tm="0">
                                          <p:val>
                                            <p:strVal val="0-#ppt_w/2"/>
                                          </p:val>
                                        </p:tav>
                                        <p:tav tm="100000">
                                          <p:val>
                                            <p:strVal val="#ppt_x"/>
                                          </p:val>
                                        </p:tav>
                                      </p:tavLst>
                                    </p:anim>
                                    <p:anim calcmode="lin" valueType="num">
                                      <p:cBhvr additive="base">
                                        <p:cTn id="10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82"/>
                                        </p:tgtEl>
                                      </p:cBhvr>
                                    </p:animEffect>
                                    <p:set>
                                      <p:cBhvr>
                                        <p:cTn id="107" dur="1" fill="hold">
                                          <p:stCondLst>
                                            <p:cond delay="499"/>
                                          </p:stCondLst>
                                        </p:cTn>
                                        <p:tgtEl>
                                          <p:spTgt spid="82"/>
                                        </p:tgtEl>
                                        <p:attrNameLst>
                                          <p:attrName>style.visibility</p:attrName>
                                        </p:attrNameLst>
                                      </p:cBhvr>
                                      <p:to>
                                        <p:strVal val="hidden"/>
                                      </p:to>
                                    </p:set>
                                  </p:childTnLst>
                                </p:cTn>
                              </p:par>
                            </p:childTnLst>
                          </p:cTn>
                        </p:par>
                        <p:par>
                          <p:cTn id="108" fill="hold">
                            <p:stCondLst>
                              <p:cond delay="500"/>
                            </p:stCondLst>
                            <p:childTnLst>
                              <p:par>
                                <p:cTn id="109" presetID="2" presetClass="exit" presetSubtype="2" fill="hold" nodeType="afterEffect">
                                  <p:stCondLst>
                                    <p:cond delay="0"/>
                                  </p:stCondLst>
                                  <p:childTnLst>
                                    <p:anim calcmode="lin" valueType="num">
                                      <p:cBhvr additive="base">
                                        <p:cTn id="110" dur="500"/>
                                        <p:tgtEl>
                                          <p:spTgt spid="99"/>
                                        </p:tgtEl>
                                        <p:attrNameLst>
                                          <p:attrName>ppt_x</p:attrName>
                                        </p:attrNameLst>
                                      </p:cBhvr>
                                      <p:tavLst>
                                        <p:tav tm="0">
                                          <p:val>
                                            <p:strVal val="ppt_x"/>
                                          </p:val>
                                        </p:tav>
                                        <p:tav tm="100000">
                                          <p:val>
                                            <p:strVal val="1+ppt_w/2"/>
                                          </p:val>
                                        </p:tav>
                                      </p:tavLst>
                                    </p:anim>
                                    <p:anim calcmode="lin" valueType="num">
                                      <p:cBhvr additive="base">
                                        <p:cTn id="111" dur="500"/>
                                        <p:tgtEl>
                                          <p:spTgt spid="99"/>
                                        </p:tgtEl>
                                        <p:attrNameLst>
                                          <p:attrName>ppt_y</p:attrName>
                                        </p:attrNameLst>
                                      </p:cBhvr>
                                      <p:tavLst>
                                        <p:tav tm="0">
                                          <p:val>
                                            <p:strVal val="ppt_y"/>
                                          </p:val>
                                        </p:tav>
                                        <p:tav tm="100000">
                                          <p:val>
                                            <p:strVal val="ppt_y"/>
                                          </p:val>
                                        </p:tav>
                                      </p:tavLst>
                                    </p:anim>
                                    <p:set>
                                      <p:cBhvr>
                                        <p:cTn id="112" dur="1" fill="hold">
                                          <p:stCondLst>
                                            <p:cond delay="499"/>
                                          </p:stCondLst>
                                        </p:cTn>
                                        <p:tgtEl>
                                          <p:spTgt spid="9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129"/>
                                        </p:tgtEl>
                                        <p:attrNameLst>
                                          <p:attrName>style.visibility</p:attrName>
                                        </p:attrNameLst>
                                      </p:cBhvr>
                                      <p:to>
                                        <p:strVal val="visible"/>
                                      </p:to>
                                    </p:set>
                                    <p:anim calcmode="lin" valueType="num">
                                      <p:cBhvr additive="base">
                                        <p:cTn id="123" dur="500" fill="hold"/>
                                        <p:tgtEl>
                                          <p:spTgt spid="129"/>
                                        </p:tgtEl>
                                        <p:attrNameLst>
                                          <p:attrName>ppt_x</p:attrName>
                                        </p:attrNameLst>
                                      </p:cBhvr>
                                      <p:tavLst>
                                        <p:tav tm="0">
                                          <p:val>
                                            <p:strVal val="0-#ppt_w/2"/>
                                          </p:val>
                                        </p:tav>
                                        <p:tav tm="100000">
                                          <p:val>
                                            <p:strVal val="#ppt_x"/>
                                          </p:val>
                                        </p:tav>
                                      </p:tavLst>
                                    </p:anim>
                                    <p:anim calcmode="lin" valueType="num">
                                      <p:cBhvr additive="base">
                                        <p:cTn id="124"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5" presetClass="exit" presetSubtype="10" fill="hold" grpId="1" nodeType="clickEffect">
                                  <p:stCondLst>
                                    <p:cond delay="0"/>
                                  </p:stCondLst>
                                  <p:childTnLst>
                                    <p:animEffect transition="out" filter="checkerboard(across)">
                                      <p:cBhvr>
                                        <p:cTn id="128" dur="500"/>
                                        <p:tgtEl>
                                          <p:spTgt spid="128"/>
                                        </p:tgtEl>
                                      </p:cBhvr>
                                    </p:animEffect>
                                    <p:set>
                                      <p:cBhvr>
                                        <p:cTn id="129" dur="1" fill="hold">
                                          <p:stCondLst>
                                            <p:cond delay="499"/>
                                          </p:stCondLst>
                                        </p:cTn>
                                        <p:tgtEl>
                                          <p:spTgt spid="128"/>
                                        </p:tgtEl>
                                        <p:attrNameLst>
                                          <p:attrName>style.visibility</p:attrName>
                                        </p:attrNameLst>
                                      </p:cBhvr>
                                      <p:to>
                                        <p:strVal val="hidden"/>
                                      </p:to>
                                    </p:set>
                                  </p:childTnLst>
                                </p:cTn>
                              </p:par>
                            </p:childTnLst>
                          </p:cTn>
                        </p:par>
                        <p:par>
                          <p:cTn id="130" fill="hold">
                            <p:stCondLst>
                              <p:cond delay="500"/>
                            </p:stCondLst>
                            <p:childTnLst>
                              <p:par>
                                <p:cTn id="131" presetID="2" presetClass="exit" presetSubtype="2" fill="hold" nodeType="afterEffect">
                                  <p:stCondLst>
                                    <p:cond delay="0"/>
                                  </p:stCondLst>
                                  <p:childTnLst>
                                    <p:anim calcmode="lin" valueType="num">
                                      <p:cBhvr additive="base">
                                        <p:cTn id="132" dur="500"/>
                                        <p:tgtEl>
                                          <p:spTgt spid="109"/>
                                        </p:tgtEl>
                                        <p:attrNameLst>
                                          <p:attrName>ppt_x</p:attrName>
                                        </p:attrNameLst>
                                      </p:cBhvr>
                                      <p:tavLst>
                                        <p:tav tm="0">
                                          <p:val>
                                            <p:strVal val="ppt_x"/>
                                          </p:val>
                                        </p:tav>
                                        <p:tav tm="100000">
                                          <p:val>
                                            <p:strVal val="1+ppt_w/2"/>
                                          </p:val>
                                        </p:tav>
                                      </p:tavLst>
                                    </p:anim>
                                    <p:anim calcmode="lin" valueType="num">
                                      <p:cBhvr additive="base">
                                        <p:cTn id="133" dur="500"/>
                                        <p:tgtEl>
                                          <p:spTgt spid="109"/>
                                        </p:tgtEl>
                                        <p:attrNameLst>
                                          <p:attrName>ppt_y</p:attrName>
                                        </p:attrNameLst>
                                      </p:cBhvr>
                                      <p:tavLst>
                                        <p:tav tm="0">
                                          <p:val>
                                            <p:strVal val="ppt_y"/>
                                          </p:val>
                                        </p:tav>
                                        <p:tav tm="100000">
                                          <p:val>
                                            <p:strVal val="ppt_y"/>
                                          </p:val>
                                        </p:tav>
                                      </p:tavLst>
                                    </p:anim>
                                    <p:set>
                                      <p:cBhvr>
                                        <p:cTn id="134" dur="1" fill="hold">
                                          <p:stCondLst>
                                            <p:cond delay="499"/>
                                          </p:stCondLst>
                                        </p:cTn>
                                        <p:tgtEl>
                                          <p:spTgt spid="10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500" fill="hold"/>
                                        <p:tgtEl>
                                          <p:spTgt spid="78"/>
                                        </p:tgtEl>
                                        <p:attrNameLst>
                                          <p:attrName>ppt_x</p:attrName>
                                        </p:attrNameLst>
                                      </p:cBhvr>
                                      <p:tavLst>
                                        <p:tav tm="0">
                                          <p:val>
                                            <p:strVal val="#ppt_x"/>
                                          </p:val>
                                        </p:tav>
                                        <p:tav tm="100000">
                                          <p:val>
                                            <p:strVal val="#ppt_x"/>
                                          </p:val>
                                        </p:tav>
                                      </p:tavLst>
                                    </p:anim>
                                    <p:anim calcmode="lin" valueType="num">
                                      <p:cBhvr additive="base">
                                        <p:cTn id="14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fill="hold"/>
                                        <p:tgtEl>
                                          <p:spTgt spid="61"/>
                                        </p:tgtEl>
                                        <p:attrNameLst>
                                          <p:attrName>ppt_x</p:attrName>
                                        </p:attrNameLst>
                                      </p:cBhvr>
                                      <p:tavLst>
                                        <p:tav tm="0">
                                          <p:val>
                                            <p:strVal val="0-#ppt_w/2"/>
                                          </p:val>
                                        </p:tav>
                                        <p:tav tm="100000">
                                          <p:val>
                                            <p:strVal val="#ppt_x"/>
                                          </p:val>
                                        </p:tav>
                                      </p:tavLst>
                                    </p:anim>
                                    <p:anim calcmode="lin" valueType="num">
                                      <p:cBhvr additive="base">
                                        <p:cTn id="146"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5" presetClass="exit" presetSubtype="10" fill="hold" grpId="1" nodeType="clickEffect">
                                  <p:stCondLst>
                                    <p:cond delay="0"/>
                                  </p:stCondLst>
                                  <p:childTnLst>
                                    <p:animEffect transition="out" filter="checkerboard(across)">
                                      <p:cBhvr>
                                        <p:cTn id="150" dur="500"/>
                                        <p:tgtEl>
                                          <p:spTgt spid="78"/>
                                        </p:tgtEl>
                                      </p:cBhvr>
                                    </p:animEffect>
                                    <p:set>
                                      <p:cBhvr>
                                        <p:cTn id="151" dur="1" fill="hold">
                                          <p:stCondLst>
                                            <p:cond delay="499"/>
                                          </p:stCondLst>
                                        </p:cTn>
                                        <p:tgtEl>
                                          <p:spTgt spid="78"/>
                                        </p:tgtEl>
                                        <p:attrNameLst>
                                          <p:attrName>style.visibility</p:attrName>
                                        </p:attrNameLst>
                                      </p:cBhvr>
                                      <p:to>
                                        <p:strVal val="hidden"/>
                                      </p:to>
                                    </p:set>
                                  </p:childTnLst>
                                </p:cTn>
                              </p:par>
                            </p:childTnLst>
                          </p:cTn>
                        </p:par>
                        <p:par>
                          <p:cTn id="152" fill="hold">
                            <p:stCondLst>
                              <p:cond delay="500"/>
                            </p:stCondLst>
                            <p:childTnLst>
                              <p:par>
                                <p:cTn id="153" presetID="2" presetClass="exit" presetSubtype="2" fill="hold" nodeType="afterEffect">
                                  <p:stCondLst>
                                    <p:cond delay="0"/>
                                  </p:stCondLst>
                                  <p:childTnLst>
                                    <p:anim calcmode="lin" valueType="num">
                                      <p:cBhvr additive="base">
                                        <p:cTn id="154" dur="500"/>
                                        <p:tgtEl>
                                          <p:spTgt spid="83"/>
                                        </p:tgtEl>
                                        <p:attrNameLst>
                                          <p:attrName>ppt_x</p:attrName>
                                        </p:attrNameLst>
                                      </p:cBhvr>
                                      <p:tavLst>
                                        <p:tav tm="0">
                                          <p:val>
                                            <p:strVal val="ppt_x"/>
                                          </p:val>
                                        </p:tav>
                                        <p:tav tm="100000">
                                          <p:val>
                                            <p:strVal val="1+ppt_w/2"/>
                                          </p:val>
                                        </p:tav>
                                      </p:tavLst>
                                    </p:anim>
                                    <p:anim calcmode="lin" valueType="num">
                                      <p:cBhvr additive="base">
                                        <p:cTn id="155" dur="500"/>
                                        <p:tgtEl>
                                          <p:spTgt spid="83"/>
                                        </p:tgtEl>
                                        <p:attrNameLst>
                                          <p:attrName>ppt_y</p:attrName>
                                        </p:attrNameLst>
                                      </p:cBhvr>
                                      <p:tavLst>
                                        <p:tav tm="0">
                                          <p:val>
                                            <p:strVal val="ppt_y"/>
                                          </p:val>
                                        </p:tav>
                                        <p:tav tm="100000">
                                          <p:val>
                                            <p:strVal val="ppt_y"/>
                                          </p:val>
                                        </p:tav>
                                      </p:tavLst>
                                    </p:anim>
                                    <p:set>
                                      <p:cBhvr>
                                        <p:cTn id="156" dur="1" fill="hold">
                                          <p:stCondLst>
                                            <p:cond delay="499"/>
                                          </p:stCondLst>
                                        </p:cTn>
                                        <p:tgtEl>
                                          <p:spTgt spid="83"/>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80"/>
                                        </p:tgtEl>
                                        <p:attrNameLst>
                                          <p:attrName>style.visibility</p:attrName>
                                        </p:attrNameLst>
                                      </p:cBhvr>
                                      <p:to>
                                        <p:strVal val="visible"/>
                                      </p:to>
                                    </p:set>
                                    <p:anim calcmode="lin" valueType="num">
                                      <p:cBhvr additive="base">
                                        <p:cTn id="161" dur="500" fill="hold"/>
                                        <p:tgtEl>
                                          <p:spTgt spid="80"/>
                                        </p:tgtEl>
                                        <p:attrNameLst>
                                          <p:attrName>ppt_x</p:attrName>
                                        </p:attrNameLst>
                                      </p:cBhvr>
                                      <p:tavLst>
                                        <p:tav tm="0">
                                          <p:val>
                                            <p:strVal val="#ppt_x"/>
                                          </p:val>
                                        </p:tav>
                                        <p:tav tm="100000">
                                          <p:val>
                                            <p:strVal val="#ppt_x"/>
                                          </p:val>
                                        </p:tav>
                                      </p:tavLst>
                                    </p:anim>
                                    <p:anim calcmode="lin" valueType="num">
                                      <p:cBhvr additive="base">
                                        <p:cTn id="16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nodeType="clickEffect">
                                  <p:stCondLst>
                                    <p:cond delay="0"/>
                                  </p:stCondLst>
                                  <p:childTnLst>
                                    <p:set>
                                      <p:cBhvr>
                                        <p:cTn id="166" dur="1" fill="hold">
                                          <p:stCondLst>
                                            <p:cond delay="0"/>
                                          </p:stCondLst>
                                        </p:cTn>
                                        <p:tgtEl>
                                          <p:spTgt spid="69"/>
                                        </p:tgtEl>
                                        <p:attrNameLst>
                                          <p:attrName>style.visibility</p:attrName>
                                        </p:attrNameLst>
                                      </p:cBhvr>
                                      <p:to>
                                        <p:strVal val="visible"/>
                                      </p:to>
                                    </p:set>
                                    <p:anim calcmode="lin" valueType="num">
                                      <p:cBhvr additive="base">
                                        <p:cTn id="167" dur="500" fill="hold"/>
                                        <p:tgtEl>
                                          <p:spTgt spid="69"/>
                                        </p:tgtEl>
                                        <p:attrNameLst>
                                          <p:attrName>ppt_x</p:attrName>
                                        </p:attrNameLst>
                                      </p:cBhvr>
                                      <p:tavLst>
                                        <p:tav tm="0">
                                          <p:val>
                                            <p:strVal val="0-#ppt_w/2"/>
                                          </p:val>
                                        </p:tav>
                                        <p:tav tm="100000">
                                          <p:val>
                                            <p:strVal val="#ppt_x"/>
                                          </p:val>
                                        </p:tav>
                                      </p:tavLst>
                                    </p:anim>
                                    <p:anim calcmode="lin" valueType="num">
                                      <p:cBhvr additive="base">
                                        <p:cTn id="168"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5" presetClass="exit" presetSubtype="10" fill="hold" grpId="1" nodeType="clickEffect">
                                  <p:stCondLst>
                                    <p:cond delay="0"/>
                                  </p:stCondLst>
                                  <p:childTnLst>
                                    <p:animEffect transition="out" filter="checkerboard(across)">
                                      <p:cBhvr>
                                        <p:cTn id="172" dur="500"/>
                                        <p:tgtEl>
                                          <p:spTgt spid="80"/>
                                        </p:tgtEl>
                                      </p:cBhvr>
                                    </p:animEffect>
                                    <p:set>
                                      <p:cBhvr>
                                        <p:cTn id="173" dur="1" fill="hold">
                                          <p:stCondLst>
                                            <p:cond delay="499"/>
                                          </p:stCondLst>
                                        </p:cTn>
                                        <p:tgtEl>
                                          <p:spTgt spid="80"/>
                                        </p:tgtEl>
                                        <p:attrNameLst>
                                          <p:attrName>style.visibility</p:attrName>
                                        </p:attrNameLst>
                                      </p:cBhvr>
                                      <p:to>
                                        <p:strVal val="hidden"/>
                                      </p:to>
                                    </p:set>
                                  </p:childTnLst>
                                </p:cTn>
                              </p:par>
                            </p:childTnLst>
                          </p:cTn>
                        </p:par>
                        <p:par>
                          <p:cTn id="174" fill="hold">
                            <p:stCondLst>
                              <p:cond delay="500"/>
                            </p:stCondLst>
                            <p:childTnLst>
                              <p:par>
                                <p:cTn id="175" presetID="2" presetClass="exit" presetSubtype="2" fill="hold" nodeType="afterEffect">
                                  <p:stCondLst>
                                    <p:cond delay="0"/>
                                  </p:stCondLst>
                                  <p:childTnLst>
                                    <p:anim calcmode="lin" valueType="num">
                                      <p:cBhvr additive="base">
                                        <p:cTn id="176" dur="500"/>
                                        <p:tgtEl>
                                          <p:spTgt spid="91"/>
                                        </p:tgtEl>
                                        <p:attrNameLst>
                                          <p:attrName>ppt_x</p:attrName>
                                        </p:attrNameLst>
                                      </p:cBhvr>
                                      <p:tavLst>
                                        <p:tav tm="0">
                                          <p:val>
                                            <p:strVal val="ppt_x"/>
                                          </p:val>
                                        </p:tav>
                                        <p:tav tm="100000">
                                          <p:val>
                                            <p:strVal val="1+ppt_w/2"/>
                                          </p:val>
                                        </p:tav>
                                      </p:tavLst>
                                    </p:anim>
                                    <p:anim calcmode="lin" valueType="num">
                                      <p:cBhvr additive="base">
                                        <p:cTn id="177" dur="500"/>
                                        <p:tgtEl>
                                          <p:spTgt spid="91"/>
                                        </p:tgtEl>
                                        <p:attrNameLst>
                                          <p:attrName>ppt_y</p:attrName>
                                        </p:attrNameLst>
                                      </p:cBhvr>
                                      <p:tavLst>
                                        <p:tav tm="0">
                                          <p:val>
                                            <p:strVal val="ppt_y"/>
                                          </p:val>
                                        </p:tav>
                                        <p:tav tm="100000">
                                          <p:val>
                                            <p:strVal val="ppt_y"/>
                                          </p:val>
                                        </p:tav>
                                      </p:tavLst>
                                    </p:anim>
                                    <p:set>
                                      <p:cBhvr>
                                        <p:cTn id="178"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118" grpId="0" animBg="1"/>
      <p:bldP spid="118" grpId="1" animBg="1"/>
      <p:bldP spid="123" grpId="0" animBg="1"/>
      <p:bldP spid="123" grpId="1" animBg="1"/>
      <p:bldP spid="128" grpId="0" animBg="1"/>
      <p:bldP spid="12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5900" y="116632"/>
            <a:ext cx="8748713" cy="662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FastTransposeSMatrix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TSMatrix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TSMatrix</a:t>
            </a:r>
            <a:r>
              <a:rPr kumimoji="1" lang="en-US" altLang="zh-CN" sz="2200" dirty="0">
                <a:latin typeface="Times New Roman" panose="02020603050405020304" pitchFamily="18" charset="0"/>
              </a:rPr>
              <a:t> *T)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col, p, q, 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T-&gt;mu = </a:t>
            </a:r>
            <a:r>
              <a:rPr kumimoji="1" lang="en-US" altLang="zh-CN" sz="2200" dirty="0" err="1">
                <a:latin typeface="Times New Roman" panose="02020603050405020304" pitchFamily="18" charset="0"/>
              </a:rPr>
              <a:t>M.nu</a:t>
            </a:r>
            <a:r>
              <a:rPr kumimoji="1" lang="en-US" altLang="zh-CN" sz="2200" dirty="0">
                <a:latin typeface="Times New Roman" panose="02020603050405020304" pitchFamily="18" charset="0"/>
              </a:rPr>
              <a:t>; T-&gt;nu = </a:t>
            </a:r>
            <a:r>
              <a:rPr kumimoji="1" lang="en-US" altLang="zh-CN" sz="2200" dirty="0" err="1">
                <a:latin typeface="Times New Roman" panose="02020603050405020304" pitchFamily="18" charset="0"/>
              </a:rPr>
              <a:t>M.mu</a:t>
            </a:r>
            <a:r>
              <a:rPr kumimoji="1" lang="en-US" altLang="zh-CN" sz="2200" dirty="0">
                <a:latin typeface="Times New Roman" panose="02020603050405020304" pitchFamily="18" charset="0"/>
              </a:rPr>
              <a:t>; 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if (T-&gt;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(col=0; col&lt; M.nu; ++col)  </a:t>
            </a:r>
            <a:r>
              <a:rPr kumimoji="1" lang="en-US" altLang="zh-CN" sz="2200" dirty="0" err="1">
                <a:latin typeface="Times New Roman" panose="02020603050405020304" pitchFamily="18" charset="0"/>
              </a:rPr>
              <a:t>num</a:t>
            </a:r>
            <a:r>
              <a:rPr kumimoji="1" lang="en-US" altLang="zh-CN" sz="2200" dirty="0">
                <a:latin typeface="Times New Roman" panose="02020603050405020304" pitchFamily="18" charset="0"/>
              </a:rPr>
              <a:t>[col] = 0;</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(t = 0; t &lt;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 ++t)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统计每列的非零元个数*</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num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[t].j];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cpot</a:t>
            </a:r>
            <a:r>
              <a:rPr kumimoji="1" lang="en-US" altLang="zh-CN" sz="2200" dirty="0" smtClean="0">
                <a:latin typeface="Times New Roman" panose="02020603050405020304" pitchFamily="18" charset="0"/>
              </a:rPr>
              <a:t>[0</a:t>
            </a:r>
            <a:r>
              <a:rPr kumimoji="1" lang="en-US" altLang="zh-CN" sz="2200" dirty="0">
                <a:latin typeface="Times New Roman" panose="02020603050405020304" pitchFamily="18" charset="0"/>
              </a:rPr>
              <a:t>] = 0;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计算每列第一个非零元转置后的位置*</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(col = 1; col &lt; M.nu; ++col)</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cpot</a:t>
            </a:r>
            <a:r>
              <a:rPr kumimoji="1" lang="en-US" altLang="zh-CN" sz="2200" dirty="0" smtClean="0">
                <a:latin typeface="Times New Roman" panose="02020603050405020304" pitchFamily="18" charset="0"/>
              </a:rPr>
              <a:t>[col</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[col-1] + </a:t>
            </a:r>
            <a:r>
              <a:rPr kumimoji="1" lang="en-US" altLang="zh-CN" sz="2200" dirty="0" err="1">
                <a:latin typeface="Times New Roman" panose="02020603050405020304" pitchFamily="18" charset="0"/>
              </a:rPr>
              <a:t>num</a:t>
            </a:r>
            <a:r>
              <a:rPr kumimoji="1" lang="en-US" altLang="zh-CN" sz="2200" dirty="0">
                <a:latin typeface="Times New Roman" panose="02020603050405020304" pitchFamily="18" charset="0"/>
              </a:rPr>
              <a:t>[col-1];</a:t>
            </a:r>
            <a:endParaRPr kumimoji="1" lang="en-US" altLang="zh-CN" sz="2200" dirty="0">
              <a:latin typeface="Times New Roman" panose="02020603050405020304" pitchFamily="18" charset="0"/>
            </a:endParaRPr>
          </a:p>
          <a:p>
            <a:pPr>
              <a:lnSpc>
                <a:spcPct val="130000"/>
              </a:lnSpc>
            </a:pP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(p = 0; p &lt;=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 ++p){</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col </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[p].j; q =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[col];</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T-</a:t>
            </a:r>
            <a:r>
              <a:rPr kumimoji="1" lang="en-US" altLang="zh-CN" sz="2200" dirty="0">
                <a:latin typeface="Times New Roman" panose="02020603050405020304" pitchFamily="18" charset="0"/>
              </a:rPr>
              <a:t>&gt;data[q].i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[p].j; T-&gt;data[q].j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smtClean="0">
                <a:latin typeface="Times New Roman" panose="02020603050405020304" pitchFamily="18" charset="0"/>
              </a:rPr>
              <a:t>i</a:t>
            </a:r>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T-</a:t>
            </a:r>
            <a:r>
              <a:rPr kumimoji="1" lang="en-US" altLang="zh-CN" sz="2200" dirty="0">
                <a:latin typeface="Times New Roman" panose="02020603050405020304" pitchFamily="18" charset="0"/>
              </a:rPr>
              <a:t>&gt;data[q].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r>
              <a:rPr kumimoji="1" lang="en-US" altLang="zh-CN" sz="2200" dirty="0">
                <a:solidFill>
                  <a:srgbClr val="FFFF00"/>
                </a:solidFill>
                <a:latin typeface="Times New Roman" panose="02020603050405020304" pitchFamily="18" charset="0"/>
              </a:rPr>
              <a:t> </a:t>
            </a:r>
            <a:r>
              <a:rPr kumimoji="1" lang="en-US" altLang="zh-CN" sz="2200" dirty="0" smtClean="0">
                <a:solidFill>
                  <a:srgbClr val="FFFF00"/>
                </a:solidFill>
                <a:latin typeface="Times New Roman" panose="02020603050405020304" pitchFamily="18" charset="0"/>
              </a:rPr>
              <a:t>                 </a:t>
            </a:r>
            <a:r>
              <a:rPr kumimoji="1" lang="en-US" altLang="zh-CN" sz="2200" dirty="0" smtClean="0">
                <a:solidFill>
                  <a:schemeClr val="tx1"/>
                </a:solidFill>
                <a:latin typeface="Times New Roman" panose="02020603050405020304" pitchFamily="18" charset="0"/>
              </a:rPr>
              <a:t>++</a:t>
            </a:r>
            <a:r>
              <a:rPr kumimoji="1" lang="en-US" altLang="zh-CN" sz="2200" dirty="0" err="1">
                <a:solidFill>
                  <a:schemeClr val="tx1"/>
                </a:solidFill>
                <a:latin typeface="Times New Roman" panose="02020603050405020304" pitchFamily="18" charset="0"/>
              </a:rPr>
              <a:t>cpot</a:t>
            </a:r>
            <a:r>
              <a:rPr kumimoji="1" lang="en-US" altLang="zh-CN" sz="2200" dirty="0">
                <a:solidFill>
                  <a:schemeClr val="tx1"/>
                </a:solidFill>
                <a:latin typeface="Times New Roman" panose="02020603050405020304" pitchFamily="18" charset="0"/>
              </a:rPr>
              <a:t>[col];</a:t>
            </a:r>
            <a:endParaRPr kumimoji="1" lang="en-US" altLang="zh-CN" sz="2200" u="sng"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smtClean="0">
                <a:solidFill>
                  <a:srgbClr val="33CC33"/>
                </a:solidFill>
                <a:latin typeface="Times New Roman" panose="02020603050405020304" pitchFamily="18" charset="0"/>
              </a:rPr>
              <a:t>/* </a:t>
            </a:r>
            <a:r>
              <a:rPr kumimoji="1" lang="en-US" altLang="zh-CN" sz="2200" dirty="0">
                <a:solidFill>
                  <a:srgbClr val="33CC33"/>
                </a:solidFill>
                <a:latin typeface="Times New Roman" panose="02020603050405020304" pitchFamily="18" charset="0"/>
              </a:rPr>
              <a:t>for */</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a:solidFill>
                  <a:srgbClr val="33CC33"/>
                </a:solidFill>
                <a:latin typeface="Times New Roman" panose="02020603050405020304" pitchFamily="18" charset="0"/>
              </a:rPr>
              <a:t>if */</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a:latin typeface="Times New Roman" panose="02020603050405020304" pitchFamily="18" charset="0"/>
              </a:rPr>
              <a:t>OK;</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a:t>
            </a:r>
            <a:endParaRPr kumimoji="1" lang="en-US" altLang="zh-CN" sz="2200" dirty="0">
              <a:latin typeface="Times New Roman" panose="02020603050405020304" pitchFamily="18" charset="0"/>
            </a:endParaRPr>
          </a:p>
        </p:txBody>
      </p:sp>
      <p:sp>
        <p:nvSpPr>
          <p:cNvPr id="10243" name="Rectangle 3"/>
          <p:cNvSpPr>
            <a:spLocks noChangeArrowheads="1"/>
          </p:cNvSpPr>
          <p:nvPr/>
        </p:nvSpPr>
        <p:spPr bwMode="auto">
          <a:xfrm>
            <a:off x="971550" y="1519982"/>
            <a:ext cx="7345363" cy="2016125"/>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ChangeArrowheads="1"/>
          </p:cNvSpPr>
          <p:nvPr/>
        </p:nvSpPr>
        <p:spPr bwMode="auto">
          <a:xfrm>
            <a:off x="971550" y="3607545"/>
            <a:ext cx="7345363" cy="20177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3850" y="1582738"/>
            <a:ext cx="8280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Times New Roman" panose="02020603050405020304" pitchFamily="18" charset="0"/>
                <a:ea typeface="幼圆" panose="02010509060101010101" pitchFamily="49" charset="-122"/>
              </a:rPr>
              <a:t>该算法的总的循环次数为：</a:t>
            </a:r>
            <a:endParaRPr kumimoji="1" lang="zh-CN" altLang="en-US" sz="2800" dirty="0">
              <a:latin typeface="Times New Roman" panose="02020603050405020304" pitchFamily="18" charset="0"/>
              <a:ea typeface="幼圆" panose="02010509060101010101" pitchFamily="49" charset="-122"/>
            </a:endParaRPr>
          </a:p>
          <a:p>
            <a:r>
              <a:rPr kumimoji="1" lang="en-US" altLang="zh-CN" sz="2800" dirty="0" err="1">
                <a:latin typeface="Times New Roman" panose="02020603050405020304" pitchFamily="18" charset="0"/>
                <a:ea typeface="幼圆" panose="02010509060101010101" pitchFamily="49" charset="-122"/>
              </a:rPr>
              <a:t>M.nu+M.tu+M.nu-1</a:t>
            </a:r>
            <a:r>
              <a:rPr kumimoji="1" lang="en-US" altLang="zh-CN" sz="2800" dirty="0">
                <a:latin typeface="Times New Roman" panose="02020603050405020304" pitchFamily="18" charset="0"/>
                <a:ea typeface="幼圆" panose="02010509060101010101" pitchFamily="49" charset="-122"/>
              </a:rPr>
              <a:t> +</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 = 2(</a:t>
            </a:r>
            <a:r>
              <a:rPr kumimoji="1" lang="en-US" altLang="zh-CN" sz="2800" dirty="0" err="1">
                <a:latin typeface="Times New Roman" panose="02020603050405020304" pitchFamily="18" charset="0"/>
                <a:ea typeface="幼圆" panose="02010509060101010101" pitchFamily="49" charset="-122"/>
              </a:rPr>
              <a:t>M.nu</a:t>
            </a:r>
            <a:r>
              <a:rPr kumimoji="1" lang="en-US" altLang="zh-CN" sz="2800" dirty="0">
                <a:latin typeface="Times New Roman" panose="02020603050405020304" pitchFamily="18" charset="0"/>
                <a:ea typeface="幼圆" panose="02010509060101010101" pitchFamily="49" charset="-122"/>
              </a:rPr>
              <a:t> + </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)-1</a:t>
            </a:r>
            <a:endParaRPr kumimoji="1" lang="en-US" altLang="zh-CN"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所以其时间复杂度为：</a:t>
            </a:r>
            <a:r>
              <a:rPr kumimoji="1" lang="en-US" altLang="zh-CN" sz="2800" b="1" dirty="0">
                <a:solidFill>
                  <a:srgbClr val="FFFF00"/>
                </a:solidFill>
                <a:latin typeface="Times New Roman" panose="02020603050405020304" pitchFamily="18" charset="0"/>
                <a:ea typeface="幼圆" panose="02010509060101010101" pitchFamily="49" charset="-122"/>
              </a:rPr>
              <a:t>O(</a:t>
            </a:r>
            <a:r>
              <a:rPr kumimoji="1" lang="en-US" altLang="zh-CN" sz="2800" b="1" dirty="0" err="1">
                <a:solidFill>
                  <a:srgbClr val="FFFF00"/>
                </a:solidFill>
                <a:latin typeface="Times New Roman" panose="02020603050405020304" pitchFamily="18" charset="0"/>
                <a:ea typeface="幼圆" panose="02010509060101010101" pitchFamily="49" charset="-122"/>
              </a:rPr>
              <a:t>M.nu+M.tu</a:t>
            </a:r>
            <a:r>
              <a:rPr kumimoji="1" lang="en-US" altLang="zh-CN" sz="2800" b="1" dirty="0">
                <a:solidFill>
                  <a:srgbClr val="FFFF00"/>
                </a:solidFill>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a:t>
            </a:r>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即使非零元个数与</a:t>
            </a:r>
            <a:r>
              <a:rPr kumimoji="1" lang="en-US" altLang="zh-CN" sz="2800" dirty="0">
                <a:latin typeface="Times New Roman" panose="02020603050405020304" pitchFamily="18" charset="0"/>
                <a:ea typeface="幼圆" panose="02010509060101010101" pitchFamily="49" charset="-122"/>
              </a:rPr>
              <a:t>mu*nu</a:t>
            </a:r>
            <a:r>
              <a:rPr kumimoji="1" lang="zh-CN" altLang="en-US" sz="2800" dirty="0">
                <a:latin typeface="Times New Roman" panose="02020603050405020304" pitchFamily="18" charset="0"/>
                <a:ea typeface="幼圆" panose="02010509060101010101" pitchFamily="49" charset="-122"/>
              </a:rPr>
              <a:t>同数量级，其时间复杂度为</a:t>
            </a:r>
            <a:r>
              <a:rPr kumimoji="1" lang="en-US" altLang="zh-CN" sz="2800" dirty="0">
                <a:latin typeface="Times New Roman" panose="02020603050405020304" pitchFamily="18" charset="0"/>
                <a:ea typeface="幼圆" panose="02010509060101010101" pitchFamily="49" charset="-122"/>
              </a:rPr>
              <a:t>O(</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 * </a:t>
            </a:r>
            <a:r>
              <a:rPr kumimoji="1" lang="en-US" altLang="zh-CN" sz="2800" dirty="0" err="1">
                <a:latin typeface="Times New Roman" panose="02020603050405020304" pitchFamily="18" charset="0"/>
                <a:ea typeface="幼圆" panose="02010509060101010101" pitchFamily="49" charset="-122"/>
              </a:rPr>
              <a:t>M.nu</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，与经典算法时间复杂度相同。</a:t>
            </a:r>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三元组顺序表（有序的双下标法）的特点：</a:t>
            </a:r>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）便于进行以行顺序处理的矩阵运算。</a:t>
            </a:r>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a:t>
            </a:r>
            <a:r>
              <a:rPr kumimoji="1" lang="en-US" altLang="zh-CN" sz="2800" dirty="0">
                <a:latin typeface="Times New Roman" panose="02020603050405020304" pitchFamily="18" charset="0"/>
                <a:ea typeface="幼圆" panose="02010509060101010101" pitchFamily="49" charset="-122"/>
              </a:rPr>
              <a:t>2</a:t>
            </a:r>
            <a:r>
              <a:rPr kumimoji="1" lang="zh-CN" altLang="en-US" sz="2800" dirty="0">
                <a:latin typeface="Times New Roman" panose="02020603050405020304" pitchFamily="18" charset="0"/>
                <a:ea typeface="幼圆" panose="02010509060101010101" pitchFamily="49" charset="-122"/>
              </a:rPr>
              <a:t>）若需按行号存取某一行的非零元，需从开始进行查找。</a:t>
            </a:r>
            <a:endParaRPr kumimoji="1" lang="zh-CN" altLang="en-US" sz="2800" dirty="0">
              <a:latin typeface="Times New Roman" panose="02020603050405020304" pitchFamily="18" charset="0"/>
              <a:ea typeface="幼圆" panose="02010509060101010101" pitchFamily="49" charset="-122"/>
            </a:endParaRPr>
          </a:p>
        </p:txBody>
      </p:sp>
      <p:sp>
        <p:nvSpPr>
          <p:cNvPr id="11267" name="Rectangle 3"/>
          <p:cNvSpPr>
            <a:spLocks noGrp="1" noChangeArrowheads="1"/>
          </p:cNvSpPr>
          <p:nvPr>
            <p:ph type="title"/>
          </p:nvPr>
        </p:nvSpPr>
        <p:spPr/>
        <p:txBody>
          <a:bodyPr/>
          <a:lstStyle/>
          <a:p>
            <a:r>
              <a:rPr lang="en-US" altLang="zh-CN" dirty="0"/>
              <a:t>Analysis</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95288" y="1052513"/>
            <a:ext cx="8640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幼圆" panose="02010509060101010101" pitchFamily="49" charset="-122"/>
              </a:rPr>
              <a:t>为了便于随机存取任意一行的非零元，则需知道每一行的第一个非零元在三元组表中的位置。为此，可将快速转置矩阵的算法中创建的辅助数组</a:t>
            </a:r>
            <a:r>
              <a:rPr kumimoji="1" lang="en-US" altLang="zh-CN" sz="2400" dirty="0" err="1">
                <a:latin typeface="Times New Roman" panose="02020603050405020304" pitchFamily="18" charset="0"/>
                <a:ea typeface="幼圆" panose="02010509060101010101" pitchFamily="49" charset="-122"/>
              </a:rPr>
              <a:t>cpot</a:t>
            </a:r>
            <a:r>
              <a:rPr kumimoji="1" lang="zh-CN" altLang="en-US"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rpos</a:t>
            </a:r>
            <a:r>
              <a:rPr kumimoji="1" lang="zh-CN" altLang="en-US" sz="2400" dirty="0">
                <a:latin typeface="Times New Roman" panose="02020603050405020304" pitchFamily="18" charset="0"/>
                <a:ea typeface="幼圆" panose="02010509060101010101" pitchFamily="49" charset="-122"/>
              </a:rPr>
              <a:t>固定在稀疏矩阵的存储结构中。这种带“行链接信息”的三元组表称为行逻辑链接的顺序表。</a:t>
            </a:r>
            <a:endParaRPr kumimoji="1" lang="zh-CN" altLang="en-US" sz="2400" dirty="0">
              <a:latin typeface="Times New Roman" panose="02020603050405020304" pitchFamily="18" charset="0"/>
              <a:ea typeface="幼圆" panose="02010509060101010101" pitchFamily="49" charset="-122"/>
            </a:endParaRPr>
          </a:p>
          <a:p>
            <a:endParaRPr kumimoji="1" lang="zh-CN" altLang="en-US" sz="2400" dirty="0">
              <a:latin typeface="Times New Roman" panose="02020603050405020304" pitchFamily="18" charset="0"/>
              <a:ea typeface="幼圆" panose="02010509060101010101" pitchFamily="49" charset="-122"/>
            </a:endParaRPr>
          </a:p>
          <a:p>
            <a:r>
              <a:rPr kumimoji="1" lang="en-US" altLang="zh-CN" sz="2800" dirty="0" err="1">
                <a:solidFill>
                  <a:srgbClr val="FFFF00"/>
                </a:solidFill>
                <a:latin typeface="Times New Roman" panose="02020603050405020304" pitchFamily="18" charset="0"/>
                <a:ea typeface="幼圆" panose="02010509060101010101" pitchFamily="49" charset="-122"/>
              </a:rPr>
              <a:t>typedef</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err="1">
                <a:solidFill>
                  <a:srgbClr val="FFFF00"/>
                </a:solidFill>
                <a:latin typeface="Times New Roman" panose="02020603050405020304" pitchFamily="18" charset="0"/>
                <a:ea typeface="幼圆" panose="02010509060101010101" pitchFamily="49" charset="-122"/>
              </a:rPr>
              <a:t>struct</a:t>
            </a:r>
            <a:r>
              <a:rPr kumimoji="1" lang="en-US" altLang="zh-CN" sz="2800" dirty="0">
                <a:solidFill>
                  <a:srgbClr val="FFFF00"/>
                </a:solidFill>
                <a:latin typeface="Times New Roman" panose="02020603050405020304" pitchFamily="18" charset="0"/>
                <a:ea typeface="幼圆" panose="02010509060101010101" pitchFamily="49" charset="-122"/>
              </a:rPr>
              <a:t>{</a:t>
            </a:r>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Triple</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data[</a:t>
            </a:r>
            <a:r>
              <a:rPr kumimoji="1" lang="en-US" altLang="zh-CN" sz="2800" dirty="0" err="1" smtClean="0">
                <a:solidFill>
                  <a:srgbClr val="FFFF00"/>
                </a:solidFill>
                <a:latin typeface="Times New Roman" panose="02020603050405020304" pitchFamily="18" charset="0"/>
                <a:ea typeface="幼圆" panose="02010509060101010101" pitchFamily="49" charset="-122"/>
              </a:rPr>
              <a:t>MaxSize</a:t>
            </a:r>
            <a:r>
              <a:rPr kumimoji="1" lang="en-US" altLang="zh-CN" sz="2800" dirty="0">
                <a:solidFill>
                  <a:srgbClr val="FFFF00"/>
                </a:solidFill>
                <a:latin typeface="Times New Roman" panose="02020603050405020304" pitchFamily="18" charset="0"/>
                <a:ea typeface="幼圆" panose="02010509060101010101" pitchFamily="49" charset="-122"/>
              </a:rPr>
              <a:t>];</a:t>
            </a:r>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a:t>
            </a:r>
            <a:r>
              <a:rPr kumimoji="1" lang="en-US" altLang="zh-CN" sz="2800" dirty="0" err="1" smtClean="0">
                <a:solidFill>
                  <a:srgbClr val="FFFF00"/>
                </a:solidFill>
                <a:latin typeface="Times New Roman" panose="02020603050405020304" pitchFamily="18" charset="0"/>
                <a:ea typeface="幼圆" panose="02010509060101010101" pitchFamily="49" charset="-122"/>
              </a:rPr>
              <a:t>int</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a:t>
            </a:r>
            <a:r>
              <a:rPr kumimoji="1" lang="en-US" altLang="zh-CN" sz="2800" dirty="0" err="1" smtClean="0">
                <a:solidFill>
                  <a:srgbClr val="FFFF00"/>
                </a:solidFill>
                <a:latin typeface="Times New Roman" panose="02020603050405020304" pitchFamily="18" charset="0"/>
                <a:ea typeface="幼圆" panose="02010509060101010101" pitchFamily="49" charset="-122"/>
              </a:rPr>
              <a:t>rpos</a:t>
            </a:r>
            <a:r>
              <a:rPr kumimoji="1" lang="en-US" altLang="zh-CN" sz="2800" dirty="0" smtClean="0">
                <a:solidFill>
                  <a:srgbClr val="FFFF00"/>
                </a:solidFill>
                <a:latin typeface="Times New Roman" panose="02020603050405020304" pitchFamily="18" charset="0"/>
                <a:ea typeface="幼圆" panose="02010509060101010101" pitchFamily="49" charset="-122"/>
              </a:rPr>
              <a:t>[MaxRC+1</a:t>
            </a:r>
            <a:r>
              <a:rPr kumimoji="1" lang="en-US" altLang="zh-CN" sz="2800" dirty="0">
                <a:solidFill>
                  <a:srgbClr val="FFFF00"/>
                </a:solidFill>
                <a:latin typeface="Times New Roman" panose="02020603050405020304" pitchFamily="18" charset="0"/>
                <a:ea typeface="幼圆" panose="02010509060101010101" pitchFamily="49" charset="-122"/>
              </a:rPr>
              <a:t>];</a:t>
            </a:r>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a:t>
            </a:r>
            <a:r>
              <a:rPr kumimoji="1" lang="en-US" altLang="zh-CN" sz="2800" dirty="0" err="1" smtClean="0">
                <a:solidFill>
                  <a:srgbClr val="FFFF00"/>
                </a:solidFill>
                <a:latin typeface="Times New Roman" panose="02020603050405020304" pitchFamily="18" charset="0"/>
                <a:ea typeface="幼圆" panose="02010509060101010101" pitchFamily="49" charset="-122"/>
              </a:rPr>
              <a:t>int</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smtClean="0">
                <a:solidFill>
                  <a:srgbClr val="FFFF00"/>
                </a:solidFill>
                <a:latin typeface="Times New Roman" panose="02020603050405020304" pitchFamily="18" charset="0"/>
                <a:ea typeface="幼圆" panose="02010509060101010101" pitchFamily="49" charset="-122"/>
              </a:rPr>
              <a:t> mu</a:t>
            </a:r>
            <a:r>
              <a:rPr kumimoji="1" lang="en-US" altLang="zh-CN" sz="2800" dirty="0">
                <a:solidFill>
                  <a:srgbClr val="FFFF00"/>
                </a:solidFill>
                <a:latin typeface="Times New Roman" panose="02020603050405020304" pitchFamily="18" charset="0"/>
                <a:ea typeface="幼圆" panose="02010509060101010101" pitchFamily="49" charset="-122"/>
              </a:rPr>
              <a:t>, nu, </a:t>
            </a:r>
            <a:r>
              <a:rPr kumimoji="1" lang="en-US" altLang="zh-CN" sz="2800" dirty="0" err="1">
                <a:solidFill>
                  <a:srgbClr val="FFFF00"/>
                </a:solidFill>
                <a:latin typeface="Times New Roman" panose="02020603050405020304" pitchFamily="18" charset="0"/>
                <a:ea typeface="幼圆" panose="02010509060101010101" pitchFamily="49" charset="-122"/>
              </a:rPr>
              <a:t>tu</a:t>
            </a:r>
            <a:r>
              <a:rPr kumimoji="1" lang="en-US" altLang="zh-CN" sz="2800" dirty="0">
                <a:solidFill>
                  <a:srgbClr val="FFFF00"/>
                </a:solidFill>
                <a:latin typeface="Times New Roman" panose="02020603050405020304" pitchFamily="18" charset="0"/>
                <a:ea typeface="幼圆" panose="02010509060101010101" pitchFamily="49" charset="-122"/>
              </a:rPr>
              <a:t>;</a:t>
            </a:r>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en-US" altLang="zh-CN" sz="2800" dirty="0">
                <a:solidFill>
                  <a:srgbClr val="FFFF00"/>
                </a:solidFill>
                <a:latin typeface="Times New Roman" panose="02020603050405020304" pitchFamily="18" charset="0"/>
                <a:ea typeface="幼圆" panose="02010509060101010101" pitchFamily="49" charset="-122"/>
              </a:rPr>
              <a:t>}</a:t>
            </a:r>
            <a:r>
              <a:rPr kumimoji="1" lang="en-US" altLang="zh-CN" sz="2800" dirty="0" err="1">
                <a:solidFill>
                  <a:srgbClr val="FFFF00"/>
                </a:solidFill>
                <a:latin typeface="Times New Roman" panose="02020603050405020304" pitchFamily="18" charset="0"/>
                <a:ea typeface="幼圆" panose="02010509060101010101" pitchFamily="49" charset="-122"/>
              </a:rPr>
              <a:t>RLSMatrix</a:t>
            </a:r>
            <a:r>
              <a:rPr kumimoji="1" lang="en-US" altLang="zh-CN" sz="2800" dirty="0">
                <a:solidFill>
                  <a:srgbClr val="FFFF00"/>
                </a:solidFill>
                <a:latin typeface="Times New Roman" panose="02020603050405020304" pitchFamily="18" charset="0"/>
                <a:ea typeface="幼圆" panose="02010509060101010101" pitchFamily="49" charset="-122"/>
              </a:rPr>
              <a:t>;</a:t>
            </a:r>
            <a:endParaRPr kumimoji="1" lang="en-US" altLang="zh-CN" sz="2800" dirty="0">
              <a:solidFill>
                <a:srgbClr val="FFFF00"/>
              </a:solidFill>
              <a:latin typeface="Times New Roman" panose="02020603050405020304" pitchFamily="18" charset="0"/>
              <a:ea typeface="幼圆" panose="02010509060101010101" pitchFamily="49" charset="-122"/>
            </a:endParaRPr>
          </a:p>
          <a:p>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我们以矩阵相乘为例来看一下这种表示方法的优越性。</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其时间复杂度为：</a:t>
            </a:r>
            <a:r>
              <a:rPr kumimoji="1" lang="en-US" altLang="zh-CN" sz="2400" dirty="0">
                <a:latin typeface="Times New Roman" panose="02020603050405020304" pitchFamily="18" charset="0"/>
                <a:ea typeface="幼圆" panose="02010509060101010101" pitchFamily="49" charset="-122"/>
              </a:rPr>
              <a:t>O(</a:t>
            </a:r>
            <a:r>
              <a:rPr kumimoji="1" lang="en-US" altLang="zh-CN" sz="2400" dirty="0" err="1">
                <a:latin typeface="Times New Roman" panose="02020603050405020304" pitchFamily="18" charset="0"/>
                <a:ea typeface="幼圆" panose="02010509060101010101" pitchFamily="49" charset="-122"/>
              </a:rPr>
              <a:t>M.mu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N.nu+M.tu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N.tu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N.mu</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
        <p:nvSpPr>
          <p:cNvPr id="12292" name="Rectangle 4"/>
          <p:cNvSpPr>
            <a:spLocks noChangeArrowheads="1"/>
          </p:cNvSpPr>
          <p:nvPr/>
        </p:nvSpPr>
        <p:spPr bwMode="auto">
          <a:xfrm>
            <a:off x="323850" y="425450"/>
            <a:ext cx="7400925" cy="5191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FFFF00"/>
                </a:solidFill>
                <a:ea typeface="幼圆" panose="02010509060101010101" pitchFamily="49" charset="-122"/>
              </a:rPr>
              <a:t>2. Advanced triple list (</a:t>
            </a:r>
            <a:r>
              <a:rPr kumimoji="1" lang="zh-CN" altLang="en-US" sz="2800" b="1" dirty="0">
                <a:solidFill>
                  <a:srgbClr val="FFFF00"/>
                </a:solidFill>
                <a:ea typeface="幼圆" panose="02010509060101010101" pitchFamily="49" charset="-122"/>
              </a:rPr>
              <a:t>行逻辑链接的顺序表</a:t>
            </a:r>
            <a:r>
              <a:rPr kumimoji="1" lang="en-US" altLang="zh-CN" sz="2800" b="1" dirty="0">
                <a:solidFill>
                  <a:srgbClr val="FFFF00"/>
                </a:solidFill>
                <a:ea typeface="幼圆" panose="02010509060101010101" pitchFamily="49" charset="-122"/>
              </a:rPr>
              <a:t>)</a:t>
            </a:r>
            <a:endParaRPr kumimoji="1" lang="en-US" altLang="zh-CN" sz="2800" b="1" dirty="0">
              <a:solidFill>
                <a:srgbClr val="FFFF00"/>
              </a:solidFill>
              <a:ea typeface="幼圆" panose="02010509060101010101" pitchFamily="49" charset="-122"/>
            </a:endParaRPr>
          </a:p>
        </p:txBody>
      </p:sp>
      <p:sp>
        <p:nvSpPr>
          <p:cNvPr id="12293" name="AutoShape 5"/>
          <p:cNvSpPr>
            <a:spLocks noChangeArrowheads="1"/>
          </p:cNvSpPr>
          <p:nvPr/>
        </p:nvSpPr>
        <p:spPr bwMode="auto">
          <a:xfrm>
            <a:off x="5363845" y="2853055"/>
            <a:ext cx="3240088" cy="1152525"/>
          </a:xfrm>
          <a:prstGeom prst="wedgeRoundRectCallout">
            <a:avLst>
              <a:gd name="adj1" fmla="val -79935"/>
              <a:gd name="adj2" fmla="val 55370"/>
              <a:gd name="adj3" fmla="val 16667"/>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a:solidFill>
                  <a:srgbClr val="FFFF00"/>
                </a:solidFill>
              </a:rPr>
              <a:t>The position of the first non-zero element in the rows.</a:t>
            </a:r>
            <a:endParaRPr lang="en-US" altLang="zh-CN" sz="200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2" name="Rectangle 20"/>
          <p:cNvSpPr>
            <a:spLocks noChangeArrowheads="1"/>
          </p:cNvSpPr>
          <p:nvPr/>
        </p:nvSpPr>
        <p:spPr bwMode="auto">
          <a:xfrm>
            <a:off x="611188" y="4508500"/>
            <a:ext cx="8137525" cy="2016125"/>
          </a:xfrm>
          <a:prstGeom prst="rect">
            <a:avLst/>
          </a:prstGeom>
          <a:solidFill>
            <a:schemeClr val="tx1"/>
          </a:solidFill>
          <a:ln w="9525">
            <a:solidFill>
              <a:schemeClr val="tx1"/>
            </a:solidFill>
            <a:miter lim="800000"/>
          </a:ln>
          <a:effectLst>
            <a:outerShdw dist="125724" dir="2700000" algn="ctr" rotWithShape="0">
              <a:schemeClr val="tx2"/>
            </a:outerShdw>
          </a:effectLst>
        </p:spPr>
        <p:txBody>
          <a:bodyPr wrap="none" anchor="ctr"/>
          <a:lstStyle/>
          <a:p>
            <a:endParaRPr lang="zh-CN" altLang="en-US"/>
          </a:p>
        </p:txBody>
      </p:sp>
      <p:sp>
        <p:nvSpPr>
          <p:cNvPr id="49154" name="Rectangle 2"/>
          <p:cNvSpPr>
            <a:spLocks noGrp="1" noChangeArrowheads="1"/>
          </p:cNvSpPr>
          <p:nvPr>
            <p:ph type="title"/>
          </p:nvPr>
        </p:nvSpPr>
        <p:spPr/>
        <p:txBody>
          <a:bodyPr/>
          <a:lstStyle/>
          <a:p>
            <a:r>
              <a:rPr lang="en-US" altLang="zh-CN"/>
              <a:t>Matrix multiplication</a:t>
            </a:r>
            <a:endParaRPr lang="en-US" altLang="zh-CN"/>
          </a:p>
        </p:txBody>
      </p:sp>
      <p:sp>
        <p:nvSpPr>
          <p:cNvPr id="49164" name="Rectangle 12"/>
          <p:cNvSpPr>
            <a:spLocks noGrp="1" noChangeArrowheads="1"/>
          </p:cNvSpPr>
          <p:nvPr>
            <p:ph type="body" sz="half" idx="1"/>
          </p:nvPr>
        </p:nvSpPr>
        <p:spPr>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solidFill>
                  <a:srgbClr val="FFFF00"/>
                </a:solidFill>
              </a:rPr>
              <a:t>Theory:</a:t>
            </a:r>
            <a:endParaRPr lang="en-US" altLang="zh-CN" sz="2800" dirty="0">
              <a:solidFill>
                <a:srgbClr val="FFFF00"/>
              </a:solidFill>
            </a:endParaRPr>
          </a:p>
          <a:p>
            <a:pPr>
              <a:buFont typeface="Wingdings" panose="05000000000000000000" pitchFamily="2" charset="2"/>
              <a:buNone/>
            </a:pPr>
            <a:r>
              <a:rPr lang="en-US" altLang="zh-CN" sz="2800" dirty="0">
                <a:solidFill>
                  <a:srgbClr val="FFFF00"/>
                </a:solidFill>
              </a:rPr>
              <a:t>       </a:t>
            </a:r>
            <a:endParaRPr lang="en-US" altLang="zh-CN" sz="2800" i="1" baseline="-25000" dirty="0">
              <a:solidFill>
                <a:srgbClr val="FFFF00"/>
              </a:solidFill>
            </a:endParaRPr>
          </a:p>
        </p:txBody>
      </p:sp>
      <p:graphicFrame>
        <p:nvGraphicFramePr>
          <p:cNvPr id="49165" name="Object 13"/>
          <p:cNvGraphicFramePr>
            <a:graphicFrameLocks noChangeAspect="1"/>
          </p:cNvGraphicFramePr>
          <p:nvPr/>
        </p:nvGraphicFramePr>
        <p:xfrm>
          <a:off x="1109663" y="2609850"/>
          <a:ext cx="5362575" cy="1292225"/>
        </p:xfrm>
        <a:graphic>
          <a:graphicData uri="http://schemas.openxmlformats.org/presentationml/2006/ole">
            <mc:AlternateContent xmlns:mc="http://schemas.openxmlformats.org/markup-compatibility/2006">
              <mc:Choice xmlns:v="urn:schemas-microsoft-com:vml" Requires="v">
                <p:oleObj spid="_x0000_s49735" name="Equation" r:id="rId1" imgW="1790700" imgH="431800" progId="Equation.DSMT4">
                  <p:embed/>
                </p:oleObj>
              </mc:Choice>
              <mc:Fallback>
                <p:oleObj name="Equation" r:id="rId1" imgW="1790700" imgH="431800" progId="Equation.DSMT4">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2609850"/>
                        <a:ext cx="5362575" cy="1292225"/>
                      </a:xfrm>
                      <a:prstGeom prst="rect">
                        <a:avLst/>
                      </a:prstGeom>
                      <a:solidFill>
                        <a:schemeClr val="bg2">
                          <a:lumMod val="60000"/>
                          <a:lumOff val="40000"/>
                        </a:schemeClr>
                      </a:solidFill>
                      <a:ln>
                        <a:noFill/>
                      </a:ln>
                      <a:effectLst/>
                    </p:spPr>
                  </p:pic>
                </p:oleObj>
              </mc:Fallback>
            </mc:AlternateContent>
          </a:graphicData>
        </a:graphic>
      </p:graphicFrame>
      <p:graphicFrame>
        <p:nvGraphicFramePr>
          <p:cNvPr id="49166" name="Object 14"/>
          <p:cNvGraphicFramePr>
            <a:graphicFrameLocks noChangeAspect="1"/>
          </p:cNvGraphicFramePr>
          <p:nvPr/>
        </p:nvGraphicFramePr>
        <p:xfrm>
          <a:off x="1109663" y="3978275"/>
          <a:ext cx="3781425" cy="458788"/>
        </p:xfrm>
        <a:graphic>
          <a:graphicData uri="http://schemas.openxmlformats.org/presentationml/2006/ole">
            <mc:AlternateContent xmlns:mc="http://schemas.openxmlformats.org/markup-compatibility/2006">
              <mc:Choice xmlns:v="urn:schemas-microsoft-com:vml" Requires="v">
                <p:oleObj spid="_x0000_s49736" name="Equation" r:id="rId3" imgW="1676400" imgH="203200" progId="Equation.DSMT4">
                  <p:embed/>
                </p:oleObj>
              </mc:Choice>
              <mc:Fallback>
                <p:oleObj name="Equation" r:id="rId3" imgW="1676400" imgH="2032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3978275"/>
                        <a:ext cx="37814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7" name="Object 15"/>
          <p:cNvGraphicFramePr>
            <a:graphicFrameLocks noChangeAspect="1"/>
          </p:cNvGraphicFramePr>
          <p:nvPr/>
        </p:nvGraphicFramePr>
        <p:xfrm>
          <a:off x="684213" y="4702175"/>
          <a:ext cx="2808287" cy="1606550"/>
        </p:xfrm>
        <a:graphic>
          <a:graphicData uri="http://schemas.openxmlformats.org/presentationml/2006/ole">
            <mc:AlternateContent xmlns:mc="http://schemas.openxmlformats.org/markup-compatibility/2006">
              <mc:Choice xmlns:v="urn:schemas-microsoft-com:vml" Requires="v">
                <p:oleObj spid="_x0000_s49737" name="Equation" r:id="rId5" imgW="1244600" imgH="711200" progId="Equation.DSMT4">
                  <p:embed/>
                </p:oleObj>
              </mc:Choice>
              <mc:Fallback>
                <p:oleObj name="Equation" r:id="rId5" imgW="1244600" imgH="7112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702175"/>
                        <a:ext cx="2808287"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3852863" y="4508500"/>
          <a:ext cx="1804987" cy="2066925"/>
        </p:xfrm>
        <a:graphic>
          <a:graphicData uri="http://schemas.openxmlformats.org/presentationml/2006/ole">
            <mc:AlternateContent xmlns:mc="http://schemas.openxmlformats.org/markup-compatibility/2006">
              <mc:Choice xmlns:v="urn:schemas-microsoft-com:vml" Requires="v">
                <p:oleObj spid="_x0000_s49738" name="Equation" r:id="rId7" imgW="800100" imgH="914400" progId="Equation.DSMT4">
                  <p:embed/>
                </p:oleObj>
              </mc:Choice>
              <mc:Fallback>
                <p:oleObj name="Equation" r:id="rId7" imgW="800100" imgH="9144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2863" y="4508500"/>
                        <a:ext cx="1804987"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7"/>
          <p:cNvGraphicFramePr>
            <a:graphicFrameLocks noChangeAspect="1"/>
          </p:cNvGraphicFramePr>
          <p:nvPr/>
        </p:nvGraphicFramePr>
        <p:xfrm>
          <a:off x="6273800" y="4737100"/>
          <a:ext cx="2147888" cy="1608138"/>
        </p:xfrm>
        <a:graphic>
          <a:graphicData uri="http://schemas.openxmlformats.org/presentationml/2006/ole">
            <mc:AlternateContent xmlns:mc="http://schemas.openxmlformats.org/markup-compatibility/2006">
              <mc:Choice xmlns:v="urn:schemas-microsoft-com:vml" Requires="v">
                <p:oleObj spid="_x0000_s49739" name="Equation" r:id="rId9" imgW="951865" imgH="711200" progId="Equation.DSMT4">
                  <p:embed/>
                </p:oleObj>
              </mc:Choice>
              <mc:Fallback>
                <p:oleObj name="Equation" r:id="rId9" imgW="951865" imgH="711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800" y="4737100"/>
                        <a:ext cx="2147888"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3" name="Oval 21"/>
          <p:cNvSpPr>
            <a:spLocks noChangeArrowheads="1"/>
          </p:cNvSpPr>
          <p:nvPr/>
        </p:nvSpPr>
        <p:spPr bwMode="auto">
          <a:xfrm>
            <a:off x="4356100" y="3429000"/>
            <a:ext cx="144463" cy="144463"/>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Oval 22"/>
          <p:cNvSpPr>
            <a:spLocks noChangeArrowheads="1"/>
          </p:cNvSpPr>
          <p:nvPr/>
        </p:nvSpPr>
        <p:spPr bwMode="auto">
          <a:xfrm>
            <a:off x="5508625" y="3429000"/>
            <a:ext cx="144463" cy="144463"/>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5" name="Object 23"/>
          <p:cNvGraphicFramePr>
            <a:graphicFrameLocks noGrp="1" noChangeAspect="1"/>
          </p:cNvGraphicFramePr>
          <p:nvPr>
            <p:ph sz="half" idx="2"/>
          </p:nvPr>
        </p:nvGraphicFramePr>
        <p:xfrm>
          <a:off x="1109663" y="2060848"/>
          <a:ext cx="2555875" cy="547687"/>
        </p:xfrm>
        <a:graphic>
          <a:graphicData uri="http://schemas.openxmlformats.org/presentationml/2006/ole">
            <mc:AlternateContent xmlns:mc="http://schemas.openxmlformats.org/markup-compatibility/2006">
              <mc:Choice xmlns:v="urn:schemas-microsoft-com:vml" Requires="v">
                <p:oleObj spid="_x0000_s49740" name="Equation" r:id="rId11" imgW="1066800" imgH="228600" progId="Equation.DSMT4">
                  <p:embed/>
                </p:oleObj>
              </mc:Choice>
              <mc:Fallback>
                <p:oleObj name="Equation" r:id="rId11" imgW="1066800" imgH="22860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9663" y="2060848"/>
                        <a:ext cx="255587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t>2D Array Implementation</a:t>
            </a:r>
            <a:endParaRPr lang="en-US" altLang="zh-CN"/>
          </a:p>
        </p:txBody>
      </p:sp>
      <p:sp>
        <p:nvSpPr>
          <p:cNvPr id="142340" name="Text Box 4"/>
          <p:cNvSpPr txBox="1">
            <a:spLocks noChangeArrowheads="1"/>
          </p:cNvSpPr>
          <p:nvPr/>
        </p:nvSpPr>
        <p:spPr bwMode="auto">
          <a:xfrm>
            <a:off x="467043" y="1916748"/>
            <a:ext cx="828040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AxB</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(i=0; i&lt;m; i++)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(j=0; j&lt;l; j++)</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C[i][j]=0;</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(k=0; k&lt;n; k++)</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C[i][j] += A[i][k]*B[k][j]</a:t>
            </a:r>
            <a:endPar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42342" name="Rectangle 6"/>
          <p:cNvSpPr>
            <a:spLocks noChangeArrowheads="1"/>
          </p:cNvSpPr>
          <p:nvPr/>
        </p:nvSpPr>
        <p:spPr bwMode="auto">
          <a:xfrm>
            <a:off x="468313" y="5440363"/>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FFFF00"/>
                </a:solidFill>
                <a:latin typeface="Times New Roman" panose="02020603050405020304" pitchFamily="18" charset="0"/>
                <a:ea typeface="幼圆" panose="02010509060101010101" pitchFamily="49" charset="-122"/>
              </a:rPr>
              <a:t>Time complexity: O(</a:t>
            </a:r>
            <a:r>
              <a:rPr kumimoji="1" lang="en-US" altLang="zh-CN" sz="2800" i="1">
                <a:solidFill>
                  <a:srgbClr val="FFFF00"/>
                </a:solidFill>
                <a:latin typeface="Times New Roman" panose="02020603050405020304" pitchFamily="18" charset="0"/>
                <a:ea typeface="幼圆" panose="02010509060101010101" pitchFamily="49" charset="-122"/>
              </a:rPr>
              <a:t>m*n</a:t>
            </a:r>
            <a:r>
              <a:rPr kumimoji="1" lang="en-US" altLang="zh-CN" sz="2800" i="1">
                <a:solidFill>
                  <a:srgbClr val="FFFF00"/>
                </a:solidFill>
                <a:latin typeface="Times New Roman" panose="02020603050405020304" pitchFamily="18" charset="0"/>
              </a:rPr>
              <a:t>*l</a:t>
            </a:r>
            <a:r>
              <a:rPr kumimoji="1" lang="en-US" altLang="zh-CN" sz="2800">
                <a:solidFill>
                  <a:srgbClr val="FFFF00"/>
                </a:solidFill>
                <a:latin typeface="Times New Roman" panose="02020603050405020304" pitchFamily="18" charset="0"/>
                <a:ea typeface="幼圆" panose="02010509060101010101" pitchFamily="49" charset="-122"/>
              </a:rPr>
              <a:t>)</a:t>
            </a:r>
            <a:endParaRPr kumimoji="1" lang="en-US" altLang="zh-CN" sz="2800">
              <a:solidFill>
                <a:srgbClr val="FFFF00"/>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4" name="Object 8"/>
          <p:cNvGraphicFramePr>
            <a:graphicFrameLocks noChangeAspect="1"/>
          </p:cNvGraphicFramePr>
          <p:nvPr/>
        </p:nvGraphicFramePr>
        <p:xfrm>
          <a:off x="467360" y="116840"/>
          <a:ext cx="3248025" cy="3331210"/>
        </p:xfrm>
        <a:graphic>
          <a:graphicData uri="http://schemas.openxmlformats.org/presentationml/2006/ole">
            <mc:AlternateContent xmlns:mc="http://schemas.openxmlformats.org/markup-compatibility/2006">
              <mc:Choice xmlns:v="urn:schemas-microsoft-com:vml" Requires="v">
                <p:oleObj spid="_x0000_s50566" name="文档" r:id="rId1" imgW="4529455" imgH="4552315" progId="Word.Document.8">
                  <p:embed/>
                </p:oleObj>
              </mc:Choice>
              <mc:Fallback>
                <p:oleObj name="文档" r:id="rId1" imgW="4529455" imgH="4552315" progId="Word.Documen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t="-2043"/>
                      <a:stretch>
                        <a:fillRect/>
                      </a:stretch>
                    </p:blipFill>
                    <p:spPr bwMode="auto">
                      <a:xfrm>
                        <a:off x="467360" y="116840"/>
                        <a:ext cx="3248025" cy="333121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0185" name="Object 9"/>
          <p:cNvGraphicFramePr>
            <a:graphicFrameLocks noChangeAspect="1"/>
          </p:cNvGraphicFramePr>
          <p:nvPr/>
        </p:nvGraphicFramePr>
        <p:xfrm>
          <a:off x="4643438" y="2348865"/>
          <a:ext cx="3582987" cy="3065463"/>
        </p:xfrm>
        <a:graphic>
          <a:graphicData uri="http://schemas.openxmlformats.org/presentationml/2006/ole">
            <mc:AlternateContent xmlns:mc="http://schemas.openxmlformats.org/markup-compatibility/2006">
              <mc:Choice xmlns:v="urn:schemas-microsoft-com:vml" Requires="v">
                <p:oleObj spid="_x0000_s50567" name="文档" r:id="rId3" imgW="4626610" imgH="3965575" progId="Word.Document.8">
                  <p:embed/>
                </p:oleObj>
              </mc:Choice>
              <mc:Fallback>
                <p:oleObj name="文档" r:id="rId3" imgW="4626610" imgH="3965575" progId="Word.Documen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t="-4114"/>
                      <a:stretch>
                        <a:fillRect/>
                      </a:stretch>
                    </p:blipFill>
                    <p:spPr bwMode="auto">
                      <a:xfrm>
                        <a:off x="4643438" y="2348865"/>
                        <a:ext cx="3582987" cy="3065463"/>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0186" name="Object 10"/>
          <p:cNvGraphicFramePr/>
          <p:nvPr/>
        </p:nvGraphicFramePr>
        <p:xfrm>
          <a:off x="467360" y="3603625"/>
          <a:ext cx="3247390" cy="2910840"/>
        </p:xfrm>
        <a:graphic>
          <a:graphicData uri="http://schemas.openxmlformats.org/presentationml/2006/ole">
            <mc:AlternateContent xmlns:mc="http://schemas.openxmlformats.org/markup-compatibility/2006">
              <mc:Choice xmlns:v="urn:schemas-microsoft-com:vml" Requires="v">
                <p:oleObj spid="_x0000_s50568" name="文档" r:id="rId5" imgW="4622165" imgH="4051935" progId="Word.Document.8">
                  <p:embed/>
                </p:oleObj>
              </mc:Choice>
              <mc:Fallback>
                <p:oleObj name="文档" r:id="rId5" imgW="4622165" imgH="4051935" progId="Word.Document.8">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t="-2312"/>
                      <a:stretch>
                        <a:fillRect/>
                      </a:stretch>
                    </p:blipFill>
                    <p:spPr bwMode="auto">
                      <a:xfrm>
                        <a:off x="467360" y="3603625"/>
                        <a:ext cx="3247390" cy="291084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188" name="Text Box 12"/>
          <p:cNvSpPr txBox="1">
            <a:spLocks noChangeArrowheads="1"/>
          </p:cNvSpPr>
          <p:nvPr/>
        </p:nvSpPr>
        <p:spPr bwMode="auto">
          <a:xfrm>
            <a:off x="611188" y="18827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00"/>
                </a:solidFill>
              </a:rPr>
              <a:t>A</a:t>
            </a:r>
            <a:endParaRPr lang="en-US" altLang="zh-CN" sz="2000" b="1">
              <a:solidFill>
                <a:srgbClr val="FF0000"/>
              </a:solidFill>
            </a:endParaRPr>
          </a:p>
        </p:txBody>
      </p:sp>
      <p:sp>
        <p:nvSpPr>
          <p:cNvPr id="50189" name="Text Box 13"/>
          <p:cNvSpPr txBox="1">
            <a:spLocks noChangeArrowheads="1"/>
          </p:cNvSpPr>
          <p:nvPr/>
        </p:nvSpPr>
        <p:spPr bwMode="auto">
          <a:xfrm>
            <a:off x="611188" y="371729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00"/>
                </a:solidFill>
              </a:rPr>
              <a:t>B</a:t>
            </a:r>
            <a:endParaRPr lang="en-US" altLang="zh-CN" sz="2000" b="1">
              <a:solidFill>
                <a:srgbClr val="FF0000"/>
              </a:solidFill>
            </a:endParaRPr>
          </a:p>
        </p:txBody>
      </p:sp>
      <p:sp>
        <p:nvSpPr>
          <p:cNvPr id="50190" name="Text Box 14"/>
          <p:cNvSpPr txBox="1">
            <a:spLocks noChangeArrowheads="1"/>
          </p:cNvSpPr>
          <p:nvPr/>
        </p:nvSpPr>
        <p:spPr bwMode="auto">
          <a:xfrm>
            <a:off x="4859338" y="249269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00"/>
                </a:solidFill>
              </a:rPr>
              <a:t>C</a:t>
            </a:r>
            <a:endParaRPr lang="en-US" altLang="zh-CN" sz="2000" b="1">
              <a:solidFill>
                <a:srgbClr val="FF0000"/>
              </a:solidFill>
            </a:endParaRPr>
          </a:p>
        </p:txBody>
      </p:sp>
      <p:graphicFrame>
        <p:nvGraphicFramePr>
          <p:cNvPr id="50193" name="Object 17"/>
          <p:cNvGraphicFramePr>
            <a:graphicFrameLocks noChangeAspect="1"/>
          </p:cNvGraphicFramePr>
          <p:nvPr/>
        </p:nvGraphicFramePr>
        <p:xfrm>
          <a:off x="5075555" y="1412661"/>
          <a:ext cx="2555875" cy="547688"/>
        </p:xfrm>
        <a:graphic>
          <a:graphicData uri="http://schemas.openxmlformats.org/presentationml/2006/ole">
            <mc:AlternateContent xmlns:mc="http://schemas.openxmlformats.org/markup-compatibility/2006">
              <mc:Choice xmlns:v="urn:schemas-microsoft-com:vml" Requires="v">
                <p:oleObj spid="_x0000_s50569" name="Equation" r:id="rId7" imgW="1066800" imgH="228600" progId="Equation.DSMT4">
                  <p:embed/>
                </p:oleObj>
              </mc:Choice>
              <mc:Fallback>
                <p:oleObj name="Equation" r:id="rId7" imgW="1066800" imgH="2286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5555" y="1412661"/>
                        <a:ext cx="25558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2" name="Rectangle 20"/>
          <p:cNvSpPr>
            <a:spLocks noChangeArrowheads="1"/>
          </p:cNvSpPr>
          <p:nvPr/>
        </p:nvSpPr>
        <p:spPr bwMode="auto">
          <a:xfrm>
            <a:off x="5220335" y="2985770"/>
            <a:ext cx="3401695" cy="1343025"/>
          </a:xfrm>
          <a:prstGeom prst="rect">
            <a:avLst/>
          </a:prstGeom>
          <a:solidFill>
            <a:schemeClr val="tx1"/>
          </a:solidFill>
          <a:ln w="9525">
            <a:solidFill>
              <a:schemeClr val="tx1"/>
            </a:solidFill>
            <a:miter lim="800000"/>
          </a:ln>
          <a:effectLst/>
        </p:spPr>
        <p:txBody>
          <a:bodyPr wrap="none" anchor="ctr"/>
          <a:p>
            <a:endParaRPr lang="zh-CN" altLang="en-US"/>
          </a:p>
        </p:txBody>
      </p:sp>
      <p:graphicFrame>
        <p:nvGraphicFramePr>
          <p:cNvPr id="113666" name="Object 2"/>
          <p:cNvGraphicFramePr>
            <a:graphicFrameLocks noChangeAspect="1"/>
          </p:cNvGraphicFramePr>
          <p:nvPr/>
        </p:nvGraphicFramePr>
        <p:xfrm>
          <a:off x="941388" y="115888"/>
          <a:ext cx="3557587" cy="3648075"/>
        </p:xfrm>
        <a:graphic>
          <a:graphicData uri="http://schemas.openxmlformats.org/presentationml/2006/ole">
            <mc:AlternateContent xmlns:mc="http://schemas.openxmlformats.org/markup-compatibility/2006">
              <mc:Choice xmlns:v="urn:schemas-microsoft-com:vml" Requires="v">
                <p:oleObj spid="_x0000_s113985" name="文档" r:id="rId1" imgW="4529455" imgH="4552315" progId="Word.Document.8">
                  <p:embed/>
                </p:oleObj>
              </mc:Choice>
              <mc:Fallback>
                <p:oleObj name="文档" r:id="rId1" imgW="4529455" imgH="4552315" progId="Word.Documen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t="-2043"/>
                      <a:stretch>
                        <a:fillRect/>
                      </a:stretch>
                    </p:blipFill>
                    <p:spPr bwMode="auto">
                      <a:xfrm>
                        <a:off x="941388"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19700" y="115888"/>
          <a:ext cx="3313113" cy="2665412"/>
        </p:xfrm>
        <a:graphic>
          <a:graphicData uri="http://schemas.openxmlformats.org/presentationml/2006/ole">
            <mc:AlternateContent xmlns:mc="http://schemas.openxmlformats.org/markup-compatibility/2006">
              <mc:Choice xmlns:v="urn:schemas-microsoft-com:vml" Requires="v">
                <p:oleObj spid="_x0000_s113986" name="文档" r:id="rId3" imgW="4605655" imgH="4029075" progId="Word.Document.8">
                  <p:embed/>
                </p:oleObj>
              </mc:Choice>
              <mc:Fallback>
                <p:oleObj name="文档" r:id="rId3" imgW="4605655" imgH="4029075"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2312"/>
                      <a:stretch>
                        <a:fillRect/>
                      </a:stretch>
                    </p:blipFill>
                    <p:spPr bwMode="auto">
                      <a:xfrm>
                        <a:off x="5219700"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3713"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29690"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r>
              <a:rPr lang="en-US" altLang="zh-CN" sz="2000" b="1" baseline="-25000"/>
              <a:t>11</a:t>
            </a:r>
            <a:r>
              <a:rPr lang="en-US" altLang="zh-CN" sz="2000" b="1"/>
              <a:t>b</a:t>
            </a:r>
            <a:r>
              <a:rPr lang="en-US" altLang="zh-CN" sz="2000" b="1" baseline="-25000"/>
              <a:t>11</a:t>
            </a:r>
            <a:endParaRPr lang="en-US" altLang="zh-CN" sz="2000" b="1" baseline="-25000"/>
          </a:p>
        </p:txBody>
      </p:sp>
      <p:sp>
        <p:nvSpPr>
          <p:cNvPr id="105483" name="Rectangle 11"/>
          <p:cNvSpPr>
            <a:spLocks noChangeArrowheads="1"/>
          </p:cNvSpPr>
          <p:nvPr/>
        </p:nvSpPr>
        <p:spPr bwMode="auto">
          <a:xfrm>
            <a:off x="2050415"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11</a:t>
            </a:r>
            <a:r>
              <a:rPr lang="en-US" altLang="zh-CN" b="1">
                <a:sym typeface="+mn-ea"/>
              </a:rPr>
              <a:t>b</a:t>
            </a:r>
            <a:r>
              <a:rPr lang="en-US" altLang="zh-CN" b="1" baseline="-25000">
                <a:sym typeface="+mn-ea"/>
              </a:rPr>
              <a:t>12</a:t>
            </a:r>
            <a:endParaRPr lang="zh-CN" altLang="en-US"/>
          </a:p>
        </p:txBody>
      </p:sp>
      <p:sp>
        <p:nvSpPr>
          <p:cNvPr id="105486" name="Rectangle 14"/>
          <p:cNvSpPr>
            <a:spLocks noChangeArrowheads="1"/>
          </p:cNvSpPr>
          <p:nvPr/>
        </p:nvSpPr>
        <p:spPr bwMode="auto">
          <a:xfrm>
            <a:off x="2050415"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ym typeface="+mn-ea"/>
              </a:rPr>
              <a:t>a</a:t>
            </a:r>
            <a:r>
              <a:rPr lang="en-US" altLang="zh-CN" sz="2000" b="1" baseline="-25000">
                <a:sym typeface="+mn-ea"/>
              </a:rPr>
              <a:t>12</a:t>
            </a:r>
            <a:r>
              <a:rPr lang="en-US" altLang="zh-CN" sz="2000" b="1">
                <a:sym typeface="+mn-ea"/>
              </a:rPr>
              <a:t>b</a:t>
            </a:r>
            <a:r>
              <a:rPr lang="en-US" altLang="zh-CN" sz="2000" b="1" baseline="-25000">
                <a:sym typeface="+mn-ea"/>
              </a:rPr>
              <a:t>22</a:t>
            </a:r>
            <a:endParaRPr lang="en-US" altLang="zh-CN" sz="2000" b="1"/>
          </a:p>
        </p:txBody>
      </p:sp>
      <p:sp>
        <p:nvSpPr>
          <p:cNvPr id="105487" name="Rectangle 15"/>
          <p:cNvSpPr>
            <a:spLocks noChangeArrowheads="1"/>
          </p:cNvSpPr>
          <p:nvPr/>
        </p:nvSpPr>
        <p:spPr bwMode="auto">
          <a:xfrm>
            <a:off x="1329690"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12</a:t>
            </a:r>
            <a:r>
              <a:rPr lang="en-US" altLang="zh-CN" b="1">
                <a:sym typeface="+mn-ea"/>
              </a:rPr>
              <a:t>b</a:t>
            </a:r>
            <a:r>
              <a:rPr lang="en-US" altLang="zh-CN" b="1" baseline="-25000">
                <a:sym typeface="+mn-ea"/>
              </a:rPr>
              <a:t>21</a:t>
            </a:r>
            <a:endParaRPr lang="zh-CN" altLang="en-US"/>
          </a:p>
        </p:txBody>
      </p:sp>
      <p:sp>
        <p:nvSpPr>
          <p:cNvPr id="105488" name="Rectangle 16"/>
          <p:cNvSpPr>
            <a:spLocks noChangeArrowheads="1"/>
          </p:cNvSpPr>
          <p:nvPr/>
        </p:nvSpPr>
        <p:spPr bwMode="auto">
          <a:xfrm>
            <a:off x="2050415"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14</a:t>
            </a:r>
            <a:r>
              <a:rPr lang="en-US" altLang="zh-CN" sz="1800" b="1">
                <a:sym typeface="+mn-ea"/>
              </a:rPr>
              <a:t>b</a:t>
            </a:r>
            <a:r>
              <a:rPr lang="en-US" altLang="zh-CN" sz="1800" b="1" baseline="-25000">
                <a:sym typeface="+mn-ea"/>
              </a:rPr>
              <a:t>42</a:t>
            </a:r>
            <a:endParaRPr lang="en-US" altLang="zh-CN" sz="1800" b="1" baseline="-25000">
              <a:sym typeface="+mn-ea"/>
            </a:endParaRPr>
          </a:p>
        </p:txBody>
      </p:sp>
      <p:sp>
        <p:nvSpPr>
          <p:cNvPr id="105489" name="Rectangle 17"/>
          <p:cNvSpPr>
            <a:spLocks noChangeArrowheads="1"/>
          </p:cNvSpPr>
          <p:nvPr/>
        </p:nvSpPr>
        <p:spPr bwMode="auto">
          <a:xfrm>
            <a:off x="1330960"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14</a:t>
            </a:r>
            <a:r>
              <a:rPr lang="en-US" altLang="zh-CN" sz="1800" b="1">
                <a:sym typeface="+mn-ea"/>
              </a:rPr>
              <a:t>b</a:t>
            </a:r>
            <a:r>
              <a:rPr lang="en-US" altLang="zh-CN" sz="1800" b="1" baseline="-25000">
                <a:sym typeface="+mn-ea"/>
              </a:rPr>
              <a:t>41</a:t>
            </a:r>
            <a:endParaRPr lang="en-US" altLang="zh-CN" sz="1800" b="1" baseline="-25000">
              <a:sym typeface="+mn-ea"/>
            </a:endParaRPr>
          </a:p>
        </p:txBody>
      </p:sp>
      <p:sp>
        <p:nvSpPr>
          <p:cNvPr id="105491" name="Rectangle 19"/>
          <p:cNvSpPr>
            <a:spLocks noChangeArrowheads="1"/>
          </p:cNvSpPr>
          <p:nvPr/>
        </p:nvSpPr>
        <p:spPr bwMode="auto">
          <a:xfrm>
            <a:off x="20504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12</a:t>
            </a:r>
            <a:endParaRPr lang="en-US" altLang="zh-CN" sz="2400" b="1" baseline="-25000">
              <a:solidFill>
                <a:srgbClr val="FFFF00"/>
              </a:solidFill>
            </a:endParaRPr>
          </a:p>
        </p:txBody>
      </p:sp>
      <p:sp>
        <p:nvSpPr>
          <p:cNvPr id="105492" name="Rectangle 20"/>
          <p:cNvSpPr>
            <a:spLocks noChangeArrowheads="1"/>
          </p:cNvSpPr>
          <p:nvPr/>
        </p:nvSpPr>
        <p:spPr bwMode="auto">
          <a:xfrm>
            <a:off x="132969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11</a:t>
            </a:r>
            <a:endParaRPr lang="en-US" altLang="zh-CN" sz="2400" b="1" baseline="-25000">
              <a:solidFill>
                <a:srgbClr val="FFFF00"/>
              </a:solidFill>
            </a:endParaRPr>
          </a:p>
        </p:txBody>
      </p:sp>
      <p:sp>
        <p:nvSpPr>
          <p:cNvPr id="105493" name="Rectangle 21"/>
          <p:cNvSpPr>
            <a:spLocks noChangeArrowheads="1"/>
          </p:cNvSpPr>
          <p:nvPr/>
        </p:nvSpPr>
        <p:spPr bwMode="auto">
          <a:xfrm>
            <a:off x="1763713"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3713"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0960"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求结果矩阵第一行</a:t>
            </a:r>
            <a:endParaRPr lang="zh-CN" altLang="en-US">
              <a:solidFill>
                <a:srgbClr val="FFFF00"/>
              </a:solidFill>
            </a:endParaRPr>
          </a:p>
        </p:txBody>
      </p:sp>
      <p:sp>
        <p:nvSpPr>
          <p:cNvPr id="105509" name="Text Box 37"/>
          <p:cNvSpPr txBox="1">
            <a:spLocks noChangeArrowheads="1"/>
          </p:cNvSpPr>
          <p:nvPr/>
        </p:nvSpPr>
        <p:spPr bwMode="auto">
          <a:xfrm>
            <a:off x="1187450"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endParaRPr lang="en-US" altLang="zh-CN" sz="2000" b="1">
              <a:solidFill>
                <a:srgbClr val="FF0000"/>
              </a:solidFill>
            </a:endParaRPr>
          </a:p>
        </p:txBody>
      </p:sp>
      <p:sp>
        <p:nvSpPr>
          <p:cNvPr id="105510" name="Text Box 38"/>
          <p:cNvSpPr txBox="1">
            <a:spLocks noChangeArrowheads="1"/>
          </p:cNvSpPr>
          <p:nvPr/>
        </p:nvSpPr>
        <p:spPr bwMode="auto">
          <a:xfrm>
            <a:off x="5435600"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endParaRPr lang="en-US" altLang="zh-CN" sz="2000" b="1">
              <a:solidFill>
                <a:srgbClr val="FF0000"/>
              </a:solidFill>
            </a:endParaRPr>
          </a:p>
        </p:txBody>
      </p:sp>
      <p:sp>
        <p:nvSpPr>
          <p:cNvPr id="105511" name="Text Box 39"/>
          <p:cNvSpPr txBox="1">
            <a:spLocks noChangeArrowheads="1"/>
          </p:cNvSpPr>
          <p:nvPr/>
        </p:nvSpPr>
        <p:spPr bwMode="auto">
          <a:xfrm>
            <a:off x="265113"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endParaRPr lang="en-US" altLang="zh-CN" sz="2400" b="1">
              <a:solidFill>
                <a:srgbClr val="FFFF00"/>
              </a:solidFill>
              <a:ea typeface="幼圆" panose="02010509060101010101" pitchFamily="49" charset="-122"/>
            </a:endParaRPr>
          </a:p>
        </p:txBody>
      </p:sp>
      <p:graphicFrame>
        <p:nvGraphicFramePr>
          <p:cNvPr id="3" name="Object 15"/>
          <p:cNvGraphicFramePr>
            <a:graphicFrameLocks noChangeAspect="1"/>
          </p:cNvGraphicFramePr>
          <p:nvPr/>
        </p:nvGraphicFramePr>
        <p:xfrm>
          <a:off x="5292090" y="3157855"/>
          <a:ext cx="1766570" cy="1010920"/>
        </p:xfrm>
        <a:graphic>
          <a:graphicData uri="http://schemas.openxmlformats.org/presentationml/2006/ole">
            <mc:AlternateContent xmlns:mc="http://schemas.openxmlformats.org/markup-compatibility/2006">
              <mc:Choice xmlns:v="urn:schemas-microsoft-com:vml" Requires="v">
                <p:oleObj spid="_x0000_s4" name="Equation" r:id="rId5" imgW="1244600" imgH="711200" progId="Equation.DSMT4">
                  <p:embed/>
                </p:oleObj>
              </mc:Choice>
              <mc:Fallback>
                <p:oleObj name="Equation" r:id="rId5" imgW="1244600" imgH="7112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90"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7235825" y="2997200"/>
          <a:ext cx="1162685" cy="1332230"/>
        </p:xfrm>
        <a:graphic>
          <a:graphicData uri="http://schemas.openxmlformats.org/presentationml/2006/ole">
            <mc:AlternateContent xmlns:mc="http://schemas.openxmlformats.org/markup-compatibility/2006">
              <mc:Choice xmlns:v="urn:schemas-microsoft-com:vml" Requires="v">
                <p:oleObj spid="_x0000_s49738" name="Equation" r:id="rId7" imgW="800100" imgH="914400" progId="Equation.DSMT4">
                  <p:embed/>
                </p:oleObj>
              </mc:Choice>
              <mc:Fallback>
                <p:oleObj name="Equation" r:id="rId7" imgW="800100" imgH="914400" progId="Equation.DSMT4">
                  <p:embed/>
                  <p:pic>
                    <p:nvPicPr>
                      <p:cNvPr id="0" name="Object 16"/>
                      <p:cNvPicPr>
                        <a:picLocks noChangeAspect="1" noChangeArrowheads="1"/>
                      </p:cNvPicPr>
                      <p:nvPr/>
                    </p:nvPicPr>
                    <p:blipFill>
                      <a:blip r:embed="rId8"/>
                      <a:srcRect/>
                      <a:stretch>
                        <a:fillRect/>
                      </a:stretch>
                    </p:blipFill>
                    <p:spPr bwMode="auto">
                      <a:xfrm>
                        <a:off x="7235825"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041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13</a:t>
            </a:r>
            <a:r>
              <a:rPr lang="en-US" altLang="zh-CN" b="1">
                <a:sym typeface="+mn-ea"/>
              </a:rPr>
              <a:t>b</a:t>
            </a:r>
            <a:r>
              <a:rPr lang="en-US" altLang="zh-CN" b="1" baseline="-25000">
                <a:sym typeface="+mn-ea"/>
              </a:rPr>
              <a:t>32</a:t>
            </a:r>
            <a:endParaRPr lang="zh-CN" altLang="en-US"/>
          </a:p>
        </p:txBody>
      </p:sp>
      <p:sp>
        <p:nvSpPr>
          <p:cNvPr id="5" name="Rectangle 11"/>
          <p:cNvSpPr>
            <a:spLocks noChangeArrowheads="1"/>
          </p:cNvSpPr>
          <p:nvPr/>
        </p:nvSpPr>
        <p:spPr bwMode="auto">
          <a:xfrm>
            <a:off x="132778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13</a:t>
            </a:r>
            <a:r>
              <a:rPr lang="en-US" altLang="zh-CN" b="1">
                <a:sym typeface="+mn-ea"/>
              </a:rPr>
              <a:t>b</a:t>
            </a:r>
            <a:r>
              <a:rPr lang="en-US" altLang="zh-CN" b="1" baseline="-25000">
                <a:sym typeface="+mn-ea"/>
              </a:rPr>
              <a:t>31</a:t>
            </a:r>
            <a:endParaRPr lang="zh-CN" altLang="en-US"/>
          </a:p>
        </p:txBody>
      </p:sp>
      <p:sp>
        <p:nvSpPr>
          <p:cNvPr id="6" name="Rectangle 8"/>
          <p:cNvSpPr>
            <a:spLocks noChangeArrowheads="1"/>
          </p:cNvSpPr>
          <p:nvPr/>
        </p:nvSpPr>
        <p:spPr bwMode="auto">
          <a:xfrm>
            <a:off x="3130550"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000" b="1"/>
              <a:t>10*2</a:t>
            </a:r>
            <a:endParaRPr lang="en-US" altLang="zh-CN" sz="2000" b="1"/>
          </a:p>
        </p:txBody>
      </p:sp>
      <p:sp>
        <p:nvSpPr>
          <p:cNvPr id="7" name="Rectangle 11"/>
          <p:cNvSpPr>
            <a:spLocks noChangeArrowheads="1"/>
          </p:cNvSpPr>
          <p:nvPr/>
        </p:nvSpPr>
        <p:spPr bwMode="auto">
          <a:xfrm>
            <a:off x="3851275"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 name="Rectangle 14"/>
          <p:cNvSpPr>
            <a:spLocks noChangeArrowheads="1"/>
          </p:cNvSpPr>
          <p:nvPr/>
        </p:nvSpPr>
        <p:spPr bwMode="auto">
          <a:xfrm>
            <a:off x="3851275"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2000" b="1"/>
          </a:p>
        </p:txBody>
      </p:sp>
      <p:sp>
        <p:nvSpPr>
          <p:cNvPr id="9" name="Rectangle 15"/>
          <p:cNvSpPr>
            <a:spLocks noChangeArrowheads="1"/>
          </p:cNvSpPr>
          <p:nvPr/>
        </p:nvSpPr>
        <p:spPr bwMode="auto">
          <a:xfrm>
            <a:off x="3130550"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 name="Rectangle 16"/>
          <p:cNvSpPr>
            <a:spLocks noChangeArrowheads="1"/>
          </p:cNvSpPr>
          <p:nvPr/>
        </p:nvSpPr>
        <p:spPr bwMode="auto">
          <a:xfrm>
            <a:off x="3851275"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800" b="1"/>
              <a:t>7*5</a:t>
            </a:r>
            <a:endParaRPr lang="en-US" altLang="zh-CN" sz="1800" b="1"/>
          </a:p>
        </p:txBody>
      </p:sp>
      <p:sp>
        <p:nvSpPr>
          <p:cNvPr id="11" name="Rectangle 17"/>
          <p:cNvSpPr>
            <a:spLocks noChangeArrowheads="1"/>
          </p:cNvSpPr>
          <p:nvPr/>
        </p:nvSpPr>
        <p:spPr bwMode="auto">
          <a:xfrm>
            <a:off x="3131820"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800" b="1"/>
              <a:t>7*3</a:t>
            </a:r>
            <a:endParaRPr lang="en-US" altLang="zh-CN" sz="1800" b="1"/>
          </a:p>
        </p:txBody>
      </p:sp>
      <p:sp>
        <p:nvSpPr>
          <p:cNvPr id="12" name="Rectangle 11"/>
          <p:cNvSpPr>
            <a:spLocks noChangeArrowheads="1"/>
          </p:cNvSpPr>
          <p:nvPr/>
        </p:nvSpPr>
        <p:spPr bwMode="auto">
          <a:xfrm>
            <a:off x="385127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5*14</a:t>
            </a:r>
            <a:endParaRPr lang="zh-CN" altLang="en-US"/>
          </a:p>
        </p:txBody>
      </p:sp>
      <p:sp>
        <p:nvSpPr>
          <p:cNvPr id="13" name="Rectangle 11"/>
          <p:cNvSpPr>
            <a:spLocks noChangeArrowheads="1"/>
          </p:cNvSpPr>
          <p:nvPr/>
        </p:nvSpPr>
        <p:spPr bwMode="auto">
          <a:xfrm>
            <a:off x="312864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4" name="Rectangle 19"/>
          <p:cNvSpPr>
            <a:spLocks noChangeArrowheads="1"/>
          </p:cNvSpPr>
          <p:nvPr/>
        </p:nvSpPr>
        <p:spPr bwMode="auto">
          <a:xfrm>
            <a:off x="385064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105</a:t>
            </a:r>
            <a:endParaRPr lang="en-US" altLang="zh-CN" sz="2400" b="1">
              <a:solidFill>
                <a:srgbClr val="FFFF00"/>
              </a:solidFill>
            </a:endParaRPr>
          </a:p>
        </p:txBody>
      </p:sp>
      <p:sp>
        <p:nvSpPr>
          <p:cNvPr id="15" name="Rectangle 20"/>
          <p:cNvSpPr>
            <a:spLocks noChangeArrowheads="1"/>
          </p:cNvSpPr>
          <p:nvPr/>
        </p:nvSpPr>
        <p:spPr bwMode="auto">
          <a:xfrm>
            <a:off x="31299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41</a:t>
            </a:r>
            <a:endParaRPr lang="en-US" altLang="zh-CN" sz="2400" b="1">
              <a:solidFill>
                <a:srgbClr val="FFFF00"/>
              </a:solidFill>
            </a:endParaRPr>
          </a:p>
        </p:txBody>
      </p:sp>
      <p:sp>
        <p:nvSpPr>
          <p:cNvPr id="17" name="文本框 16"/>
          <p:cNvSpPr txBox="1"/>
          <p:nvPr/>
        </p:nvSpPr>
        <p:spPr>
          <a:xfrm>
            <a:off x="4572000" y="4545965"/>
            <a:ext cx="2007235" cy="368300"/>
          </a:xfrm>
          <a:prstGeom prst="rect">
            <a:avLst/>
          </a:prstGeom>
          <a:noFill/>
        </p:spPr>
        <p:txBody>
          <a:bodyPr wrap="square" rtlCol="0">
            <a:spAutoFit/>
          </a:bodyPr>
          <a:p>
            <a:r>
              <a:rPr lang="zh-CN" altLang="en-US" b="1"/>
              <a:t>访问</a:t>
            </a:r>
            <a:r>
              <a:rPr lang="en-US" altLang="zh-CN" b="1"/>
              <a:t>B</a:t>
            </a:r>
            <a:r>
              <a:rPr lang="zh-CN" altLang="en-US" b="1"/>
              <a:t>第一行元素</a:t>
            </a:r>
            <a:endParaRPr lang="zh-CN" altLang="en-US" b="1"/>
          </a:p>
        </p:txBody>
      </p:sp>
      <p:sp>
        <p:nvSpPr>
          <p:cNvPr id="18" name="文本框 17"/>
          <p:cNvSpPr txBox="1"/>
          <p:nvPr/>
        </p:nvSpPr>
        <p:spPr>
          <a:xfrm>
            <a:off x="4572000" y="4973955"/>
            <a:ext cx="2078990" cy="368300"/>
          </a:xfrm>
          <a:prstGeom prst="rect">
            <a:avLst/>
          </a:prstGeom>
          <a:noFill/>
        </p:spPr>
        <p:txBody>
          <a:bodyPr wrap="square" rtlCol="0">
            <a:spAutoFit/>
          </a:bodyPr>
          <a:p>
            <a:r>
              <a:rPr lang="zh-CN" altLang="en-US" b="1"/>
              <a:t>访问</a:t>
            </a:r>
            <a:r>
              <a:rPr lang="en-US" altLang="zh-CN" b="1"/>
              <a:t>B</a:t>
            </a:r>
            <a:r>
              <a:rPr lang="zh-CN" altLang="en-US" b="1"/>
              <a:t>第二行元素</a:t>
            </a:r>
            <a:endParaRPr lang="zh-CN" altLang="en-US" b="1"/>
          </a:p>
        </p:txBody>
      </p:sp>
      <p:sp>
        <p:nvSpPr>
          <p:cNvPr id="19" name="文本框 18"/>
          <p:cNvSpPr txBox="1"/>
          <p:nvPr/>
        </p:nvSpPr>
        <p:spPr>
          <a:xfrm>
            <a:off x="4572000" y="5426075"/>
            <a:ext cx="2007235" cy="368300"/>
          </a:xfrm>
          <a:prstGeom prst="rect">
            <a:avLst/>
          </a:prstGeom>
          <a:noFill/>
        </p:spPr>
        <p:txBody>
          <a:bodyPr wrap="square" rtlCol="0">
            <a:spAutoFit/>
          </a:bodyPr>
          <a:p>
            <a:r>
              <a:rPr lang="zh-CN" altLang="en-US" b="1"/>
              <a:t>访问</a:t>
            </a:r>
            <a:r>
              <a:rPr lang="en-US" altLang="zh-CN" b="1"/>
              <a:t>B</a:t>
            </a:r>
            <a:r>
              <a:rPr lang="zh-CN" altLang="en-US" b="1"/>
              <a:t>第三行元素</a:t>
            </a:r>
            <a:endParaRPr lang="zh-CN" altLang="en-US" b="1"/>
          </a:p>
        </p:txBody>
      </p:sp>
      <p:sp>
        <p:nvSpPr>
          <p:cNvPr id="20" name="文本框 19"/>
          <p:cNvSpPr txBox="1"/>
          <p:nvPr/>
        </p:nvSpPr>
        <p:spPr>
          <a:xfrm>
            <a:off x="4572000" y="5850890"/>
            <a:ext cx="2078355" cy="368300"/>
          </a:xfrm>
          <a:prstGeom prst="rect">
            <a:avLst/>
          </a:prstGeom>
          <a:noFill/>
        </p:spPr>
        <p:txBody>
          <a:bodyPr wrap="square" rtlCol="0">
            <a:spAutoFit/>
          </a:bodyPr>
          <a:p>
            <a:r>
              <a:rPr lang="zh-CN" altLang="en-US" b="1"/>
              <a:t>访问</a:t>
            </a:r>
            <a:r>
              <a:rPr lang="en-US" altLang="zh-CN" b="1"/>
              <a:t>B</a:t>
            </a:r>
            <a:r>
              <a:rPr lang="zh-CN" altLang="en-US" b="1"/>
              <a:t>第四行元素</a:t>
            </a:r>
            <a:endParaRPr lang="zh-CN" altLang="en-US" b="1"/>
          </a:p>
        </p:txBody>
      </p:sp>
      <p:sp>
        <p:nvSpPr>
          <p:cNvPr id="21" name="文本框 20"/>
          <p:cNvSpPr txBox="1"/>
          <p:nvPr/>
        </p:nvSpPr>
        <p:spPr>
          <a:xfrm>
            <a:off x="0" y="4581525"/>
            <a:ext cx="1408430" cy="645160"/>
          </a:xfrm>
          <a:prstGeom prst="rect">
            <a:avLst/>
          </a:prstGeom>
          <a:noFill/>
        </p:spPr>
        <p:txBody>
          <a:bodyPr wrap="square" rtlCol="0">
            <a:spAutoFit/>
          </a:bodyPr>
          <a:p>
            <a:pPr algn="ctr"/>
            <a:r>
              <a:rPr lang="zh-CN" altLang="en-US" b="1"/>
              <a:t>访问</a:t>
            </a:r>
            <a:r>
              <a:rPr lang="en-US" altLang="zh-CN" b="1"/>
              <a:t>A</a:t>
            </a:r>
            <a:endParaRPr lang="en-US" altLang="zh-CN" b="1"/>
          </a:p>
          <a:p>
            <a:pPr algn="ctr"/>
            <a:r>
              <a:rPr lang="zh-CN" altLang="en-US" b="1"/>
              <a:t>第一行元素</a:t>
            </a:r>
            <a:endParaRPr lang="zh-CN" altLang="en-US" b="1"/>
          </a:p>
        </p:txBody>
      </p:sp>
      <p:sp>
        <p:nvSpPr>
          <p:cNvPr id="22" name="文本框 21"/>
          <p:cNvSpPr txBox="1"/>
          <p:nvPr/>
        </p:nvSpPr>
        <p:spPr>
          <a:xfrm>
            <a:off x="103505" y="6309360"/>
            <a:ext cx="1227455" cy="368300"/>
          </a:xfrm>
          <a:prstGeom prst="rect">
            <a:avLst/>
          </a:prstGeom>
          <a:noFill/>
        </p:spPr>
        <p:txBody>
          <a:bodyPr wrap="square" rtlCol="0">
            <a:spAutoFit/>
          </a:bodyPr>
          <a:p>
            <a:pPr algn="ctr"/>
            <a:r>
              <a:rPr lang="en-US"/>
              <a:t>ctemp[]</a:t>
            </a:r>
            <a:endParaRPr lang="en-US"/>
          </a:p>
        </p:txBody>
      </p:sp>
      <p:graphicFrame>
        <p:nvGraphicFramePr>
          <p:cNvPr id="116771" name="Object 35"/>
          <p:cNvGraphicFramePr/>
          <p:nvPr/>
        </p:nvGraphicFramePr>
        <p:xfrm>
          <a:off x="6515735" y="5721985"/>
          <a:ext cx="2404110" cy="988695"/>
        </p:xfrm>
        <a:graphic>
          <a:graphicData uri="http://schemas.openxmlformats.org/presentationml/2006/ole">
            <mc:AlternateContent xmlns:mc="http://schemas.openxmlformats.org/markup-compatibility/2006">
              <mc:Choice xmlns:v="urn:schemas-microsoft-com:vml" Requires="v">
                <p:oleObj spid="_x0000_s117061" name="文档" r:id="rId9" imgW="4625340" imgH="4061460" progId="Word.Document.8">
                  <p:embed/>
                </p:oleObj>
              </mc:Choice>
              <mc:Fallback>
                <p:oleObj name="文档" r:id="rId9" imgW="4625340" imgH="4061460" progId="Word.Document.8">
                  <p:embed/>
                  <p:pic>
                    <p:nvPicPr>
                      <p:cNvPr id="0" name="Object 35"/>
                      <p:cNvPicPr>
                        <a:picLocks noChangeArrowheads="1"/>
                      </p:cNvPicPr>
                      <p:nvPr/>
                    </p:nvPicPr>
                    <p:blipFill>
                      <a:blip r:embed="rId10">
                        <a:extLst>
                          <a:ext uri="{28A0092B-C50C-407E-A947-70E740481C1C}">
                            <a14:useLocalDpi xmlns:a14="http://schemas.microsoft.com/office/drawing/2010/main" val="0"/>
                          </a:ext>
                        </a:extLst>
                      </a:blip>
                      <a:srcRect t="-2306" b="56570"/>
                      <a:stretch>
                        <a:fillRect/>
                      </a:stretch>
                    </p:blipFill>
                    <p:spPr bwMode="auto">
                      <a:xfrm>
                        <a:off x="6515735" y="5721985"/>
                        <a:ext cx="2404110" cy="988695"/>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 name="Text Box 38"/>
          <p:cNvSpPr txBox="1">
            <a:spLocks noChangeArrowheads="1"/>
          </p:cNvSpPr>
          <p:nvPr/>
        </p:nvSpPr>
        <p:spPr bwMode="auto">
          <a:xfrm>
            <a:off x="6564630" y="573341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000" b="1">
                <a:solidFill>
                  <a:srgbClr val="FF0000"/>
                </a:solidFill>
              </a:rPr>
              <a:t>C</a:t>
            </a:r>
            <a:endParaRPr lang="en-US" altLang="zh-CN" sz="2000" b="1">
              <a:solidFill>
                <a:srgbClr val="FF0000"/>
              </a:solidFill>
            </a:endParaRPr>
          </a:p>
        </p:txBody>
      </p:sp>
      <p:sp>
        <p:nvSpPr>
          <p:cNvPr id="116774" name="AutoShape 38"/>
          <p:cNvSpPr>
            <a:spLocks noChangeArrowheads="1"/>
          </p:cNvSpPr>
          <p:nvPr/>
        </p:nvSpPr>
        <p:spPr bwMode="auto">
          <a:xfrm rot="5400000">
            <a:off x="5487035"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95" name="Object 35"/>
          <p:cNvGraphicFramePr/>
          <p:nvPr/>
        </p:nvGraphicFramePr>
        <p:xfrm>
          <a:off x="6515735" y="5073650"/>
          <a:ext cx="2447925" cy="1637030"/>
        </p:xfrm>
        <a:graphic>
          <a:graphicData uri="http://schemas.openxmlformats.org/presentationml/2006/ole">
            <mc:AlternateContent xmlns:mc="http://schemas.openxmlformats.org/markup-compatibility/2006">
              <mc:Choice xmlns:v="urn:schemas-microsoft-com:vml" Requires="v">
                <p:oleObj spid="_x0000_s118085" name="文档" r:id="rId1" imgW="4625975" imgH="4058285" progId="Word.Document.8">
                  <p:embed/>
                </p:oleObj>
              </mc:Choice>
              <mc:Fallback>
                <p:oleObj name="文档" r:id="rId1" imgW="4625975" imgH="4058285" progId="Word.Document.8">
                  <p:embed/>
                  <p:pic>
                    <p:nvPicPr>
                      <p:cNvPr id="0" name="Object 35"/>
                      <p:cNvPicPr>
                        <a:picLocks noChangeArrowheads="1"/>
                      </p:cNvPicPr>
                      <p:nvPr/>
                    </p:nvPicPr>
                    <p:blipFill>
                      <a:blip r:embed="rId2">
                        <a:extLst>
                          <a:ext uri="{28A0092B-C50C-407E-A947-70E740481C1C}">
                            <a14:useLocalDpi xmlns:a14="http://schemas.microsoft.com/office/drawing/2010/main" val="0"/>
                          </a:ext>
                        </a:extLst>
                      </a:blip>
                      <a:srcRect t="-2309" b="33211"/>
                      <a:stretch>
                        <a:fillRect/>
                      </a:stretch>
                    </p:blipFill>
                    <p:spPr bwMode="auto">
                      <a:xfrm>
                        <a:off x="6515735" y="5073650"/>
                        <a:ext cx="2447925" cy="1637030"/>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9172" name="Rectangle 20"/>
          <p:cNvSpPr>
            <a:spLocks noChangeArrowheads="1"/>
          </p:cNvSpPr>
          <p:nvPr/>
        </p:nvSpPr>
        <p:spPr bwMode="auto">
          <a:xfrm>
            <a:off x="5220335" y="2985770"/>
            <a:ext cx="3401695" cy="1343025"/>
          </a:xfrm>
          <a:prstGeom prst="rect">
            <a:avLst/>
          </a:prstGeom>
          <a:solidFill>
            <a:schemeClr val="tx1"/>
          </a:solidFill>
          <a:ln w="9525">
            <a:solidFill>
              <a:schemeClr val="tx1"/>
            </a:solidFill>
            <a:miter lim="800000"/>
          </a:ln>
          <a:effectLst/>
        </p:spPr>
        <p:txBody>
          <a:bodyPr wrap="none" anchor="ctr"/>
          <a:p>
            <a:endParaRPr lang="zh-CN" altLang="en-US"/>
          </a:p>
        </p:txBody>
      </p:sp>
      <p:graphicFrame>
        <p:nvGraphicFramePr>
          <p:cNvPr id="113666" name="Object 2"/>
          <p:cNvGraphicFramePr>
            <a:graphicFrameLocks noChangeAspect="1"/>
          </p:cNvGraphicFramePr>
          <p:nvPr/>
        </p:nvGraphicFramePr>
        <p:xfrm>
          <a:off x="941388" y="115888"/>
          <a:ext cx="3557587" cy="3648075"/>
        </p:xfrm>
        <a:graphic>
          <a:graphicData uri="http://schemas.openxmlformats.org/presentationml/2006/ole">
            <mc:AlternateContent xmlns:mc="http://schemas.openxmlformats.org/markup-compatibility/2006">
              <mc:Choice xmlns:v="urn:schemas-microsoft-com:vml" Requires="v">
                <p:oleObj spid="_x0000_s113985" name="文档" r:id="rId3" imgW="4529455" imgH="4552315" progId="Word.Document.8">
                  <p:embed/>
                </p:oleObj>
              </mc:Choice>
              <mc:Fallback>
                <p:oleObj name="文档" r:id="rId3" imgW="4529455" imgH="455231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2043"/>
                      <a:stretch>
                        <a:fillRect/>
                      </a:stretch>
                    </p:blipFill>
                    <p:spPr bwMode="auto">
                      <a:xfrm>
                        <a:off x="941388"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19700" y="115888"/>
          <a:ext cx="3313113" cy="2665412"/>
        </p:xfrm>
        <a:graphic>
          <a:graphicData uri="http://schemas.openxmlformats.org/presentationml/2006/ole">
            <mc:AlternateContent xmlns:mc="http://schemas.openxmlformats.org/markup-compatibility/2006">
              <mc:Choice xmlns:v="urn:schemas-microsoft-com:vml" Requires="v">
                <p:oleObj spid="_x0000_s113986" name="文档" r:id="rId5" imgW="4605655" imgH="4029075" progId="Word.Document.8">
                  <p:embed/>
                </p:oleObj>
              </mc:Choice>
              <mc:Fallback>
                <p:oleObj name="文档" r:id="rId5" imgW="4605655" imgH="4029075" progId="Word.Document.8">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t="-2312"/>
                      <a:stretch>
                        <a:fillRect/>
                      </a:stretch>
                    </p:blipFill>
                    <p:spPr bwMode="auto">
                      <a:xfrm>
                        <a:off x="5219700"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3713"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29690"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r>
              <a:rPr lang="en-US" altLang="zh-CN" sz="2000" b="1" baseline="-25000"/>
              <a:t>21</a:t>
            </a:r>
            <a:r>
              <a:rPr lang="en-US" altLang="zh-CN" sz="2000" b="1"/>
              <a:t>b</a:t>
            </a:r>
            <a:r>
              <a:rPr lang="en-US" altLang="zh-CN" sz="2000" b="1" baseline="-25000"/>
              <a:t>11</a:t>
            </a:r>
            <a:endParaRPr lang="en-US" altLang="zh-CN" sz="2000" b="1" baseline="-25000"/>
          </a:p>
        </p:txBody>
      </p:sp>
      <p:sp>
        <p:nvSpPr>
          <p:cNvPr id="105483" name="Rectangle 11"/>
          <p:cNvSpPr>
            <a:spLocks noChangeArrowheads="1"/>
          </p:cNvSpPr>
          <p:nvPr/>
        </p:nvSpPr>
        <p:spPr bwMode="auto">
          <a:xfrm>
            <a:off x="2050415"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21</a:t>
            </a:r>
            <a:r>
              <a:rPr lang="en-US" altLang="zh-CN" b="1">
                <a:sym typeface="+mn-ea"/>
              </a:rPr>
              <a:t>b</a:t>
            </a:r>
            <a:r>
              <a:rPr lang="en-US" altLang="zh-CN" b="1" baseline="-25000">
                <a:sym typeface="+mn-ea"/>
              </a:rPr>
              <a:t>12</a:t>
            </a:r>
            <a:endParaRPr lang="zh-CN" altLang="en-US"/>
          </a:p>
        </p:txBody>
      </p:sp>
      <p:sp>
        <p:nvSpPr>
          <p:cNvPr id="105486" name="Rectangle 14"/>
          <p:cNvSpPr>
            <a:spLocks noChangeArrowheads="1"/>
          </p:cNvSpPr>
          <p:nvPr/>
        </p:nvSpPr>
        <p:spPr bwMode="auto">
          <a:xfrm>
            <a:off x="2050415"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ym typeface="+mn-ea"/>
              </a:rPr>
              <a:t>a</a:t>
            </a:r>
            <a:r>
              <a:rPr lang="en-US" altLang="zh-CN" sz="2000" b="1" baseline="-25000">
                <a:sym typeface="+mn-ea"/>
              </a:rPr>
              <a:t>22</a:t>
            </a:r>
            <a:r>
              <a:rPr lang="en-US" altLang="zh-CN" sz="2000" b="1">
                <a:sym typeface="+mn-ea"/>
              </a:rPr>
              <a:t>b</a:t>
            </a:r>
            <a:r>
              <a:rPr lang="en-US" altLang="zh-CN" sz="2000" b="1" baseline="-25000">
                <a:sym typeface="+mn-ea"/>
              </a:rPr>
              <a:t>22</a:t>
            </a:r>
            <a:endParaRPr lang="en-US" altLang="zh-CN" sz="2000" b="1"/>
          </a:p>
        </p:txBody>
      </p:sp>
      <p:sp>
        <p:nvSpPr>
          <p:cNvPr id="105487" name="Rectangle 15"/>
          <p:cNvSpPr>
            <a:spLocks noChangeArrowheads="1"/>
          </p:cNvSpPr>
          <p:nvPr/>
        </p:nvSpPr>
        <p:spPr bwMode="auto">
          <a:xfrm>
            <a:off x="1329690"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22</a:t>
            </a:r>
            <a:r>
              <a:rPr lang="en-US" altLang="zh-CN" b="1">
                <a:sym typeface="+mn-ea"/>
              </a:rPr>
              <a:t>b</a:t>
            </a:r>
            <a:r>
              <a:rPr lang="en-US" altLang="zh-CN" b="1" baseline="-25000">
                <a:sym typeface="+mn-ea"/>
              </a:rPr>
              <a:t>21</a:t>
            </a:r>
            <a:endParaRPr lang="zh-CN" altLang="en-US"/>
          </a:p>
        </p:txBody>
      </p:sp>
      <p:sp>
        <p:nvSpPr>
          <p:cNvPr id="105488" name="Rectangle 16"/>
          <p:cNvSpPr>
            <a:spLocks noChangeArrowheads="1"/>
          </p:cNvSpPr>
          <p:nvPr/>
        </p:nvSpPr>
        <p:spPr bwMode="auto">
          <a:xfrm>
            <a:off x="2050415"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24</a:t>
            </a:r>
            <a:r>
              <a:rPr lang="en-US" altLang="zh-CN" sz="1800" b="1">
                <a:sym typeface="+mn-ea"/>
              </a:rPr>
              <a:t>b</a:t>
            </a:r>
            <a:r>
              <a:rPr lang="en-US" altLang="zh-CN" sz="1800" b="1" baseline="-25000">
                <a:sym typeface="+mn-ea"/>
              </a:rPr>
              <a:t>42</a:t>
            </a:r>
            <a:endParaRPr lang="en-US" altLang="zh-CN" sz="1800" b="1" baseline="-25000">
              <a:sym typeface="+mn-ea"/>
            </a:endParaRPr>
          </a:p>
        </p:txBody>
      </p:sp>
      <p:sp>
        <p:nvSpPr>
          <p:cNvPr id="105489" name="Rectangle 17"/>
          <p:cNvSpPr>
            <a:spLocks noChangeArrowheads="1"/>
          </p:cNvSpPr>
          <p:nvPr/>
        </p:nvSpPr>
        <p:spPr bwMode="auto">
          <a:xfrm>
            <a:off x="1330960"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24</a:t>
            </a:r>
            <a:r>
              <a:rPr lang="en-US" altLang="zh-CN" sz="1800" b="1">
                <a:sym typeface="+mn-ea"/>
              </a:rPr>
              <a:t>b</a:t>
            </a:r>
            <a:r>
              <a:rPr lang="en-US" altLang="zh-CN" sz="1800" b="1" baseline="-25000">
                <a:sym typeface="+mn-ea"/>
              </a:rPr>
              <a:t>41</a:t>
            </a:r>
            <a:endParaRPr lang="en-US" altLang="zh-CN" sz="1800" b="1" baseline="-25000">
              <a:sym typeface="+mn-ea"/>
            </a:endParaRPr>
          </a:p>
        </p:txBody>
      </p:sp>
      <p:sp>
        <p:nvSpPr>
          <p:cNvPr id="105491" name="Rectangle 19"/>
          <p:cNvSpPr>
            <a:spLocks noChangeArrowheads="1"/>
          </p:cNvSpPr>
          <p:nvPr/>
        </p:nvSpPr>
        <p:spPr bwMode="auto">
          <a:xfrm>
            <a:off x="20504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22</a:t>
            </a:r>
            <a:endParaRPr lang="en-US" altLang="zh-CN" sz="2400" b="1" baseline="-25000">
              <a:solidFill>
                <a:srgbClr val="FFFF00"/>
              </a:solidFill>
            </a:endParaRPr>
          </a:p>
        </p:txBody>
      </p:sp>
      <p:sp>
        <p:nvSpPr>
          <p:cNvPr id="105492" name="Rectangle 20"/>
          <p:cNvSpPr>
            <a:spLocks noChangeArrowheads="1"/>
          </p:cNvSpPr>
          <p:nvPr/>
        </p:nvSpPr>
        <p:spPr bwMode="auto">
          <a:xfrm>
            <a:off x="132969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21</a:t>
            </a:r>
            <a:endParaRPr lang="en-US" altLang="zh-CN" sz="2400" b="1" baseline="-25000">
              <a:solidFill>
                <a:srgbClr val="FFFF00"/>
              </a:solidFill>
            </a:endParaRPr>
          </a:p>
        </p:txBody>
      </p:sp>
      <p:sp>
        <p:nvSpPr>
          <p:cNvPr id="105493" name="Rectangle 21"/>
          <p:cNvSpPr>
            <a:spLocks noChangeArrowheads="1"/>
          </p:cNvSpPr>
          <p:nvPr/>
        </p:nvSpPr>
        <p:spPr bwMode="auto">
          <a:xfrm>
            <a:off x="1763713"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3713"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0960"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求结果矩阵第二行</a:t>
            </a:r>
            <a:endParaRPr lang="zh-CN" altLang="en-US">
              <a:solidFill>
                <a:srgbClr val="FFFF00"/>
              </a:solidFill>
            </a:endParaRPr>
          </a:p>
        </p:txBody>
      </p:sp>
      <p:sp>
        <p:nvSpPr>
          <p:cNvPr id="105509" name="Text Box 37"/>
          <p:cNvSpPr txBox="1">
            <a:spLocks noChangeArrowheads="1"/>
          </p:cNvSpPr>
          <p:nvPr/>
        </p:nvSpPr>
        <p:spPr bwMode="auto">
          <a:xfrm>
            <a:off x="1187450"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endParaRPr lang="en-US" altLang="zh-CN" sz="2000" b="1">
              <a:solidFill>
                <a:srgbClr val="FF0000"/>
              </a:solidFill>
            </a:endParaRPr>
          </a:p>
        </p:txBody>
      </p:sp>
      <p:sp>
        <p:nvSpPr>
          <p:cNvPr id="105510" name="Text Box 38"/>
          <p:cNvSpPr txBox="1">
            <a:spLocks noChangeArrowheads="1"/>
          </p:cNvSpPr>
          <p:nvPr/>
        </p:nvSpPr>
        <p:spPr bwMode="auto">
          <a:xfrm>
            <a:off x="5435600"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endParaRPr lang="en-US" altLang="zh-CN" sz="2000" b="1">
              <a:solidFill>
                <a:srgbClr val="FF0000"/>
              </a:solidFill>
            </a:endParaRPr>
          </a:p>
        </p:txBody>
      </p:sp>
      <p:sp>
        <p:nvSpPr>
          <p:cNvPr id="105511" name="Text Box 39"/>
          <p:cNvSpPr txBox="1">
            <a:spLocks noChangeArrowheads="1"/>
          </p:cNvSpPr>
          <p:nvPr/>
        </p:nvSpPr>
        <p:spPr bwMode="auto">
          <a:xfrm>
            <a:off x="265113"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endParaRPr lang="en-US" altLang="zh-CN" sz="2400" b="1">
              <a:solidFill>
                <a:srgbClr val="FFFF00"/>
              </a:solidFill>
              <a:ea typeface="幼圆" panose="02010509060101010101" pitchFamily="49" charset="-122"/>
            </a:endParaRPr>
          </a:p>
        </p:txBody>
      </p:sp>
      <p:graphicFrame>
        <p:nvGraphicFramePr>
          <p:cNvPr id="3" name="Object 15"/>
          <p:cNvGraphicFramePr>
            <a:graphicFrameLocks noChangeAspect="1"/>
          </p:cNvGraphicFramePr>
          <p:nvPr/>
        </p:nvGraphicFramePr>
        <p:xfrm>
          <a:off x="5292090" y="3157855"/>
          <a:ext cx="1766570" cy="1010920"/>
        </p:xfrm>
        <a:graphic>
          <a:graphicData uri="http://schemas.openxmlformats.org/presentationml/2006/ole">
            <mc:AlternateContent xmlns:mc="http://schemas.openxmlformats.org/markup-compatibility/2006">
              <mc:Choice xmlns:v="urn:schemas-microsoft-com:vml" Requires="v">
                <p:oleObj spid="_x0000_s4" name="Equation" r:id="rId7" imgW="1244600" imgH="711200" progId="Equation.DSMT4">
                  <p:embed/>
                </p:oleObj>
              </mc:Choice>
              <mc:Fallback>
                <p:oleObj name="Equation" r:id="rId7" imgW="1244600" imgH="711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90"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7235825" y="2997200"/>
          <a:ext cx="1162685" cy="1332230"/>
        </p:xfrm>
        <a:graphic>
          <a:graphicData uri="http://schemas.openxmlformats.org/presentationml/2006/ole">
            <mc:AlternateContent xmlns:mc="http://schemas.openxmlformats.org/markup-compatibility/2006">
              <mc:Choice xmlns:v="urn:schemas-microsoft-com:vml" Requires="v">
                <p:oleObj spid="_x0000_s49738" name="Equation" r:id="rId9" imgW="800100" imgH="914400" progId="Equation.DSMT4">
                  <p:embed/>
                </p:oleObj>
              </mc:Choice>
              <mc:Fallback>
                <p:oleObj name="Equation" r:id="rId9" imgW="800100" imgH="914400" progId="Equation.DSMT4">
                  <p:embed/>
                  <p:pic>
                    <p:nvPicPr>
                      <p:cNvPr id="0" name="Object 16"/>
                      <p:cNvPicPr>
                        <a:picLocks noChangeAspect="1" noChangeArrowheads="1"/>
                      </p:cNvPicPr>
                      <p:nvPr/>
                    </p:nvPicPr>
                    <p:blipFill>
                      <a:blip r:embed="rId10"/>
                      <a:srcRect/>
                      <a:stretch>
                        <a:fillRect/>
                      </a:stretch>
                    </p:blipFill>
                    <p:spPr bwMode="auto">
                      <a:xfrm>
                        <a:off x="7235825"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041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23</a:t>
            </a:r>
            <a:r>
              <a:rPr lang="en-US" altLang="zh-CN" b="1">
                <a:sym typeface="+mn-ea"/>
              </a:rPr>
              <a:t>b</a:t>
            </a:r>
            <a:r>
              <a:rPr lang="en-US" altLang="zh-CN" b="1" baseline="-25000">
                <a:sym typeface="+mn-ea"/>
              </a:rPr>
              <a:t>32</a:t>
            </a:r>
            <a:endParaRPr lang="zh-CN" altLang="en-US"/>
          </a:p>
        </p:txBody>
      </p:sp>
      <p:sp>
        <p:nvSpPr>
          <p:cNvPr id="5" name="Rectangle 11"/>
          <p:cNvSpPr>
            <a:spLocks noChangeArrowheads="1"/>
          </p:cNvSpPr>
          <p:nvPr/>
        </p:nvSpPr>
        <p:spPr bwMode="auto">
          <a:xfrm>
            <a:off x="132778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23</a:t>
            </a:r>
            <a:r>
              <a:rPr lang="en-US" altLang="zh-CN" b="1">
                <a:sym typeface="+mn-ea"/>
              </a:rPr>
              <a:t>b</a:t>
            </a:r>
            <a:r>
              <a:rPr lang="en-US" altLang="zh-CN" b="1" baseline="-25000">
                <a:sym typeface="+mn-ea"/>
              </a:rPr>
              <a:t>31</a:t>
            </a:r>
            <a:endParaRPr lang="zh-CN" altLang="en-US"/>
          </a:p>
        </p:txBody>
      </p:sp>
      <p:sp>
        <p:nvSpPr>
          <p:cNvPr id="6" name="Rectangle 8"/>
          <p:cNvSpPr>
            <a:spLocks noChangeArrowheads="1"/>
          </p:cNvSpPr>
          <p:nvPr/>
        </p:nvSpPr>
        <p:spPr bwMode="auto">
          <a:xfrm>
            <a:off x="3130550"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800" b="1"/>
              <a:t>2*2</a:t>
            </a:r>
            <a:endParaRPr lang="en-US" altLang="zh-CN" sz="1800" b="1"/>
          </a:p>
        </p:txBody>
      </p:sp>
      <p:sp>
        <p:nvSpPr>
          <p:cNvPr id="7" name="Rectangle 11"/>
          <p:cNvSpPr>
            <a:spLocks noChangeArrowheads="1"/>
          </p:cNvSpPr>
          <p:nvPr/>
        </p:nvSpPr>
        <p:spPr bwMode="auto">
          <a:xfrm>
            <a:off x="3851275"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 name="Rectangle 14"/>
          <p:cNvSpPr>
            <a:spLocks noChangeArrowheads="1"/>
          </p:cNvSpPr>
          <p:nvPr/>
        </p:nvSpPr>
        <p:spPr bwMode="auto">
          <a:xfrm>
            <a:off x="3851275"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800" b="1"/>
              <a:t>1*8</a:t>
            </a:r>
            <a:endParaRPr lang="en-US" altLang="zh-CN" sz="1800" b="1"/>
          </a:p>
        </p:txBody>
      </p:sp>
      <p:sp>
        <p:nvSpPr>
          <p:cNvPr id="9" name="Rectangle 15"/>
          <p:cNvSpPr>
            <a:spLocks noChangeArrowheads="1"/>
          </p:cNvSpPr>
          <p:nvPr/>
        </p:nvSpPr>
        <p:spPr bwMode="auto">
          <a:xfrm>
            <a:off x="3130550"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b="1"/>
              <a:t>1*4</a:t>
            </a:r>
            <a:endParaRPr lang="en-US" altLang="zh-CN" b="1"/>
          </a:p>
        </p:txBody>
      </p:sp>
      <p:sp>
        <p:nvSpPr>
          <p:cNvPr id="10" name="Rectangle 16"/>
          <p:cNvSpPr>
            <a:spLocks noChangeArrowheads="1"/>
          </p:cNvSpPr>
          <p:nvPr/>
        </p:nvSpPr>
        <p:spPr bwMode="auto">
          <a:xfrm>
            <a:off x="3851275"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1800" b="1"/>
          </a:p>
        </p:txBody>
      </p:sp>
      <p:sp>
        <p:nvSpPr>
          <p:cNvPr id="11" name="Rectangle 17"/>
          <p:cNvSpPr>
            <a:spLocks noChangeArrowheads="1"/>
          </p:cNvSpPr>
          <p:nvPr/>
        </p:nvSpPr>
        <p:spPr bwMode="auto">
          <a:xfrm>
            <a:off x="3131820"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1800" b="1"/>
          </a:p>
        </p:txBody>
      </p:sp>
      <p:sp>
        <p:nvSpPr>
          <p:cNvPr id="12" name="Rectangle 11"/>
          <p:cNvSpPr>
            <a:spLocks noChangeArrowheads="1"/>
          </p:cNvSpPr>
          <p:nvPr/>
        </p:nvSpPr>
        <p:spPr bwMode="auto">
          <a:xfrm>
            <a:off x="385127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endParaRPr lang="zh-CN" altLang="en-US"/>
          </a:p>
        </p:txBody>
      </p:sp>
      <p:sp>
        <p:nvSpPr>
          <p:cNvPr id="13" name="Rectangle 11"/>
          <p:cNvSpPr>
            <a:spLocks noChangeArrowheads="1"/>
          </p:cNvSpPr>
          <p:nvPr/>
        </p:nvSpPr>
        <p:spPr bwMode="auto">
          <a:xfrm>
            <a:off x="312864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4" name="Rectangle 19"/>
          <p:cNvSpPr>
            <a:spLocks noChangeArrowheads="1"/>
          </p:cNvSpPr>
          <p:nvPr/>
        </p:nvSpPr>
        <p:spPr bwMode="auto">
          <a:xfrm>
            <a:off x="385064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8</a:t>
            </a:r>
            <a:endParaRPr lang="en-US" altLang="zh-CN" sz="2400" b="1">
              <a:solidFill>
                <a:srgbClr val="FFFF00"/>
              </a:solidFill>
            </a:endParaRPr>
          </a:p>
        </p:txBody>
      </p:sp>
      <p:sp>
        <p:nvSpPr>
          <p:cNvPr id="15" name="Rectangle 20"/>
          <p:cNvSpPr>
            <a:spLocks noChangeArrowheads="1"/>
          </p:cNvSpPr>
          <p:nvPr/>
        </p:nvSpPr>
        <p:spPr bwMode="auto">
          <a:xfrm>
            <a:off x="31299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8</a:t>
            </a:r>
            <a:endParaRPr lang="en-US" altLang="zh-CN" sz="2400" b="1">
              <a:solidFill>
                <a:srgbClr val="FFFF00"/>
              </a:solidFill>
            </a:endParaRPr>
          </a:p>
        </p:txBody>
      </p:sp>
      <p:sp>
        <p:nvSpPr>
          <p:cNvPr id="17" name="文本框 16"/>
          <p:cNvSpPr txBox="1"/>
          <p:nvPr/>
        </p:nvSpPr>
        <p:spPr>
          <a:xfrm>
            <a:off x="4572000" y="4545965"/>
            <a:ext cx="2007235" cy="368300"/>
          </a:xfrm>
          <a:prstGeom prst="rect">
            <a:avLst/>
          </a:prstGeom>
          <a:noFill/>
        </p:spPr>
        <p:txBody>
          <a:bodyPr wrap="square" rtlCol="0">
            <a:spAutoFit/>
          </a:bodyPr>
          <a:p>
            <a:r>
              <a:rPr lang="zh-CN" altLang="en-US" b="1"/>
              <a:t>访问</a:t>
            </a:r>
            <a:r>
              <a:rPr lang="en-US" altLang="zh-CN" b="1"/>
              <a:t>B</a:t>
            </a:r>
            <a:r>
              <a:rPr lang="zh-CN" altLang="en-US" b="1"/>
              <a:t>第一行元素</a:t>
            </a:r>
            <a:endParaRPr lang="zh-CN" altLang="en-US" b="1"/>
          </a:p>
        </p:txBody>
      </p:sp>
      <p:sp>
        <p:nvSpPr>
          <p:cNvPr id="18" name="文本框 17"/>
          <p:cNvSpPr txBox="1"/>
          <p:nvPr/>
        </p:nvSpPr>
        <p:spPr>
          <a:xfrm>
            <a:off x="4572000" y="4973955"/>
            <a:ext cx="2078990" cy="368300"/>
          </a:xfrm>
          <a:prstGeom prst="rect">
            <a:avLst/>
          </a:prstGeom>
          <a:noFill/>
        </p:spPr>
        <p:txBody>
          <a:bodyPr wrap="square" rtlCol="0">
            <a:spAutoFit/>
          </a:bodyPr>
          <a:p>
            <a:r>
              <a:rPr lang="zh-CN" altLang="en-US" b="1"/>
              <a:t>访问</a:t>
            </a:r>
            <a:r>
              <a:rPr lang="en-US" altLang="zh-CN" b="1"/>
              <a:t>B</a:t>
            </a:r>
            <a:r>
              <a:rPr lang="zh-CN" altLang="en-US" b="1"/>
              <a:t>第二行元素</a:t>
            </a:r>
            <a:endParaRPr lang="zh-CN" altLang="en-US" b="1"/>
          </a:p>
        </p:txBody>
      </p:sp>
      <p:sp>
        <p:nvSpPr>
          <p:cNvPr id="19" name="文本框 18"/>
          <p:cNvSpPr txBox="1"/>
          <p:nvPr/>
        </p:nvSpPr>
        <p:spPr>
          <a:xfrm>
            <a:off x="4572000" y="5426075"/>
            <a:ext cx="2007235" cy="368300"/>
          </a:xfrm>
          <a:prstGeom prst="rect">
            <a:avLst/>
          </a:prstGeom>
          <a:noFill/>
        </p:spPr>
        <p:txBody>
          <a:bodyPr wrap="square" rtlCol="0">
            <a:spAutoFit/>
          </a:bodyPr>
          <a:p>
            <a:r>
              <a:rPr lang="zh-CN" altLang="en-US" b="1"/>
              <a:t>访问</a:t>
            </a:r>
            <a:r>
              <a:rPr lang="en-US" altLang="zh-CN" b="1"/>
              <a:t>B</a:t>
            </a:r>
            <a:r>
              <a:rPr lang="zh-CN" altLang="en-US" b="1"/>
              <a:t>第三行元素</a:t>
            </a:r>
            <a:endParaRPr lang="zh-CN" altLang="en-US" b="1"/>
          </a:p>
        </p:txBody>
      </p:sp>
      <p:sp>
        <p:nvSpPr>
          <p:cNvPr id="20" name="文本框 19"/>
          <p:cNvSpPr txBox="1"/>
          <p:nvPr/>
        </p:nvSpPr>
        <p:spPr>
          <a:xfrm>
            <a:off x="4572000" y="5850890"/>
            <a:ext cx="2078355" cy="368300"/>
          </a:xfrm>
          <a:prstGeom prst="rect">
            <a:avLst/>
          </a:prstGeom>
          <a:noFill/>
        </p:spPr>
        <p:txBody>
          <a:bodyPr wrap="square" rtlCol="0">
            <a:spAutoFit/>
          </a:bodyPr>
          <a:p>
            <a:r>
              <a:rPr lang="zh-CN" altLang="en-US" b="1"/>
              <a:t>访问</a:t>
            </a:r>
            <a:r>
              <a:rPr lang="en-US" altLang="zh-CN" b="1"/>
              <a:t>B</a:t>
            </a:r>
            <a:r>
              <a:rPr lang="zh-CN" altLang="en-US" b="1"/>
              <a:t>第四行元素</a:t>
            </a:r>
            <a:endParaRPr lang="zh-CN" altLang="en-US" b="1"/>
          </a:p>
        </p:txBody>
      </p:sp>
      <p:sp>
        <p:nvSpPr>
          <p:cNvPr id="21" name="文本框 20"/>
          <p:cNvSpPr txBox="1"/>
          <p:nvPr/>
        </p:nvSpPr>
        <p:spPr>
          <a:xfrm>
            <a:off x="0" y="4581525"/>
            <a:ext cx="1408430" cy="645160"/>
          </a:xfrm>
          <a:prstGeom prst="rect">
            <a:avLst/>
          </a:prstGeom>
          <a:noFill/>
        </p:spPr>
        <p:txBody>
          <a:bodyPr wrap="square" rtlCol="0">
            <a:spAutoFit/>
          </a:bodyPr>
          <a:p>
            <a:pPr algn="ctr"/>
            <a:r>
              <a:rPr lang="zh-CN" altLang="en-US" b="1"/>
              <a:t>访问</a:t>
            </a:r>
            <a:r>
              <a:rPr lang="en-US" altLang="zh-CN" b="1"/>
              <a:t>A</a:t>
            </a:r>
            <a:endParaRPr lang="en-US" altLang="zh-CN" b="1"/>
          </a:p>
          <a:p>
            <a:pPr algn="ctr"/>
            <a:r>
              <a:rPr lang="zh-CN" altLang="en-US" b="1"/>
              <a:t>第二行元素</a:t>
            </a:r>
            <a:endParaRPr lang="zh-CN" altLang="en-US" b="1"/>
          </a:p>
        </p:txBody>
      </p:sp>
      <p:sp>
        <p:nvSpPr>
          <p:cNvPr id="22" name="文本框 21"/>
          <p:cNvSpPr txBox="1"/>
          <p:nvPr/>
        </p:nvSpPr>
        <p:spPr>
          <a:xfrm>
            <a:off x="103505" y="6309360"/>
            <a:ext cx="1227455" cy="368300"/>
          </a:xfrm>
          <a:prstGeom prst="rect">
            <a:avLst/>
          </a:prstGeom>
          <a:noFill/>
        </p:spPr>
        <p:txBody>
          <a:bodyPr wrap="square" rtlCol="0">
            <a:spAutoFit/>
          </a:bodyPr>
          <a:p>
            <a:pPr algn="ctr"/>
            <a:r>
              <a:rPr lang="en-US"/>
              <a:t>ctemp[]</a:t>
            </a:r>
            <a:endParaRPr lang="en-US"/>
          </a:p>
        </p:txBody>
      </p:sp>
      <p:sp>
        <p:nvSpPr>
          <p:cNvPr id="23" name="Text Box 38"/>
          <p:cNvSpPr txBox="1">
            <a:spLocks noChangeArrowheads="1"/>
          </p:cNvSpPr>
          <p:nvPr/>
        </p:nvSpPr>
        <p:spPr bwMode="auto">
          <a:xfrm>
            <a:off x="6564630" y="50272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000" b="1">
                <a:solidFill>
                  <a:srgbClr val="FF0000"/>
                </a:solidFill>
              </a:rPr>
              <a:t>C</a:t>
            </a:r>
            <a:endParaRPr lang="en-US" altLang="zh-CN" sz="2000" b="1">
              <a:solidFill>
                <a:srgbClr val="FF0000"/>
              </a:solidFill>
            </a:endParaRPr>
          </a:p>
        </p:txBody>
      </p:sp>
      <p:sp>
        <p:nvSpPr>
          <p:cNvPr id="116774" name="AutoShape 38"/>
          <p:cNvSpPr>
            <a:spLocks noChangeArrowheads="1"/>
          </p:cNvSpPr>
          <p:nvPr/>
        </p:nvSpPr>
        <p:spPr bwMode="auto">
          <a:xfrm rot="5400000">
            <a:off x="5487035"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66" name="Object 34"/>
          <p:cNvGraphicFramePr/>
          <p:nvPr/>
        </p:nvGraphicFramePr>
        <p:xfrm>
          <a:off x="6564630" y="4545965"/>
          <a:ext cx="2397760" cy="2273300"/>
        </p:xfrm>
        <a:graphic>
          <a:graphicData uri="http://schemas.openxmlformats.org/presentationml/2006/ole">
            <mc:AlternateContent xmlns:mc="http://schemas.openxmlformats.org/markup-compatibility/2006">
              <mc:Choice xmlns:v="urn:schemas-microsoft-com:vml" Requires="v">
                <p:oleObj spid="_x0000_s121155" name="文档" r:id="rId1" imgW="4625975" imgH="4058285" progId="Word.Document.8">
                  <p:embed/>
                </p:oleObj>
              </mc:Choice>
              <mc:Fallback>
                <p:oleObj name="文档" r:id="rId1" imgW="4625975" imgH="4058285" progId="Word.Document.8">
                  <p:embed/>
                  <p:pic>
                    <p:nvPicPr>
                      <p:cNvPr id="0" name="Object 34"/>
                      <p:cNvPicPr>
                        <a:picLocks noChangeArrowheads="1"/>
                      </p:cNvPicPr>
                      <p:nvPr/>
                    </p:nvPicPr>
                    <p:blipFill>
                      <a:blip r:embed="rId2">
                        <a:extLst>
                          <a:ext uri="{28A0092B-C50C-407E-A947-70E740481C1C}">
                            <a14:useLocalDpi xmlns:a14="http://schemas.microsoft.com/office/drawing/2010/main" val="0"/>
                          </a:ext>
                        </a:extLst>
                      </a:blip>
                      <a:srcRect t="-2312"/>
                      <a:stretch>
                        <a:fillRect/>
                      </a:stretch>
                    </p:blipFill>
                    <p:spPr bwMode="auto">
                      <a:xfrm>
                        <a:off x="6564630" y="4545965"/>
                        <a:ext cx="2397760" cy="2273300"/>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9172" name="Rectangle 20"/>
          <p:cNvSpPr>
            <a:spLocks noChangeArrowheads="1"/>
          </p:cNvSpPr>
          <p:nvPr/>
        </p:nvSpPr>
        <p:spPr bwMode="auto">
          <a:xfrm>
            <a:off x="5220970" y="2985770"/>
            <a:ext cx="3401695" cy="1343025"/>
          </a:xfrm>
          <a:prstGeom prst="rect">
            <a:avLst/>
          </a:prstGeom>
          <a:solidFill>
            <a:schemeClr val="tx1"/>
          </a:solidFill>
          <a:ln w="9525">
            <a:solidFill>
              <a:schemeClr val="tx1"/>
            </a:solidFill>
            <a:miter lim="800000"/>
          </a:ln>
          <a:effectLst/>
        </p:spPr>
        <p:txBody>
          <a:bodyPr wrap="none" anchor="ctr"/>
          <a:p>
            <a:endParaRPr lang="zh-CN" altLang="en-US"/>
          </a:p>
        </p:txBody>
      </p:sp>
      <p:graphicFrame>
        <p:nvGraphicFramePr>
          <p:cNvPr id="113666" name="Object 2"/>
          <p:cNvGraphicFramePr>
            <a:graphicFrameLocks noChangeAspect="1"/>
          </p:cNvGraphicFramePr>
          <p:nvPr/>
        </p:nvGraphicFramePr>
        <p:xfrm>
          <a:off x="942023" y="115888"/>
          <a:ext cx="3557587" cy="3648075"/>
        </p:xfrm>
        <a:graphic>
          <a:graphicData uri="http://schemas.openxmlformats.org/presentationml/2006/ole">
            <mc:AlternateContent xmlns:mc="http://schemas.openxmlformats.org/markup-compatibility/2006">
              <mc:Choice xmlns:v="urn:schemas-microsoft-com:vml" Requires="v">
                <p:oleObj spid="_x0000_s113985" name="文档" r:id="rId3" imgW="4529455" imgH="4552315" progId="Word.Document.8">
                  <p:embed/>
                </p:oleObj>
              </mc:Choice>
              <mc:Fallback>
                <p:oleObj name="文档" r:id="rId3" imgW="4529455" imgH="455231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2043"/>
                      <a:stretch>
                        <a:fillRect/>
                      </a:stretch>
                    </p:blipFill>
                    <p:spPr bwMode="auto">
                      <a:xfrm>
                        <a:off x="942023"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20335" y="115888"/>
          <a:ext cx="3313113" cy="2665412"/>
        </p:xfrm>
        <a:graphic>
          <a:graphicData uri="http://schemas.openxmlformats.org/presentationml/2006/ole">
            <mc:AlternateContent xmlns:mc="http://schemas.openxmlformats.org/markup-compatibility/2006">
              <mc:Choice xmlns:v="urn:schemas-microsoft-com:vml" Requires="v">
                <p:oleObj spid="_x0000_s113986" name="文档" r:id="rId5" imgW="4605655" imgH="4029075" progId="Word.Document.8">
                  <p:embed/>
                </p:oleObj>
              </mc:Choice>
              <mc:Fallback>
                <p:oleObj name="文档" r:id="rId5" imgW="4605655" imgH="4029075" progId="Word.Document.8">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t="-2312"/>
                      <a:stretch>
                        <a:fillRect/>
                      </a:stretch>
                    </p:blipFill>
                    <p:spPr bwMode="auto">
                      <a:xfrm>
                        <a:off x="5220335"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4348"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30325"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r>
              <a:rPr lang="en-US" altLang="zh-CN" sz="2000" b="1" baseline="-25000"/>
              <a:t>31</a:t>
            </a:r>
            <a:r>
              <a:rPr lang="en-US" altLang="zh-CN" sz="2000" b="1"/>
              <a:t>b</a:t>
            </a:r>
            <a:r>
              <a:rPr lang="en-US" altLang="zh-CN" sz="2000" b="1" baseline="-25000"/>
              <a:t>11</a:t>
            </a:r>
            <a:endParaRPr lang="en-US" altLang="zh-CN" sz="2000" b="1" baseline="-25000"/>
          </a:p>
        </p:txBody>
      </p:sp>
      <p:sp>
        <p:nvSpPr>
          <p:cNvPr id="105483" name="Rectangle 11"/>
          <p:cNvSpPr>
            <a:spLocks noChangeArrowheads="1"/>
          </p:cNvSpPr>
          <p:nvPr/>
        </p:nvSpPr>
        <p:spPr bwMode="auto">
          <a:xfrm>
            <a:off x="2051050"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31</a:t>
            </a:r>
            <a:r>
              <a:rPr lang="en-US" altLang="zh-CN" b="1">
                <a:sym typeface="+mn-ea"/>
              </a:rPr>
              <a:t>b</a:t>
            </a:r>
            <a:r>
              <a:rPr lang="en-US" altLang="zh-CN" b="1" baseline="-25000">
                <a:sym typeface="+mn-ea"/>
              </a:rPr>
              <a:t>12</a:t>
            </a:r>
            <a:endParaRPr lang="zh-CN" altLang="en-US"/>
          </a:p>
        </p:txBody>
      </p:sp>
      <p:sp>
        <p:nvSpPr>
          <p:cNvPr id="105486" name="Rectangle 14"/>
          <p:cNvSpPr>
            <a:spLocks noChangeArrowheads="1"/>
          </p:cNvSpPr>
          <p:nvPr/>
        </p:nvSpPr>
        <p:spPr bwMode="auto">
          <a:xfrm>
            <a:off x="2051050"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ym typeface="+mn-ea"/>
              </a:rPr>
              <a:t>a</a:t>
            </a:r>
            <a:r>
              <a:rPr lang="en-US" altLang="zh-CN" sz="2000" b="1" baseline="-25000">
                <a:sym typeface="+mn-ea"/>
              </a:rPr>
              <a:t>32</a:t>
            </a:r>
            <a:r>
              <a:rPr lang="en-US" altLang="zh-CN" sz="2000" b="1">
                <a:sym typeface="+mn-ea"/>
              </a:rPr>
              <a:t>b</a:t>
            </a:r>
            <a:r>
              <a:rPr lang="en-US" altLang="zh-CN" sz="2000" b="1" baseline="-25000">
                <a:sym typeface="+mn-ea"/>
              </a:rPr>
              <a:t>22</a:t>
            </a:r>
            <a:endParaRPr lang="en-US" altLang="zh-CN" sz="2000" b="1"/>
          </a:p>
        </p:txBody>
      </p:sp>
      <p:sp>
        <p:nvSpPr>
          <p:cNvPr id="105487" name="Rectangle 15"/>
          <p:cNvSpPr>
            <a:spLocks noChangeArrowheads="1"/>
          </p:cNvSpPr>
          <p:nvPr/>
        </p:nvSpPr>
        <p:spPr bwMode="auto">
          <a:xfrm>
            <a:off x="1330325"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32</a:t>
            </a:r>
            <a:r>
              <a:rPr lang="en-US" altLang="zh-CN" b="1">
                <a:sym typeface="+mn-ea"/>
              </a:rPr>
              <a:t>b</a:t>
            </a:r>
            <a:r>
              <a:rPr lang="en-US" altLang="zh-CN" b="1" baseline="-25000">
                <a:sym typeface="+mn-ea"/>
              </a:rPr>
              <a:t>21</a:t>
            </a:r>
            <a:endParaRPr lang="zh-CN" altLang="en-US"/>
          </a:p>
        </p:txBody>
      </p:sp>
      <p:sp>
        <p:nvSpPr>
          <p:cNvPr id="105488" name="Rectangle 16"/>
          <p:cNvSpPr>
            <a:spLocks noChangeArrowheads="1"/>
          </p:cNvSpPr>
          <p:nvPr/>
        </p:nvSpPr>
        <p:spPr bwMode="auto">
          <a:xfrm>
            <a:off x="2051050"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34</a:t>
            </a:r>
            <a:r>
              <a:rPr lang="en-US" altLang="zh-CN" sz="1800" b="1">
                <a:sym typeface="+mn-ea"/>
              </a:rPr>
              <a:t>b</a:t>
            </a:r>
            <a:r>
              <a:rPr lang="en-US" altLang="zh-CN" sz="1800" b="1" baseline="-25000">
                <a:sym typeface="+mn-ea"/>
              </a:rPr>
              <a:t>42</a:t>
            </a:r>
            <a:endParaRPr lang="en-US" altLang="zh-CN" sz="1800" b="1" baseline="-25000">
              <a:sym typeface="+mn-ea"/>
            </a:endParaRPr>
          </a:p>
        </p:txBody>
      </p:sp>
      <p:sp>
        <p:nvSpPr>
          <p:cNvPr id="105489" name="Rectangle 17"/>
          <p:cNvSpPr>
            <a:spLocks noChangeArrowheads="1"/>
          </p:cNvSpPr>
          <p:nvPr/>
        </p:nvSpPr>
        <p:spPr bwMode="auto">
          <a:xfrm>
            <a:off x="1331595"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34</a:t>
            </a:r>
            <a:r>
              <a:rPr lang="en-US" altLang="zh-CN" sz="1800" b="1">
                <a:sym typeface="+mn-ea"/>
              </a:rPr>
              <a:t>b</a:t>
            </a:r>
            <a:r>
              <a:rPr lang="en-US" altLang="zh-CN" sz="1800" b="1" baseline="-25000">
                <a:sym typeface="+mn-ea"/>
              </a:rPr>
              <a:t>41</a:t>
            </a:r>
            <a:endParaRPr lang="en-US" altLang="zh-CN" sz="1800" b="1" baseline="-25000">
              <a:sym typeface="+mn-ea"/>
            </a:endParaRPr>
          </a:p>
        </p:txBody>
      </p:sp>
      <p:sp>
        <p:nvSpPr>
          <p:cNvPr id="105491" name="Rectangle 19"/>
          <p:cNvSpPr>
            <a:spLocks noChangeArrowheads="1"/>
          </p:cNvSpPr>
          <p:nvPr/>
        </p:nvSpPr>
        <p:spPr bwMode="auto">
          <a:xfrm>
            <a:off x="205105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32</a:t>
            </a:r>
            <a:endParaRPr lang="en-US" altLang="zh-CN" sz="2400" b="1" baseline="-25000">
              <a:solidFill>
                <a:srgbClr val="FFFF00"/>
              </a:solidFill>
            </a:endParaRPr>
          </a:p>
        </p:txBody>
      </p:sp>
      <p:sp>
        <p:nvSpPr>
          <p:cNvPr id="105492" name="Rectangle 20"/>
          <p:cNvSpPr>
            <a:spLocks noChangeArrowheads="1"/>
          </p:cNvSpPr>
          <p:nvPr/>
        </p:nvSpPr>
        <p:spPr bwMode="auto">
          <a:xfrm>
            <a:off x="133032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31</a:t>
            </a:r>
            <a:endParaRPr lang="en-US" altLang="zh-CN" sz="2400" b="1" baseline="-25000">
              <a:solidFill>
                <a:srgbClr val="FFFF00"/>
              </a:solidFill>
            </a:endParaRPr>
          </a:p>
        </p:txBody>
      </p:sp>
      <p:sp>
        <p:nvSpPr>
          <p:cNvPr id="105493" name="Rectangle 21"/>
          <p:cNvSpPr>
            <a:spLocks noChangeArrowheads="1"/>
          </p:cNvSpPr>
          <p:nvPr/>
        </p:nvSpPr>
        <p:spPr bwMode="auto">
          <a:xfrm>
            <a:off x="1764348"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4348"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1595"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求结果矩阵第三行</a:t>
            </a:r>
            <a:endParaRPr lang="zh-CN" altLang="en-US">
              <a:solidFill>
                <a:srgbClr val="FFFF00"/>
              </a:solidFill>
            </a:endParaRPr>
          </a:p>
        </p:txBody>
      </p:sp>
      <p:sp>
        <p:nvSpPr>
          <p:cNvPr id="105509" name="Text Box 37"/>
          <p:cNvSpPr txBox="1">
            <a:spLocks noChangeArrowheads="1"/>
          </p:cNvSpPr>
          <p:nvPr/>
        </p:nvSpPr>
        <p:spPr bwMode="auto">
          <a:xfrm>
            <a:off x="1188085"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endParaRPr lang="en-US" altLang="zh-CN" sz="2000" b="1">
              <a:solidFill>
                <a:srgbClr val="FF0000"/>
              </a:solidFill>
            </a:endParaRPr>
          </a:p>
        </p:txBody>
      </p:sp>
      <p:sp>
        <p:nvSpPr>
          <p:cNvPr id="105510" name="Text Box 38"/>
          <p:cNvSpPr txBox="1">
            <a:spLocks noChangeArrowheads="1"/>
          </p:cNvSpPr>
          <p:nvPr/>
        </p:nvSpPr>
        <p:spPr bwMode="auto">
          <a:xfrm>
            <a:off x="5436235"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endParaRPr lang="en-US" altLang="zh-CN" sz="2000" b="1">
              <a:solidFill>
                <a:srgbClr val="FF0000"/>
              </a:solidFill>
            </a:endParaRPr>
          </a:p>
        </p:txBody>
      </p:sp>
      <p:sp>
        <p:nvSpPr>
          <p:cNvPr id="105511" name="Text Box 39"/>
          <p:cNvSpPr txBox="1">
            <a:spLocks noChangeArrowheads="1"/>
          </p:cNvSpPr>
          <p:nvPr/>
        </p:nvSpPr>
        <p:spPr bwMode="auto">
          <a:xfrm>
            <a:off x="265748"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endParaRPr lang="en-US" altLang="zh-CN" sz="2400" b="1">
              <a:solidFill>
                <a:srgbClr val="FFFF00"/>
              </a:solidFill>
              <a:ea typeface="幼圆" panose="02010509060101010101" pitchFamily="49" charset="-122"/>
            </a:endParaRPr>
          </a:p>
        </p:txBody>
      </p:sp>
      <p:graphicFrame>
        <p:nvGraphicFramePr>
          <p:cNvPr id="3" name="Object 15"/>
          <p:cNvGraphicFramePr>
            <a:graphicFrameLocks noChangeAspect="1"/>
          </p:cNvGraphicFramePr>
          <p:nvPr/>
        </p:nvGraphicFramePr>
        <p:xfrm>
          <a:off x="5292725" y="3157855"/>
          <a:ext cx="1766570" cy="1010920"/>
        </p:xfrm>
        <a:graphic>
          <a:graphicData uri="http://schemas.openxmlformats.org/presentationml/2006/ole">
            <mc:AlternateContent xmlns:mc="http://schemas.openxmlformats.org/markup-compatibility/2006">
              <mc:Choice xmlns:v="urn:schemas-microsoft-com:vml" Requires="v">
                <p:oleObj spid="_x0000_s4" name="Equation" r:id="rId7" imgW="1244600" imgH="711200" progId="Equation.DSMT4">
                  <p:embed/>
                </p:oleObj>
              </mc:Choice>
              <mc:Fallback>
                <p:oleObj name="Equation" r:id="rId7" imgW="1244600" imgH="711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7236460" y="2997200"/>
          <a:ext cx="1162685" cy="1332230"/>
        </p:xfrm>
        <a:graphic>
          <a:graphicData uri="http://schemas.openxmlformats.org/presentationml/2006/ole">
            <mc:AlternateContent xmlns:mc="http://schemas.openxmlformats.org/markup-compatibility/2006">
              <mc:Choice xmlns:v="urn:schemas-microsoft-com:vml" Requires="v">
                <p:oleObj spid="_x0000_s49738" name="Equation" r:id="rId9" imgW="800100" imgH="914400" progId="Equation.DSMT4">
                  <p:embed/>
                </p:oleObj>
              </mc:Choice>
              <mc:Fallback>
                <p:oleObj name="Equation" r:id="rId9" imgW="800100" imgH="914400" progId="Equation.DSMT4">
                  <p:embed/>
                  <p:pic>
                    <p:nvPicPr>
                      <p:cNvPr id="0" name="Object 16"/>
                      <p:cNvPicPr>
                        <a:picLocks noChangeAspect="1" noChangeArrowheads="1"/>
                      </p:cNvPicPr>
                      <p:nvPr/>
                    </p:nvPicPr>
                    <p:blipFill>
                      <a:blip r:embed="rId10"/>
                      <a:srcRect/>
                      <a:stretch>
                        <a:fillRect/>
                      </a:stretch>
                    </p:blipFill>
                    <p:spPr bwMode="auto">
                      <a:xfrm>
                        <a:off x="7236460"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1050"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33</a:t>
            </a:r>
            <a:r>
              <a:rPr lang="en-US" altLang="zh-CN" b="1">
                <a:sym typeface="+mn-ea"/>
              </a:rPr>
              <a:t>b</a:t>
            </a:r>
            <a:r>
              <a:rPr lang="en-US" altLang="zh-CN" b="1" baseline="-25000">
                <a:sym typeface="+mn-ea"/>
              </a:rPr>
              <a:t>32</a:t>
            </a:r>
            <a:endParaRPr lang="zh-CN" altLang="en-US"/>
          </a:p>
        </p:txBody>
      </p:sp>
      <p:sp>
        <p:nvSpPr>
          <p:cNvPr id="5" name="Rectangle 11"/>
          <p:cNvSpPr>
            <a:spLocks noChangeArrowheads="1"/>
          </p:cNvSpPr>
          <p:nvPr/>
        </p:nvSpPr>
        <p:spPr bwMode="auto">
          <a:xfrm>
            <a:off x="1328420"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sym typeface="+mn-ea"/>
              </a:rPr>
              <a:t>a</a:t>
            </a:r>
            <a:r>
              <a:rPr lang="en-US" altLang="zh-CN" b="1" baseline="-25000">
                <a:sym typeface="+mn-ea"/>
              </a:rPr>
              <a:t>33</a:t>
            </a:r>
            <a:r>
              <a:rPr lang="en-US" altLang="zh-CN" b="1">
                <a:sym typeface="+mn-ea"/>
              </a:rPr>
              <a:t>b</a:t>
            </a:r>
            <a:r>
              <a:rPr lang="en-US" altLang="zh-CN" b="1" baseline="-25000">
                <a:sym typeface="+mn-ea"/>
              </a:rPr>
              <a:t>31</a:t>
            </a:r>
            <a:endParaRPr lang="zh-CN" altLang="en-US"/>
          </a:p>
        </p:txBody>
      </p:sp>
      <p:sp>
        <p:nvSpPr>
          <p:cNvPr id="6" name="Rectangle 8"/>
          <p:cNvSpPr>
            <a:spLocks noChangeArrowheads="1"/>
          </p:cNvSpPr>
          <p:nvPr/>
        </p:nvSpPr>
        <p:spPr bwMode="auto">
          <a:xfrm>
            <a:off x="3131185"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1800" b="1"/>
              <a:t>3*2</a:t>
            </a:r>
            <a:endParaRPr lang="en-US" altLang="zh-CN" sz="1800" b="1"/>
          </a:p>
        </p:txBody>
      </p:sp>
      <p:sp>
        <p:nvSpPr>
          <p:cNvPr id="7" name="Rectangle 11"/>
          <p:cNvSpPr>
            <a:spLocks noChangeArrowheads="1"/>
          </p:cNvSpPr>
          <p:nvPr/>
        </p:nvSpPr>
        <p:spPr bwMode="auto">
          <a:xfrm>
            <a:off x="3851910"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 name="Rectangle 14"/>
          <p:cNvSpPr>
            <a:spLocks noChangeArrowheads="1"/>
          </p:cNvSpPr>
          <p:nvPr/>
        </p:nvSpPr>
        <p:spPr bwMode="auto">
          <a:xfrm>
            <a:off x="3851910"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1800" b="1"/>
          </a:p>
        </p:txBody>
      </p:sp>
      <p:sp>
        <p:nvSpPr>
          <p:cNvPr id="9" name="Rectangle 15"/>
          <p:cNvSpPr>
            <a:spLocks noChangeArrowheads="1"/>
          </p:cNvSpPr>
          <p:nvPr/>
        </p:nvSpPr>
        <p:spPr bwMode="auto">
          <a:xfrm>
            <a:off x="3131185"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b="1"/>
          </a:p>
        </p:txBody>
      </p:sp>
      <p:sp>
        <p:nvSpPr>
          <p:cNvPr id="10" name="Rectangle 16"/>
          <p:cNvSpPr>
            <a:spLocks noChangeArrowheads="1"/>
          </p:cNvSpPr>
          <p:nvPr/>
        </p:nvSpPr>
        <p:spPr bwMode="auto">
          <a:xfrm>
            <a:off x="3851910"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1800" b="1"/>
          </a:p>
        </p:txBody>
      </p:sp>
      <p:sp>
        <p:nvSpPr>
          <p:cNvPr id="11" name="Rectangle 17"/>
          <p:cNvSpPr>
            <a:spLocks noChangeArrowheads="1"/>
          </p:cNvSpPr>
          <p:nvPr/>
        </p:nvSpPr>
        <p:spPr bwMode="auto">
          <a:xfrm>
            <a:off x="3132455"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endParaRPr lang="en-US" altLang="zh-CN" sz="1800" b="1"/>
          </a:p>
        </p:txBody>
      </p:sp>
      <p:sp>
        <p:nvSpPr>
          <p:cNvPr id="12" name="Rectangle 11"/>
          <p:cNvSpPr>
            <a:spLocks noChangeArrowheads="1"/>
          </p:cNvSpPr>
          <p:nvPr/>
        </p:nvSpPr>
        <p:spPr bwMode="auto">
          <a:xfrm>
            <a:off x="3851910" y="53733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l"/>
            <a:r>
              <a:rPr lang="en-US" altLang="zh-CN" b="1"/>
              <a:t>4*14</a:t>
            </a:r>
            <a:endParaRPr lang="en-US" altLang="zh-CN" b="1"/>
          </a:p>
        </p:txBody>
      </p:sp>
      <p:sp>
        <p:nvSpPr>
          <p:cNvPr id="13" name="Rectangle 11"/>
          <p:cNvSpPr>
            <a:spLocks noChangeArrowheads="1"/>
          </p:cNvSpPr>
          <p:nvPr/>
        </p:nvSpPr>
        <p:spPr bwMode="auto">
          <a:xfrm>
            <a:off x="3129280"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4" name="Rectangle 19"/>
          <p:cNvSpPr>
            <a:spLocks noChangeArrowheads="1"/>
          </p:cNvSpPr>
          <p:nvPr/>
        </p:nvSpPr>
        <p:spPr bwMode="auto">
          <a:xfrm>
            <a:off x="385127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56</a:t>
            </a:r>
            <a:endParaRPr lang="en-US" altLang="zh-CN" sz="2400" b="1">
              <a:solidFill>
                <a:srgbClr val="FFFF00"/>
              </a:solidFill>
            </a:endParaRPr>
          </a:p>
        </p:txBody>
      </p:sp>
      <p:sp>
        <p:nvSpPr>
          <p:cNvPr id="15" name="Rectangle 20"/>
          <p:cNvSpPr>
            <a:spLocks noChangeArrowheads="1"/>
          </p:cNvSpPr>
          <p:nvPr/>
        </p:nvSpPr>
        <p:spPr bwMode="auto">
          <a:xfrm>
            <a:off x="313055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400" b="1">
                <a:solidFill>
                  <a:srgbClr val="FFFF00"/>
                </a:solidFill>
              </a:rPr>
              <a:t>6</a:t>
            </a:r>
            <a:endParaRPr lang="en-US" altLang="zh-CN" sz="2400" b="1">
              <a:solidFill>
                <a:srgbClr val="FFFF00"/>
              </a:solidFill>
            </a:endParaRPr>
          </a:p>
        </p:txBody>
      </p:sp>
      <p:sp>
        <p:nvSpPr>
          <p:cNvPr id="17" name="文本框 16"/>
          <p:cNvSpPr txBox="1"/>
          <p:nvPr/>
        </p:nvSpPr>
        <p:spPr>
          <a:xfrm>
            <a:off x="4572635" y="4545965"/>
            <a:ext cx="2007235" cy="368300"/>
          </a:xfrm>
          <a:prstGeom prst="rect">
            <a:avLst/>
          </a:prstGeom>
          <a:noFill/>
        </p:spPr>
        <p:txBody>
          <a:bodyPr wrap="square" rtlCol="0">
            <a:spAutoFit/>
          </a:bodyPr>
          <a:p>
            <a:r>
              <a:rPr lang="zh-CN" altLang="en-US" b="1"/>
              <a:t>访问</a:t>
            </a:r>
            <a:r>
              <a:rPr lang="en-US" altLang="zh-CN" b="1"/>
              <a:t>B</a:t>
            </a:r>
            <a:r>
              <a:rPr lang="zh-CN" altLang="en-US" b="1"/>
              <a:t>第一行元素</a:t>
            </a:r>
            <a:endParaRPr lang="zh-CN" altLang="en-US" b="1"/>
          </a:p>
        </p:txBody>
      </p:sp>
      <p:sp>
        <p:nvSpPr>
          <p:cNvPr id="18" name="文本框 17"/>
          <p:cNvSpPr txBox="1"/>
          <p:nvPr/>
        </p:nvSpPr>
        <p:spPr>
          <a:xfrm>
            <a:off x="4572635" y="4973955"/>
            <a:ext cx="2078990" cy="368300"/>
          </a:xfrm>
          <a:prstGeom prst="rect">
            <a:avLst/>
          </a:prstGeom>
          <a:noFill/>
        </p:spPr>
        <p:txBody>
          <a:bodyPr wrap="square" rtlCol="0">
            <a:spAutoFit/>
          </a:bodyPr>
          <a:p>
            <a:r>
              <a:rPr lang="zh-CN" altLang="en-US" b="1"/>
              <a:t>访问</a:t>
            </a:r>
            <a:r>
              <a:rPr lang="en-US" altLang="zh-CN" b="1"/>
              <a:t>B</a:t>
            </a:r>
            <a:r>
              <a:rPr lang="zh-CN" altLang="en-US" b="1"/>
              <a:t>第二行元素</a:t>
            </a:r>
            <a:endParaRPr lang="zh-CN" altLang="en-US" b="1"/>
          </a:p>
        </p:txBody>
      </p:sp>
      <p:sp>
        <p:nvSpPr>
          <p:cNvPr id="19" name="文本框 18"/>
          <p:cNvSpPr txBox="1"/>
          <p:nvPr/>
        </p:nvSpPr>
        <p:spPr>
          <a:xfrm>
            <a:off x="4572635" y="5426075"/>
            <a:ext cx="2007235" cy="368300"/>
          </a:xfrm>
          <a:prstGeom prst="rect">
            <a:avLst/>
          </a:prstGeom>
          <a:noFill/>
        </p:spPr>
        <p:txBody>
          <a:bodyPr wrap="square" rtlCol="0">
            <a:spAutoFit/>
          </a:bodyPr>
          <a:p>
            <a:r>
              <a:rPr lang="zh-CN" altLang="en-US" b="1"/>
              <a:t>访问</a:t>
            </a:r>
            <a:r>
              <a:rPr lang="en-US" altLang="zh-CN" b="1"/>
              <a:t>B</a:t>
            </a:r>
            <a:r>
              <a:rPr lang="zh-CN" altLang="en-US" b="1"/>
              <a:t>第三行元素</a:t>
            </a:r>
            <a:endParaRPr lang="zh-CN" altLang="en-US" b="1"/>
          </a:p>
        </p:txBody>
      </p:sp>
      <p:sp>
        <p:nvSpPr>
          <p:cNvPr id="20" name="文本框 19"/>
          <p:cNvSpPr txBox="1"/>
          <p:nvPr/>
        </p:nvSpPr>
        <p:spPr>
          <a:xfrm>
            <a:off x="4572635" y="5850890"/>
            <a:ext cx="2078355" cy="368300"/>
          </a:xfrm>
          <a:prstGeom prst="rect">
            <a:avLst/>
          </a:prstGeom>
          <a:noFill/>
        </p:spPr>
        <p:txBody>
          <a:bodyPr wrap="square" rtlCol="0">
            <a:spAutoFit/>
          </a:bodyPr>
          <a:p>
            <a:r>
              <a:rPr lang="zh-CN" altLang="en-US" b="1"/>
              <a:t>访问</a:t>
            </a:r>
            <a:r>
              <a:rPr lang="en-US" altLang="zh-CN" b="1"/>
              <a:t>B</a:t>
            </a:r>
            <a:r>
              <a:rPr lang="zh-CN" altLang="en-US" b="1"/>
              <a:t>第四行元素</a:t>
            </a:r>
            <a:endParaRPr lang="zh-CN" altLang="en-US" b="1"/>
          </a:p>
        </p:txBody>
      </p:sp>
      <p:sp>
        <p:nvSpPr>
          <p:cNvPr id="21" name="文本框 20"/>
          <p:cNvSpPr txBox="1"/>
          <p:nvPr/>
        </p:nvSpPr>
        <p:spPr>
          <a:xfrm>
            <a:off x="635" y="4581525"/>
            <a:ext cx="1408430" cy="645160"/>
          </a:xfrm>
          <a:prstGeom prst="rect">
            <a:avLst/>
          </a:prstGeom>
          <a:noFill/>
        </p:spPr>
        <p:txBody>
          <a:bodyPr wrap="square" rtlCol="0">
            <a:spAutoFit/>
          </a:bodyPr>
          <a:p>
            <a:pPr algn="ctr"/>
            <a:r>
              <a:rPr lang="zh-CN" altLang="en-US" b="1"/>
              <a:t>访问</a:t>
            </a:r>
            <a:r>
              <a:rPr lang="en-US" altLang="zh-CN" b="1"/>
              <a:t>A</a:t>
            </a:r>
            <a:endParaRPr lang="en-US" altLang="zh-CN" b="1"/>
          </a:p>
          <a:p>
            <a:pPr algn="ctr"/>
            <a:r>
              <a:rPr lang="zh-CN" altLang="en-US" b="1"/>
              <a:t>第三行元素</a:t>
            </a:r>
            <a:endParaRPr lang="zh-CN" altLang="en-US" b="1"/>
          </a:p>
        </p:txBody>
      </p:sp>
      <p:sp>
        <p:nvSpPr>
          <p:cNvPr id="22" name="文本框 21"/>
          <p:cNvSpPr txBox="1"/>
          <p:nvPr/>
        </p:nvSpPr>
        <p:spPr>
          <a:xfrm>
            <a:off x="104140" y="6309360"/>
            <a:ext cx="1227455" cy="368300"/>
          </a:xfrm>
          <a:prstGeom prst="rect">
            <a:avLst/>
          </a:prstGeom>
          <a:noFill/>
        </p:spPr>
        <p:txBody>
          <a:bodyPr wrap="square" rtlCol="0">
            <a:spAutoFit/>
          </a:bodyPr>
          <a:p>
            <a:pPr algn="ctr"/>
            <a:r>
              <a:rPr lang="en-US"/>
              <a:t>ctemp[]</a:t>
            </a:r>
            <a:endParaRPr lang="en-US"/>
          </a:p>
        </p:txBody>
      </p:sp>
      <p:sp>
        <p:nvSpPr>
          <p:cNvPr id="23" name="Text Box 38"/>
          <p:cNvSpPr txBox="1">
            <a:spLocks noChangeArrowheads="1"/>
          </p:cNvSpPr>
          <p:nvPr/>
        </p:nvSpPr>
        <p:spPr bwMode="auto">
          <a:xfrm>
            <a:off x="6579870" y="454342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000" b="1">
                <a:solidFill>
                  <a:srgbClr val="FF0000"/>
                </a:solidFill>
              </a:rPr>
              <a:t>C</a:t>
            </a:r>
            <a:endParaRPr lang="en-US" altLang="zh-CN" sz="2000" b="1">
              <a:solidFill>
                <a:srgbClr val="FF0000"/>
              </a:solidFill>
            </a:endParaRPr>
          </a:p>
        </p:txBody>
      </p:sp>
      <p:sp>
        <p:nvSpPr>
          <p:cNvPr id="116774" name="AutoShape 38"/>
          <p:cNvSpPr>
            <a:spLocks noChangeArrowheads="1"/>
          </p:cNvSpPr>
          <p:nvPr/>
        </p:nvSpPr>
        <p:spPr bwMode="auto">
          <a:xfrm rot="5400000">
            <a:off x="5487670"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p:txBody>
          <a:bodyPr/>
          <a:lstStyle/>
          <a:p>
            <a:r>
              <a:rPr lang="en-US" altLang="zh-CN"/>
              <a:t>5.1 Array</a:t>
            </a:r>
            <a:endParaRPr lang="en-US" altLang="zh-CN"/>
          </a:p>
        </p:txBody>
      </p:sp>
      <p:sp>
        <p:nvSpPr>
          <p:cNvPr id="2056" name="Rectangle 8"/>
          <p:cNvSpPr>
            <a:spLocks noGrp="1" noChangeArrowheads="1"/>
          </p:cNvSpPr>
          <p:nvPr>
            <p:ph type="body" idx="1"/>
          </p:nvPr>
        </p:nvSpPr>
        <p:spPr/>
        <p:txBody>
          <a:bodyPr/>
          <a:lstStyle/>
          <a:p>
            <a:r>
              <a:rPr kumimoji="1" lang="en-US" altLang="zh-CN">
                <a:solidFill>
                  <a:schemeClr val="tx1"/>
                </a:solidFill>
                <a:latin typeface="Arial" panose="020B0604020202020204" pitchFamily="34" charset="0"/>
              </a:rPr>
              <a:t>Array is the extension of the sequential list.</a:t>
            </a:r>
            <a:endParaRPr kumimoji="1" lang="en-US" altLang="zh-CN">
              <a:solidFill>
                <a:srgbClr val="FFFF00"/>
              </a:solidFill>
              <a:latin typeface="Arial" panose="020B0604020202020204" pitchFamily="34" charset="0"/>
            </a:endParaRPr>
          </a:p>
          <a:p>
            <a:r>
              <a:rPr lang="en-US" altLang="zh-CN">
                <a:latin typeface="Arial" panose="020B0604020202020204" pitchFamily="34" charset="0"/>
              </a:rPr>
              <a:t>Categories</a:t>
            </a:r>
            <a:endParaRPr lang="en-US" altLang="zh-CN">
              <a:latin typeface="Arial" panose="020B0604020202020204" pitchFamily="34" charset="0"/>
            </a:endParaRPr>
          </a:p>
          <a:p>
            <a:pPr lvl="1"/>
            <a:r>
              <a:rPr lang="en-US" altLang="zh-CN">
                <a:latin typeface="Arial" panose="020B0604020202020204" pitchFamily="34" charset="0"/>
              </a:rPr>
              <a:t>1D array</a:t>
            </a:r>
            <a:endParaRPr lang="en-US" altLang="zh-CN">
              <a:latin typeface="Arial" panose="020B0604020202020204" pitchFamily="34" charset="0"/>
            </a:endParaRPr>
          </a:p>
          <a:p>
            <a:pPr lvl="1"/>
            <a:r>
              <a:rPr lang="en-US" altLang="zh-CN">
                <a:latin typeface="Arial" panose="020B0604020202020204" pitchFamily="34" charset="0"/>
              </a:rPr>
              <a:t>2D array</a:t>
            </a:r>
            <a:endParaRPr lang="en-US" altLang="zh-CN">
              <a:latin typeface="Arial" panose="020B0604020202020204" pitchFamily="34" charset="0"/>
            </a:endParaRPr>
          </a:p>
          <a:p>
            <a:pPr lvl="1"/>
            <a:r>
              <a:rPr lang="en-US" altLang="zh-CN">
                <a:latin typeface="Arial" panose="020B0604020202020204" pitchFamily="34" charset="0"/>
              </a:rPr>
              <a:t>3D array</a:t>
            </a:r>
            <a:endParaRPr lang="en-US" altLang="zh-CN">
              <a:latin typeface="Arial" panose="020B0604020202020204" pitchFamily="34" charset="0"/>
            </a:endParaRPr>
          </a:p>
          <a:p>
            <a:pPr lvl="1"/>
            <a:r>
              <a:rPr lang="en-US" altLang="zh-CN">
                <a:latin typeface="Arial" panose="020B0604020202020204" pitchFamily="34" charset="0"/>
              </a:rPr>
              <a:t>High dimensional array</a:t>
            </a: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395288" y="1547813"/>
            <a:ext cx="82804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算法思路</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C initialization;</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if (C is not NULL matrix)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for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=0;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&lt;</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M.mu</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ctemp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[]=0;    </a:t>
            </a:r>
            <a:r>
              <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//reset to 0</a:t>
            </a:r>
            <a:endPar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calculate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the result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ctemp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幼圆" panose="02010509060101010101" pitchFamily="49" charset="-122"/>
                <a:cs typeface="Times New Roman" panose="02020603050405020304" pitchFamily="18" charset="0"/>
              </a:rPr>
              <a:t>ctemp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C.data</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//store to C compactly </a:t>
            </a:r>
            <a:endPar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77829" name="Rectangle 5"/>
          <p:cNvSpPr>
            <a:spLocks noGrp="1" noChangeArrowheads="1"/>
          </p:cNvSpPr>
          <p:nvPr>
            <p:ph type="title"/>
          </p:nvPr>
        </p:nvSpPr>
        <p:spPr/>
        <p:txBody>
          <a:bodyPr/>
          <a:lstStyle/>
          <a:p>
            <a:r>
              <a:rPr lang="en-US" altLang="zh-CN" b="1">
                <a:cs typeface="Times New Roman" panose="02020603050405020304" pitchFamily="18" charset="0"/>
              </a:rPr>
              <a:t>Procedure of multiplication</a:t>
            </a:r>
            <a:endParaRPr lang="en-US" altLang="zh-CN" b="1">
              <a:cs typeface="Times New Roman" panose="02020603050405020304" pitchFamily="18" charset="0"/>
            </a:endParaRPr>
          </a:p>
        </p:txBody>
      </p:sp>
      <p:sp>
        <p:nvSpPr>
          <p:cNvPr id="2" name="文本框 1"/>
          <p:cNvSpPr txBox="1"/>
          <p:nvPr/>
        </p:nvSpPr>
        <p:spPr>
          <a:xfrm>
            <a:off x="5796280" y="3141345"/>
            <a:ext cx="2950845" cy="1014730"/>
          </a:xfrm>
          <a:prstGeom prst="rect">
            <a:avLst/>
          </a:prstGeom>
          <a:noFill/>
          <a:ln w="12700">
            <a:solidFill>
              <a:srgbClr val="FFFF00"/>
            </a:solidFill>
          </a:ln>
        </p:spPr>
        <p:txBody>
          <a:bodyPr wrap="square" rtlCol="0">
            <a:spAutoFit/>
          </a:bodyPr>
          <a:p>
            <a:r>
              <a:rPr lang="zh-CN" altLang="en-US" sz="2000"/>
              <a:t>频繁访问矩阵</a:t>
            </a:r>
            <a:r>
              <a:rPr lang="en-US" altLang="zh-CN" sz="2000"/>
              <a:t>A</a:t>
            </a:r>
            <a:r>
              <a:rPr lang="zh-CN" altLang="en-US" sz="2000"/>
              <a:t>、</a:t>
            </a:r>
            <a:r>
              <a:rPr lang="en-US" altLang="zh-CN" sz="2000"/>
              <a:t>B</a:t>
            </a:r>
            <a:r>
              <a:rPr lang="zh-CN" altLang="en-US" sz="2000"/>
              <a:t>的特定行，行链接信息的使用将大大减小访问开销</a:t>
            </a:r>
            <a:endParaRPr lang="zh-CN" altLang="en-US" sz="2000"/>
          </a:p>
        </p:txBody>
      </p:sp>
      <p:cxnSp>
        <p:nvCxnSpPr>
          <p:cNvPr id="3" name="直接箭头连接符 2"/>
          <p:cNvCxnSpPr>
            <a:stCxn id="2" idx="1"/>
          </p:cNvCxnSpPr>
          <p:nvPr/>
        </p:nvCxnSpPr>
        <p:spPr>
          <a:xfrm flipH="1">
            <a:off x="4932045" y="3648710"/>
            <a:ext cx="864235" cy="1076960"/>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620713"/>
            <a:ext cx="8497888"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a:t>
            </a:r>
            <a:r>
              <a:rPr kumimoji="1" lang="en-US" altLang="zh-CN" sz="2200" dirty="0" err="1">
                <a:latin typeface="Times New Roman" panose="02020603050405020304" pitchFamily="18" charset="0"/>
              </a:rPr>
              <a:t>ctemp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(M.mu != N.nu) return ERROR;</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&gt;mu = M.nu;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&gt;nu = N.mu;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是否为</a:t>
            </a:r>
            <a:r>
              <a:rPr kumimoji="1" lang="en-US" altLang="zh-CN" sz="2200" dirty="0" err="1">
                <a:solidFill>
                  <a:srgbClr val="339933"/>
                </a:solidFill>
                <a:latin typeface="Times New Roman" panose="02020603050405020304" pitchFamily="18" charset="0"/>
                <a:sym typeface="+mn-ea"/>
              </a:rPr>
              <a:t>0</a:t>
            </a:r>
            <a:r>
              <a:rPr kumimoji="1" lang="zh-CN" altLang="en-US" sz="2200" dirty="0" err="1">
                <a:solidFill>
                  <a:srgbClr val="339933"/>
                </a:solidFill>
                <a:latin typeface="Times New Roman" panose="02020603050405020304" pitchFamily="18" charset="0"/>
                <a:sym typeface="+mn-ea"/>
              </a:rPr>
              <a:t>矩阵</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对于</a:t>
            </a:r>
            <a:r>
              <a:rPr kumimoji="1" lang="en-US" altLang="zh-CN" sz="2200" dirty="0" err="1">
                <a:solidFill>
                  <a:srgbClr val="339933"/>
                </a:solidFill>
                <a:latin typeface="Times New Roman" panose="02020603050405020304" pitchFamily="18" charset="0"/>
                <a:sym typeface="+mn-ea"/>
              </a:rPr>
              <a:t>M</a:t>
            </a:r>
            <a:r>
              <a:rPr kumimoji="1" lang="zh-CN" altLang="en-US" sz="2200" dirty="0" err="1">
                <a:solidFill>
                  <a:srgbClr val="339933"/>
                </a:solidFill>
                <a:latin typeface="Times New Roman" panose="02020603050405020304" pitchFamily="18" charset="0"/>
                <a:sym typeface="+mn-ea"/>
              </a:rPr>
              <a:t>中每一行</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rPr>
              <a:t>ctemp</a:t>
            </a:r>
            <a:r>
              <a:rPr kumimoji="1" lang="en-US" altLang="zh-CN" sz="2200" dirty="0">
                <a:solidFill>
                  <a:srgbClr val="FFFF00"/>
                </a:solidFill>
                <a:latin typeface="Times New Roman" panose="02020603050405020304" pitchFamily="18" charset="0"/>
              </a:rPr>
              <a:t>[]=0;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sz="2200" dirty="0" err="1">
                <a:solidFill>
                  <a:srgbClr val="339933"/>
                </a:solidFill>
                <a:latin typeface="Times New Roman" panose="02020603050405020304" pitchFamily="18" charset="0"/>
              </a:rPr>
              <a:t>//更新Q中参数</a:t>
            </a:r>
            <a:r>
              <a:rPr kumimoji="1" lang="zh-CN" altLang="en-US" sz="2200" dirty="0" err="1">
                <a:solidFill>
                  <a:srgbClr val="339933"/>
                </a:solidFill>
                <a:latin typeface="Times New Roman" panose="02020603050405020304" pitchFamily="18" charset="0"/>
                <a:sym typeface="+mn-ea"/>
              </a:rPr>
              <a:t>rpos</a:t>
            </a:r>
            <a:r>
              <a:rPr kumimoji="1" lang="en-US" altLang="zh-CN" sz="2200" dirty="0" err="1">
                <a:solidFill>
                  <a:srgbClr val="339933"/>
                </a:solidFill>
                <a:latin typeface="Times New Roman" panose="02020603050405020304" pitchFamily="18" charset="0"/>
                <a:sym typeface="+mn-ea"/>
              </a:rPr>
              <a:t>[]</a:t>
            </a:r>
            <a:endParaRPr kumimoji="1" lang="zh-CN" altLang="en-US" sz="2200" dirty="0" err="1">
              <a:solidFill>
                <a:srgbClr val="3399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FFFF00"/>
                </a:solidFill>
                <a:latin typeface="Times New Roman" panose="02020603050405020304" pitchFamily="18" charset="0"/>
              </a:rPr>
              <a:t>brow=</a:t>
            </a:r>
            <a:r>
              <a:rPr kumimoji="1" lang="en-US" altLang="zh-CN" sz="2200" dirty="0" err="1" smtClean="0">
                <a:solidFill>
                  <a:srgbClr val="FFFF00"/>
                </a:solidFill>
                <a:latin typeface="Times New Roman" panose="02020603050405020304" pitchFamily="18" charset="0"/>
              </a:rPr>
              <a:t>M.data</a:t>
            </a:r>
            <a:r>
              <a:rPr kumimoji="1" lang="en-US" altLang="zh-CN" sz="2200" dirty="0" smtClean="0">
                <a:solidFill>
                  <a:srgbClr val="FFFF00"/>
                </a:solidFill>
                <a:latin typeface="Times New Roman" panose="02020603050405020304" pitchFamily="18" charset="0"/>
              </a:rPr>
              <a:t>[p</a:t>
            </a:r>
            <a:r>
              <a:rPr kumimoji="1" lang="en-US" altLang="zh-CN" sz="2200" dirty="0">
                <a:solidFill>
                  <a:srgbClr val="FFFF00"/>
                </a:solidFill>
                <a:latin typeface="Times New Roman" panose="02020603050405020304" pitchFamily="18" charset="0"/>
              </a:rPr>
              <a:t>].j; </a:t>
            </a:r>
            <a:r>
              <a:rPr kumimoji="1" lang="zh-CN" altLang="en-US" sz="2200" dirty="0" err="1">
                <a:solidFill>
                  <a:srgbClr val="339933"/>
                </a:solidFill>
                <a:latin typeface="Times New Roman" panose="02020603050405020304" pitchFamily="18" charset="0"/>
              </a:rPr>
              <a:t>//获取该元素列号</a:t>
            </a:r>
            <a:endParaRPr kumimoji="1" lang="en-US" altLang="zh-CN" sz="2200"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ccol</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N.data</a:t>
            </a:r>
            <a:r>
              <a:rPr kumimoji="1" lang="en-US" altLang="zh-CN" sz="2200" dirty="0" smtClean="0">
                <a:latin typeface="Times New Roman" panose="02020603050405020304" pitchFamily="18" charset="0"/>
              </a:rPr>
              <a:t>[q</a:t>
            </a:r>
            <a:r>
              <a:rPr kumimoji="1" lang="en-US" altLang="zh-CN" sz="2200" dirty="0">
                <a:latin typeface="Times New Roman" panose="02020603050405020304" pitchFamily="18" charset="0"/>
              </a:rPr>
              <a:t>].j;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ctemp</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a:solidFill>
                  <a:srgbClr val="33CC33"/>
                </a:solidFill>
                <a:latin typeface="Times New Roman" panose="02020603050405020304" pitchFamily="18" charset="0"/>
              </a:rPr>
              <a:t>//for q</a:t>
            </a:r>
            <a:endParaRPr kumimoji="1" lang="en-US" altLang="zh-CN" sz="2200" dirty="0">
              <a:solidFill>
                <a:srgbClr val="33CC33"/>
              </a:solidFill>
              <a:latin typeface="Times New Roman" panose="02020603050405020304" pitchFamily="18" charset="0"/>
            </a:endParaRPr>
          </a:p>
          <a:p>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for p</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endParaRPr lang="en-US" altLang="zh-CN" sz="2400">
              <a:solidFill>
                <a:srgbClr val="FFFF00"/>
              </a:solidFill>
              <a:ea typeface="幼圆" panose="02010509060101010101" pitchFamily="49" charset="-122"/>
            </a:endParaRPr>
          </a:p>
        </p:txBody>
      </p:sp>
      <p:sp>
        <p:nvSpPr>
          <p:cNvPr id="78852" name="Rectangle 4"/>
          <p:cNvSpPr>
            <a:spLocks noChangeArrowheads="1"/>
          </p:cNvSpPr>
          <p:nvPr/>
        </p:nvSpPr>
        <p:spPr bwMode="auto">
          <a:xfrm>
            <a:off x="1908175" y="4373563"/>
            <a:ext cx="6767513" cy="2420937"/>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3" name="Text Box 5"/>
          <p:cNvSpPr txBox="1">
            <a:spLocks noChangeArrowheads="1"/>
          </p:cNvSpPr>
          <p:nvPr/>
        </p:nvSpPr>
        <p:spPr bwMode="auto">
          <a:xfrm>
            <a:off x="250825" y="4373563"/>
            <a:ext cx="1531938" cy="398780"/>
          </a:xfrm>
          <a:prstGeom prst="rect">
            <a:avLst/>
          </a:prstGeom>
          <a:solidFill>
            <a:schemeClr val="bg1">
              <a:lumMod val="75000"/>
              <a:lumOff val="25000"/>
            </a:schemeClr>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000">
                <a:latin typeface="Times New Roman" panose="02020603050405020304" pitchFamily="18" charset="0"/>
                <a:ea typeface="幼圆" panose="02010509060101010101" pitchFamily="49" charset="-122"/>
              </a:rPr>
              <a:t>计算</a:t>
            </a:r>
            <a:r>
              <a:rPr lang="en-US" altLang="zh-CN" sz="2000">
                <a:latin typeface="Times New Roman" panose="02020603050405020304" pitchFamily="18" charset="0"/>
                <a:ea typeface="幼圆" panose="02010509060101010101" pitchFamily="49" charset="-122"/>
              </a:rPr>
              <a:t>ctemp</a:t>
            </a:r>
            <a:endParaRPr lang="en-US" altLang="zh-CN" sz="2000">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179388" y="476250"/>
            <a:ext cx="85693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=0;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&lt;Q.nu;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r>
              <a:rPr kumimoji="1" lang="en-US" altLang="zh-CN" sz="2200" dirty="0" smtClean="0">
                <a:latin typeface="Times New Roman" panose="02020603050405020304" pitchFamily="18" charset="0"/>
              </a:rPr>
              <a:t>                                if (</a:t>
            </a:r>
            <a:r>
              <a:rPr kumimoji="1" lang="en-US" altLang="zh-CN" sz="2200" dirty="0" err="1" smtClean="0">
                <a:latin typeface="Times New Roman" panose="02020603050405020304" pitchFamily="18" charset="0"/>
              </a:rPr>
              <a:t>ctemp</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ccol</a:t>
            </a:r>
            <a:r>
              <a:rPr kumimoji="1" lang="en-US" altLang="zh-CN" sz="2200" dirty="0" smtClean="0">
                <a:latin typeface="Times New Roman" panose="02020603050405020304" pitchFamily="18" charset="0"/>
              </a:rPr>
              <a:t>] {</a:t>
            </a:r>
            <a:endParaRPr kumimoji="1" lang="en-US" altLang="zh-CN" sz="2200" dirty="0" smtClean="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&gt; MAXSIZE) </a:t>
            </a:r>
            <a:endParaRPr kumimoji="1" lang="en-US" altLang="zh-CN" sz="2200" dirty="0" smtClean="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a:latin typeface="Times New Roman" panose="02020603050405020304" pitchFamily="18" charset="0"/>
              </a:rPr>
              <a:t>ERROR;</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 </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].j =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ctemp</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smtClean="0">
                <a:solidFill>
                  <a:srgbClr val="33CC33"/>
                </a:solidFill>
                <a:latin typeface="Times New Roman" panose="02020603050405020304" pitchFamily="18" charset="0"/>
              </a:rPr>
              <a:t>//else</a:t>
            </a:r>
            <a:endParaRPr kumimoji="1" lang="en-US" altLang="zh-CN" sz="2200" dirty="0" smtClean="0">
              <a:solidFill>
                <a:srgbClr val="33CC33"/>
              </a:solidFill>
              <a:latin typeface="Times New Roman" panose="02020603050405020304" pitchFamily="18" charset="0"/>
            </a:endParaRPr>
          </a:p>
          <a:p>
            <a:r>
              <a:rPr kumimoji="1" lang="en-US" altLang="zh-CN" sz="2200" dirty="0" smtClean="0">
                <a:latin typeface="Times New Roman" panose="02020603050405020304" pitchFamily="18" charset="0"/>
              </a:rPr>
              <a:t>                                } </a:t>
            </a:r>
            <a:r>
              <a:rPr kumimoji="1" lang="en-US" altLang="zh-CN" sz="2200" dirty="0" smtClean="0">
                <a:solidFill>
                  <a:srgbClr val="33CC33"/>
                </a:solidFill>
                <a:latin typeface="Times New Roman" panose="02020603050405020304" pitchFamily="18" charset="0"/>
              </a:rPr>
              <a:t>//if</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err="1">
                <a:solidFill>
                  <a:srgbClr val="33CC33"/>
                </a:solidFill>
                <a:latin typeface="Times New Roman" panose="02020603050405020304" pitchFamily="18" charset="0"/>
              </a:rPr>
              <a:t>ccol</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smtClean="0">
                <a:solidFill>
                  <a:srgbClr val="33CC33"/>
                </a:solidFill>
                <a:latin typeface="Times New Roman" panose="02020603050405020304" pitchFamily="18" charset="0"/>
              </a:rPr>
              <a:t>arrow</a:t>
            </a:r>
            <a:endParaRPr kumimoji="1" lang="en-US" altLang="zh-CN" sz="2200" dirty="0">
              <a:solidFill>
                <a:srgbClr val="33CC33"/>
              </a:solidFill>
              <a:latin typeface="Times New Roman" panose="02020603050405020304" pitchFamily="18" charset="0"/>
            </a:endParaRPr>
          </a:p>
          <a:p>
            <a:r>
              <a:rPr kumimoji="1" lang="en-US" altLang="zh-CN" sz="2200" dirty="0">
                <a:solidFill>
                  <a:srgbClr val="33CC33"/>
                </a:solidFill>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a:solidFill>
                  <a:srgbClr val="33CC33"/>
                </a:solidFill>
                <a:latin typeface="Times New Roman" panose="02020603050405020304" pitchFamily="18" charset="0"/>
              </a:rPr>
              <a:t>//if</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return OK;</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79878" name="Rectangle 6"/>
          <p:cNvSpPr>
            <a:spLocks noChangeArrowheads="1"/>
          </p:cNvSpPr>
          <p:nvPr/>
        </p:nvSpPr>
        <p:spPr bwMode="auto">
          <a:xfrm>
            <a:off x="1547664" y="476250"/>
            <a:ext cx="6337300" cy="338455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Text Box 7"/>
          <p:cNvSpPr txBox="1">
            <a:spLocks noChangeArrowheads="1"/>
          </p:cNvSpPr>
          <p:nvPr/>
        </p:nvSpPr>
        <p:spPr bwMode="auto">
          <a:xfrm>
            <a:off x="5568315" y="3860800"/>
            <a:ext cx="2316480" cy="398780"/>
          </a:xfrm>
          <a:prstGeom prst="rect">
            <a:avLst/>
          </a:prstGeom>
          <a:solidFill>
            <a:schemeClr val="bg1">
              <a:lumMod val="75000"/>
              <a:lumOff val="25000"/>
            </a:schemeClr>
          </a:solidFill>
          <a:ln w="28575">
            <a:solidFill>
              <a:srgbClr val="FFFF00"/>
            </a:solidFill>
            <a:miter lim="800000"/>
          </a:ln>
          <a:effectLst/>
        </p:spPr>
        <p:txBody>
          <a:bodyPr wrap="square">
            <a:spAutoFit/>
          </a:bodyPr>
          <a:lstStyle/>
          <a:p>
            <a:r>
              <a:rPr lang="zh-CN" sz="2000">
                <a:latin typeface="Times New Roman" panose="02020603050405020304" pitchFamily="18" charset="0"/>
                <a:ea typeface="幼圆" panose="02010509060101010101" pitchFamily="49" charset="-122"/>
              </a:rPr>
              <a:t>由</a:t>
            </a:r>
            <a:r>
              <a:rPr lang="en-US" altLang="zh-CN" sz="2000">
                <a:latin typeface="Times New Roman" panose="02020603050405020304" pitchFamily="18" charset="0"/>
                <a:ea typeface="幼圆" panose="02010509060101010101" pitchFamily="49" charset="-122"/>
              </a:rPr>
              <a:t>ctemp</a:t>
            </a:r>
            <a:r>
              <a:rPr lang="zh-CN" altLang="en-US" sz="2000">
                <a:latin typeface="Times New Roman" panose="02020603050405020304" pitchFamily="18" charset="0"/>
                <a:ea typeface="幼圆" panose="02010509060101010101" pitchFamily="49" charset="-122"/>
              </a:rPr>
              <a:t>构建</a:t>
            </a:r>
            <a:r>
              <a:rPr lang="en-US" altLang="zh-CN" sz="2000">
                <a:latin typeface="Times New Roman" panose="02020603050405020304" pitchFamily="18" charset="0"/>
                <a:ea typeface="幼圆" panose="02010509060101010101" pitchFamily="49" charset="-122"/>
              </a:rPr>
              <a:t>C</a:t>
            </a:r>
            <a:r>
              <a:rPr lang="zh-CN" altLang="en-US" sz="2000">
                <a:latin typeface="Times New Roman" panose="02020603050405020304" pitchFamily="18" charset="0"/>
                <a:ea typeface="幼圆" panose="02010509060101010101" pitchFamily="49" charset="-122"/>
              </a:rPr>
              <a:t>矩阵</a:t>
            </a:r>
            <a:endParaRPr lang="zh-CN" altLang="en-US" sz="2000">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620713"/>
            <a:ext cx="8497888"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a:t>
            </a:r>
            <a:r>
              <a:rPr kumimoji="1" lang="en-US" altLang="zh-CN" sz="2200" dirty="0" err="1">
                <a:latin typeface="Times New Roman" panose="02020603050405020304" pitchFamily="18" charset="0"/>
              </a:rPr>
              <a:t>ctemp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(M.mu != N.nu) return ERROR;</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&gt;mu = M.nu;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&gt;nu = N.mu;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是否为</a:t>
            </a:r>
            <a:r>
              <a:rPr kumimoji="1" lang="en-US" altLang="zh-CN" sz="2200" dirty="0" err="1">
                <a:solidFill>
                  <a:srgbClr val="339933"/>
                </a:solidFill>
                <a:latin typeface="Times New Roman" panose="02020603050405020304" pitchFamily="18" charset="0"/>
                <a:sym typeface="+mn-ea"/>
              </a:rPr>
              <a:t>0</a:t>
            </a:r>
            <a:r>
              <a:rPr kumimoji="1" lang="zh-CN" altLang="en-US" sz="2200" dirty="0" err="1">
                <a:solidFill>
                  <a:srgbClr val="339933"/>
                </a:solidFill>
                <a:latin typeface="Times New Roman" panose="02020603050405020304" pitchFamily="18" charset="0"/>
                <a:sym typeface="+mn-ea"/>
              </a:rPr>
              <a:t>矩阵</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对于</a:t>
            </a:r>
            <a:r>
              <a:rPr kumimoji="1" lang="en-US" altLang="zh-CN" sz="2200" dirty="0" err="1">
                <a:solidFill>
                  <a:srgbClr val="339933"/>
                </a:solidFill>
                <a:latin typeface="Times New Roman" panose="02020603050405020304" pitchFamily="18" charset="0"/>
                <a:sym typeface="+mn-ea"/>
              </a:rPr>
              <a:t>M</a:t>
            </a:r>
            <a:r>
              <a:rPr kumimoji="1" lang="zh-CN" altLang="en-US" sz="2200" dirty="0" err="1">
                <a:solidFill>
                  <a:srgbClr val="339933"/>
                </a:solidFill>
                <a:latin typeface="Times New Roman" panose="02020603050405020304" pitchFamily="18" charset="0"/>
                <a:sym typeface="+mn-ea"/>
              </a:rPr>
              <a:t>中每一行</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rPr>
              <a:t>ctemp</a:t>
            </a:r>
            <a:r>
              <a:rPr kumimoji="1" lang="en-US" altLang="zh-CN" sz="2200" dirty="0">
                <a:solidFill>
                  <a:srgbClr val="FFFF00"/>
                </a:solidFill>
                <a:latin typeface="Times New Roman" panose="02020603050405020304" pitchFamily="18" charset="0"/>
              </a:rPr>
              <a:t>[]=0;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sz="2200" dirty="0" err="1">
                <a:solidFill>
                  <a:srgbClr val="339933"/>
                </a:solidFill>
                <a:latin typeface="Times New Roman" panose="02020603050405020304" pitchFamily="18" charset="0"/>
              </a:rPr>
              <a:t>//更新Q中参数</a:t>
            </a:r>
            <a:r>
              <a:rPr kumimoji="1" lang="zh-CN" altLang="en-US" sz="2200" dirty="0" err="1">
                <a:solidFill>
                  <a:srgbClr val="339933"/>
                </a:solidFill>
                <a:latin typeface="Times New Roman" panose="02020603050405020304" pitchFamily="18" charset="0"/>
                <a:sym typeface="+mn-ea"/>
              </a:rPr>
              <a:t>rpos</a:t>
            </a:r>
            <a:r>
              <a:rPr kumimoji="1" lang="en-US" altLang="zh-CN" sz="2200" dirty="0" err="1">
                <a:solidFill>
                  <a:srgbClr val="339933"/>
                </a:solidFill>
                <a:latin typeface="Times New Roman" panose="02020603050405020304" pitchFamily="18" charset="0"/>
                <a:sym typeface="+mn-ea"/>
              </a:rPr>
              <a:t>[]</a:t>
            </a:r>
            <a:endParaRPr kumimoji="1" lang="zh-CN" altLang="en-US" sz="2200" dirty="0" err="1">
              <a:solidFill>
                <a:srgbClr val="3399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FFFF00"/>
                </a:solidFill>
                <a:latin typeface="Times New Roman" panose="02020603050405020304" pitchFamily="18" charset="0"/>
              </a:rPr>
              <a:t>brow=</a:t>
            </a:r>
            <a:r>
              <a:rPr kumimoji="1" lang="en-US" altLang="zh-CN" sz="2200" dirty="0" err="1" smtClean="0">
                <a:solidFill>
                  <a:srgbClr val="FFFF00"/>
                </a:solidFill>
                <a:latin typeface="Times New Roman" panose="02020603050405020304" pitchFamily="18" charset="0"/>
              </a:rPr>
              <a:t>M.data</a:t>
            </a:r>
            <a:r>
              <a:rPr kumimoji="1" lang="en-US" altLang="zh-CN" sz="2200" dirty="0" smtClean="0">
                <a:solidFill>
                  <a:srgbClr val="FFFF00"/>
                </a:solidFill>
                <a:latin typeface="Times New Roman" panose="02020603050405020304" pitchFamily="18" charset="0"/>
              </a:rPr>
              <a:t>[p</a:t>
            </a:r>
            <a:r>
              <a:rPr kumimoji="1" lang="en-US" altLang="zh-CN" sz="2200" dirty="0">
                <a:solidFill>
                  <a:srgbClr val="FFFF00"/>
                </a:solidFill>
                <a:latin typeface="Times New Roman" panose="02020603050405020304" pitchFamily="18" charset="0"/>
              </a:rPr>
              <a:t>].j; </a:t>
            </a:r>
            <a:r>
              <a:rPr kumimoji="1" lang="zh-CN" altLang="en-US" sz="2200" dirty="0" err="1">
                <a:solidFill>
                  <a:srgbClr val="339933"/>
                </a:solidFill>
                <a:latin typeface="Times New Roman" panose="02020603050405020304" pitchFamily="18" charset="0"/>
              </a:rPr>
              <a:t>//获取该元素列号</a:t>
            </a:r>
            <a:endParaRPr kumimoji="1" lang="en-US" altLang="zh-CN" sz="2200"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ccol</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N.data</a:t>
            </a:r>
            <a:r>
              <a:rPr kumimoji="1" lang="en-US" altLang="zh-CN" sz="2200" dirty="0" smtClean="0">
                <a:latin typeface="Times New Roman" panose="02020603050405020304" pitchFamily="18" charset="0"/>
              </a:rPr>
              <a:t>[q</a:t>
            </a:r>
            <a:r>
              <a:rPr kumimoji="1" lang="en-US" altLang="zh-CN" sz="2200" dirty="0">
                <a:latin typeface="Times New Roman" panose="02020603050405020304" pitchFamily="18" charset="0"/>
              </a:rPr>
              <a:t>].j;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ctemp</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a:solidFill>
                  <a:srgbClr val="33CC33"/>
                </a:solidFill>
                <a:latin typeface="Times New Roman" panose="02020603050405020304" pitchFamily="18" charset="0"/>
              </a:rPr>
              <a:t>//for q</a:t>
            </a:r>
            <a:endParaRPr kumimoji="1" lang="en-US" altLang="zh-CN" sz="2200" dirty="0">
              <a:solidFill>
                <a:srgbClr val="33CC33"/>
              </a:solidFill>
              <a:latin typeface="Times New Roman" panose="02020603050405020304" pitchFamily="18" charset="0"/>
            </a:endParaRPr>
          </a:p>
          <a:p>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for p</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endParaRPr lang="en-US" altLang="zh-CN" sz="2400">
              <a:solidFill>
                <a:srgbClr val="FFFF00"/>
              </a:solidFill>
              <a:ea typeface="幼圆" panose="02010509060101010101" pitchFamily="49" charset="-122"/>
            </a:endParaRPr>
          </a:p>
        </p:txBody>
      </p:sp>
      <p:sp>
        <p:nvSpPr>
          <p:cNvPr id="2" name="文本框 1"/>
          <p:cNvSpPr txBox="1"/>
          <p:nvPr/>
        </p:nvSpPr>
        <p:spPr>
          <a:xfrm>
            <a:off x="3060065" y="2132965"/>
            <a:ext cx="6101715" cy="706755"/>
          </a:xfrm>
          <a:prstGeom prst="rect">
            <a:avLst/>
          </a:prstGeom>
          <a:solidFill>
            <a:schemeClr val="accent6"/>
          </a:solidFill>
        </p:spPr>
        <p:txBody>
          <a:bodyPr wrap="square" rtlCol="0">
            <a:spAutoFit/>
          </a:bodyPr>
          <a:p>
            <a:r>
              <a:rPr lang="zh-CN" altLang="en-US" sz="2000" b="1">
                <a:solidFill>
                  <a:schemeClr val="accent5"/>
                </a:solidFill>
              </a:rPr>
              <a:t>每个</a:t>
            </a:r>
            <a:r>
              <a:rPr kumimoji="1" lang="en-US" altLang="zh-CN" sz="2000" b="1" dirty="0" err="1" smtClean="0">
                <a:solidFill>
                  <a:schemeClr val="accent5"/>
                </a:solidFill>
                <a:latin typeface="Times New Roman" panose="02020603050405020304" pitchFamily="18" charset="0"/>
                <a:sym typeface="+mn-ea"/>
              </a:rPr>
              <a:t>ctemp</a:t>
            </a:r>
            <a:r>
              <a:rPr kumimoji="1" lang="en-US" altLang="zh-CN" sz="2000" b="1" dirty="0">
                <a:solidFill>
                  <a:schemeClr val="accent5"/>
                </a:solidFill>
                <a:latin typeface="Times New Roman" panose="02020603050405020304" pitchFamily="18" charset="0"/>
                <a:sym typeface="+mn-ea"/>
              </a:rPr>
              <a:t>[]</a:t>
            </a:r>
            <a:r>
              <a:rPr kumimoji="1" lang="zh-CN" altLang="en-US" sz="2000" b="1" dirty="0">
                <a:solidFill>
                  <a:schemeClr val="accent5"/>
                </a:solidFill>
                <a:latin typeface="Times New Roman" panose="02020603050405020304" pitchFamily="18" charset="0"/>
                <a:sym typeface="+mn-ea"/>
              </a:rPr>
              <a:t>长度为</a:t>
            </a:r>
            <a:r>
              <a:rPr kumimoji="1" lang="en-US" altLang="zh-CN" sz="2000" b="1" dirty="0">
                <a:solidFill>
                  <a:schemeClr val="accent5"/>
                </a:solidFill>
                <a:latin typeface="Times New Roman" panose="02020603050405020304" pitchFamily="18" charset="0"/>
                <a:sym typeface="+mn-ea"/>
              </a:rPr>
              <a:t>N.nu</a:t>
            </a:r>
            <a:r>
              <a:rPr kumimoji="1" lang="zh-CN" altLang="en-US" sz="2000" b="1" dirty="0">
                <a:solidFill>
                  <a:schemeClr val="accent5"/>
                </a:solidFill>
                <a:latin typeface="Times New Roman" panose="02020603050405020304" pitchFamily="18" charset="0"/>
                <a:sym typeface="+mn-ea"/>
              </a:rPr>
              <a:t>，置</a:t>
            </a:r>
            <a:r>
              <a:rPr kumimoji="1" lang="en-US" altLang="zh-CN" sz="2000" b="1" dirty="0">
                <a:solidFill>
                  <a:schemeClr val="accent5"/>
                </a:solidFill>
                <a:latin typeface="Times New Roman" panose="02020603050405020304" pitchFamily="18" charset="0"/>
                <a:sym typeface="+mn-ea"/>
              </a:rPr>
              <a:t>0</a:t>
            </a:r>
            <a:r>
              <a:rPr kumimoji="1" lang="zh-CN" altLang="en-US" sz="2000" b="1" dirty="0">
                <a:solidFill>
                  <a:schemeClr val="accent5"/>
                </a:solidFill>
                <a:latin typeface="Times New Roman" panose="02020603050405020304" pitchFamily="18" charset="0"/>
                <a:sym typeface="+mn-ea"/>
              </a:rPr>
              <a:t>操作复杂度为</a:t>
            </a:r>
            <a:r>
              <a:rPr kumimoji="1" lang="en-US" altLang="zh-CN" sz="2000" b="1" dirty="0">
                <a:solidFill>
                  <a:schemeClr val="accent5"/>
                </a:solidFill>
                <a:latin typeface="Times New Roman" panose="02020603050405020304" pitchFamily="18" charset="0"/>
                <a:sym typeface="+mn-ea"/>
              </a:rPr>
              <a:t>O(N.nu)</a:t>
            </a:r>
            <a:r>
              <a:rPr kumimoji="1" lang="zh-CN" altLang="en-US" sz="2000" b="1" dirty="0">
                <a:solidFill>
                  <a:schemeClr val="accent5"/>
                </a:solidFill>
                <a:latin typeface="Times New Roman" panose="02020603050405020304" pitchFamily="18" charset="0"/>
                <a:sym typeface="+mn-ea"/>
              </a:rPr>
              <a:t>，共进行</a:t>
            </a:r>
            <a:r>
              <a:rPr kumimoji="1" lang="en-US" altLang="zh-CN" sz="2000" b="1" dirty="0">
                <a:solidFill>
                  <a:schemeClr val="accent5"/>
                </a:solidFill>
                <a:latin typeface="Times New Roman" panose="02020603050405020304" pitchFamily="18" charset="0"/>
                <a:sym typeface="+mn-ea"/>
              </a:rPr>
              <a:t>M.mu</a:t>
            </a:r>
            <a:r>
              <a:rPr kumimoji="1" lang="zh-CN" altLang="en-US" sz="2000" b="1" dirty="0">
                <a:solidFill>
                  <a:schemeClr val="accent5"/>
                </a:solidFill>
                <a:latin typeface="Times New Roman" panose="02020603050405020304" pitchFamily="18" charset="0"/>
                <a:sym typeface="+mn-ea"/>
              </a:rPr>
              <a:t>轮，总复杂度</a:t>
            </a:r>
            <a:r>
              <a:rPr kumimoji="1" lang="en-US" altLang="zh-CN" sz="2000" b="1" dirty="0">
                <a:solidFill>
                  <a:schemeClr val="accent5"/>
                </a:solidFill>
                <a:latin typeface="Times New Roman" panose="02020603050405020304" pitchFamily="18" charset="0"/>
                <a:sym typeface="+mn-ea"/>
              </a:rPr>
              <a:t>O(N.nu*M.mu)</a:t>
            </a:r>
            <a:endParaRPr kumimoji="1" lang="en-US" altLang="zh-CN" sz="2000" b="1" dirty="0">
              <a:solidFill>
                <a:schemeClr val="accent5"/>
              </a:solidFill>
              <a:latin typeface="Times New Roman" panose="02020603050405020304" pitchFamily="18" charset="0"/>
              <a:sym typeface="+mn-ea"/>
            </a:endParaRPr>
          </a:p>
        </p:txBody>
      </p:sp>
      <p:sp>
        <p:nvSpPr>
          <p:cNvPr id="3" name="矩形 2"/>
          <p:cNvSpPr/>
          <p:nvPr/>
        </p:nvSpPr>
        <p:spPr>
          <a:xfrm>
            <a:off x="1972310" y="3717290"/>
            <a:ext cx="1411605" cy="360045"/>
          </a:xfrm>
          <a:prstGeom prst="rect">
            <a:avLst/>
          </a:prstGeom>
          <a:noFill/>
          <a:ln>
            <a:solidFill>
              <a:schemeClr val="accent5"/>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620713"/>
            <a:ext cx="8497888"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a:t>
            </a:r>
            <a:r>
              <a:rPr kumimoji="1" lang="en-US" altLang="zh-CN" sz="2200" dirty="0" err="1">
                <a:latin typeface="Times New Roman" panose="02020603050405020304" pitchFamily="18" charset="0"/>
              </a:rPr>
              <a:t>ctemp</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(M.mu != N.nu) return ERROR;</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&gt;mu = M.nu;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&gt;nu = N.mu;</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是否为</a:t>
            </a:r>
            <a:r>
              <a:rPr kumimoji="1" lang="en-US" altLang="zh-CN" sz="2200" dirty="0" err="1">
                <a:solidFill>
                  <a:srgbClr val="339933"/>
                </a:solidFill>
                <a:latin typeface="Times New Roman" panose="02020603050405020304" pitchFamily="18" charset="0"/>
                <a:sym typeface="+mn-ea"/>
              </a:rPr>
              <a:t>0</a:t>
            </a:r>
            <a:r>
              <a:rPr kumimoji="1" lang="zh-CN" altLang="en-US" sz="2200" dirty="0" err="1">
                <a:solidFill>
                  <a:srgbClr val="339933"/>
                </a:solidFill>
                <a:latin typeface="Times New Roman" panose="02020603050405020304" pitchFamily="18" charset="0"/>
                <a:sym typeface="+mn-ea"/>
              </a:rPr>
              <a:t>矩阵</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对于</a:t>
            </a:r>
            <a:r>
              <a:rPr kumimoji="1" lang="en-US" altLang="zh-CN" sz="2200" dirty="0" err="1">
                <a:solidFill>
                  <a:srgbClr val="339933"/>
                </a:solidFill>
                <a:latin typeface="Times New Roman" panose="02020603050405020304" pitchFamily="18" charset="0"/>
                <a:sym typeface="+mn-ea"/>
              </a:rPr>
              <a:t>M</a:t>
            </a:r>
            <a:r>
              <a:rPr kumimoji="1" lang="zh-CN" altLang="en-US" sz="2200" dirty="0" err="1">
                <a:solidFill>
                  <a:srgbClr val="339933"/>
                </a:solidFill>
                <a:latin typeface="Times New Roman" panose="02020603050405020304" pitchFamily="18" charset="0"/>
                <a:sym typeface="+mn-ea"/>
              </a:rPr>
              <a:t>中每一行</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rPr>
              <a:t>ctemp</a:t>
            </a:r>
            <a:r>
              <a:rPr kumimoji="1" lang="en-US" altLang="zh-CN" sz="2200" dirty="0">
                <a:solidFill>
                  <a:srgbClr val="FFFF00"/>
                </a:solidFill>
                <a:latin typeface="Times New Roman" panose="02020603050405020304" pitchFamily="18" charset="0"/>
              </a:rPr>
              <a:t>[]=0;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sz="2200" dirty="0" err="1">
                <a:solidFill>
                  <a:srgbClr val="339933"/>
                </a:solidFill>
                <a:latin typeface="Times New Roman" panose="02020603050405020304" pitchFamily="18" charset="0"/>
              </a:rPr>
              <a:t>//更新Q中参数</a:t>
            </a:r>
            <a:r>
              <a:rPr kumimoji="1" lang="zh-CN" altLang="en-US" sz="2200" dirty="0" err="1">
                <a:solidFill>
                  <a:srgbClr val="339933"/>
                </a:solidFill>
                <a:latin typeface="Times New Roman" panose="02020603050405020304" pitchFamily="18" charset="0"/>
                <a:sym typeface="+mn-ea"/>
              </a:rPr>
              <a:t>rpos</a:t>
            </a:r>
            <a:r>
              <a:rPr kumimoji="1" lang="en-US" altLang="zh-CN" sz="2200" dirty="0" err="1">
                <a:solidFill>
                  <a:srgbClr val="339933"/>
                </a:solidFill>
                <a:latin typeface="Times New Roman" panose="02020603050405020304" pitchFamily="18" charset="0"/>
                <a:sym typeface="+mn-ea"/>
              </a:rPr>
              <a:t>[]</a:t>
            </a:r>
            <a:endParaRPr kumimoji="1" lang="zh-CN" altLang="en-US" sz="2200" dirty="0" err="1">
              <a:solidFill>
                <a:srgbClr val="3399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FFFF00"/>
                </a:solidFill>
                <a:latin typeface="Times New Roman" panose="02020603050405020304" pitchFamily="18" charset="0"/>
              </a:rPr>
              <a:t>brow=</a:t>
            </a:r>
            <a:r>
              <a:rPr kumimoji="1" lang="en-US" altLang="zh-CN" sz="2200" dirty="0" err="1" smtClean="0">
                <a:solidFill>
                  <a:srgbClr val="FFFF00"/>
                </a:solidFill>
                <a:latin typeface="Times New Roman" panose="02020603050405020304" pitchFamily="18" charset="0"/>
              </a:rPr>
              <a:t>M.data</a:t>
            </a:r>
            <a:r>
              <a:rPr kumimoji="1" lang="en-US" altLang="zh-CN" sz="2200" dirty="0" smtClean="0">
                <a:solidFill>
                  <a:srgbClr val="FFFF00"/>
                </a:solidFill>
                <a:latin typeface="Times New Roman" panose="02020603050405020304" pitchFamily="18" charset="0"/>
              </a:rPr>
              <a:t>[p</a:t>
            </a:r>
            <a:r>
              <a:rPr kumimoji="1" lang="en-US" altLang="zh-CN" sz="2200" dirty="0">
                <a:solidFill>
                  <a:srgbClr val="FFFF00"/>
                </a:solidFill>
                <a:latin typeface="Times New Roman" panose="02020603050405020304" pitchFamily="18" charset="0"/>
              </a:rPr>
              <a:t>].j; </a:t>
            </a:r>
            <a:r>
              <a:rPr kumimoji="1" lang="zh-CN" altLang="en-US" sz="2200" dirty="0" err="1">
                <a:solidFill>
                  <a:srgbClr val="339933"/>
                </a:solidFill>
                <a:latin typeface="Times New Roman" panose="02020603050405020304" pitchFamily="18" charset="0"/>
              </a:rPr>
              <a:t>//获取该元素列号</a:t>
            </a:r>
            <a:endParaRPr kumimoji="1" lang="en-US" altLang="zh-CN" sz="2200"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ccol</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N.data</a:t>
            </a:r>
            <a:r>
              <a:rPr kumimoji="1" lang="en-US" altLang="zh-CN" sz="2200" dirty="0" smtClean="0">
                <a:latin typeface="Times New Roman" panose="02020603050405020304" pitchFamily="18" charset="0"/>
              </a:rPr>
              <a:t>[q</a:t>
            </a:r>
            <a:r>
              <a:rPr kumimoji="1" lang="en-US" altLang="zh-CN" sz="2200" dirty="0">
                <a:latin typeface="Times New Roman" panose="02020603050405020304" pitchFamily="18" charset="0"/>
              </a:rPr>
              <a:t>].j;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ctemp</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a:solidFill>
                  <a:srgbClr val="33CC33"/>
                </a:solidFill>
                <a:latin typeface="Times New Roman" panose="02020603050405020304" pitchFamily="18" charset="0"/>
              </a:rPr>
              <a:t>//for q</a:t>
            </a:r>
            <a:endParaRPr kumimoji="1" lang="en-US" altLang="zh-CN" sz="2200" dirty="0">
              <a:solidFill>
                <a:srgbClr val="33CC33"/>
              </a:solidFill>
              <a:latin typeface="Times New Roman" panose="02020603050405020304" pitchFamily="18" charset="0"/>
            </a:endParaRPr>
          </a:p>
          <a:p>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for p</a:t>
            </a:r>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endParaRPr lang="en-US" altLang="zh-CN" sz="2400">
              <a:solidFill>
                <a:srgbClr val="FFFF00"/>
              </a:solidFill>
              <a:ea typeface="幼圆" panose="02010509060101010101" pitchFamily="49" charset="-122"/>
            </a:endParaRPr>
          </a:p>
        </p:txBody>
      </p:sp>
      <p:sp>
        <p:nvSpPr>
          <p:cNvPr id="78852" name="Rectangle 4"/>
          <p:cNvSpPr>
            <a:spLocks noChangeArrowheads="1"/>
          </p:cNvSpPr>
          <p:nvPr/>
        </p:nvSpPr>
        <p:spPr bwMode="auto">
          <a:xfrm>
            <a:off x="1908175" y="4373563"/>
            <a:ext cx="6767513" cy="2420937"/>
          </a:xfrm>
          <a:prstGeom prst="rect">
            <a:avLst/>
          </a:prstGeom>
          <a:noFill/>
          <a:ln w="28575">
            <a:solidFill>
              <a:schemeClr val="accent5"/>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2700020" y="1917065"/>
            <a:ext cx="6212205" cy="1322070"/>
          </a:xfrm>
          <a:prstGeom prst="rect">
            <a:avLst/>
          </a:prstGeom>
          <a:solidFill>
            <a:schemeClr val="accent6"/>
          </a:solidFill>
        </p:spPr>
        <p:txBody>
          <a:bodyPr wrap="square" rtlCol="0">
            <a:spAutoFit/>
          </a:bodyPr>
          <a:p>
            <a:r>
              <a:rPr kumimoji="1" lang="zh-CN" altLang="en-US" sz="2000" b="1" dirty="0">
                <a:solidFill>
                  <a:schemeClr val="accent5"/>
                </a:solidFill>
                <a:latin typeface="Times New Roman" panose="02020603050405020304" pitchFamily="18" charset="0"/>
                <a:sym typeface="+mn-ea"/>
              </a:rPr>
              <a:t>第一个</a:t>
            </a:r>
            <a:r>
              <a:rPr kumimoji="1" lang="en-US" altLang="zh-CN" sz="2000" b="1" dirty="0">
                <a:solidFill>
                  <a:schemeClr val="accent5"/>
                </a:solidFill>
                <a:latin typeface="Times New Roman" panose="02020603050405020304" pitchFamily="18" charset="0"/>
                <a:sym typeface="+mn-ea"/>
              </a:rPr>
              <a:t>for</a:t>
            </a:r>
            <a:r>
              <a:rPr kumimoji="1" lang="zh-CN" altLang="en-US" sz="2000" b="1" dirty="0">
                <a:solidFill>
                  <a:schemeClr val="accent5"/>
                </a:solidFill>
                <a:latin typeface="Times New Roman" panose="02020603050405020304" pitchFamily="18" charset="0"/>
                <a:sym typeface="+mn-ea"/>
              </a:rPr>
              <a:t>循环遍历每行，第二个</a:t>
            </a:r>
            <a:r>
              <a:rPr kumimoji="1" lang="en-US" altLang="zh-CN" sz="2000" b="1" dirty="0">
                <a:solidFill>
                  <a:schemeClr val="accent5"/>
                </a:solidFill>
                <a:latin typeface="Times New Roman" panose="02020603050405020304" pitchFamily="18" charset="0"/>
                <a:sym typeface="+mn-ea"/>
              </a:rPr>
              <a:t>for</a:t>
            </a:r>
            <a:r>
              <a:rPr kumimoji="1" lang="zh-CN" altLang="en-US" sz="2000" b="1" dirty="0">
                <a:solidFill>
                  <a:schemeClr val="accent5"/>
                </a:solidFill>
                <a:latin typeface="Times New Roman" panose="02020603050405020304" pitchFamily="18" charset="0"/>
                <a:sym typeface="+mn-ea"/>
              </a:rPr>
              <a:t>循环遍历行中每个元素，因此总循环轮数</a:t>
            </a:r>
            <a:r>
              <a:rPr kumimoji="1" lang="en-US" altLang="zh-CN" sz="2000" b="1" dirty="0">
                <a:solidFill>
                  <a:schemeClr val="accent5"/>
                </a:solidFill>
                <a:latin typeface="Times New Roman" panose="02020603050405020304" pitchFamily="18" charset="0"/>
                <a:sym typeface="+mn-ea"/>
              </a:rPr>
              <a:t>M.tu;</a:t>
            </a:r>
            <a:r>
              <a:rPr kumimoji="1" lang="zh-CN" altLang="en-US" sz="2000" b="1" dirty="0">
                <a:solidFill>
                  <a:schemeClr val="accent5"/>
                </a:solidFill>
                <a:latin typeface="Times New Roman" panose="02020603050405020304" pitchFamily="18" charset="0"/>
                <a:sym typeface="+mn-ea"/>
              </a:rPr>
              <a:t>循环内部，需要遍历</a:t>
            </a:r>
            <a:r>
              <a:rPr kumimoji="1" lang="en-US" altLang="zh-CN" sz="2000" b="1" dirty="0">
                <a:solidFill>
                  <a:schemeClr val="accent5"/>
                </a:solidFill>
                <a:latin typeface="Times New Roman" panose="02020603050405020304" pitchFamily="18" charset="0"/>
                <a:sym typeface="+mn-ea"/>
              </a:rPr>
              <a:t>N</a:t>
            </a:r>
            <a:r>
              <a:rPr kumimoji="1" lang="zh-CN" altLang="en-US" sz="2000" b="1" dirty="0">
                <a:solidFill>
                  <a:schemeClr val="accent5"/>
                </a:solidFill>
                <a:latin typeface="Times New Roman" panose="02020603050405020304" pitchFamily="18" charset="0"/>
                <a:sym typeface="+mn-ea"/>
              </a:rPr>
              <a:t>中某一特定行，平均行长度为</a:t>
            </a:r>
            <a:r>
              <a:rPr kumimoji="1" lang="en-US" altLang="zh-CN" sz="2000" b="1" dirty="0">
                <a:solidFill>
                  <a:schemeClr val="accent5"/>
                </a:solidFill>
                <a:latin typeface="Times New Roman" panose="02020603050405020304" pitchFamily="18" charset="0"/>
                <a:sym typeface="+mn-ea"/>
              </a:rPr>
              <a:t>N.tu/N.mu</a:t>
            </a:r>
            <a:endParaRPr kumimoji="1" lang="en-US" altLang="zh-CN" sz="2000" b="1" dirty="0">
              <a:solidFill>
                <a:schemeClr val="accent5"/>
              </a:solidFill>
              <a:latin typeface="Times New Roman" panose="02020603050405020304" pitchFamily="18" charset="0"/>
              <a:sym typeface="+mn-ea"/>
            </a:endParaRPr>
          </a:p>
          <a:p>
            <a:r>
              <a:rPr kumimoji="1" lang="zh-CN" altLang="en-US" sz="2000" b="1" dirty="0">
                <a:solidFill>
                  <a:schemeClr val="accent5"/>
                </a:solidFill>
                <a:latin typeface="Times New Roman" panose="02020603050405020304" pitchFamily="18" charset="0"/>
                <a:sym typeface="+mn-ea"/>
              </a:rPr>
              <a:t>总复杂度</a:t>
            </a:r>
            <a:r>
              <a:rPr kumimoji="1" lang="en-US" altLang="zh-CN" sz="2000" b="1" dirty="0">
                <a:solidFill>
                  <a:schemeClr val="accent5"/>
                </a:solidFill>
                <a:latin typeface="Times New Roman" panose="02020603050405020304" pitchFamily="18" charset="0"/>
                <a:sym typeface="+mn-ea"/>
              </a:rPr>
              <a:t>O(M.tu*N.tu/N.mu)</a:t>
            </a:r>
            <a:endParaRPr kumimoji="1" lang="en-US" altLang="zh-CN" sz="2000" b="1" dirty="0">
              <a:solidFill>
                <a:schemeClr val="accent5"/>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179388" y="476250"/>
            <a:ext cx="85693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for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=0;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&lt;Q.nu;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a:t>
            </a:r>
            <a:endParaRPr kumimoji="1" lang="en-US" altLang="zh-CN" sz="2200" dirty="0" smtClean="0">
              <a:latin typeface="Times New Roman" panose="02020603050405020304" pitchFamily="18" charset="0"/>
            </a:endParaRPr>
          </a:p>
          <a:p>
            <a:r>
              <a:rPr kumimoji="1" lang="en-US" altLang="zh-CN" sz="2200" dirty="0" smtClean="0">
                <a:latin typeface="Times New Roman" panose="02020603050405020304" pitchFamily="18" charset="0"/>
              </a:rPr>
              <a:t>                                if (</a:t>
            </a:r>
            <a:r>
              <a:rPr kumimoji="1" lang="en-US" altLang="zh-CN" sz="2200" dirty="0" err="1" smtClean="0">
                <a:latin typeface="Times New Roman" panose="02020603050405020304" pitchFamily="18" charset="0"/>
              </a:rPr>
              <a:t>ctemp</a:t>
            </a:r>
            <a:r>
              <a:rPr kumimoji="1" lang="en-US" altLang="zh-CN" sz="2200" dirty="0" smtClean="0">
                <a:latin typeface="Times New Roman" panose="02020603050405020304" pitchFamily="18" charset="0"/>
              </a:rPr>
              <a:t>[</a:t>
            </a:r>
            <a:r>
              <a:rPr kumimoji="1" lang="en-US" altLang="zh-CN" sz="2200" dirty="0" err="1" smtClean="0">
                <a:latin typeface="Times New Roman" panose="02020603050405020304" pitchFamily="18" charset="0"/>
              </a:rPr>
              <a:t>ccol</a:t>
            </a:r>
            <a:r>
              <a:rPr kumimoji="1" lang="en-US" altLang="zh-CN" sz="2200" dirty="0" smtClean="0">
                <a:latin typeface="Times New Roman" panose="02020603050405020304" pitchFamily="18" charset="0"/>
              </a:rPr>
              <a:t>] {</a:t>
            </a:r>
            <a:endParaRPr kumimoji="1" lang="en-US" altLang="zh-CN" sz="2200" dirty="0" smtClean="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if </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&gt; MAXSIZE) </a:t>
            </a:r>
            <a:endParaRPr kumimoji="1" lang="en-US" altLang="zh-CN" sz="2200" dirty="0" smtClean="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return </a:t>
            </a:r>
            <a:r>
              <a:rPr kumimoji="1" lang="en-US" altLang="zh-CN" sz="2200" dirty="0">
                <a:latin typeface="Times New Roman" panose="02020603050405020304" pitchFamily="18" charset="0"/>
              </a:rPr>
              <a:t>ERROR;</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else </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].j =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ctemp</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Q-</a:t>
            </a:r>
            <a:r>
              <a:rPr kumimoji="1" lang="en-US" altLang="zh-CN" sz="2200" dirty="0">
                <a:latin typeface="Times New Roman" panose="02020603050405020304" pitchFamily="18" charset="0"/>
              </a:rPr>
              <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smtClean="0">
                <a:solidFill>
                  <a:srgbClr val="33CC33"/>
                </a:solidFill>
                <a:latin typeface="Times New Roman" panose="02020603050405020304" pitchFamily="18" charset="0"/>
              </a:rPr>
              <a:t>//else</a:t>
            </a:r>
            <a:endParaRPr kumimoji="1" lang="en-US" altLang="zh-CN" sz="2200" dirty="0" smtClean="0">
              <a:solidFill>
                <a:srgbClr val="33CC33"/>
              </a:solidFill>
              <a:latin typeface="Times New Roman" panose="02020603050405020304" pitchFamily="18" charset="0"/>
            </a:endParaRPr>
          </a:p>
          <a:p>
            <a:r>
              <a:rPr kumimoji="1" lang="en-US" altLang="zh-CN" sz="2200" dirty="0" smtClean="0">
                <a:latin typeface="Times New Roman" panose="02020603050405020304" pitchFamily="18" charset="0"/>
              </a:rPr>
              <a:t>                                } </a:t>
            </a:r>
            <a:r>
              <a:rPr kumimoji="1" lang="en-US" altLang="zh-CN" sz="2200" dirty="0" smtClean="0">
                <a:solidFill>
                  <a:srgbClr val="33CC33"/>
                </a:solidFill>
                <a:latin typeface="Times New Roman" panose="02020603050405020304" pitchFamily="18" charset="0"/>
              </a:rPr>
              <a:t>//if</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err="1">
                <a:solidFill>
                  <a:srgbClr val="33CC33"/>
                </a:solidFill>
                <a:latin typeface="Times New Roman" panose="02020603050405020304" pitchFamily="18" charset="0"/>
              </a:rPr>
              <a:t>ccol</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smtClean="0">
                <a:solidFill>
                  <a:srgbClr val="33CC33"/>
                </a:solidFill>
                <a:latin typeface="Times New Roman" panose="02020603050405020304" pitchFamily="18" charset="0"/>
              </a:rPr>
              <a:t>arrow</a:t>
            </a:r>
            <a:endParaRPr kumimoji="1" lang="en-US" altLang="zh-CN" sz="2200" dirty="0">
              <a:solidFill>
                <a:srgbClr val="33CC33"/>
              </a:solidFill>
              <a:latin typeface="Times New Roman" panose="02020603050405020304" pitchFamily="18" charset="0"/>
            </a:endParaRPr>
          </a:p>
          <a:p>
            <a:r>
              <a:rPr kumimoji="1" lang="en-US" altLang="zh-CN" sz="2200" dirty="0">
                <a:solidFill>
                  <a:srgbClr val="33CC33"/>
                </a:solidFill>
                <a:latin typeface="Times New Roman" panose="02020603050405020304" pitchFamily="18" charset="0"/>
              </a:rPr>
              <a:t> </a:t>
            </a:r>
            <a:r>
              <a:rPr kumimoji="1" lang="en-US" altLang="zh-CN" sz="2200" dirty="0" smtClean="0">
                <a:solidFill>
                  <a:srgbClr val="33CC33"/>
                </a:solidFill>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a:solidFill>
                  <a:srgbClr val="33CC33"/>
                </a:solidFill>
                <a:latin typeface="Times New Roman" panose="02020603050405020304" pitchFamily="18" charset="0"/>
              </a:rPr>
              <a:t>//if</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return OK;</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79878" name="Rectangle 6"/>
          <p:cNvSpPr>
            <a:spLocks noChangeArrowheads="1"/>
          </p:cNvSpPr>
          <p:nvPr/>
        </p:nvSpPr>
        <p:spPr bwMode="auto">
          <a:xfrm>
            <a:off x="1547664" y="476250"/>
            <a:ext cx="6337300" cy="3384550"/>
          </a:xfrm>
          <a:prstGeom prst="rect">
            <a:avLst/>
          </a:prstGeom>
          <a:noFill/>
          <a:ln w="28575">
            <a:solidFill>
              <a:schemeClr val="accent5"/>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275965" y="3933190"/>
            <a:ext cx="6101715" cy="706755"/>
          </a:xfrm>
          <a:prstGeom prst="rect">
            <a:avLst/>
          </a:prstGeom>
          <a:solidFill>
            <a:schemeClr val="accent6"/>
          </a:solidFill>
        </p:spPr>
        <p:txBody>
          <a:bodyPr wrap="square" rtlCol="0">
            <a:spAutoFit/>
          </a:bodyPr>
          <a:p>
            <a:r>
              <a:rPr kumimoji="1" lang="zh-CN" altLang="en-US" sz="2000" b="1" dirty="0">
                <a:solidFill>
                  <a:schemeClr val="accent5"/>
                </a:solidFill>
                <a:latin typeface="Times New Roman" panose="02020603050405020304" pitchFamily="18" charset="0"/>
                <a:sym typeface="+mn-ea"/>
              </a:rPr>
              <a:t>外循环共进行</a:t>
            </a:r>
            <a:r>
              <a:rPr kumimoji="1" lang="en-US" altLang="zh-CN" sz="2000" b="1" dirty="0">
                <a:solidFill>
                  <a:schemeClr val="accent5"/>
                </a:solidFill>
                <a:latin typeface="Times New Roman" panose="02020603050405020304" pitchFamily="18" charset="0"/>
                <a:sym typeface="+mn-ea"/>
              </a:rPr>
              <a:t>M.mu</a:t>
            </a:r>
            <a:r>
              <a:rPr kumimoji="1" lang="zh-CN" altLang="en-US" sz="2000" b="1" dirty="0">
                <a:solidFill>
                  <a:schemeClr val="accent5"/>
                </a:solidFill>
                <a:latin typeface="Times New Roman" panose="02020603050405020304" pitchFamily="18" charset="0"/>
                <a:sym typeface="+mn-ea"/>
              </a:rPr>
              <a:t>轮，内循环进行</a:t>
            </a:r>
            <a:r>
              <a:rPr kumimoji="1" lang="en-US" altLang="zh-CN" sz="2000" b="1" dirty="0">
                <a:solidFill>
                  <a:schemeClr val="accent5"/>
                </a:solidFill>
                <a:latin typeface="Times New Roman" panose="02020603050405020304" pitchFamily="18" charset="0"/>
                <a:sym typeface="+mn-ea"/>
              </a:rPr>
              <a:t>Q.nu(N.nu)</a:t>
            </a:r>
            <a:r>
              <a:rPr kumimoji="1" lang="zh-CN" altLang="en-US" sz="2000" b="1" dirty="0">
                <a:solidFill>
                  <a:schemeClr val="accent5"/>
                </a:solidFill>
                <a:latin typeface="Times New Roman" panose="02020603050405020304" pitchFamily="18" charset="0"/>
                <a:sym typeface="+mn-ea"/>
              </a:rPr>
              <a:t>轮，总复杂度</a:t>
            </a:r>
            <a:r>
              <a:rPr kumimoji="1" lang="en-US" altLang="zh-CN" sz="2000" b="1" dirty="0">
                <a:solidFill>
                  <a:schemeClr val="accent5"/>
                </a:solidFill>
                <a:latin typeface="Times New Roman" panose="02020603050405020304" pitchFamily="18" charset="0"/>
                <a:sym typeface="+mn-ea"/>
              </a:rPr>
              <a:t>O(N.nu*M.mu)</a:t>
            </a:r>
            <a:endParaRPr kumimoji="1" lang="en-US" altLang="zh-CN" sz="2000" b="1" dirty="0">
              <a:solidFill>
                <a:schemeClr val="accent5"/>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Complexity analysis</a:t>
            </a:r>
            <a:endParaRPr lang="en-US" altLang="zh-CN"/>
          </a:p>
        </p:txBody>
      </p:sp>
      <p:sp>
        <p:nvSpPr>
          <p:cNvPr id="106499" name="Rectangle 3"/>
          <p:cNvSpPr>
            <a:spLocks noGrp="1" noChangeArrowheads="1"/>
          </p:cNvSpPr>
          <p:nvPr>
            <p:ph type="body" idx="1"/>
          </p:nvPr>
        </p:nvSpPr>
        <p:spPr>
          <a:xfrm>
            <a:off x="457200" y="1600200"/>
            <a:ext cx="8229600" cy="4708525"/>
          </a:xfrm>
        </p:spPr>
        <p:txBody>
          <a:bodyPr/>
          <a:lstStyle/>
          <a:p>
            <a:r>
              <a:rPr kumimoji="1" lang="en-US" altLang="zh-CN" sz="2800" dirty="0"/>
              <a:t>The loop numbers in the algorithm:</a:t>
            </a:r>
            <a:endParaRPr kumimoji="1" lang="en-US" altLang="zh-CN" sz="2800" dirty="0"/>
          </a:p>
          <a:p>
            <a:pPr>
              <a:buFont typeface="Wingdings" panose="05000000000000000000" pitchFamily="2" charset="2"/>
              <a:buNone/>
            </a:pPr>
            <a:r>
              <a:rPr kumimoji="1" lang="en-US" altLang="zh-CN" sz="2800" dirty="0"/>
              <a:t>	</a:t>
            </a:r>
            <a:r>
              <a:rPr kumimoji="1" lang="en-US" altLang="zh-CN" sz="2800" dirty="0" smtClean="0"/>
              <a:t>1</a:t>
            </a:r>
            <a:r>
              <a:rPr kumimoji="1" lang="en-US" altLang="zh-CN" sz="2800" dirty="0"/>
              <a:t>.</a:t>
            </a:r>
            <a:r>
              <a:rPr kumimoji="1" lang="en-US" altLang="zh-CN" sz="2800" dirty="0" smtClean="0"/>
              <a:t> </a:t>
            </a:r>
            <a:r>
              <a:rPr kumimoji="1" lang="en-US" altLang="zh-CN" sz="2800" dirty="0" err="1"/>
              <a:t>ctemp</a:t>
            </a:r>
            <a:r>
              <a:rPr kumimoji="1" lang="en-US" altLang="zh-CN" sz="2800" dirty="0"/>
              <a:t> initialization </a:t>
            </a:r>
            <a:r>
              <a:rPr kumimoji="1" lang="en-US" altLang="zh-CN" sz="2800" dirty="0">
                <a:sym typeface="Wingdings" panose="05000000000000000000" pitchFamily="2" charset="2"/>
              </a:rPr>
              <a:t> </a:t>
            </a:r>
            <a:r>
              <a:rPr kumimoji="1" lang="en-US" altLang="zh-CN" sz="2800" dirty="0">
                <a:solidFill>
                  <a:srgbClr val="FFFF00"/>
                </a:solidFill>
              </a:rPr>
              <a:t>O(M.mu*N.nu)</a:t>
            </a:r>
            <a:endParaRPr kumimoji="1" lang="en-US" altLang="zh-CN" sz="2800" dirty="0">
              <a:solidFill>
                <a:srgbClr val="FFFF00"/>
              </a:solidFill>
            </a:endParaRPr>
          </a:p>
          <a:p>
            <a:pPr>
              <a:buFont typeface="Wingdings" panose="05000000000000000000" pitchFamily="2" charset="2"/>
              <a:buNone/>
            </a:pPr>
            <a:r>
              <a:rPr kumimoji="1" lang="en-US" altLang="zh-CN" sz="2800" dirty="0"/>
              <a:t>	</a:t>
            </a:r>
            <a:r>
              <a:rPr kumimoji="1" lang="en-US" altLang="zh-CN" sz="2800" dirty="0" smtClean="0"/>
              <a:t>2. </a:t>
            </a:r>
            <a:r>
              <a:rPr kumimoji="1" lang="en-US" altLang="zh-CN" sz="2800" dirty="0"/>
              <a:t>for all non-zero elements in result matrix Q </a:t>
            </a:r>
            <a:r>
              <a:rPr kumimoji="1" lang="en-US" altLang="zh-CN" sz="2800" dirty="0">
                <a:sym typeface="Wingdings" panose="05000000000000000000" pitchFamily="2" charset="2"/>
              </a:rPr>
              <a:t> </a:t>
            </a:r>
            <a:r>
              <a:rPr kumimoji="1" lang="en-US" altLang="zh-CN" sz="2800" dirty="0">
                <a:solidFill>
                  <a:srgbClr val="FFFF00"/>
                </a:solidFill>
              </a:rPr>
              <a:t>O(</a:t>
            </a:r>
            <a:r>
              <a:rPr kumimoji="1" lang="en-US" altLang="zh-CN" sz="2800" dirty="0" err="1">
                <a:solidFill>
                  <a:srgbClr val="FFFF00"/>
                </a:solidFill>
              </a:rPr>
              <a:t>M.tu</a:t>
            </a:r>
            <a:r>
              <a:rPr kumimoji="1" lang="en-US" altLang="zh-CN" sz="2800" dirty="0">
                <a:solidFill>
                  <a:srgbClr val="FFFF00"/>
                </a:solidFill>
              </a:rPr>
              <a:t>*</a:t>
            </a:r>
            <a:r>
              <a:rPr kumimoji="1" lang="en-US" altLang="zh-CN" sz="2800" dirty="0" err="1">
                <a:solidFill>
                  <a:srgbClr val="FFFF00"/>
                </a:solidFill>
              </a:rPr>
              <a:t>N.tu</a:t>
            </a:r>
            <a:r>
              <a:rPr kumimoji="1" lang="en-US" altLang="zh-CN" sz="2800" dirty="0">
                <a:solidFill>
                  <a:srgbClr val="FFFF00"/>
                </a:solidFill>
              </a:rPr>
              <a:t>/</a:t>
            </a:r>
            <a:r>
              <a:rPr kumimoji="1" lang="en-US" altLang="zh-CN" sz="2800" dirty="0" err="1">
                <a:solidFill>
                  <a:srgbClr val="FFFF00"/>
                </a:solidFill>
              </a:rPr>
              <a:t>N.mu</a:t>
            </a:r>
            <a:r>
              <a:rPr kumimoji="1" lang="en-US" altLang="zh-CN" sz="2800" dirty="0">
                <a:solidFill>
                  <a:srgbClr val="FFFF00"/>
                </a:solidFill>
              </a:rPr>
              <a:t>)</a:t>
            </a:r>
            <a:endParaRPr kumimoji="1" lang="en-US" altLang="zh-CN" sz="2800" dirty="0">
              <a:solidFill>
                <a:srgbClr val="FFFF00"/>
              </a:solidFill>
            </a:endParaRPr>
          </a:p>
          <a:p>
            <a:pPr>
              <a:buFont typeface="Wingdings" panose="05000000000000000000" pitchFamily="2" charset="2"/>
              <a:buNone/>
            </a:pPr>
            <a:r>
              <a:rPr kumimoji="1" lang="en-US" altLang="zh-CN" sz="2800" dirty="0"/>
              <a:t>	</a:t>
            </a:r>
            <a:r>
              <a:rPr kumimoji="1" lang="en-US" altLang="zh-CN" sz="2800" dirty="0" smtClean="0"/>
              <a:t>3. </a:t>
            </a:r>
            <a:r>
              <a:rPr kumimoji="1" lang="en-US" altLang="zh-CN" sz="2800" dirty="0"/>
              <a:t>compacted </a:t>
            </a:r>
            <a:r>
              <a:rPr kumimoji="1" lang="en-US" altLang="zh-CN" sz="2800" dirty="0">
                <a:sym typeface="Wingdings" panose="05000000000000000000" pitchFamily="2" charset="2"/>
              </a:rPr>
              <a:t> </a:t>
            </a:r>
            <a:r>
              <a:rPr kumimoji="1" lang="en-US" altLang="zh-CN" sz="2800" dirty="0">
                <a:solidFill>
                  <a:srgbClr val="FFFF00"/>
                </a:solidFill>
              </a:rPr>
              <a:t>O(</a:t>
            </a:r>
            <a:r>
              <a:rPr kumimoji="1" lang="en-US" altLang="zh-CN" sz="2800" dirty="0" err="1">
                <a:solidFill>
                  <a:srgbClr val="FFFF00"/>
                </a:solidFill>
              </a:rPr>
              <a:t>M.mu</a:t>
            </a:r>
            <a:r>
              <a:rPr kumimoji="1" lang="en-US" altLang="zh-CN" sz="2800" dirty="0">
                <a:solidFill>
                  <a:srgbClr val="FFFF00"/>
                </a:solidFill>
              </a:rPr>
              <a:t>*</a:t>
            </a:r>
            <a:r>
              <a:rPr kumimoji="1" lang="en-US" altLang="zh-CN" sz="2800" dirty="0" err="1">
                <a:solidFill>
                  <a:srgbClr val="FFFF00"/>
                </a:solidFill>
              </a:rPr>
              <a:t>N.nu</a:t>
            </a:r>
            <a:r>
              <a:rPr kumimoji="1" lang="en-US" altLang="zh-CN" sz="2800" dirty="0">
                <a:solidFill>
                  <a:srgbClr val="FFFF00"/>
                </a:solidFill>
              </a:rPr>
              <a:t>)</a:t>
            </a:r>
            <a:endParaRPr kumimoji="1" lang="en-US" altLang="zh-CN" sz="2800" dirty="0">
              <a:solidFill>
                <a:srgbClr val="FFFF00"/>
              </a:solidFill>
            </a:endParaRPr>
          </a:p>
          <a:p>
            <a:pPr>
              <a:buFont typeface="Wingdings" panose="05000000000000000000" pitchFamily="2" charset="2"/>
              <a:buNone/>
            </a:pPr>
            <a:r>
              <a:rPr kumimoji="1" lang="en-US" altLang="zh-CN" sz="2800" dirty="0"/>
              <a:t>	</a:t>
            </a:r>
            <a:r>
              <a:rPr kumimoji="1" lang="en-US" altLang="zh-CN" sz="2800" dirty="0" smtClean="0"/>
              <a:t>4. </a:t>
            </a:r>
            <a:r>
              <a:rPr kumimoji="1" lang="en-US" altLang="zh-CN" sz="2800" dirty="0"/>
              <a:t>The total time complexity is:	</a:t>
            </a:r>
            <a:r>
              <a:rPr kumimoji="1" lang="en-US" altLang="zh-CN" sz="2800" dirty="0">
                <a:solidFill>
                  <a:srgbClr val="FFFF00"/>
                </a:solidFill>
              </a:rPr>
              <a:t>O(</a:t>
            </a:r>
            <a:r>
              <a:rPr kumimoji="1" lang="en-US" altLang="zh-CN" sz="2800" dirty="0" err="1">
                <a:solidFill>
                  <a:srgbClr val="FFFF00"/>
                </a:solidFill>
              </a:rPr>
              <a:t>M.mu</a:t>
            </a:r>
            <a:r>
              <a:rPr kumimoji="1" lang="en-US" altLang="zh-CN" sz="2800" dirty="0">
                <a:solidFill>
                  <a:srgbClr val="FFFF00"/>
                </a:solidFill>
              </a:rPr>
              <a:t>*</a:t>
            </a:r>
            <a:r>
              <a:rPr kumimoji="1" lang="en-US" altLang="zh-CN" sz="2800" dirty="0" err="1">
                <a:solidFill>
                  <a:srgbClr val="FFFF00"/>
                </a:solidFill>
              </a:rPr>
              <a:t>N.nu+M.tu</a:t>
            </a:r>
            <a:r>
              <a:rPr kumimoji="1" lang="en-US" altLang="zh-CN" sz="2800" dirty="0">
                <a:solidFill>
                  <a:srgbClr val="FFFF00"/>
                </a:solidFill>
              </a:rPr>
              <a:t>*</a:t>
            </a:r>
            <a:r>
              <a:rPr kumimoji="1" lang="en-US" altLang="zh-CN" sz="2800" dirty="0" err="1">
                <a:solidFill>
                  <a:srgbClr val="FFFF00"/>
                </a:solidFill>
              </a:rPr>
              <a:t>N.tu</a:t>
            </a:r>
            <a:r>
              <a:rPr kumimoji="1" lang="en-US" altLang="zh-CN" sz="2800" dirty="0">
                <a:solidFill>
                  <a:srgbClr val="FFFF00"/>
                </a:solidFill>
              </a:rPr>
              <a:t>/</a:t>
            </a:r>
            <a:r>
              <a:rPr kumimoji="1" lang="en-US" altLang="zh-CN" sz="2800" dirty="0" err="1">
                <a:solidFill>
                  <a:srgbClr val="FFFF00"/>
                </a:solidFill>
              </a:rPr>
              <a:t>N.mu</a:t>
            </a:r>
            <a:r>
              <a:rPr kumimoji="1" lang="en-US" altLang="zh-CN" sz="2800" dirty="0"/>
              <a:t>)</a:t>
            </a:r>
            <a:endParaRPr kumimoji="1" lang="en-US" altLang="zh-CN" sz="2800" dirty="0"/>
          </a:p>
          <a:p>
            <a:pPr>
              <a:buFont typeface="Wingdings" panose="05000000000000000000" pitchFamily="2" charset="2"/>
              <a:buNone/>
            </a:pPr>
            <a:r>
              <a:rPr kumimoji="1" lang="en-US" altLang="zh-CN" sz="2800" dirty="0"/>
              <a:t>	If</a:t>
            </a:r>
            <a:endParaRPr kumimoji="1" lang="en-US" altLang="zh-CN" sz="2800" dirty="0"/>
          </a:p>
          <a:p>
            <a:pPr>
              <a:lnSpc>
                <a:spcPct val="50000"/>
              </a:lnSpc>
              <a:buFont typeface="Wingdings" panose="05000000000000000000" pitchFamily="2" charset="2"/>
              <a:buNone/>
            </a:pPr>
            <a:endParaRPr kumimoji="1" lang="en-US" altLang="zh-CN" sz="2800" dirty="0"/>
          </a:p>
          <a:p>
            <a:pPr>
              <a:buFont typeface="Wingdings" panose="05000000000000000000" pitchFamily="2" charset="2"/>
              <a:buNone/>
            </a:pPr>
            <a:r>
              <a:rPr kumimoji="1" lang="en-US" altLang="zh-CN" sz="2800" dirty="0"/>
              <a:t>	the </a:t>
            </a:r>
            <a:r>
              <a:rPr kumimoji="1" lang="en-US" altLang="zh-CN" sz="2800" dirty="0" smtClean="0"/>
              <a:t>total complexity </a:t>
            </a:r>
            <a:r>
              <a:rPr kumimoji="1" lang="en-US" altLang="zh-CN" sz="2800" dirty="0"/>
              <a:t>is:</a:t>
            </a:r>
            <a:endParaRPr kumimoji="1" lang="en-US" altLang="zh-CN" sz="2800" dirty="0"/>
          </a:p>
        </p:txBody>
      </p:sp>
      <p:graphicFrame>
        <p:nvGraphicFramePr>
          <p:cNvPr id="106505" name="Object 9"/>
          <p:cNvGraphicFramePr>
            <a:graphicFrameLocks noChangeAspect="1"/>
          </p:cNvGraphicFramePr>
          <p:nvPr/>
        </p:nvGraphicFramePr>
        <p:xfrm>
          <a:off x="1617663" y="5157192"/>
          <a:ext cx="3095625" cy="625475"/>
        </p:xfrm>
        <a:graphic>
          <a:graphicData uri="http://schemas.openxmlformats.org/presentationml/2006/ole">
            <mc:AlternateContent xmlns:mc="http://schemas.openxmlformats.org/markup-compatibility/2006">
              <mc:Choice xmlns:v="urn:schemas-microsoft-com:vml" Requires="v">
                <p:oleObj spid="_x0000_s106787" name="Equation" r:id="rId1" imgW="1130300" imgH="228600" progId="Equation.DSMT4">
                  <p:embed/>
                </p:oleObj>
              </mc:Choice>
              <mc:Fallback>
                <p:oleObj name="Equation" r:id="rId1" imgW="1130300" imgH="2286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5157192"/>
                        <a:ext cx="30956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6" name="Object 10"/>
          <p:cNvGraphicFramePr>
            <a:graphicFrameLocks noChangeAspect="1"/>
          </p:cNvGraphicFramePr>
          <p:nvPr/>
        </p:nvGraphicFramePr>
        <p:xfrm>
          <a:off x="5391150" y="5157192"/>
          <a:ext cx="2747963" cy="625475"/>
        </p:xfrm>
        <a:graphic>
          <a:graphicData uri="http://schemas.openxmlformats.org/presentationml/2006/ole">
            <mc:AlternateContent xmlns:mc="http://schemas.openxmlformats.org/markup-compatibility/2006">
              <mc:Choice xmlns:v="urn:schemas-microsoft-com:vml" Requires="v">
                <p:oleObj spid="_x0000_s106788" name="Equation" r:id="rId3" imgW="1002665" imgH="228600" progId="Equation.DSMT4">
                  <p:embed/>
                </p:oleObj>
              </mc:Choice>
              <mc:Fallback>
                <p:oleObj name="Equation" r:id="rId3" imgW="1002665"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50" y="5157192"/>
                        <a:ext cx="2747963"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nvGraphicFramePr>
        <p:xfrm>
          <a:off x="4355976" y="5840413"/>
          <a:ext cx="4073525" cy="684212"/>
        </p:xfrm>
        <a:graphic>
          <a:graphicData uri="http://schemas.openxmlformats.org/presentationml/2006/ole">
            <mc:AlternateContent xmlns:mc="http://schemas.openxmlformats.org/markup-compatibility/2006">
              <mc:Choice xmlns:v="urn:schemas-microsoft-com:vml" Requires="v">
                <p:oleObj spid="_x0000_s106789" name="Equation" r:id="rId5" imgW="1358900" imgH="228600" progId="Equation.DSMT4">
                  <p:embed/>
                </p:oleObj>
              </mc:Choice>
              <mc:Fallback>
                <p:oleObj name="Equation" r:id="rId5" imgW="1358900" imgH="228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5840413"/>
                        <a:ext cx="4073525" cy="684212"/>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2" name="Text Box 70"/>
          <p:cNvSpPr txBox="1">
            <a:spLocks noChangeArrowheads="1"/>
          </p:cNvSpPr>
          <p:nvPr/>
        </p:nvSpPr>
        <p:spPr bwMode="auto">
          <a:xfrm>
            <a:off x="379413" y="1357313"/>
            <a:ext cx="82248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        </a:t>
            </a:r>
            <a:r>
              <a:rPr kumimoji="1" lang="zh-CN" altLang="en-US" sz="2400" dirty="0">
                <a:latin typeface="Times New Roman" panose="02020603050405020304" pitchFamily="18" charset="0"/>
                <a:ea typeface="幼圆" panose="02010509060101010101" pitchFamily="49" charset="-122"/>
              </a:rPr>
              <a:t>当矩阵的非零元个数和位置在操作过程中变化较大时，就</a:t>
            </a:r>
            <a:r>
              <a:rPr kumimoji="1" lang="zh-CN" altLang="en-US" sz="2400" dirty="0">
                <a:solidFill>
                  <a:srgbClr val="FFFF00"/>
                </a:solidFill>
                <a:latin typeface="Times New Roman" panose="02020603050405020304" pitchFamily="18" charset="0"/>
                <a:ea typeface="幼圆" panose="02010509060101010101" pitchFamily="49" charset="-122"/>
              </a:rPr>
              <a:t>不宜采用顺序存储结构</a:t>
            </a:r>
            <a:r>
              <a:rPr kumimoji="1" lang="zh-CN" altLang="en-US" sz="2400" dirty="0">
                <a:latin typeface="Times New Roman" panose="02020603050405020304" pitchFamily="18" charset="0"/>
                <a:ea typeface="幼圆" panose="02010509060101010101" pitchFamily="49" charset="-122"/>
              </a:rPr>
              <a:t>，这时可以采用</a:t>
            </a:r>
            <a:r>
              <a:rPr kumimoji="1" lang="zh-CN" altLang="en-US" sz="2400" b="1" dirty="0">
                <a:solidFill>
                  <a:srgbClr val="FFFF00"/>
                </a:solidFill>
                <a:latin typeface="Times New Roman" panose="02020603050405020304" pitchFamily="18" charset="0"/>
                <a:ea typeface="幼圆" panose="02010509060101010101" pitchFamily="49" charset="-122"/>
              </a:rPr>
              <a:t>链式结构</a:t>
            </a:r>
            <a:r>
              <a:rPr kumimoji="1" lang="zh-CN" altLang="en-US" sz="2400" dirty="0">
                <a:latin typeface="Times New Roman" panose="02020603050405020304" pitchFamily="18" charset="0"/>
                <a:ea typeface="幼圆" panose="02010509060101010101" pitchFamily="49" charset="-122"/>
              </a:rPr>
              <a:t>。</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由于矩阵有行和列，所以一个结点除了数据域</a:t>
            </a:r>
            <a:r>
              <a:rPr kumimoji="1" lang="en-US" altLang="zh-CN" sz="2400" dirty="0">
                <a:latin typeface="Times New Roman" panose="02020603050405020304" pitchFamily="18" charset="0"/>
                <a:ea typeface="幼圆" panose="02010509060101010101" pitchFamily="49" charset="-122"/>
              </a:rPr>
              <a:t>(i, j, </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a:t>
            </a:r>
            <a:r>
              <a:rPr kumimoji="1" lang="zh-CN" altLang="en-US" sz="2400" dirty="0">
                <a:latin typeface="Times New Roman" panose="02020603050405020304" pitchFamily="18" charset="0"/>
                <a:ea typeface="幼圆" panose="02010509060101010101" pitchFamily="49" charset="-122"/>
              </a:rPr>
              <a:t>之外，还应该用两个方向的指针</a:t>
            </a:r>
            <a:r>
              <a:rPr kumimoji="1" lang="en-US" altLang="zh-CN" sz="2400" dirty="0">
                <a:latin typeface="Times New Roman" panose="02020603050405020304" pitchFamily="18" charset="0"/>
                <a:ea typeface="幼圆" panose="02010509060101010101" pitchFamily="49" charset="-122"/>
              </a:rPr>
              <a:t>(right, down)</a:t>
            </a:r>
            <a:r>
              <a:rPr kumimoji="1" lang="zh-CN" altLang="en-US" sz="2400" dirty="0">
                <a:latin typeface="Times New Roman" panose="02020603050405020304" pitchFamily="18" charset="0"/>
                <a:ea typeface="幼圆" panose="02010509060101010101" pitchFamily="49" charset="-122"/>
              </a:rPr>
              <a:t>，分别指向行和列。这样整个矩阵构成了一个十字交叉的链表，因此称</a:t>
            </a:r>
            <a:r>
              <a:rPr kumimoji="1" lang="zh-CN" altLang="en-US" sz="2400" b="1" dirty="0">
                <a:solidFill>
                  <a:srgbClr val="FFFF00"/>
                </a:solidFill>
                <a:latin typeface="Times New Roman" panose="02020603050405020304" pitchFamily="18" charset="0"/>
                <a:ea typeface="幼圆" panose="02010509060101010101" pitchFamily="49" charset="-122"/>
              </a:rPr>
              <a:t>十字链表</a:t>
            </a:r>
            <a:r>
              <a:rPr kumimoji="1" lang="zh-CN" altLang="en-US" sz="2400" dirty="0">
                <a:latin typeface="Times New Roman" panose="02020603050405020304" pitchFamily="18" charset="0"/>
                <a:ea typeface="幼圆" panose="02010509060101010101" pitchFamily="49" charset="-122"/>
              </a:rPr>
              <a:t>。每一行或每一列的头指针，可以用两个一维指针数组来存放。</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如下所示</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
        <p:nvSpPr>
          <p:cNvPr id="13404" name="Rectangle 92"/>
          <p:cNvSpPr>
            <a:spLocks noChangeArrowheads="1"/>
          </p:cNvSpPr>
          <p:nvPr/>
        </p:nvSpPr>
        <p:spPr bwMode="auto">
          <a:xfrm>
            <a:off x="250825" y="461963"/>
            <a:ext cx="6337300" cy="5191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FF00"/>
                </a:solidFill>
                <a:ea typeface="幼圆" panose="02010509060101010101" pitchFamily="49" charset="-122"/>
              </a:rPr>
              <a:t>3. Cross linked list (Orthogonal list)</a:t>
            </a:r>
            <a:endParaRPr kumimoji="1" lang="en-US" altLang="zh-CN" sz="2800" dirty="0">
              <a:solidFill>
                <a:srgbClr val="FFFF00"/>
              </a:solidFill>
              <a:ea typeface="幼圆" panose="02010509060101010101" pitchFamily="49" charset="-122"/>
            </a:endParaRPr>
          </a:p>
        </p:txBody>
      </p:sp>
      <p:grpSp>
        <p:nvGrpSpPr>
          <p:cNvPr id="2" name="组合 1"/>
          <p:cNvGrpSpPr/>
          <p:nvPr/>
        </p:nvGrpSpPr>
        <p:grpSpPr>
          <a:xfrm>
            <a:off x="4644708" y="4940618"/>
            <a:ext cx="1949450" cy="865187"/>
            <a:chOff x="1258888" y="5300663"/>
            <a:chExt cx="1949450" cy="865187"/>
          </a:xfrm>
        </p:grpSpPr>
        <p:sp>
          <p:nvSpPr>
            <p:cNvPr id="13405" name="Rectangle 93"/>
            <p:cNvSpPr>
              <a:spLocks noChangeArrowheads="1"/>
            </p:cNvSpPr>
            <p:nvPr/>
          </p:nvSpPr>
          <p:spPr bwMode="auto">
            <a:xfrm>
              <a:off x="12588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i</a:t>
              </a:r>
              <a:endParaRPr lang="en-US" altLang="zh-CN" sz="2000">
                <a:latin typeface="Times New Roman" panose="02020603050405020304" pitchFamily="18" charset="0"/>
              </a:endParaRPr>
            </a:p>
          </p:txBody>
        </p:sp>
        <p:sp>
          <p:nvSpPr>
            <p:cNvPr id="13406" name="Rectangle 94"/>
            <p:cNvSpPr>
              <a:spLocks noChangeArrowheads="1"/>
            </p:cNvSpPr>
            <p:nvPr/>
          </p:nvSpPr>
          <p:spPr bwMode="auto">
            <a:xfrm>
              <a:off x="19065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j</a:t>
              </a:r>
              <a:endParaRPr lang="en-US" altLang="zh-CN" sz="2000">
                <a:latin typeface="Times New Roman" panose="02020603050405020304" pitchFamily="18" charset="0"/>
              </a:endParaRPr>
            </a:p>
          </p:txBody>
        </p:sp>
        <p:sp>
          <p:nvSpPr>
            <p:cNvPr id="13407" name="Rectangle 95"/>
            <p:cNvSpPr>
              <a:spLocks noChangeArrowheads="1"/>
            </p:cNvSpPr>
            <p:nvPr/>
          </p:nvSpPr>
          <p:spPr bwMode="auto">
            <a:xfrm>
              <a:off x="25542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elem</a:t>
              </a:r>
              <a:endParaRPr lang="en-US" altLang="zh-CN" sz="2000">
                <a:latin typeface="Times New Roman" panose="02020603050405020304" pitchFamily="18" charset="0"/>
              </a:endParaRPr>
            </a:p>
          </p:txBody>
        </p:sp>
        <p:sp>
          <p:nvSpPr>
            <p:cNvPr id="13408" name="Rectangle 96"/>
            <p:cNvSpPr>
              <a:spLocks noChangeArrowheads="1"/>
            </p:cNvSpPr>
            <p:nvPr/>
          </p:nvSpPr>
          <p:spPr bwMode="auto">
            <a:xfrm>
              <a:off x="1258888" y="5734050"/>
              <a:ext cx="97155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down</a:t>
              </a:r>
              <a:endParaRPr lang="en-US" altLang="zh-CN" sz="2000">
                <a:latin typeface="Times New Roman" panose="02020603050405020304" pitchFamily="18" charset="0"/>
              </a:endParaRPr>
            </a:p>
          </p:txBody>
        </p:sp>
        <p:sp>
          <p:nvSpPr>
            <p:cNvPr id="13409" name="Rectangle 97"/>
            <p:cNvSpPr>
              <a:spLocks noChangeArrowheads="1"/>
            </p:cNvSpPr>
            <p:nvPr/>
          </p:nvSpPr>
          <p:spPr bwMode="auto">
            <a:xfrm>
              <a:off x="2236788" y="5734050"/>
              <a:ext cx="97155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right</a:t>
              </a:r>
              <a:endParaRPr lang="en-US" altLang="zh-CN" sz="2000">
                <a:latin typeface="Times New Roman" panose="02020603050405020304" pitchFamily="18" charset="0"/>
              </a:endParaRPr>
            </a:p>
          </p:txBody>
        </p:sp>
      </p:grpSp>
      <p:sp>
        <p:nvSpPr>
          <p:cNvPr id="13410" name="Text Box 98"/>
          <p:cNvSpPr txBox="1">
            <a:spLocks noChangeArrowheads="1"/>
          </p:cNvSpPr>
          <p:nvPr/>
        </p:nvSpPr>
        <p:spPr bwMode="auto">
          <a:xfrm>
            <a:off x="2987358" y="5157470"/>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FF00"/>
                </a:solidFill>
                <a:ea typeface="幼圆" panose="02010509060101010101" pitchFamily="49" charset="-122"/>
              </a:rPr>
              <a:t>结点结构</a:t>
            </a:r>
            <a:endParaRPr lang="zh-CN" altLang="en-US" sz="2400" b="1" dirty="0">
              <a:solidFill>
                <a:srgbClr val="FFFF00"/>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4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0"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09" name="Group 73"/>
          <p:cNvGrpSpPr/>
          <p:nvPr/>
        </p:nvGrpSpPr>
        <p:grpSpPr bwMode="auto">
          <a:xfrm>
            <a:off x="1931988" y="1427163"/>
            <a:ext cx="1143000" cy="685800"/>
            <a:chOff x="3120" y="2640"/>
            <a:chExt cx="720" cy="432"/>
          </a:xfrm>
        </p:grpSpPr>
        <p:grpSp>
          <p:nvGrpSpPr>
            <p:cNvPr id="14410" name="Group 74"/>
            <p:cNvGrpSpPr/>
            <p:nvPr/>
          </p:nvGrpSpPr>
          <p:grpSpPr bwMode="auto">
            <a:xfrm>
              <a:off x="3120" y="2688"/>
              <a:ext cx="720" cy="384"/>
              <a:chOff x="3120" y="2688"/>
              <a:chExt cx="720" cy="384"/>
            </a:xfrm>
          </p:grpSpPr>
          <p:sp>
            <p:nvSpPr>
              <p:cNvPr id="14411" name="Rectangle 75"/>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2" name="Line 76"/>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3" name="Line 77"/>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4" name="Line 78"/>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5" name="Line 79"/>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16" name="Text Box 80"/>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17" name="Text Box 81"/>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18" name="Text Box 82"/>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endParaRPr kumimoji="1" lang="en-US" altLang="zh-CN" sz="2400">
                <a:latin typeface="Times New Roman" panose="02020603050405020304" pitchFamily="18" charset="0"/>
                <a:ea typeface="幼圆" panose="02010509060101010101" pitchFamily="49" charset="-122"/>
              </a:endParaRPr>
            </a:p>
          </p:txBody>
        </p:sp>
      </p:grpSp>
      <p:grpSp>
        <p:nvGrpSpPr>
          <p:cNvPr id="14419" name="Group 83"/>
          <p:cNvGrpSpPr/>
          <p:nvPr/>
        </p:nvGrpSpPr>
        <p:grpSpPr bwMode="auto">
          <a:xfrm>
            <a:off x="4751388" y="1427163"/>
            <a:ext cx="1143000" cy="838200"/>
            <a:chOff x="4224" y="2976"/>
            <a:chExt cx="720" cy="528"/>
          </a:xfrm>
        </p:grpSpPr>
        <p:grpSp>
          <p:nvGrpSpPr>
            <p:cNvPr id="14420" name="Group 84"/>
            <p:cNvGrpSpPr/>
            <p:nvPr/>
          </p:nvGrpSpPr>
          <p:grpSpPr bwMode="auto">
            <a:xfrm>
              <a:off x="4224" y="2976"/>
              <a:ext cx="720" cy="432"/>
              <a:chOff x="3120" y="2640"/>
              <a:chExt cx="720" cy="432"/>
            </a:xfrm>
          </p:grpSpPr>
          <p:grpSp>
            <p:nvGrpSpPr>
              <p:cNvPr id="14421" name="Group 85"/>
              <p:cNvGrpSpPr/>
              <p:nvPr/>
            </p:nvGrpSpPr>
            <p:grpSpPr bwMode="auto">
              <a:xfrm>
                <a:off x="3120" y="2688"/>
                <a:ext cx="720" cy="384"/>
                <a:chOff x="3120" y="2688"/>
                <a:chExt cx="720" cy="384"/>
              </a:xfrm>
            </p:grpSpPr>
            <p:sp>
              <p:nvSpPr>
                <p:cNvPr id="14422" name="Rectangle 86"/>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3" name="Line 87"/>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4" name="Line 88"/>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5" name="Line 89"/>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6" name="Line 90"/>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27" name="Text Box 91"/>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28" name="Text Box 92"/>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endParaRPr kumimoji="1" lang="en-US" altLang="zh-CN" sz="2400">
                  <a:latin typeface="Times New Roman" panose="02020603050405020304" pitchFamily="18" charset="0"/>
                  <a:ea typeface="幼圆" panose="02010509060101010101" pitchFamily="49" charset="-122"/>
                </a:endParaRPr>
              </a:p>
            </p:txBody>
          </p:sp>
          <p:sp>
            <p:nvSpPr>
              <p:cNvPr id="14429" name="Text Box 93"/>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5</a:t>
                </a:r>
                <a:endParaRPr kumimoji="1" lang="en-US" altLang="zh-CN" sz="2400">
                  <a:latin typeface="Times New Roman" panose="02020603050405020304" pitchFamily="18" charset="0"/>
                  <a:ea typeface="幼圆" panose="02010509060101010101" pitchFamily="49" charset="-122"/>
                </a:endParaRPr>
              </a:p>
            </p:txBody>
          </p:sp>
        </p:grpSp>
        <p:sp>
          <p:nvSpPr>
            <p:cNvPr id="14430" name="Text Box 94"/>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31" name="Text Box 95"/>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32" name="Group 96"/>
          <p:cNvGrpSpPr/>
          <p:nvPr/>
        </p:nvGrpSpPr>
        <p:grpSpPr bwMode="auto">
          <a:xfrm>
            <a:off x="1931988" y="2951163"/>
            <a:ext cx="1143000" cy="838200"/>
            <a:chOff x="4224" y="2976"/>
            <a:chExt cx="720" cy="528"/>
          </a:xfrm>
        </p:grpSpPr>
        <p:grpSp>
          <p:nvGrpSpPr>
            <p:cNvPr id="14433" name="Group 97"/>
            <p:cNvGrpSpPr/>
            <p:nvPr/>
          </p:nvGrpSpPr>
          <p:grpSpPr bwMode="auto">
            <a:xfrm>
              <a:off x="4224" y="2976"/>
              <a:ext cx="720" cy="432"/>
              <a:chOff x="3120" y="2640"/>
              <a:chExt cx="720" cy="432"/>
            </a:xfrm>
          </p:grpSpPr>
          <p:grpSp>
            <p:nvGrpSpPr>
              <p:cNvPr id="14434" name="Group 98"/>
              <p:cNvGrpSpPr/>
              <p:nvPr/>
            </p:nvGrpSpPr>
            <p:grpSpPr bwMode="auto">
              <a:xfrm>
                <a:off x="3120" y="2688"/>
                <a:ext cx="720" cy="384"/>
                <a:chOff x="3120" y="2688"/>
                <a:chExt cx="720" cy="384"/>
              </a:xfrm>
            </p:grpSpPr>
            <p:sp>
              <p:nvSpPr>
                <p:cNvPr id="14435" name="Rectangle 99"/>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6" name="Line 100"/>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7" name="Line 101"/>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8" name="Line 102"/>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 name="Line 103"/>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0" name="Text Box 104"/>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endParaRPr kumimoji="1" lang="en-US" altLang="zh-CN" sz="2400">
                  <a:latin typeface="Times New Roman" panose="02020603050405020304" pitchFamily="18" charset="0"/>
                  <a:ea typeface="幼圆" panose="02010509060101010101" pitchFamily="49" charset="-122"/>
                </a:endParaRPr>
              </a:p>
            </p:txBody>
          </p:sp>
          <p:sp>
            <p:nvSpPr>
              <p:cNvPr id="14441" name="Text Box 105"/>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42" name="Text Box 106"/>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endParaRPr kumimoji="1" lang="en-US" altLang="zh-CN" sz="2400">
                  <a:latin typeface="Times New Roman" panose="02020603050405020304" pitchFamily="18" charset="0"/>
                  <a:ea typeface="幼圆" panose="02010509060101010101" pitchFamily="49" charset="-122"/>
                </a:endParaRPr>
              </a:p>
            </p:txBody>
          </p:sp>
        </p:grpSp>
        <p:sp>
          <p:nvSpPr>
            <p:cNvPr id="14443" name="Text Box 107"/>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44" name="Text Box 108"/>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45" name="Group 109"/>
          <p:cNvGrpSpPr/>
          <p:nvPr/>
        </p:nvGrpSpPr>
        <p:grpSpPr bwMode="auto">
          <a:xfrm>
            <a:off x="3074988" y="2189163"/>
            <a:ext cx="1200150" cy="838200"/>
            <a:chOff x="4224" y="2976"/>
            <a:chExt cx="756" cy="528"/>
          </a:xfrm>
        </p:grpSpPr>
        <p:grpSp>
          <p:nvGrpSpPr>
            <p:cNvPr id="14446" name="Group 110"/>
            <p:cNvGrpSpPr/>
            <p:nvPr/>
          </p:nvGrpSpPr>
          <p:grpSpPr bwMode="auto">
            <a:xfrm>
              <a:off x="4224" y="2976"/>
              <a:ext cx="756" cy="432"/>
              <a:chOff x="3120" y="2640"/>
              <a:chExt cx="756" cy="432"/>
            </a:xfrm>
          </p:grpSpPr>
          <p:grpSp>
            <p:nvGrpSpPr>
              <p:cNvPr id="14447" name="Group 111"/>
              <p:cNvGrpSpPr/>
              <p:nvPr/>
            </p:nvGrpSpPr>
            <p:grpSpPr bwMode="auto">
              <a:xfrm>
                <a:off x="3120" y="2688"/>
                <a:ext cx="720" cy="384"/>
                <a:chOff x="3120" y="2688"/>
                <a:chExt cx="720" cy="384"/>
              </a:xfrm>
            </p:grpSpPr>
            <p:sp>
              <p:nvSpPr>
                <p:cNvPr id="14448" name="Rectangle 112"/>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9" name="Line 113"/>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0" name="Line 114"/>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1" name="Line 115"/>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2" name="Line 116"/>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53" name="Text Box 117"/>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sp>
            <p:nvSpPr>
              <p:cNvPr id="14454" name="Text Box 118"/>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sp>
            <p:nvSpPr>
              <p:cNvPr id="14455" name="Text Box 119"/>
              <p:cNvSpPr txBox="1">
                <a:spLocks noChangeArrowheads="1"/>
              </p:cNvSpPr>
              <p:nvPr/>
            </p:nvSpPr>
            <p:spPr bwMode="auto">
              <a:xfrm>
                <a:off x="3600" y="26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grpSp>
        <p:sp>
          <p:nvSpPr>
            <p:cNvPr id="14456" name="Text Box 120"/>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57" name="Text Box 121"/>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58" name="Group 122"/>
          <p:cNvGrpSpPr/>
          <p:nvPr/>
        </p:nvGrpSpPr>
        <p:grpSpPr bwMode="auto">
          <a:xfrm>
            <a:off x="1169988" y="1503363"/>
            <a:ext cx="360362" cy="2133600"/>
            <a:chOff x="2784" y="2544"/>
            <a:chExt cx="288" cy="1344"/>
          </a:xfrm>
        </p:grpSpPr>
        <p:sp>
          <p:nvSpPr>
            <p:cNvPr id="14459" name="Rectangle 123"/>
            <p:cNvSpPr>
              <a:spLocks noChangeArrowheads="1"/>
            </p:cNvSpPr>
            <p:nvPr/>
          </p:nvSpPr>
          <p:spPr bwMode="auto">
            <a:xfrm>
              <a:off x="2784" y="2544"/>
              <a:ext cx="28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0" name="Line 124"/>
            <p:cNvSpPr>
              <a:spLocks noChangeShapeType="1"/>
            </p:cNvSpPr>
            <p:nvPr/>
          </p:nvSpPr>
          <p:spPr bwMode="auto">
            <a:xfrm>
              <a:off x="2784" y="297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1" name="Line 125"/>
            <p:cNvSpPr>
              <a:spLocks noChangeShapeType="1"/>
            </p:cNvSpPr>
            <p:nvPr/>
          </p:nvSpPr>
          <p:spPr bwMode="auto">
            <a:xfrm>
              <a:off x="2784" y="345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62" name="Rectangle 126"/>
          <p:cNvSpPr>
            <a:spLocks noChangeArrowheads="1"/>
          </p:cNvSpPr>
          <p:nvPr/>
        </p:nvSpPr>
        <p:spPr bwMode="auto">
          <a:xfrm>
            <a:off x="1931988" y="766763"/>
            <a:ext cx="3959225" cy="36036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3" name="Line 127"/>
          <p:cNvSpPr>
            <a:spLocks noChangeShapeType="1"/>
          </p:cNvSpPr>
          <p:nvPr/>
        </p:nvSpPr>
        <p:spPr bwMode="auto">
          <a:xfrm>
            <a:off x="39131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4" name="Line 128"/>
          <p:cNvSpPr>
            <a:spLocks noChangeShapeType="1"/>
          </p:cNvSpPr>
          <p:nvPr/>
        </p:nvSpPr>
        <p:spPr bwMode="auto">
          <a:xfrm>
            <a:off x="28463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5" name="Line 129"/>
          <p:cNvSpPr>
            <a:spLocks noChangeShapeType="1"/>
          </p:cNvSpPr>
          <p:nvPr/>
        </p:nvSpPr>
        <p:spPr bwMode="auto">
          <a:xfrm>
            <a:off x="49037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6" name="Text Box 130"/>
          <p:cNvSpPr txBox="1">
            <a:spLocks noChangeArrowheads="1"/>
          </p:cNvSpPr>
          <p:nvPr/>
        </p:nvSpPr>
        <p:spPr bwMode="auto">
          <a:xfrm>
            <a:off x="827088" y="404813"/>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M.cHead</a:t>
            </a:r>
            <a:endParaRPr kumimoji="1" lang="en-US" altLang="zh-CN" sz="2400">
              <a:latin typeface="Times New Roman" panose="02020603050405020304" pitchFamily="18" charset="0"/>
              <a:ea typeface="幼圆" panose="02010509060101010101" pitchFamily="49" charset="-122"/>
            </a:endParaRPr>
          </a:p>
        </p:txBody>
      </p:sp>
      <p:sp>
        <p:nvSpPr>
          <p:cNvPr id="14467" name="Text Box 131"/>
          <p:cNvSpPr txBox="1">
            <a:spLocks noChangeArrowheads="1"/>
          </p:cNvSpPr>
          <p:nvPr/>
        </p:nvSpPr>
        <p:spPr bwMode="auto">
          <a:xfrm>
            <a:off x="179388" y="1122363"/>
            <a:ext cx="1093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M.rHead</a:t>
            </a:r>
            <a:endParaRPr kumimoji="1" lang="en-US" altLang="zh-CN" sz="2400">
              <a:latin typeface="Times New Roman" panose="02020603050405020304" pitchFamily="18" charset="0"/>
              <a:ea typeface="幼圆" panose="02010509060101010101" pitchFamily="49" charset="-122"/>
            </a:endParaRPr>
          </a:p>
        </p:txBody>
      </p:sp>
      <p:sp>
        <p:nvSpPr>
          <p:cNvPr id="14468" name="Line 132"/>
          <p:cNvSpPr>
            <a:spLocks noChangeShapeType="1"/>
          </p:cNvSpPr>
          <p:nvPr/>
        </p:nvSpPr>
        <p:spPr bwMode="auto">
          <a:xfrm>
            <a:off x="1398588" y="1989931"/>
            <a:ext cx="50958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9" name="Line 133"/>
          <p:cNvSpPr>
            <a:spLocks noChangeShapeType="1"/>
          </p:cNvSpPr>
          <p:nvPr/>
        </p:nvSpPr>
        <p:spPr bwMode="auto">
          <a:xfrm>
            <a:off x="1398588" y="2798763"/>
            <a:ext cx="1676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0" name="Line 134"/>
          <p:cNvSpPr>
            <a:spLocks noChangeShapeType="1"/>
          </p:cNvSpPr>
          <p:nvPr/>
        </p:nvSpPr>
        <p:spPr bwMode="auto">
          <a:xfrm>
            <a:off x="1398588" y="3484563"/>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1" name="Line 135"/>
          <p:cNvSpPr>
            <a:spLocks noChangeShapeType="1"/>
          </p:cNvSpPr>
          <p:nvPr/>
        </p:nvSpPr>
        <p:spPr bwMode="auto">
          <a:xfrm>
            <a:off x="2465388" y="96996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2" name="Line 136"/>
          <p:cNvSpPr>
            <a:spLocks noChangeShapeType="1"/>
          </p:cNvSpPr>
          <p:nvPr/>
        </p:nvSpPr>
        <p:spPr bwMode="auto">
          <a:xfrm>
            <a:off x="3379788" y="969963"/>
            <a:ext cx="0" cy="12842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3" name="Line 137"/>
          <p:cNvSpPr>
            <a:spLocks noChangeShapeType="1"/>
          </p:cNvSpPr>
          <p:nvPr/>
        </p:nvSpPr>
        <p:spPr bwMode="auto">
          <a:xfrm>
            <a:off x="5437188" y="96996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4" name="Text Box 138"/>
          <p:cNvSpPr txBox="1">
            <a:spLocks noChangeArrowheads="1"/>
          </p:cNvSpPr>
          <p:nvPr/>
        </p:nvSpPr>
        <p:spPr bwMode="auto">
          <a:xfrm>
            <a:off x="4278313" y="7826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75" name="Line 139"/>
          <p:cNvSpPr>
            <a:spLocks noChangeShapeType="1"/>
          </p:cNvSpPr>
          <p:nvPr/>
        </p:nvSpPr>
        <p:spPr bwMode="auto">
          <a:xfrm>
            <a:off x="2846388" y="1989931"/>
            <a:ext cx="1905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6" name="Line 140"/>
          <p:cNvSpPr>
            <a:spLocks noChangeShapeType="1"/>
          </p:cNvSpPr>
          <p:nvPr/>
        </p:nvSpPr>
        <p:spPr bwMode="auto">
          <a:xfrm>
            <a:off x="2236788" y="1960563"/>
            <a:ext cx="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8" name="Rectangle 142"/>
          <p:cNvSpPr>
            <a:spLocks noChangeArrowheads="1"/>
          </p:cNvSpPr>
          <p:nvPr/>
        </p:nvSpPr>
        <p:spPr bwMode="auto">
          <a:xfrm>
            <a:off x="4751705" y="4076700"/>
            <a:ext cx="4524375"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表头指针数组的基地址</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OLink</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rHead</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cHead</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mu, nu, </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CrossList</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graphicFrame>
        <p:nvGraphicFramePr>
          <p:cNvPr id="14479" name="Object 143"/>
          <p:cNvGraphicFramePr>
            <a:graphicFrameLocks noChangeAspect="1"/>
          </p:cNvGraphicFramePr>
          <p:nvPr/>
        </p:nvGraphicFramePr>
        <p:xfrm>
          <a:off x="6515418" y="1386205"/>
          <a:ext cx="2235200" cy="1606550"/>
        </p:xfrm>
        <a:graphic>
          <a:graphicData uri="http://schemas.openxmlformats.org/presentationml/2006/ole">
            <mc:AlternateContent xmlns:mc="http://schemas.openxmlformats.org/markup-compatibility/2006">
              <mc:Choice xmlns:v="urn:schemas-microsoft-com:vml" Requires="v">
                <p:oleObj spid="_x0000_s14574" name="Equation" r:id="rId1" imgW="989965" imgH="711200" progId="Equation.DSMT4">
                  <p:embed/>
                </p:oleObj>
              </mc:Choice>
              <mc:Fallback>
                <p:oleObj name="Equation" r:id="rId1" imgW="989965" imgH="711200" progId="Equation.DSMT4">
                  <p:embed/>
                  <p:pic>
                    <p:nvPicPr>
                      <p:cNvPr id="0" name="Object 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418" y="1386205"/>
                        <a:ext cx="223520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Text Box 99"/>
          <p:cNvSpPr txBox="1">
            <a:spLocks noChangeArrowheads="1"/>
          </p:cNvSpPr>
          <p:nvPr/>
        </p:nvSpPr>
        <p:spPr bwMode="auto">
          <a:xfrm>
            <a:off x="118410" y="4076700"/>
            <a:ext cx="4124960"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i, 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ElemType</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struct</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*right, *down;</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44450"/>
            <a:ext cx="8229600" cy="1139825"/>
          </a:xfrm>
        </p:spPr>
        <p:txBody>
          <a:bodyPr/>
          <a:lstStyle/>
          <a:p>
            <a:r>
              <a:rPr lang="en-US" altLang="zh-CN" sz="3200" dirty="0"/>
              <a:t>Example of </a:t>
            </a:r>
            <a:r>
              <a:rPr lang="en-US" altLang="zh-CN" sz="3200" dirty="0" smtClean="0"/>
              <a:t>i</a:t>
            </a:r>
            <a:r>
              <a:rPr kumimoji="1" lang="en-US" altLang="zh-CN" sz="3200" dirty="0" smtClean="0"/>
              <a:t>nitialization </a:t>
            </a:r>
            <a:r>
              <a:rPr kumimoji="1" lang="en-US" altLang="zh-CN" sz="3200" dirty="0"/>
              <a:t>of cross-linked list</a:t>
            </a:r>
            <a:endParaRPr kumimoji="1" lang="en-US" altLang="zh-CN" sz="3200" dirty="0"/>
          </a:p>
        </p:txBody>
      </p:sp>
      <p:grpSp>
        <p:nvGrpSpPr>
          <p:cNvPr id="144388" name="Group 4"/>
          <p:cNvGrpSpPr/>
          <p:nvPr/>
        </p:nvGrpSpPr>
        <p:grpSpPr bwMode="auto">
          <a:xfrm>
            <a:off x="4668838" y="4379913"/>
            <a:ext cx="1143000" cy="685800"/>
            <a:chOff x="3120" y="2640"/>
            <a:chExt cx="720" cy="432"/>
          </a:xfrm>
        </p:grpSpPr>
        <p:grpSp>
          <p:nvGrpSpPr>
            <p:cNvPr id="144389" name="Group 5"/>
            <p:cNvGrpSpPr/>
            <p:nvPr/>
          </p:nvGrpSpPr>
          <p:grpSpPr bwMode="auto">
            <a:xfrm>
              <a:off x="3120" y="2688"/>
              <a:ext cx="720" cy="384"/>
              <a:chOff x="3120" y="2688"/>
              <a:chExt cx="720" cy="384"/>
            </a:xfrm>
          </p:grpSpPr>
          <p:sp>
            <p:nvSpPr>
              <p:cNvPr id="144390" name="Rectangle 6"/>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1" name="Line 7"/>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2" name="Line 8"/>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3" name="Line 9"/>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4" name="Line 10"/>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395" name="Text Box 11"/>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396" name="Text Box 12"/>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397" name="Text Box 13"/>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endParaRPr kumimoji="1" lang="en-US" altLang="zh-CN" sz="2400">
                <a:latin typeface="Times New Roman" panose="02020603050405020304" pitchFamily="18" charset="0"/>
                <a:ea typeface="幼圆" panose="02010509060101010101" pitchFamily="49" charset="-122"/>
              </a:endParaRPr>
            </a:p>
          </p:txBody>
        </p:sp>
      </p:grpSp>
      <p:grpSp>
        <p:nvGrpSpPr>
          <p:cNvPr id="144398" name="Group 14"/>
          <p:cNvGrpSpPr/>
          <p:nvPr/>
        </p:nvGrpSpPr>
        <p:grpSpPr bwMode="auto">
          <a:xfrm>
            <a:off x="7488238" y="4379913"/>
            <a:ext cx="1143000" cy="838200"/>
            <a:chOff x="4224" y="2976"/>
            <a:chExt cx="720" cy="528"/>
          </a:xfrm>
        </p:grpSpPr>
        <p:grpSp>
          <p:nvGrpSpPr>
            <p:cNvPr id="144399" name="Group 15"/>
            <p:cNvGrpSpPr/>
            <p:nvPr/>
          </p:nvGrpSpPr>
          <p:grpSpPr bwMode="auto">
            <a:xfrm>
              <a:off x="4224" y="2976"/>
              <a:ext cx="720" cy="432"/>
              <a:chOff x="3120" y="2640"/>
              <a:chExt cx="720" cy="432"/>
            </a:xfrm>
          </p:grpSpPr>
          <p:grpSp>
            <p:nvGrpSpPr>
              <p:cNvPr id="144400" name="Group 16"/>
              <p:cNvGrpSpPr/>
              <p:nvPr/>
            </p:nvGrpSpPr>
            <p:grpSpPr bwMode="auto">
              <a:xfrm>
                <a:off x="3120" y="2688"/>
                <a:ext cx="720" cy="384"/>
                <a:chOff x="3120" y="2688"/>
                <a:chExt cx="720" cy="384"/>
              </a:xfrm>
            </p:grpSpPr>
            <p:sp>
              <p:nvSpPr>
                <p:cNvPr id="144401" name="Rectangle 17"/>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Line 18"/>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3" name="Line 19"/>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4" name="Line 20"/>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5" name="Line 21"/>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06" name="Text Box 22"/>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407" name="Text Box 23"/>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endParaRPr kumimoji="1" lang="en-US" altLang="zh-CN" sz="2400">
                  <a:latin typeface="Times New Roman" panose="02020603050405020304" pitchFamily="18" charset="0"/>
                  <a:ea typeface="幼圆" panose="02010509060101010101" pitchFamily="49" charset="-122"/>
                </a:endParaRPr>
              </a:p>
            </p:txBody>
          </p:sp>
          <p:sp>
            <p:nvSpPr>
              <p:cNvPr id="144408" name="Text Box 24"/>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5</a:t>
                </a:r>
                <a:endParaRPr kumimoji="1" lang="en-US" altLang="zh-CN" sz="2400">
                  <a:latin typeface="Times New Roman" panose="02020603050405020304" pitchFamily="18" charset="0"/>
                  <a:ea typeface="幼圆" panose="02010509060101010101" pitchFamily="49" charset="-122"/>
                </a:endParaRPr>
              </a:p>
            </p:txBody>
          </p:sp>
        </p:grpSp>
        <p:sp>
          <p:nvSpPr>
            <p:cNvPr id="144409" name="Text Box 25"/>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410" name="Text Box 26"/>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411" name="Group 27"/>
          <p:cNvGrpSpPr/>
          <p:nvPr/>
        </p:nvGrpSpPr>
        <p:grpSpPr bwMode="auto">
          <a:xfrm>
            <a:off x="4668838" y="5903913"/>
            <a:ext cx="1143000" cy="838200"/>
            <a:chOff x="4224" y="2976"/>
            <a:chExt cx="720" cy="528"/>
          </a:xfrm>
        </p:grpSpPr>
        <p:grpSp>
          <p:nvGrpSpPr>
            <p:cNvPr id="144412" name="Group 28"/>
            <p:cNvGrpSpPr/>
            <p:nvPr/>
          </p:nvGrpSpPr>
          <p:grpSpPr bwMode="auto">
            <a:xfrm>
              <a:off x="4224" y="2976"/>
              <a:ext cx="720" cy="432"/>
              <a:chOff x="3120" y="2640"/>
              <a:chExt cx="720" cy="432"/>
            </a:xfrm>
          </p:grpSpPr>
          <p:grpSp>
            <p:nvGrpSpPr>
              <p:cNvPr id="144413" name="Group 29"/>
              <p:cNvGrpSpPr/>
              <p:nvPr/>
            </p:nvGrpSpPr>
            <p:grpSpPr bwMode="auto">
              <a:xfrm>
                <a:off x="3120" y="2688"/>
                <a:ext cx="720" cy="384"/>
                <a:chOff x="3120" y="2688"/>
                <a:chExt cx="720" cy="384"/>
              </a:xfrm>
            </p:grpSpPr>
            <p:sp>
              <p:nvSpPr>
                <p:cNvPr id="144414" name="Rectangle 30"/>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5" name="Line 31"/>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6" name="Line 32"/>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7" name="Line 33"/>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8" name="Line 34"/>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19" name="Text Box 35"/>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endParaRPr kumimoji="1" lang="en-US" altLang="zh-CN" sz="2400">
                  <a:latin typeface="Times New Roman" panose="02020603050405020304" pitchFamily="18" charset="0"/>
                  <a:ea typeface="幼圆" panose="02010509060101010101" pitchFamily="49" charset="-122"/>
                </a:endParaRPr>
              </a:p>
            </p:txBody>
          </p:sp>
          <p:sp>
            <p:nvSpPr>
              <p:cNvPr id="144420" name="Text Box 36"/>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endParaRPr kumimoji="1" lang="en-US" altLang="zh-CN" sz="2400">
                  <a:latin typeface="Times New Roman" panose="02020603050405020304" pitchFamily="18" charset="0"/>
                  <a:ea typeface="幼圆" panose="02010509060101010101" pitchFamily="49" charset="-122"/>
                </a:endParaRPr>
              </a:p>
            </p:txBody>
          </p:sp>
          <p:sp>
            <p:nvSpPr>
              <p:cNvPr id="144421" name="Text Box 37"/>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endParaRPr kumimoji="1" lang="en-US" altLang="zh-CN" sz="2400">
                  <a:latin typeface="Times New Roman" panose="02020603050405020304" pitchFamily="18" charset="0"/>
                  <a:ea typeface="幼圆" panose="02010509060101010101" pitchFamily="49" charset="-122"/>
                </a:endParaRPr>
              </a:p>
            </p:txBody>
          </p:sp>
        </p:grpSp>
        <p:sp>
          <p:nvSpPr>
            <p:cNvPr id="144422" name="Text Box 38"/>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423" name="Text Box 39"/>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424" name="Group 40"/>
          <p:cNvGrpSpPr/>
          <p:nvPr/>
        </p:nvGrpSpPr>
        <p:grpSpPr bwMode="auto">
          <a:xfrm>
            <a:off x="5811838" y="5141913"/>
            <a:ext cx="1200150" cy="838200"/>
            <a:chOff x="4224" y="2976"/>
            <a:chExt cx="756" cy="528"/>
          </a:xfrm>
        </p:grpSpPr>
        <p:grpSp>
          <p:nvGrpSpPr>
            <p:cNvPr id="144425" name="Group 41"/>
            <p:cNvGrpSpPr/>
            <p:nvPr/>
          </p:nvGrpSpPr>
          <p:grpSpPr bwMode="auto">
            <a:xfrm>
              <a:off x="4224" y="2976"/>
              <a:ext cx="756" cy="432"/>
              <a:chOff x="3120" y="2640"/>
              <a:chExt cx="756" cy="432"/>
            </a:xfrm>
          </p:grpSpPr>
          <p:grpSp>
            <p:nvGrpSpPr>
              <p:cNvPr id="144426" name="Group 42"/>
              <p:cNvGrpSpPr/>
              <p:nvPr/>
            </p:nvGrpSpPr>
            <p:grpSpPr bwMode="auto">
              <a:xfrm>
                <a:off x="3120" y="2688"/>
                <a:ext cx="720" cy="384"/>
                <a:chOff x="3120" y="2688"/>
                <a:chExt cx="720" cy="384"/>
              </a:xfrm>
            </p:grpSpPr>
            <p:sp>
              <p:nvSpPr>
                <p:cNvPr id="144427" name="Rectangle 43"/>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8" name="Line 44"/>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9" name="Line 45"/>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0" name="Line 46"/>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1" name="Line 47"/>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32" name="Text Box 48"/>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sp>
            <p:nvSpPr>
              <p:cNvPr id="144433" name="Text Box 49"/>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sp>
            <p:nvSpPr>
              <p:cNvPr id="144434" name="Text Box 50"/>
              <p:cNvSpPr txBox="1">
                <a:spLocks noChangeArrowheads="1"/>
              </p:cNvSpPr>
              <p:nvPr/>
            </p:nvSpPr>
            <p:spPr bwMode="auto">
              <a:xfrm>
                <a:off x="3600" y="26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endParaRPr kumimoji="1" lang="en-US" altLang="zh-CN" sz="2400">
                  <a:latin typeface="Times New Roman" panose="02020603050405020304" pitchFamily="18" charset="0"/>
                  <a:ea typeface="幼圆" panose="02010509060101010101" pitchFamily="49" charset="-122"/>
                </a:endParaRPr>
              </a:p>
            </p:txBody>
          </p:sp>
        </p:grpSp>
        <p:sp>
          <p:nvSpPr>
            <p:cNvPr id="144435" name="Text Box 51"/>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sp>
          <p:nvSpPr>
            <p:cNvPr id="144436" name="Text Box 52"/>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endParaRPr kumimoji="1" lang="en-US" altLang="zh-CN" sz="2400">
                <a:latin typeface="Times New Roman" panose="02020603050405020304" pitchFamily="18" charset="0"/>
                <a:ea typeface="幼圆" panose="02010509060101010101" pitchFamily="49" charset="-122"/>
              </a:endParaRPr>
            </a:p>
          </p:txBody>
        </p:sp>
      </p:grpSp>
      <p:grpSp>
        <p:nvGrpSpPr>
          <p:cNvPr id="144437" name="Group 53"/>
          <p:cNvGrpSpPr/>
          <p:nvPr/>
        </p:nvGrpSpPr>
        <p:grpSpPr bwMode="auto">
          <a:xfrm>
            <a:off x="3906838" y="4456113"/>
            <a:ext cx="360362" cy="2133600"/>
            <a:chOff x="2784" y="2544"/>
            <a:chExt cx="288" cy="1344"/>
          </a:xfrm>
        </p:grpSpPr>
        <p:sp>
          <p:nvSpPr>
            <p:cNvPr id="144438" name="Rectangle 54"/>
            <p:cNvSpPr>
              <a:spLocks noChangeArrowheads="1"/>
            </p:cNvSpPr>
            <p:nvPr/>
          </p:nvSpPr>
          <p:spPr bwMode="auto">
            <a:xfrm>
              <a:off x="2784" y="2544"/>
              <a:ext cx="28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9" name="Line 55"/>
            <p:cNvSpPr>
              <a:spLocks noChangeShapeType="1"/>
            </p:cNvSpPr>
            <p:nvPr/>
          </p:nvSpPr>
          <p:spPr bwMode="auto">
            <a:xfrm>
              <a:off x="2784" y="297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0" name="Line 56"/>
            <p:cNvSpPr>
              <a:spLocks noChangeShapeType="1"/>
            </p:cNvSpPr>
            <p:nvPr/>
          </p:nvSpPr>
          <p:spPr bwMode="auto">
            <a:xfrm>
              <a:off x="2784" y="345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41" name="Text Box 57"/>
          <p:cNvSpPr txBox="1">
            <a:spLocks noChangeArrowheads="1"/>
          </p:cNvSpPr>
          <p:nvPr/>
        </p:nvSpPr>
        <p:spPr bwMode="auto">
          <a:xfrm>
            <a:off x="3563938" y="3357563"/>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M.cHead</a:t>
            </a:r>
            <a:endParaRPr kumimoji="1" lang="en-US" altLang="zh-CN" sz="2400">
              <a:latin typeface="Times New Roman" panose="02020603050405020304" pitchFamily="18" charset="0"/>
              <a:ea typeface="幼圆" panose="02010509060101010101" pitchFamily="49" charset="-122"/>
            </a:endParaRPr>
          </a:p>
        </p:txBody>
      </p:sp>
      <p:sp>
        <p:nvSpPr>
          <p:cNvPr id="144442" name="Text Box 58"/>
          <p:cNvSpPr txBox="1">
            <a:spLocks noChangeArrowheads="1"/>
          </p:cNvSpPr>
          <p:nvPr/>
        </p:nvSpPr>
        <p:spPr bwMode="auto">
          <a:xfrm>
            <a:off x="2916238" y="4075113"/>
            <a:ext cx="1093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M.rHead</a:t>
            </a:r>
            <a:endParaRPr kumimoji="1" lang="en-US" altLang="zh-CN" sz="2400">
              <a:latin typeface="Times New Roman" panose="02020603050405020304" pitchFamily="18" charset="0"/>
              <a:ea typeface="幼圆" panose="02010509060101010101" pitchFamily="49" charset="-122"/>
            </a:endParaRPr>
          </a:p>
        </p:txBody>
      </p:sp>
      <p:sp>
        <p:nvSpPr>
          <p:cNvPr id="144443" name="Line 59"/>
          <p:cNvSpPr>
            <a:spLocks noChangeShapeType="1"/>
          </p:cNvSpPr>
          <p:nvPr/>
        </p:nvSpPr>
        <p:spPr bwMode="auto">
          <a:xfrm>
            <a:off x="4087019" y="4972050"/>
            <a:ext cx="581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4" name="Line 60"/>
          <p:cNvSpPr>
            <a:spLocks noChangeShapeType="1"/>
          </p:cNvSpPr>
          <p:nvPr/>
        </p:nvSpPr>
        <p:spPr bwMode="auto">
          <a:xfrm>
            <a:off x="4087019" y="5751513"/>
            <a:ext cx="1724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5" name="Line 61"/>
          <p:cNvSpPr>
            <a:spLocks noChangeShapeType="1"/>
          </p:cNvSpPr>
          <p:nvPr/>
        </p:nvSpPr>
        <p:spPr bwMode="auto">
          <a:xfrm>
            <a:off x="4087019" y="6437313"/>
            <a:ext cx="581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6" name="Line 62"/>
          <p:cNvSpPr>
            <a:spLocks noChangeShapeType="1"/>
          </p:cNvSpPr>
          <p:nvPr/>
        </p:nvSpPr>
        <p:spPr bwMode="auto">
          <a:xfrm>
            <a:off x="5202238" y="392271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7" name="Line 63"/>
          <p:cNvSpPr>
            <a:spLocks noChangeShapeType="1"/>
          </p:cNvSpPr>
          <p:nvPr/>
        </p:nvSpPr>
        <p:spPr bwMode="auto">
          <a:xfrm>
            <a:off x="6116638" y="3922713"/>
            <a:ext cx="0" cy="12842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8" name="Line 64"/>
          <p:cNvSpPr>
            <a:spLocks noChangeShapeType="1"/>
          </p:cNvSpPr>
          <p:nvPr/>
        </p:nvSpPr>
        <p:spPr bwMode="auto">
          <a:xfrm>
            <a:off x="8174038" y="392271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4449" name="Group 65"/>
          <p:cNvGrpSpPr/>
          <p:nvPr/>
        </p:nvGrpSpPr>
        <p:grpSpPr bwMode="auto">
          <a:xfrm>
            <a:off x="4668838" y="3717928"/>
            <a:ext cx="3959225" cy="479426"/>
            <a:chOff x="2805" y="2115"/>
            <a:chExt cx="2494" cy="302"/>
          </a:xfrm>
        </p:grpSpPr>
        <p:sp>
          <p:nvSpPr>
            <p:cNvPr id="144450" name="Rectangle 66"/>
            <p:cNvSpPr>
              <a:spLocks noChangeArrowheads="1"/>
            </p:cNvSpPr>
            <p:nvPr/>
          </p:nvSpPr>
          <p:spPr bwMode="auto">
            <a:xfrm>
              <a:off x="2805" y="2116"/>
              <a:ext cx="2494" cy="227"/>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1" name="Line 67"/>
            <p:cNvSpPr>
              <a:spLocks noChangeShapeType="1"/>
            </p:cNvSpPr>
            <p:nvPr/>
          </p:nvSpPr>
          <p:spPr bwMode="auto">
            <a:xfrm>
              <a:off x="4053"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2" name="Line 68"/>
            <p:cNvSpPr>
              <a:spLocks noChangeShapeType="1"/>
            </p:cNvSpPr>
            <p:nvPr/>
          </p:nvSpPr>
          <p:spPr bwMode="auto">
            <a:xfrm>
              <a:off x="3381"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3" name="Line 69"/>
            <p:cNvSpPr>
              <a:spLocks noChangeShapeType="1"/>
            </p:cNvSpPr>
            <p:nvPr/>
          </p:nvSpPr>
          <p:spPr bwMode="auto">
            <a:xfrm>
              <a:off x="4677"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4" name="Text Box 70"/>
            <p:cNvSpPr txBox="1">
              <a:spLocks noChangeArrowheads="1"/>
            </p:cNvSpPr>
            <p:nvPr/>
          </p:nvSpPr>
          <p:spPr bwMode="auto">
            <a:xfrm>
              <a:off x="4283" y="212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zh-CN" sz="2400" dirty="0">
                <a:latin typeface="Times New Roman" panose="02020603050405020304" pitchFamily="18" charset="0"/>
                <a:ea typeface="幼圆" panose="02010509060101010101" pitchFamily="49" charset="-122"/>
              </a:endParaRPr>
            </a:p>
          </p:txBody>
        </p:sp>
      </p:grpSp>
      <p:sp>
        <p:nvSpPr>
          <p:cNvPr id="144455" name="Line 71"/>
          <p:cNvSpPr>
            <a:spLocks noChangeShapeType="1"/>
          </p:cNvSpPr>
          <p:nvPr/>
        </p:nvSpPr>
        <p:spPr bwMode="auto">
          <a:xfrm>
            <a:off x="5583238" y="4972050"/>
            <a:ext cx="1905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6" name="Line 72"/>
          <p:cNvSpPr>
            <a:spLocks noChangeShapeType="1"/>
          </p:cNvSpPr>
          <p:nvPr/>
        </p:nvSpPr>
        <p:spPr bwMode="auto">
          <a:xfrm>
            <a:off x="4973638" y="4913313"/>
            <a:ext cx="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4457" name="Object 73"/>
          <p:cNvGraphicFramePr>
            <a:graphicFrameLocks noChangeAspect="1"/>
          </p:cNvGraphicFramePr>
          <p:nvPr/>
        </p:nvGraphicFramePr>
        <p:xfrm>
          <a:off x="395288" y="4341813"/>
          <a:ext cx="2235200" cy="1606550"/>
        </p:xfrm>
        <a:graphic>
          <a:graphicData uri="http://schemas.openxmlformats.org/presentationml/2006/ole">
            <mc:AlternateContent xmlns:mc="http://schemas.openxmlformats.org/markup-compatibility/2006">
              <mc:Choice xmlns:v="urn:schemas-microsoft-com:vml" Requires="v">
                <p:oleObj spid="_x0000_s144554" name="Equation" r:id="rId1" imgW="989965" imgH="711200" progId="Equation.DSMT4">
                  <p:embed/>
                </p:oleObj>
              </mc:Choice>
              <mc:Fallback>
                <p:oleObj name="Equation" r:id="rId1" imgW="989965" imgH="711200" progId="Equation.DSMT4">
                  <p:embed/>
                  <p:pic>
                    <p:nvPicPr>
                      <p:cNvPr id="0" name="Object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341813"/>
                        <a:ext cx="223520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58" name="Rectangle 74"/>
          <p:cNvSpPr>
            <a:spLocks noChangeArrowheads="1"/>
          </p:cNvSpPr>
          <p:nvPr/>
        </p:nvSpPr>
        <p:spPr bwMode="auto">
          <a:xfrm>
            <a:off x="4932363" y="1101725"/>
            <a:ext cx="3960812" cy="1795463"/>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OLink</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rHead</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cHead</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mu, nu, </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CrossList</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144459" name="Text Box 75"/>
          <p:cNvSpPr txBox="1">
            <a:spLocks noChangeArrowheads="1"/>
          </p:cNvSpPr>
          <p:nvPr/>
        </p:nvSpPr>
        <p:spPr bwMode="auto">
          <a:xfrm>
            <a:off x="179388" y="1076325"/>
            <a:ext cx="4166525" cy="212365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int</a:t>
            </a:r>
            <a:r>
              <a:rPr kumimoji="1" lang="en-US" altLang="zh-CN" sz="2200" dirty="0" smtClean="0">
                <a:latin typeface="Times New Roman" panose="02020603050405020304" pitchFamily="18" charset="0"/>
              </a:rPr>
              <a:t>  </a:t>
            </a:r>
            <a:r>
              <a:rPr kumimoji="1" lang="en-US" altLang="zh-CN" sz="2200" dirty="0">
                <a:latin typeface="Times New Roman" panose="02020603050405020304" pitchFamily="18" charset="0"/>
              </a:rPr>
              <a:t>i, j;</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ElemType</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smtClean="0">
                <a:latin typeface="Times New Roman" panose="02020603050405020304" pitchFamily="18" charset="0"/>
              </a:rPr>
              <a:t>        </a:t>
            </a:r>
            <a:r>
              <a:rPr kumimoji="1" lang="en-US" altLang="zh-CN" sz="2200" dirty="0" err="1" smtClean="0">
                <a:latin typeface="Times New Roman" panose="02020603050405020304" pitchFamily="18" charset="0"/>
              </a:rPr>
              <a:t>struct</a:t>
            </a:r>
            <a:r>
              <a:rPr kumimoji="1" lang="en-US" altLang="zh-CN" sz="2200" dirty="0" smtClean="0">
                <a:latin typeface="Times New Roman" panose="02020603050405020304" pitchFamily="18" charset="0"/>
              </a:rPr>
              <a:t> </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*right, *down;</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a:t>
            </a:r>
            <a:endParaRPr kumimoji="1" lang="en-US" altLang="zh-CN" sz="2200" dirty="0">
              <a:latin typeface="Times New Roman" panose="02020603050405020304" pitchFamily="18" charset="0"/>
            </a:endParaRPr>
          </a:p>
        </p:txBody>
      </p:sp>
      <p:sp>
        <p:nvSpPr>
          <p:cNvPr id="144460" name="Rectangle 76"/>
          <p:cNvSpPr>
            <a:spLocks noChangeArrowheads="1"/>
          </p:cNvSpPr>
          <p:nvPr/>
        </p:nvSpPr>
        <p:spPr bwMode="auto">
          <a:xfrm>
            <a:off x="4932363" y="3021013"/>
            <a:ext cx="1831975" cy="4556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FF00"/>
                </a:solidFill>
                <a:latin typeface="Times New Roman" panose="02020603050405020304" pitchFamily="18" charset="0"/>
              </a:rPr>
              <a:t>CrossList *M</a:t>
            </a:r>
            <a:endParaRPr kumimoji="1" lang="en-US" altLang="zh-CN" sz="2200" b="1">
              <a:solidFill>
                <a:srgbClr val="FFFF00"/>
              </a:solidFill>
              <a:latin typeface="Times New Roman" panose="02020603050405020304" pitchFamily="18" charset="0"/>
            </a:endParaRPr>
          </a:p>
        </p:txBody>
      </p:sp>
      <p:sp>
        <p:nvSpPr>
          <p:cNvPr id="3" name="矩形 2"/>
          <p:cNvSpPr/>
          <p:nvPr/>
        </p:nvSpPr>
        <p:spPr>
          <a:xfrm>
            <a:off x="6948264" y="3691880"/>
            <a:ext cx="364202" cy="461665"/>
          </a:xfrm>
          <a:prstGeom prst="rect">
            <a:avLst/>
          </a:prstGeom>
        </p:spPr>
        <p:txBody>
          <a:bodyPr wrap="none">
            <a:spAutoFit/>
          </a:bodyPr>
          <a:lstStyle/>
          <a:p>
            <a:pPr lvl="0"/>
            <a:r>
              <a:rPr kumimoji="1" lang="en-US" altLang="zh-CN" sz="2400" b="1" dirty="0">
                <a:solidFill>
                  <a:srgbClr val="FFFF00"/>
                </a:solidFill>
                <a:latin typeface="Times New Roman" panose="02020603050405020304" pitchFamily="18" charset="0"/>
                <a:ea typeface="幼圆" panose="02010509060101010101" pitchFamily="49" charset="-122"/>
              </a:rPr>
              <a:t>^</a:t>
            </a:r>
            <a:endParaRPr kumimoji="1" lang="en-US" altLang="zh-CN" sz="2400" b="1" dirty="0">
              <a:solidFill>
                <a:srgbClr val="FFFF00"/>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4437"/>
                                        </p:tgtEl>
                                        <p:attrNameLst>
                                          <p:attrName>style.visibility</p:attrName>
                                        </p:attrNameLst>
                                      </p:cBhvr>
                                      <p:to>
                                        <p:strVal val="visible"/>
                                      </p:to>
                                    </p:set>
                                    <p:anim calcmode="lin" valueType="num">
                                      <p:cBhvr>
                                        <p:cTn id="7" dur="1000" fill="hold"/>
                                        <p:tgtEl>
                                          <p:spTgt spid="144437"/>
                                        </p:tgtEl>
                                        <p:attrNameLst>
                                          <p:attrName>ppt_x</p:attrName>
                                        </p:attrNameLst>
                                      </p:cBhvr>
                                      <p:tavLst>
                                        <p:tav tm="0">
                                          <p:val>
                                            <p:strVal val="#ppt_x-.2"/>
                                          </p:val>
                                        </p:tav>
                                        <p:tav tm="100000">
                                          <p:val>
                                            <p:strVal val="#ppt_x"/>
                                          </p:val>
                                        </p:tav>
                                      </p:tavLst>
                                    </p:anim>
                                    <p:anim calcmode="lin" valueType="num">
                                      <p:cBhvr>
                                        <p:cTn id="8" dur="1000" fill="hold"/>
                                        <p:tgtEl>
                                          <p:spTgt spid="14443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443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44449"/>
                                        </p:tgtEl>
                                        <p:attrNameLst>
                                          <p:attrName>style.visibility</p:attrName>
                                        </p:attrNameLst>
                                      </p:cBhvr>
                                      <p:to>
                                        <p:strVal val="visible"/>
                                      </p:to>
                                    </p:set>
                                    <p:anim calcmode="lin" valueType="num">
                                      <p:cBhvr>
                                        <p:cTn id="14" dur="1000" fill="hold"/>
                                        <p:tgtEl>
                                          <p:spTgt spid="144449"/>
                                        </p:tgtEl>
                                        <p:attrNameLst>
                                          <p:attrName>ppt_x</p:attrName>
                                        </p:attrNameLst>
                                      </p:cBhvr>
                                      <p:tavLst>
                                        <p:tav tm="0">
                                          <p:val>
                                            <p:strVal val="#ppt_x-.2"/>
                                          </p:val>
                                        </p:tav>
                                        <p:tav tm="100000">
                                          <p:val>
                                            <p:strVal val="#ppt_x"/>
                                          </p:val>
                                        </p:tav>
                                      </p:tavLst>
                                    </p:anim>
                                    <p:anim calcmode="lin" valueType="num">
                                      <p:cBhvr>
                                        <p:cTn id="15" dur="1000" fill="hold"/>
                                        <p:tgtEl>
                                          <p:spTgt spid="14444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4449"/>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44388"/>
                                        </p:tgtEl>
                                        <p:attrNameLst>
                                          <p:attrName>style.visibility</p:attrName>
                                        </p:attrNameLst>
                                      </p:cBhvr>
                                      <p:to>
                                        <p:strVal val="visible"/>
                                      </p:to>
                                    </p:set>
                                    <p:anim calcmode="lin" valueType="num">
                                      <p:cBhvr>
                                        <p:cTn id="21" dur="1000" fill="hold"/>
                                        <p:tgtEl>
                                          <p:spTgt spid="144388"/>
                                        </p:tgtEl>
                                        <p:attrNameLst>
                                          <p:attrName>ppt_x</p:attrName>
                                        </p:attrNameLst>
                                      </p:cBhvr>
                                      <p:tavLst>
                                        <p:tav tm="0">
                                          <p:val>
                                            <p:strVal val="#ppt_x-.2"/>
                                          </p:val>
                                        </p:tav>
                                        <p:tav tm="100000">
                                          <p:val>
                                            <p:strVal val="#ppt_x"/>
                                          </p:val>
                                        </p:tav>
                                      </p:tavLst>
                                    </p:anim>
                                    <p:anim calcmode="lin" valueType="num">
                                      <p:cBhvr>
                                        <p:cTn id="22" dur="1000" fill="hold"/>
                                        <p:tgtEl>
                                          <p:spTgt spid="14438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4388"/>
                                        </p:tgtEl>
                                      </p:cBhvr>
                                    </p:animEffect>
                                  </p:childTnLst>
                                </p:cTn>
                              </p:par>
                            </p:childTnLst>
                          </p:cTn>
                        </p:par>
                        <p:par>
                          <p:cTn id="24" fill="hold">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144443"/>
                                        </p:tgtEl>
                                        <p:attrNameLst>
                                          <p:attrName>style.visibility</p:attrName>
                                        </p:attrNameLst>
                                      </p:cBhvr>
                                      <p:to>
                                        <p:strVal val="visible"/>
                                      </p:to>
                                    </p:set>
                                    <p:anim calcmode="lin" valueType="num">
                                      <p:cBhvr>
                                        <p:cTn id="27" dur="1000" fill="hold"/>
                                        <p:tgtEl>
                                          <p:spTgt spid="144443"/>
                                        </p:tgtEl>
                                        <p:attrNameLst>
                                          <p:attrName>ppt_x</p:attrName>
                                        </p:attrNameLst>
                                      </p:cBhvr>
                                      <p:tavLst>
                                        <p:tav tm="0">
                                          <p:val>
                                            <p:strVal val="#ppt_x-.2"/>
                                          </p:val>
                                        </p:tav>
                                        <p:tav tm="100000">
                                          <p:val>
                                            <p:strVal val="#ppt_x"/>
                                          </p:val>
                                        </p:tav>
                                      </p:tavLst>
                                    </p:anim>
                                    <p:anim calcmode="lin" valueType="num">
                                      <p:cBhvr>
                                        <p:cTn id="28" dur="1000" fill="hold"/>
                                        <p:tgtEl>
                                          <p:spTgt spid="14444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44443"/>
                                        </p:tgtEl>
                                      </p:cBhvr>
                                    </p:animEffect>
                                  </p:childTnLst>
                                </p:cTn>
                              </p:par>
                            </p:childTnLst>
                          </p:cTn>
                        </p:par>
                        <p:par>
                          <p:cTn id="30" fill="hold">
                            <p:stCondLst>
                              <p:cond delay="2000"/>
                            </p:stCondLst>
                            <p:childTnLst>
                              <p:par>
                                <p:cTn id="31" presetID="29" presetClass="entr" presetSubtype="0" fill="hold" grpId="0" nodeType="afterEffect">
                                  <p:stCondLst>
                                    <p:cond delay="0"/>
                                  </p:stCondLst>
                                  <p:childTnLst>
                                    <p:set>
                                      <p:cBhvr>
                                        <p:cTn id="32" dur="1" fill="hold">
                                          <p:stCondLst>
                                            <p:cond delay="0"/>
                                          </p:stCondLst>
                                        </p:cTn>
                                        <p:tgtEl>
                                          <p:spTgt spid="144446"/>
                                        </p:tgtEl>
                                        <p:attrNameLst>
                                          <p:attrName>style.visibility</p:attrName>
                                        </p:attrNameLst>
                                      </p:cBhvr>
                                      <p:to>
                                        <p:strVal val="visible"/>
                                      </p:to>
                                    </p:set>
                                    <p:anim calcmode="lin" valueType="num">
                                      <p:cBhvr>
                                        <p:cTn id="33" dur="1000" fill="hold"/>
                                        <p:tgtEl>
                                          <p:spTgt spid="144446"/>
                                        </p:tgtEl>
                                        <p:attrNameLst>
                                          <p:attrName>ppt_x</p:attrName>
                                        </p:attrNameLst>
                                      </p:cBhvr>
                                      <p:tavLst>
                                        <p:tav tm="0">
                                          <p:val>
                                            <p:strVal val="#ppt_x-.2"/>
                                          </p:val>
                                        </p:tav>
                                        <p:tav tm="100000">
                                          <p:val>
                                            <p:strVal val="#ppt_x"/>
                                          </p:val>
                                        </p:tav>
                                      </p:tavLst>
                                    </p:anim>
                                    <p:anim calcmode="lin" valueType="num">
                                      <p:cBhvr>
                                        <p:cTn id="34" dur="1000" fill="hold"/>
                                        <p:tgtEl>
                                          <p:spTgt spid="144446"/>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44446"/>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144411"/>
                                        </p:tgtEl>
                                        <p:attrNameLst>
                                          <p:attrName>style.visibility</p:attrName>
                                        </p:attrNameLst>
                                      </p:cBhvr>
                                      <p:to>
                                        <p:strVal val="visible"/>
                                      </p:to>
                                    </p:set>
                                    <p:anim calcmode="lin" valueType="num">
                                      <p:cBhvr>
                                        <p:cTn id="40" dur="1000" fill="hold"/>
                                        <p:tgtEl>
                                          <p:spTgt spid="144411"/>
                                        </p:tgtEl>
                                        <p:attrNameLst>
                                          <p:attrName>ppt_x</p:attrName>
                                        </p:attrNameLst>
                                      </p:cBhvr>
                                      <p:tavLst>
                                        <p:tav tm="0">
                                          <p:val>
                                            <p:strVal val="#ppt_x-.2"/>
                                          </p:val>
                                        </p:tav>
                                        <p:tav tm="100000">
                                          <p:val>
                                            <p:strVal val="#ppt_x"/>
                                          </p:val>
                                        </p:tav>
                                      </p:tavLst>
                                    </p:anim>
                                    <p:anim calcmode="lin" valueType="num">
                                      <p:cBhvr>
                                        <p:cTn id="41" dur="1000" fill="hold"/>
                                        <p:tgtEl>
                                          <p:spTgt spid="144411"/>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44411"/>
                                        </p:tgtEl>
                                      </p:cBhvr>
                                    </p:animEffect>
                                  </p:childTnLst>
                                </p:cTn>
                              </p:par>
                            </p:childTnLst>
                          </p:cTn>
                        </p:par>
                        <p:par>
                          <p:cTn id="43" fill="hold">
                            <p:stCondLst>
                              <p:cond delay="1000"/>
                            </p:stCondLst>
                            <p:childTnLst>
                              <p:par>
                                <p:cTn id="44" presetID="29" presetClass="entr" presetSubtype="0" fill="hold" grpId="0" nodeType="afterEffect">
                                  <p:stCondLst>
                                    <p:cond delay="0"/>
                                  </p:stCondLst>
                                  <p:childTnLst>
                                    <p:set>
                                      <p:cBhvr>
                                        <p:cTn id="45" dur="1" fill="hold">
                                          <p:stCondLst>
                                            <p:cond delay="0"/>
                                          </p:stCondLst>
                                        </p:cTn>
                                        <p:tgtEl>
                                          <p:spTgt spid="144445"/>
                                        </p:tgtEl>
                                        <p:attrNameLst>
                                          <p:attrName>style.visibility</p:attrName>
                                        </p:attrNameLst>
                                      </p:cBhvr>
                                      <p:to>
                                        <p:strVal val="visible"/>
                                      </p:to>
                                    </p:set>
                                    <p:anim calcmode="lin" valueType="num">
                                      <p:cBhvr>
                                        <p:cTn id="46" dur="1000" fill="hold"/>
                                        <p:tgtEl>
                                          <p:spTgt spid="144445"/>
                                        </p:tgtEl>
                                        <p:attrNameLst>
                                          <p:attrName>ppt_x</p:attrName>
                                        </p:attrNameLst>
                                      </p:cBhvr>
                                      <p:tavLst>
                                        <p:tav tm="0">
                                          <p:val>
                                            <p:strVal val="#ppt_x-.2"/>
                                          </p:val>
                                        </p:tav>
                                        <p:tav tm="100000">
                                          <p:val>
                                            <p:strVal val="#ppt_x"/>
                                          </p:val>
                                        </p:tav>
                                      </p:tavLst>
                                    </p:anim>
                                    <p:anim calcmode="lin" valueType="num">
                                      <p:cBhvr>
                                        <p:cTn id="47" dur="1000" fill="hold"/>
                                        <p:tgtEl>
                                          <p:spTgt spid="144445"/>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44445"/>
                                        </p:tgtEl>
                                      </p:cBhvr>
                                    </p:animEffect>
                                  </p:childTnLst>
                                </p:cTn>
                              </p:par>
                            </p:childTnLst>
                          </p:cTn>
                        </p:par>
                        <p:par>
                          <p:cTn id="49" fill="hold">
                            <p:stCondLst>
                              <p:cond delay="2000"/>
                            </p:stCondLst>
                            <p:childTnLst>
                              <p:par>
                                <p:cTn id="50" presetID="29" presetClass="entr" presetSubtype="0" fill="hold" grpId="0" nodeType="afterEffect">
                                  <p:stCondLst>
                                    <p:cond delay="0"/>
                                  </p:stCondLst>
                                  <p:childTnLst>
                                    <p:set>
                                      <p:cBhvr>
                                        <p:cTn id="51" dur="1" fill="hold">
                                          <p:stCondLst>
                                            <p:cond delay="0"/>
                                          </p:stCondLst>
                                        </p:cTn>
                                        <p:tgtEl>
                                          <p:spTgt spid="144456"/>
                                        </p:tgtEl>
                                        <p:attrNameLst>
                                          <p:attrName>style.visibility</p:attrName>
                                        </p:attrNameLst>
                                      </p:cBhvr>
                                      <p:to>
                                        <p:strVal val="visible"/>
                                      </p:to>
                                    </p:set>
                                    <p:anim calcmode="lin" valueType="num">
                                      <p:cBhvr>
                                        <p:cTn id="52" dur="1000" fill="hold"/>
                                        <p:tgtEl>
                                          <p:spTgt spid="144456"/>
                                        </p:tgtEl>
                                        <p:attrNameLst>
                                          <p:attrName>ppt_x</p:attrName>
                                        </p:attrNameLst>
                                      </p:cBhvr>
                                      <p:tavLst>
                                        <p:tav tm="0">
                                          <p:val>
                                            <p:strVal val="#ppt_x-.2"/>
                                          </p:val>
                                        </p:tav>
                                        <p:tav tm="100000">
                                          <p:val>
                                            <p:strVal val="#ppt_x"/>
                                          </p:val>
                                        </p:tav>
                                      </p:tavLst>
                                    </p:anim>
                                    <p:anim calcmode="lin" valueType="num">
                                      <p:cBhvr>
                                        <p:cTn id="53" dur="1000" fill="hold"/>
                                        <p:tgtEl>
                                          <p:spTgt spid="144456"/>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44456"/>
                                        </p:tgtEl>
                                      </p:cBhvr>
                                    </p:animEffect>
                                  </p:childTnLst>
                                </p:cTn>
                              </p:par>
                            </p:childTnLst>
                          </p:cTn>
                        </p:par>
                      </p:childTnLst>
                    </p:cTn>
                  </p:par>
                  <p:par>
                    <p:cTn id="55" fill="hold">
                      <p:stCondLst>
                        <p:cond delay="indefinite"/>
                      </p:stCondLst>
                      <p:childTnLst>
                        <p:par>
                          <p:cTn id="56" fill="hold">
                            <p:stCondLst>
                              <p:cond delay="0"/>
                            </p:stCondLst>
                            <p:childTnLst>
                              <p:par>
                                <p:cTn id="57" presetID="29" presetClass="entr" presetSubtype="0" fill="hold" nodeType="clickEffect">
                                  <p:stCondLst>
                                    <p:cond delay="0"/>
                                  </p:stCondLst>
                                  <p:childTnLst>
                                    <p:set>
                                      <p:cBhvr>
                                        <p:cTn id="58" dur="1" fill="hold">
                                          <p:stCondLst>
                                            <p:cond delay="0"/>
                                          </p:stCondLst>
                                        </p:cTn>
                                        <p:tgtEl>
                                          <p:spTgt spid="144424"/>
                                        </p:tgtEl>
                                        <p:attrNameLst>
                                          <p:attrName>style.visibility</p:attrName>
                                        </p:attrNameLst>
                                      </p:cBhvr>
                                      <p:to>
                                        <p:strVal val="visible"/>
                                      </p:to>
                                    </p:set>
                                    <p:anim calcmode="lin" valueType="num">
                                      <p:cBhvr>
                                        <p:cTn id="59" dur="1000" fill="hold"/>
                                        <p:tgtEl>
                                          <p:spTgt spid="144424"/>
                                        </p:tgtEl>
                                        <p:attrNameLst>
                                          <p:attrName>ppt_x</p:attrName>
                                        </p:attrNameLst>
                                      </p:cBhvr>
                                      <p:tavLst>
                                        <p:tav tm="0">
                                          <p:val>
                                            <p:strVal val="#ppt_x-.2"/>
                                          </p:val>
                                        </p:tav>
                                        <p:tav tm="100000">
                                          <p:val>
                                            <p:strVal val="#ppt_x"/>
                                          </p:val>
                                        </p:tav>
                                      </p:tavLst>
                                    </p:anim>
                                    <p:anim calcmode="lin" valueType="num">
                                      <p:cBhvr>
                                        <p:cTn id="60" dur="1000" fill="hold"/>
                                        <p:tgtEl>
                                          <p:spTgt spid="144424"/>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44424"/>
                                        </p:tgtEl>
                                      </p:cBhvr>
                                    </p:animEffect>
                                  </p:childTnLst>
                                </p:cTn>
                              </p:par>
                            </p:childTnLst>
                          </p:cTn>
                        </p:par>
                        <p:par>
                          <p:cTn id="62" fill="hold">
                            <p:stCondLst>
                              <p:cond delay="1000"/>
                            </p:stCondLst>
                            <p:childTnLst>
                              <p:par>
                                <p:cTn id="63" presetID="29" presetClass="entr" presetSubtype="0" fill="hold" grpId="0" nodeType="afterEffect">
                                  <p:stCondLst>
                                    <p:cond delay="0"/>
                                  </p:stCondLst>
                                  <p:childTnLst>
                                    <p:set>
                                      <p:cBhvr>
                                        <p:cTn id="64" dur="1" fill="hold">
                                          <p:stCondLst>
                                            <p:cond delay="0"/>
                                          </p:stCondLst>
                                        </p:cTn>
                                        <p:tgtEl>
                                          <p:spTgt spid="144444"/>
                                        </p:tgtEl>
                                        <p:attrNameLst>
                                          <p:attrName>style.visibility</p:attrName>
                                        </p:attrNameLst>
                                      </p:cBhvr>
                                      <p:to>
                                        <p:strVal val="visible"/>
                                      </p:to>
                                    </p:set>
                                    <p:anim calcmode="lin" valueType="num">
                                      <p:cBhvr>
                                        <p:cTn id="65" dur="1000" fill="hold"/>
                                        <p:tgtEl>
                                          <p:spTgt spid="144444"/>
                                        </p:tgtEl>
                                        <p:attrNameLst>
                                          <p:attrName>ppt_x</p:attrName>
                                        </p:attrNameLst>
                                      </p:cBhvr>
                                      <p:tavLst>
                                        <p:tav tm="0">
                                          <p:val>
                                            <p:strVal val="#ppt_x-.2"/>
                                          </p:val>
                                        </p:tav>
                                        <p:tav tm="100000">
                                          <p:val>
                                            <p:strVal val="#ppt_x"/>
                                          </p:val>
                                        </p:tav>
                                      </p:tavLst>
                                    </p:anim>
                                    <p:anim calcmode="lin" valueType="num">
                                      <p:cBhvr>
                                        <p:cTn id="66" dur="1000" fill="hold"/>
                                        <p:tgtEl>
                                          <p:spTgt spid="144444"/>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44444"/>
                                        </p:tgtEl>
                                      </p:cBhvr>
                                    </p:animEffect>
                                  </p:childTnLst>
                                </p:cTn>
                              </p:par>
                            </p:childTnLst>
                          </p:cTn>
                        </p:par>
                        <p:par>
                          <p:cTn id="68" fill="hold">
                            <p:stCondLst>
                              <p:cond delay="2000"/>
                            </p:stCondLst>
                            <p:childTnLst>
                              <p:par>
                                <p:cTn id="69" presetID="29" presetClass="entr" presetSubtype="0" fill="hold" grpId="0" nodeType="afterEffect">
                                  <p:stCondLst>
                                    <p:cond delay="0"/>
                                  </p:stCondLst>
                                  <p:childTnLst>
                                    <p:set>
                                      <p:cBhvr>
                                        <p:cTn id="70" dur="1" fill="hold">
                                          <p:stCondLst>
                                            <p:cond delay="0"/>
                                          </p:stCondLst>
                                        </p:cTn>
                                        <p:tgtEl>
                                          <p:spTgt spid="144447"/>
                                        </p:tgtEl>
                                        <p:attrNameLst>
                                          <p:attrName>style.visibility</p:attrName>
                                        </p:attrNameLst>
                                      </p:cBhvr>
                                      <p:to>
                                        <p:strVal val="visible"/>
                                      </p:to>
                                    </p:set>
                                    <p:anim calcmode="lin" valueType="num">
                                      <p:cBhvr>
                                        <p:cTn id="71" dur="1000" fill="hold"/>
                                        <p:tgtEl>
                                          <p:spTgt spid="144447"/>
                                        </p:tgtEl>
                                        <p:attrNameLst>
                                          <p:attrName>ppt_x</p:attrName>
                                        </p:attrNameLst>
                                      </p:cBhvr>
                                      <p:tavLst>
                                        <p:tav tm="0">
                                          <p:val>
                                            <p:strVal val="#ppt_x-.2"/>
                                          </p:val>
                                        </p:tav>
                                        <p:tav tm="100000">
                                          <p:val>
                                            <p:strVal val="#ppt_x"/>
                                          </p:val>
                                        </p:tav>
                                      </p:tavLst>
                                    </p:anim>
                                    <p:anim calcmode="lin" valueType="num">
                                      <p:cBhvr>
                                        <p:cTn id="72" dur="1000" fill="hold"/>
                                        <p:tgtEl>
                                          <p:spTgt spid="144447"/>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44447"/>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nodeType="clickEffect">
                                  <p:stCondLst>
                                    <p:cond delay="0"/>
                                  </p:stCondLst>
                                  <p:childTnLst>
                                    <p:set>
                                      <p:cBhvr>
                                        <p:cTn id="77" dur="1" fill="hold">
                                          <p:stCondLst>
                                            <p:cond delay="0"/>
                                          </p:stCondLst>
                                        </p:cTn>
                                        <p:tgtEl>
                                          <p:spTgt spid="144398"/>
                                        </p:tgtEl>
                                        <p:attrNameLst>
                                          <p:attrName>style.visibility</p:attrName>
                                        </p:attrNameLst>
                                      </p:cBhvr>
                                      <p:to>
                                        <p:strVal val="visible"/>
                                      </p:to>
                                    </p:set>
                                    <p:anim calcmode="lin" valueType="num">
                                      <p:cBhvr>
                                        <p:cTn id="78" dur="1000" fill="hold"/>
                                        <p:tgtEl>
                                          <p:spTgt spid="144398"/>
                                        </p:tgtEl>
                                        <p:attrNameLst>
                                          <p:attrName>ppt_x</p:attrName>
                                        </p:attrNameLst>
                                      </p:cBhvr>
                                      <p:tavLst>
                                        <p:tav tm="0">
                                          <p:val>
                                            <p:strVal val="#ppt_x-.2"/>
                                          </p:val>
                                        </p:tav>
                                        <p:tav tm="100000">
                                          <p:val>
                                            <p:strVal val="#ppt_x"/>
                                          </p:val>
                                        </p:tav>
                                      </p:tavLst>
                                    </p:anim>
                                    <p:anim calcmode="lin" valueType="num">
                                      <p:cBhvr>
                                        <p:cTn id="79" dur="1000" fill="hold"/>
                                        <p:tgtEl>
                                          <p:spTgt spid="14439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44398"/>
                                        </p:tgtEl>
                                      </p:cBhvr>
                                    </p:animEffect>
                                  </p:childTnLst>
                                </p:cTn>
                              </p:par>
                            </p:childTnLst>
                          </p:cTn>
                        </p:par>
                        <p:par>
                          <p:cTn id="81" fill="hold">
                            <p:stCondLst>
                              <p:cond delay="1000"/>
                            </p:stCondLst>
                            <p:childTnLst>
                              <p:par>
                                <p:cTn id="82" presetID="29" presetClass="entr" presetSubtype="0" fill="hold" grpId="0" nodeType="afterEffect">
                                  <p:stCondLst>
                                    <p:cond delay="0"/>
                                  </p:stCondLst>
                                  <p:childTnLst>
                                    <p:set>
                                      <p:cBhvr>
                                        <p:cTn id="83" dur="1" fill="hold">
                                          <p:stCondLst>
                                            <p:cond delay="0"/>
                                          </p:stCondLst>
                                        </p:cTn>
                                        <p:tgtEl>
                                          <p:spTgt spid="144455"/>
                                        </p:tgtEl>
                                        <p:attrNameLst>
                                          <p:attrName>style.visibility</p:attrName>
                                        </p:attrNameLst>
                                      </p:cBhvr>
                                      <p:to>
                                        <p:strVal val="visible"/>
                                      </p:to>
                                    </p:set>
                                    <p:anim calcmode="lin" valueType="num">
                                      <p:cBhvr>
                                        <p:cTn id="84" dur="1000" fill="hold"/>
                                        <p:tgtEl>
                                          <p:spTgt spid="144455"/>
                                        </p:tgtEl>
                                        <p:attrNameLst>
                                          <p:attrName>ppt_x</p:attrName>
                                        </p:attrNameLst>
                                      </p:cBhvr>
                                      <p:tavLst>
                                        <p:tav tm="0">
                                          <p:val>
                                            <p:strVal val="#ppt_x-.2"/>
                                          </p:val>
                                        </p:tav>
                                        <p:tav tm="100000">
                                          <p:val>
                                            <p:strVal val="#ppt_x"/>
                                          </p:val>
                                        </p:tav>
                                      </p:tavLst>
                                    </p:anim>
                                    <p:anim calcmode="lin" valueType="num">
                                      <p:cBhvr>
                                        <p:cTn id="85" dur="1000" fill="hold"/>
                                        <p:tgtEl>
                                          <p:spTgt spid="14445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44455"/>
                                        </p:tgtEl>
                                      </p:cBhvr>
                                    </p:animEffect>
                                  </p:childTnLst>
                                </p:cTn>
                              </p:par>
                            </p:childTnLst>
                          </p:cTn>
                        </p:par>
                        <p:par>
                          <p:cTn id="87" fill="hold">
                            <p:stCondLst>
                              <p:cond delay="2000"/>
                            </p:stCondLst>
                            <p:childTnLst>
                              <p:par>
                                <p:cTn id="88" presetID="29" presetClass="entr" presetSubtype="0" fill="hold" grpId="0" nodeType="afterEffect">
                                  <p:stCondLst>
                                    <p:cond delay="0"/>
                                  </p:stCondLst>
                                  <p:childTnLst>
                                    <p:set>
                                      <p:cBhvr>
                                        <p:cTn id="89" dur="1" fill="hold">
                                          <p:stCondLst>
                                            <p:cond delay="0"/>
                                          </p:stCondLst>
                                        </p:cTn>
                                        <p:tgtEl>
                                          <p:spTgt spid="144448"/>
                                        </p:tgtEl>
                                        <p:attrNameLst>
                                          <p:attrName>style.visibility</p:attrName>
                                        </p:attrNameLst>
                                      </p:cBhvr>
                                      <p:to>
                                        <p:strVal val="visible"/>
                                      </p:to>
                                    </p:set>
                                    <p:anim calcmode="lin" valueType="num">
                                      <p:cBhvr>
                                        <p:cTn id="90" dur="1000" fill="hold"/>
                                        <p:tgtEl>
                                          <p:spTgt spid="144448"/>
                                        </p:tgtEl>
                                        <p:attrNameLst>
                                          <p:attrName>ppt_x</p:attrName>
                                        </p:attrNameLst>
                                      </p:cBhvr>
                                      <p:tavLst>
                                        <p:tav tm="0">
                                          <p:val>
                                            <p:strVal val="#ppt_x-.2"/>
                                          </p:val>
                                        </p:tav>
                                        <p:tav tm="100000">
                                          <p:val>
                                            <p:strVal val="#ppt_x"/>
                                          </p:val>
                                        </p:tav>
                                      </p:tavLst>
                                    </p:anim>
                                    <p:anim calcmode="lin" valueType="num">
                                      <p:cBhvr>
                                        <p:cTn id="91" dur="1000" fill="hold"/>
                                        <p:tgtEl>
                                          <p:spTgt spid="144448"/>
                                        </p:tgtEl>
                                        <p:attrNameLst>
                                          <p:attrName>ppt_y</p:attrName>
                                        </p:attrNameLst>
                                      </p:cBhvr>
                                      <p:tavLst>
                                        <p:tav tm="0">
                                          <p:val>
                                            <p:strVal val="#ppt_y"/>
                                          </p:val>
                                        </p:tav>
                                        <p:tav tm="100000">
                                          <p:val>
                                            <p:strVal val="#ppt_y"/>
                                          </p:val>
                                        </p:tav>
                                      </p:tavLst>
                                    </p:anim>
                                    <p:animEffect transition="in" filter="wipe(right)" prLst="gradientSize: 0.1">
                                      <p:cBhvr>
                                        <p:cTn id="92" dur="1000"/>
                                        <p:tgtEl>
                                          <p:spTgt spid="14444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4444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3" grpId="0" animBg="1"/>
      <p:bldP spid="144444" grpId="0" animBg="1"/>
      <p:bldP spid="144445" grpId="0" animBg="1"/>
      <p:bldP spid="144446" grpId="0" animBg="1"/>
      <p:bldP spid="144447" grpId="0" animBg="1"/>
      <p:bldP spid="144448" grpId="0" animBg="1"/>
      <p:bldP spid="144455" grpId="0" animBg="1"/>
      <p:bldP spid="144456"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a:xfrm>
            <a:off x="457200" y="274638"/>
            <a:ext cx="8229600" cy="1143000"/>
          </a:xfrm>
          <a:noFill/>
        </p:spPr>
        <p:txBody>
          <a:bodyPr anchorCtr="0"/>
          <a:lstStyle/>
          <a:p>
            <a:r>
              <a:rPr lang="en-US" altLang="zh-CN"/>
              <a:t>1D array</a:t>
            </a:r>
            <a:endParaRPr lang="en-US" altLang="zh-CN"/>
          </a:p>
        </p:txBody>
      </p:sp>
      <p:pic>
        <p:nvPicPr>
          <p:cNvPr id="7066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 y="1844675"/>
            <a:ext cx="8686800" cy="24003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6"/>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tx2"/>
              </a:buClr>
              <a:buSzPct val="75000"/>
              <a:buFont typeface="Wingdings" panose="05000000000000000000" pitchFamily="2" charset="2"/>
              <a:buChar char="l"/>
            </a:pPr>
            <a:endParaRPr lang="zh-CN" altLang="zh-CN" sz="2800">
              <a:latin typeface="Times New Roman" panose="02020603050405020304" pitchFamily="18" charset="0"/>
              <a:ea typeface="幼圆" panose="02010509060101010101" pitchFamily="49" charset="-122"/>
            </a:endParaRPr>
          </a:p>
        </p:txBody>
      </p:sp>
      <p:sp>
        <p:nvSpPr>
          <p:cNvPr id="70665" name="Rectangle 9"/>
          <p:cNvSpPr>
            <a:spLocks noChangeArrowheads="1"/>
          </p:cNvSpPr>
          <p:nvPr/>
        </p:nvSpPr>
        <p:spPr bwMode="auto">
          <a:xfrm>
            <a:off x="949325" y="5956300"/>
            <a:ext cx="76692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i="1">
                <a:solidFill>
                  <a:srgbClr val="FFFF00"/>
                </a:solidFill>
                <a:latin typeface="Times New Roman" panose="02020603050405020304" pitchFamily="18" charset="0"/>
              </a:rPr>
              <a:t>LOC </a:t>
            </a:r>
            <a:r>
              <a:rPr kumimoji="1" lang="en-US" altLang="zh-CN" sz="3200" b="1">
                <a:solidFill>
                  <a:srgbClr val="FFFF00"/>
                </a:solidFill>
                <a:latin typeface="Times New Roman" panose="02020603050405020304" pitchFamily="18" charset="0"/>
              </a:rPr>
              <a:t>( </a:t>
            </a:r>
            <a:r>
              <a:rPr kumimoji="1" lang="en-US" altLang="zh-CN" sz="3200" b="1" i="1">
                <a:solidFill>
                  <a:srgbClr val="FFFF00"/>
                </a:solidFill>
                <a:latin typeface="Times New Roman" panose="02020603050405020304" pitchFamily="18" charset="0"/>
              </a:rPr>
              <a:t>i </a:t>
            </a:r>
            <a:r>
              <a:rPr kumimoji="1" lang="en-US" altLang="zh-CN" sz="3200" b="1">
                <a:solidFill>
                  <a:srgbClr val="FFFF00"/>
                </a:solidFill>
                <a:latin typeface="Times New Roman" panose="02020603050405020304" pitchFamily="18" charset="0"/>
              </a:rPr>
              <a:t>) = </a:t>
            </a:r>
            <a:r>
              <a:rPr kumimoji="1" lang="en-US" altLang="zh-CN" sz="3200" b="1" i="1">
                <a:solidFill>
                  <a:srgbClr val="FFFF00"/>
                </a:solidFill>
                <a:latin typeface="Times New Roman" panose="02020603050405020304" pitchFamily="18" charset="0"/>
              </a:rPr>
              <a:t>LOC </a:t>
            </a:r>
            <a:r>
              <a:rPr kumimoji="1" lang="en-US" altLang="zh-CN" sz="3200" b="1">
                <a:solidFill>
                  <a:srgbClr val="FFFF00"/>
                </a:solidFill>
                <a:latin typeface="Times New Roman" panose="02020603050405020304" pitchFamily="18" charset="0"/>
              </a:rPr>
              <a:t>( </a:t>
            </a:r>
            <a:r>
              <a:rPr kumimoji="1" lang="en-US" altLang="zh-CN" sz="3200" b="1" i="1">
                <a:solidFill>
                  <a:srgbClr val="FFFF00"/>
                </a:solidFill>
                <a:latin typeface="Times New Roman" panose="02020603050405020304" pitchFamily="18" charset="0"/>
              </a:rPr>
              <a:t>i </a:t>
            </a:r>
            <a:r>
              <a:rPr kumimoji="1" lang="en-US" altLang="zh-CN" sz="3200" b="1">
                <a:solidFill>
                  <a:srgbClr val="FFFF00"/>
                </a:solidFill>
                <a:latin typeface="宋体" panose="02010600030101010101" pitchFamily="2" charset="-122"/>
              </a:rPr>
              <a:t>-</a:t>
            </a:r>
            <a:r>
              <a:rPr kumimoji="1" lang="en-US" altLang="zh-CN" sz="3200" b="1">
                <a:solidFill>
                  <a:srgbClr val="FFFF00"/>
                </a:solidFill>
                <a:latin typeface="Times New Roman" panose="02020603050405020304" pitchFamily="18" charset="0"/>
              </a:rPr>
              <a:t>1 ) + </a:t>
            </a:r>
            <a:r>
              <a:rPr kumimoji="1" lang="en-US" altLang="zh-CN" sz="3200" b="1" i="1">
                <a:solidFill>
                  <a:srgbClr val="FFFF00"/>
                </a:solidFill>
                <a:latin typeface="Times New Roman" panose="02020603050405020304" pitchFamily="18" charset="0"/>
              </a:rPr>
              <a:t>l</a:t>
            </a:r>
            <a:r>
              <a:rPr kumimoji="1" lang="en-US" altLang="zh-CN" sz="3200" b="1">
                <a:solidFill>
                  <a:srgbClr val="FFFF00"/>
                </a:solidFill>
                <a:latin typeface="Times New Roman" panose="02020603050405020304" pitchFamily="18" charset="0"/>
              </a:rPr>
              <a:t> =</a:t>
            </a:r>
            <a:r>
              <a:rPr kumimoji="1" lang="en-US" altLang="zh-CN" sz="3200" b="1" i="1">
                <a:solidFill>
                  <a:srgbClr val="FFFF00"/>
                </a:solidFill>
                <a:latin typeface="Times New Roman" panose="02020603050405020304" pitchFamily="18" charset="0"/>
              </a:rPr>
              <a:t>α</a:t>
            </a:r>
            <a:r>
              <a:rPr kumimoji="1" lang="en-US" altLang="zh-CN" sz="3200" b="1">
                <a:solidFill>
                  <a:srgbClr val="FFFF00"/>
                </a:solidFill>
                <a:latin typeface="Times New Roman" panose="02020603050405020304" pitchFamily="18" charset="0"/>
              </a:rPr>
              <a:t>+ </a:t>
            </a:r>
            <a:r>
              <a:rPr kumimoji="1" lang="en-US" altLang="zh-CN" sz="3200" b="1" i="1">
                <a:solidFill>
                  <a:srgbClr val="FFFF00"/>
                </a:solidFill>
                <a:latin typeface="Times New Roman" panose="02020603050405020304" pitchFamily="18" charset="0"/>
              </a:rPr>
              <a:t>i*l</a:t>
            </a:r>
            <a:endParaRPr kumimoji="1" lang="en-US" altLang="zh-CN" sz="3200" i="1">
              <a:solidFill>
                <a:srgbClr val="FFFF00"/>
              </a:solidFill>
              <a:latin typeface="Times New Roman" panose="02020603050405020304" pitchFamily="18" charset="0"/>
            </a:endParaRPr>
          </a:p>
        </p:txBody>
      </p:sp>
      <p:graphicFrame>
        <p:nvGraphicFramePr>
          <p:cNvPr id="70666" name="Object 10"/>
          <p:cNvGraphicFramePr>
            <a:graphicFrameLocks noChangeAspect="1"/>
          </p:cNvGraphicFramePr>
          <p:nvPr/>
        </p:nvGraphicFramePr>
        <p:xfrm>
          <a:off x="968375" y="4702175"/>
          <a:ext cx="5475288" cy="1247775"/>
        </p:xfrm>
        <a:graphic>
          <a:graphicData uri="http://schemas.openxmlformats.org/presentationml/2006/ole">
            <mc:AlternateContent xmlns:mc="http://schemas.openxmlformats.org/markup-compatibility/2006">
              <mc:Choice xmlns:v="urn:schemas-microsoft-com:vml" Requires="v">
                <p:oleObj spid="_x0000_s70760" name="Equation" r:id="rId2" imgW="2006600" imgH="457200" progId="Equation.DSMT4">
                  <p:embed/>
                </p:oleObj>
              </mc:Choice>
              <mc:Fallback>
                <p:oleObj name="Equation" r:id="rId2" imgW="2006600" imgH="4572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4702175"/>
                        <a:ext cx="547528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60363" y="476250"/>
            <a:ext cx="8263890"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CreateOLSMatrix</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CrossList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(M) free(M</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(&amp;m, &amp;n, &amp;t);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M.mu</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M.nu</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M.tu</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输入</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M</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的行数、列数、非零元素数</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m+1)*</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exit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(OVERFLOW);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给表头分配空间</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n+1)*</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exit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(OVERFLOW);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给表头分配空间</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(&amp;i, &amp;j, &amp;e); i!=0;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(&amp;i, &amp;j, &amp;e))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输入非零元素</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OLNode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exit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OVERFLOW);</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&gt;i=i; p-&gt;j=j;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elem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=e;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生成节点</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[i]==NULL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[i]-&gt;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j &gt; j</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第一个位置</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p-&gt;right=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[i]=p;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非</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第一个位置</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(q=</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 (q-&gt;right) &amp;&amp; q-&gt;right-&gt;</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j &lt; j</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q=q-&gt;right);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&gt;right=q-&gt;right; q-&gt;right=p;</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完成行插入</a:t>
            </a:r>
            <a:endPar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5363" name="Rectangle 3"/>
          <p:cNvSpPr>
            <a:spLocks noChangeArrowheads="1"/>
          </p:cNvSpPr>
          <p:nvPr/>
        </p:nvSpPr>
        <p:spPr bwMode="auto">
          <a:xfrm>
            <a:off x="360363" y="111125"/>
            <a:ext cx="4287838"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rPr>
              <a:t>Initialization of cross-linked list</a:t>
            </a:r>
            <a:endParaRPr kumimoji="1" lang="en-US" altLang="zh-CN" sz="2400" dirty="0">
              <a:solidFill>
                <a:srgbClr val="FFFF00"/>
              </a:solidFill>
            </a:endParaRPr>
          </a:p>
        </p:txBody>
      </p:sp>
      <p:sp>
        <p:nvSpPr>
          <p:cNvPr id="15364" name="Rectangle 4"/>
          <p:cNvSpPr>
            <a:spLocks noChangeArrowheads="1"/>
          </p:cNvSpPr>
          <p:nvPr/>
        </p:nvSpPr>
        <p:spPr bwMode="auto">
          <a:xfrm>
            <a:off x="719999" y="4221088"/>
            <a:ext cx="7776000" cy="2376000"/>
          </a:xfrm>
          <a:prstGeom prst="rect">
            <a:avLst/>
          </a:prstGeom>
          <a:noFill/>
          <a:ln w="38100"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76213" y="212725"/>
            <a:ext cx="834555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[j]==NULL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&gt;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p-&gt;down=</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[j]=p; </a:t>
            </a:r>
            <a:endPar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 (q-&gt;down) &amp;&amp; q-&gt;down-</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&gt;</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&lt; </a:t>
            </a:r>
            <a:r>
              <a:rPr kumimoji="1" lang="en-US" altLang="zh-CN" sz="2200" dirty="0" err="1" smtClean="0">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q=q-&gt;down);</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p-&gt;down=q-&gt;down; q-&gt;down=p;</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完成列插入</a:t>
            </a:r>
            <a:endPar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endParaRPr>
          </a:p>
          <a:p>
            <a:r>
              <a:rPr kumimoji="1" lang="zh-CN" altLang="en-US"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smtClean="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return</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OK;</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88140" name="Rectangle 76"/>
          <p:cNvSpPr>
            <a:spLocks noChangeArrowheads="1"/>
          </p:cNvSpPr>
          <p:nvPr/>
        </p:nvSpPr>
        <p:spPr bwMode="auto">
          <a:xfrm>
            <a:off x="756416" y="260350"/>
            <a:ext cx="7776000" cy="2376562"/>
          </a:xfrm>
          <a:prstGeom prst="rect">
            <a:avLst/>
          </a:prstGeom>
          <a:noFill/>
          <a:ln w="38100"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95605" y="4221480"/>
            <a:ext cx="5319395" cy="1383665"/>
          </a:xfrm>
          <a:prstGeom prst="rect">
            <a:avLst/>
          </a:prstGeom>
          <a:noFill/>
        </p:spPr>
        <p:txBody>
          <a:bodyPr wrap="square" rtlCol="0">
            <a:spAutoFit/>
          </a:bodyPr>
          <a:p>
            <a:r>
              <a:rPr lang="zh-CN" altLang="en-US" sz="2800" b="1"/>
              <a:t>思考：</a:t>
            </a:r>
            <a:endParaRPr lang="zh-CN" altLang="en-US" sz="2800" b="1"/>
          </a:p>
          <a:p>
            <a:r>
              <a:rPr lang="en-US" altLang="zh-CN" sz="2800" b="1"/>
              <a:t>1. </a:t>
            </a:r>
            <a:r>
              <a:rPr lang="zh-CN" altLang="en-US" sz="2800" b="1"/>
              <a:t>对元素的输入顺序有何要求？</a:t>
            </a:r>
            <a:endParaRPr lang="zh-CN" altLang="en-US" sz="2800" b="1"/>
          </a:p>
          <a:p>
            <a:r>
              <a:rPr lang="en-US" altLang="zh-CN" sz="2800" b="1"/>
              <a:t>2. </a:t>
            </a:r>
            <a:r>
              <a:rPr lang="zh-CN" altLang="en-US" sz="2800" b="1"/>
              <a:t>算法复杂度？</a:t>
            </a:r>
            <a:endParaRPr lang="zh-CN" altLang="en-US" sz="2800"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3" name="Rectangle 45"/>
          <p:cNvSpPr>
            <a:spLocks noGrp="1" noChangeArrowheads="1"/>
          </p:cNvSpPr>
          <p:nvPr>
            <p:ph type="title"/>
          </p:nvPr>
        </p:nvSpPr>
        <p:spPr>
          <a:xfrm>
            <a:off x="457200" y="274638"/>
            <a:ext cx="8229600" cy="1143000"/>
          </a:xfrm>
          <a:noFill/>
        </p:spPr>
        <p:txBody>
          <a:bodyPr anchorCtr="0"/>
          <a:lstStyle/>
          <a:p>
            <a:r>
              <a:rPr lang="zh-CN" altLang="en-US" sz="2800"/>
              <a:t>补充材料：</a:t>
            </a:r>
            <a:r>
              <a:rPr lang="en-US" altLang="zh-CN" sz="2800"/>
              <a:t>Cross linked list for Sparse Matrix</a:t>
            </a:r>
            <a:endParaRPr lang="en-US" altLang="zh-CN" sz="2800"/>
          </a:p>
        </p:txBody>
      </p:sp>
      <p:sp>
        <p:nvSpPr>
          <p:cNvPr id="58414" name="Rectangle 46"/>
          <p:cNvSpPr>
            <a:spLocks noChangeArrowheads="1"/>
          </p:cNvSpPr>
          <p:nvPr/>
        </p:nvSpPr>
        <p:spPr bwMode="auto">
          <a:xfrm>
            <a:off x="611188" y="1920875"/>
            <a:ext cx="2819400" cy="1371600"/>
          </a:xfrm>
          <a:prstGeom prst="rect">
            <a:avLst/>
          </a:prstGeom>
          <a:solidFill>
            <a:srgbClr val="FF3300"/>
          </a:solidFill>
          <a:ln w="9525">
            <a:miter lim="800000"/>
          </a:ln>
          <a:effectLst/>
          <a:scene3d>
            <a:camera prst="legacyPerspectiveTopRight"/>
            <a:lightRig rig="legacyFlat3" dir="b"/>
          </a:scene3d>
          <a:sp3d extrusionH="8874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endParaRPr lang="zh-CN" altLang="en-US"/>
          </a:p>
        </p:txBody>
      </p:sp>
      <p:sp>
        <p:nvSpPr>
          <p:cNvPr id="58415" name="Line 47"/>
          <p:cNvSpPr>
            <a:spLocks noChangeShapeType="1"/>
          </p:cNvSpPr>
          <p:nvPr/>
        </p:nvSpPr>
        <p:spPr bwMode="auto">
          <a:xfrm>
            <a:off x="611188" y="2606675"/>
            <a:ext cx="2819400" cy="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6" name="Line 48"/>
          <p:cNvSpPr>
            <a:spLocks noChangeShapeType="1"/>
          </p:cNvSpPr>
          <p:nvPr/>
        </p:nvSpPr>
        <p:spPr bwMode="auto">
          <a:xfrm flipV="1">
            <a:off x="3430588" y="2530475"/>
            <a:ext cx="76200" cy="76200"/>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7" name="Line 49"/>
          <p:cNvSpPr>
            <a:spLocks noChangeShapeType="1"/>
          </p:cNvSpPr>
          <p:nvPr/>
        </p:nvSpPr>
        <p:spPr bwMode="auto">
          <a:xfrm>
            <a:off x="2058988"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Line 50"/>
          <p:cNvSpPr>
            <a:spLocks noChangeShapeType="1"/>
          </p:cNvSpPr>
          <p:nvPr/>
        </p:nvSpPr>
        <p:spPr bwMode="auto">
          <a:xfrm flipV="1">
            <a:off x="2058988"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9" name="Text Box 51"/>
          <p:cNvSpPr txBox="1">
            <a:spLocks noChangeArrowheads="1"/>
          </p:cNvSpPr>
          <p:nvPr/>
        </p:nvSpPr>
        <p:spPr bwMode="auto">
          <a:xfrm>
            <a:off x="839788" y="1951038"/>
            <a:ext cx="996950"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latin typeface="Times New Roman" panose="02020603050405020304" pitchFamily="18" charset="0"/>
              </a:rPr>
              <a:t>True</a:t>
            </a:r>
            <a:endParaRPr kumimoji="1" lang="en-US" altLang="zh-CN" sz="3200">
              <a:latin typeface="Times New Roman" panose="02020603050405020304" pitchFamily="18" charset="0"/>
            </a:endParaRPr>
          </a:p>
        </p:txBody>
      </p:sp>
      <p:sp>
        <p:nvSpPr>
          <p:cNvPr id="58420" name="Text Box 52"/>
          <p:cNvSpPr txBox="1">
            <a:spLocks noChangeArrowheads="1"/>
          </p:cNvSpPr>
          <p:nvPr/>
        </p:nvSpPr>
        <p:spPr bwMode="auto">
          <a:xfrm>
            <a:off x="819150" y="2606675"/>
            <a:ext cx="1087438"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down</a:t>
            </a:r>
            <a:endParaRPr kumimoji="1" lang="en-US" altLang="zh-CN" sz="3200">
              <a:solidFill>
                <a:srgbClr val="000000"/>
              </a:solidFill>
              <a:latin typeface="Times New Roman" panose="02020603050405020304" pitchFamily="18" charset="0"/>
            </a:endParaRPr>
          </a:p>
        </p:txBody>
      </p:sp>
      <p:sp>
        <p:nvSpPr>
          <p:cNvPr id="58421" name="Text Box 53"/>
          <p:cNvSpPr txBox="1">
            <a:spLocks noChangeArrowheads="1"/>
          </p:cNvSpPr>
          <p:nvPr/>
        </p:nvSpPr>
        <p:spPr bwMode="auto">
          <a:xfrm>
            <a:off x="2211388" y="1920875"/>
            <a:ext cx="9064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solidFill>
                  <a:srgbClr val="FFFFCC"/>
                </a:solidFill>
                <a:latin typeface="Times New Roman" panose="02020603050405020304" pitchFamily="18" charset="0"/>
              </a:rPr>
              <a:t>next</a:t>
            </a:r>
            <a:endParaRPr kumimoji="1" lang="en-US" altLang="zh-CN" sz="3200">
              <a:solidFill>
                <a:srgbClr val="FFFFCC"/>
              </a:solidFill>
              <a:latin typeface="Times New Roman" panose="02020603050405020304" pitchFamily="18" charset="0"/>
            </a:endParaRPr>
          </a:p>
        </p:txBody>
      </p:sp>
      <p:sp>
        <p:nvSpPr>
          <p:cNvPr id="58422" name="Text Box 54"/>
          <p:cNvSpPr txBox="1">
            <a:spLocks noChangeArrowheads="1"/>
          </p:cNvSpPr>
          <p:nvPr/>
        </p:nvSpPr>
        <p:spPr bwMode="auto">
          <a:xfrm>
            <a:off x="2205038" y="2606675"/>
            <a:ext cx="9969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right</a:t>
            </a:r>
            <a:endParaRPr kumimoji="1" lang="en-US" altLang="zh-CN" sz="3200">
              <a:solidFill>
                <a:srgbClr val="000000"/>
              </a:solidFill>
              <a:latin typeface="Times New Roman" panose="02020603050405020304" pitchFamily="18" charset="0"/>
            </a:endParaRPr>
          </a:p>
        </p:txBody>
      </p:sp>
      <p:sp>
        <p:nvSpPr>
          <p:cNvPr id="58423" name="Text Box 55"/>
          <p:cNvSpPr txBox="1">
            <a:spLocks noChangeArrowheads="1"/>
          </p:cNvSpPr>
          <p:nvPr/>
        </p:nvSpPr>
        <p:spPr bwMode="auto">
          <a:xfrm>
            <a:off x="139700" y="3536950"/>
            <a:ext cx="83280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b="1">
                <a:solidFill>
                  <a:srgbClr val="FFFF00"/>
                </a:solidFill>
                <a:latin typeface="Times New Roman" panose="02020603050405020304" pitchFamily="18" charset="0"/>
                <a:ea typeface="仿宋_GB2312" pitchFamily="49" charset="-122"/>
              </a:rPr>
              <a:t>(a)  Head node</a:t>
            </a:r>
            <a:r>
              <a:rPr kumimoji="1" lang="zh-CN" altLang="zh-CN" sz="2400" b="1">
                <a:solidFill>
                  <a:srgbClr val="FFFF00"/>
                </a:solidFill>
                <a:latin typeface="Times New Roman" panose="02020603050405020304" pitchFamily="18" charset="0"/>
                <a:ea typeface="仿宋_GB2312" pitchFamily="49" charset="-122"/>
              </a:rPr>
              <a:t> </a:t>
            </a:r>
            <a:r>
              <a:rPr kumimoji="1" lang="en-US" altLang="zh-CN" sz="2400" b="1">
                <a:solidFill>
                  <a:srgbClr val="FFFF00"/>
                </a:solidFill>
                <a:latin typeface="Times New Roman" panose="02020603050405020304" pitchFamily="18" charset="0"/>
                <a:ea typeface="仿宋_GB2312" pitchFamily="49" charset="-122"/>
              </a:rPr>
              <a:t>for each row &amp; col </a:t>
            </a:r>
            <a:r>
              <a:rPr kumimoji="1" lang="zh-CN" altLang="zh-CN" sz="2400" b="1">
                <a:solidFill>
                  <a:srgbClr val="FFFF00"/>
                </a:solidFill>
                <a:latin typeface="Times New Roman" panose="02020603050405020304" pitchFamily="18" charset="0"/>
                <a:ea typeface="仿宋_GB2312" pitchFamily="49" charset="-122"/>
              </a:rPr>
              <a:t> </a:t>
            </a:r>
            <a:r>
              <a:rPr kumimoji="1" lang="en-US" altLang="zh-CN" sz="2400" b="1">
                <a:solidFill>
                  <a:srgbClr val="FFFF00"/>
                </a:solidFill>
                <a:latin typeface="Times New Roman" panose="02020603050405020304" pitchFamily="18" charset="0"/>
                <a:ea typeface="仿宋_GB2312" pitchFamily="49" charset="-122"/>
              </a:rPr>
              <a:t>	   </a:t>
            </a:r>
            <a:r>
              <a:rPr kumimoji="1" lang="zh-CN" altLang="zh-CN" sz="2400" b="1">
                <a:solidFill>
                  <a:srgbClr val="FFFF00"/>
                </a:solidFill>
                <a:latin typeface="Times New Roman" panose="02020603050405020304" pitchFamily="18" charset="0"/>
                <a:ea typeface="仿宋_GB2312" pitchFamily="49" charset="-122"/>
              </a:rPr>
              <a:t>(</a:t>
            </a:r>
            <a:r>
              <a:rPr kumimoji="1" lang="en-US" altLang="zh-CN" sz="2400" b="1">
                <a:solidFill>
                  <a:srgbClr val="FFFF00"/>
                </a:solidFill>
                <a:latin typeface="Times New Roman" panose="02020603050405020304" pitchFamily="18" charset="0"/>
                <a:ea typeface="仿宋_GB2312" pitchFamily="49" charset="-122"/>
              </a:rPr>
              <a:t>b)  Head node for matrix</a:t>
            </a:r>
            <a:endParaRPr kumimoji="1" lang="en-US" altLang="zh-CN" sz="2400" b="1">
              <a:solidFill>
                <a:srgbClr val="FFFF00"/>
              </a:solidFill>
              <a:latin typeface="Times New Roman" panose="02020603050405020304" pitchFamily="18" charset="0"/>
              <a:ea typeface="仿宋_GB2312" pitchFamily="49" charset="-122"/>
            </a:endParaRPr>
          </a:p>
        </p:txBody>
      </p:sp>
      <p:sp>
        <p:nvSpPr>
          <p:cNvPr id="58424" name="Rectangle 56"/>
          <p:cNvSpPr>
            <a:spLocks noChangeArrowheads="1"/>
          </p:cNvSpPr>
          <p:nvPr/>
        </p:nvSpPr>
        <p:spPr bwMode="auto">
          <a:xfrm>
            <a:off x="4572000" y="1920875"/>
            <a:ext cx="3962400" cy="1371600"/>
          </a:xfrm>
          <a:prstGeom prst="rect">
            <a:avLst/>
          </a:prstGeom>
          <a:solidFill>
            <a:srgbClr val="BBE0E3"/>
          </a:solidFill>
          <a:ln w="9525">
            <a:miter lim="800000"/>
          </a:ln>
          <a:effectLst/>
          <a:scene3d>
            <a:camera prst="legacyPerspectiveTopRight"/>
            <a:lightRig rig="legacyFlat3" dir="b"/>
          </a:scene3d>
          <a:sp3d extrusionH="887400" prstMaterial="legacyMatte">
            <a:bevelT w="13500" h="13500" prst="angle"/>
            <a:bevelB w="13500" h="13500" prst="angle"/>
            <a:extrusionClr>
              <a:srgbClr val="BBE0E3"/>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8425" name="Line 57"/>
          <p:cNvSpPr>
            <a:spLocks noChangeShapeType="1"/>
          </p:cNvSpPr>
          <p:nvPr/>
        </p:nvSpPr>
        <p:spPr bwMode="auto">
          <a:xfrm>
            <a:off x="4572000" y="2606675"/>
            <a:ext cx="3962400" cy="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Line 58"/>
          <p:cNvSpPr>
            <a:spLocks noChangeShapeType="1"/>
          </p:cNvSpPr>
          <p:nvPr/>
        </p:nvSpPr>
        <p:spPr bwMode="auto">
          <a:xfrm flipV="1">
            <a:off x="8534400" y="2530475"/>
            <a:ext cx="76200" cy="76200"/>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7" name="Line 59"/>
          <p:cNvSpPr>
            <a:spLocks noChangeShapeType="1"/>
          </p:cNvSpPr>
          <p:nvPr/>
        </p:nvSpPr>
        <p:spPr bwMode="auto">
          <a:xfrm>
            <a:off x="5867400"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8" name="Line 60"/>
          <p:cNvSpPr>
            <a:spLocks noChangeShapeType="1"/>
          </p:cNvSpPr>
          <p:nvPr/>
        </p:nvSpPr>
        <p:spPr bwMode="auto">
          <a:xfrm>
            <a:off x="7239000"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Text Box 61"/>
          <p:cNvSpPr txBox="1">
            <a:spLocks noChangeArrowheads="1"/>
          </p:cNvSpPr>
          <p:nvPr/>
        </p:nvSpPr>
        <p:spPr bwMode="auto">
          <a:xfrm>
            <a:off x="7391400" y="2606675"/>
            <a:ext cx="9969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right</a:t>
            </a:r>
            <a:endParaRPr kumimoji="1" lang="en-US" altLang="zh-CN" sz="3200">
              <a:solidFill>
                <a:srgbClr val="000000"/>
              </a:solidFill>
              <a:latin typeface="Times New Roman" panose="02020603050405020304" pitchFamily="18" charset="0"/>
            </a:endParaRPr>
          </a:p>
        </p:txBody>
      </p:sp>
      <p:sp>
        <p:nvSpPr>
          <p:cNvPr id="58431" name="Text Box 63"/>
          <p:cNvSpPr txBox="1">
            <a:spLocks noChangeArrowheads="1"/>
          </p:cNvSpPr>
          <p:nvPr/>
        </p:nvSpPr>
        <p:spPr bwMode="auto">
          <a:xfrm>
            <a:off x="4724400" y="2606675"/>
            <a:ext cx="1087438"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down</a:t>
            </a:r>
            <a:endParaRPr kumimoji="1" lang="en-US" altLang="zh-CN" sz="3200">
              <a:solidFill>
                <a:srgbClr val="000000"/>
              </a:solidFill>
              <a:latin typeface="Times New Roman" panose="02020603050405020304" pitchFamily="18" charset="0"/>
            </a:endParaRPr>
          </a:p>
        </p:txBody>
      </p:sp>
      <p:sp>
        <p:nvSpPr>
          <p:cNvPr id="58432" name="Text Box 64"/>
          <p:cNvSpPr txBox="1">
            <a:spLocks noChangeArrowheads="1"/>
          </p:cNvSpPr>
          <p:nvPr/>
        </p:nvSpPr>
        <p:spPr bwMode="auto">
          <a:xfrm>
            <a:off x="4724400" y="1951038"/>
            <a:ext cx="1087438"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i="1">
                <a:solidFill>
                  <a:srgbClr val="000000"/>
                </a:solidFill>
                <a:latin typeface="Times New Roman" panose="02020603050405020304" pitchFamily="18" charset="0"/>
              </a:rPr>
              <a:t>False</a:t>
            </a:r>
            <a:endParaRPr kumimoji="1" lang="en-US" altLang="zh-CN" sz="3200" i="1">
              <a:solidFill>
                <a:srgbClr val="000000"/>
              </a:solidFill>
              <a:latin typeface="Times New Roman" panose="02020603050405020304" pitchFamily="18" charset="0"/>
            </a:endParaRPr>
          </a:p>
        </p:txBody>
      </p:sp>
      <p:sp>
        <p:nvSpPr>
          <p:cNvPr id="58433" name="Text Box 65"/>
          <p:cNvSpPr txBox="1">
            <a:spLocks noChangeArrowheads="1"/>
          </p:cNvSpPr>
          <p:nvPr/>
        </p:nvSpPr>
        <p:spPr bwMode="auto">
          <a:xfrm>
            <a:off x="6096000" y="1893888"/>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3200">
              <a:solidFill>
                <a:srgbClr val="FFFFCC"/>
              </a:solidFill>
              <a:latin typeface="Times New Roman" panose="02020603050405020304" pitchFamily="18" charset="0"/>
            </a:endParaRPr>
          </a:p>
        </p:txBody>
      </p:sp>
      <p:sp>
        <p:nvSpPr>
          <p:cNvPr id="58435" name="Rectangle 67"/>
          <p:cNvSpPr>
            <a:spLocks noChangeArrowheads="1"/>
          </p:cNvSpPr>
          <p:nvPr/>
        </p:nvSpPr>
        <p:spPr bwMode="auto">
          <a:xfrm>
            <a:off x="2514600" y="4435475"/>
            <a:ext cx="3962400" cy="1371600"/>
          </a:xfrm>
          <a:prstGeom prst="rect">
            <a:avLst/>
          </a:prstGeom>
          <a:solidFill>
            <a:srgbClr val="99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99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8436" name="Line 68"/>
          <p:cNvSpPr>
            <a:spLocks noChangeShapeType="1"/>
          </p:cNvSpPr>
          <p:nvPr/>
        </p:nvSpPr>
        <p:spPr bwMode="auto">
          <a:xfrm flipV="1">
            <a:off x="5867400"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Line 69"/>
          <p:cNvSpPr>
            <a:spLocks noChangeShapeType="1"/>
          </p:cNvSpPr>
          <p:nvPr/>
        </p:nvSpPr>
        <p:spPr bwMode="auto">
          <a:xfrm flipV="1">
            <a:off x="7239000"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8" name="Line 70"/>
          <p:cNvSpPr>
            <a:spLocks noChangeShapeType="1"/>
          </p:cNvSpPr>
          <p:nvPr/>
        </p:nvSpPr>
        <p:spPr bwMode="auto">
          <a:xfrm>
            <a:off x="2514600" y="5121275"/>
            <a:ext cx="3962400" cy="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Line 71"/>
          <p:cNvSpPr>
            <a:spLocks noChangeShapeType="1"/>
          </p:cNvSpPr>
          <p:nvPr/>
        </p:nvSpPr>
        <p:spPr bwMode="auto">
          <a:xfrm flipV="1">
            <a:off x="6477000" y="5045075"/>
            <a:ext cx="76200" cy="76200"/>
          </a:xfrm>
          <a:prstGeom prst="line">
            <a:avLst/>
          </a:prstGeom>
          <a:noFill/>
          <a:ln w="1905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0" name="Line 72"/>
          <p:cNvSpPr>
            <a:spLocks noChangeShapeType="1"/>
          </p:cNvSpPr>
          <p:nvPr/>
        </p:nvSpPr>
        <p:spPr bwMode="auto">
          <a:xfrm>
            <a:off x="5257800" y="4435475"/>
            <a:ext cx="0" cy="137160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73"/>
          <p:cNvSpPr>
            <a:spLocks noChangeShapeType="1"/>
          </p:cNvSpPr>
          <p:nvPr/>
        </p:nvSpPr>
        <p:spPr bwMode="auto">
          <a:xfrm flipV="1">
            <a:off x="5257800" y="4359275"/>
            <a:ext cx="152400" cy="76200"/>
          </a:xfrm>
          <a:prstGeom prst="line">
            <a:avLst/>
          </a:prstGeom>
          <a:noFill/>
          <a:ln w="127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Line 74"/>
          <p:cNvSpPr>
            <a:spLocks noChangeShapeType="1"/>
          </p:cNvSpPr>
          <p:nvPr/>
        </p:nvSpPr>
        <p:spPr bwMode="auto">
          <a:xfrm flipV="1">
            <a:off x="3810000" y="4359275"/>
            <a:ext cx="152400" cy="76200"/>
          </a:xfrm>
          <a:prstGeom prst="line">
            <a:avLst/>
          </a:prstGeom>
          <a:noFill/>
          <a:ln w="127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3" name="Line 75"/>
          <p:cNvSpPr>
            <a:spLocks noChangeShapeType="1"/>
          </p:cNvSpPr>
          <p:nvPr/>
        </p:nvSpPr>
        <p:spPr bwMode="auto">
          <a:xfrm>
            <a:off x="3810000" y="4435475"/>
            <a:ext cx="0" cy="137160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5" name="Text Box 77"/>
          <p:cNvSpPr txBox="1">
            <a:spLocks noChangeArrowheads="1"/>
          </p:cNvSpPr>
          <p:nvPr/>
        </p:nvSpPr>
        <p:spPr bwMode="auto">
          <a:xfrm>
            <a:off x="2590800" y="4435475"/>
            <a:ext cx="11112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False</a:t>
            </a:r>
            <a:endParaRPr kumimoji="1" lang="en-US" altLang="zh-CN" sz="3200">
              <a:solidFill>
                <a:srgbClr val="000000"/>
              </a:solidFill>
              <a:latin typeface="Times New Roman" panose="02020603050405020304" pitchFamily="18" charset="0"/>
            </a:endParaRPr>
          </a:p>
        </p:txBody>
      </p:sp>
      <p:sp>
        <p:nvSpPr>
          <p:cNvPr id="58446" name="Text Box 78"/>
          <p:cNvSpPr txBox="1">
            <a:spLocks noChangeArrowheads="1"/>
          </p:cNvSpPr>
          <p:nvPr/>
        </p:nvSpPr>
        <p:spPr bwMode="auto">
          <a:xfrm>
            <a:off x="4343400" y="4408488"/>
            <a:ext cx="184150"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kumimoji="1" lang="zh-CN" altLang="zh-CN" sz="3200">
              <a:solidFill>
                <a:srgbClr val="000000"/>
              </a:solidFill>
              <a:latin typeface="Times New Roman" panose="02020603050405020304" pitchFamily="18" charset="0"/>
            </a:endParaRPr>
          </a:p>
        </p:txBody>
      </p:sp>
      <p:sp>
        <p:nvSpPr>
          <p:cNvPr id="58448" name="Line 80"/>
          <p:cNvSpPr>
            <a:spLocks noChangeShapeType="1"/>
          </p:cNvSpPr>
          <p:nvPr/>
        </p:nvSpPr>
        <p:spPr bwMode="auto">
          <a:xfrm>
            <a:off x="3124200" y="5426075"/>
            <a:ext cx="0" cy="685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9" name="Line 81"/>
          <p:cNvSpPr>
            <a:spLocks noChangeShapeType="1"/>
          </p:cNvSpPr>
          <p:nvPr/>
        </p:nvSpPr>
        <p:spPr bwMode="auto">
          <a:xfrm>
            <a:off x="5867400" y="5426075"/>
            <a:ext cx="1219200"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0" name="Rectangle 82"/>
          <p:cNvSpPr>
            <a:spLocks noChangeArrowheads="1"/>
          </p:cNvSpPr>
          <p:nvPr/>
        </p:nvSpPr>
        <p:spPr bwMode="auto">
          <a:xfrm>
            <a:off x="2436813" y="6072188"/>
            <a:ext cx="4592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FFFF00"/>
                </a:solidFill>
                <a:latin typeface="Times New Roman" panose="02020603050405020304" pitchFamily="18" charset="0"/>
                <a:ea typeface="仿宋_GB2312" pitchFamily="49" charset="-122"/>
              </a:rPr>
              <a:t>(</a:t>
            </a:r>
            <a:r>
              <a:rPr kumimoji="1" lang="en-US" altLang="zh-CN" sz="2400" b="1">
                <a:solidFill>
                  <a:srgbClr val="FFFF00"/>
                </a:solidFill>
                <a:latin typeface="Times New Roman" panose="02020603050405020304" pitchFamily="18" charset="0"/>
                <a:ea typeface="仿宋_GB2312" pitchFamily="49" charset="-122"/>
              </a:rPr>
              <a:t>c)  Element node with (</a:t>
            </a:r>
            <a:r>
              <a:rPr kumimoji="1" lang="en-US" altLang="zh-CN" sz="2400" b="1" i="1">
                <a:solidFill>
                  <a:srgbClr val="FFFF00"/>
                </a:solidFill>
                <a:latin typeface="Times New Roman" panose="02020603050405020304" pitchFamily="18" charset="0"/>
                <a:ea typeface="仿宋_GB2312" pitchFamily="49" charset="-122"/>
              </a:rPr>
              <a:t>i</a:t>
            </a:r>
            <a:r>
              <a:rPr kumimoji="1" lang="en-US" altLang="zh-CN" sz="2400" b="1">
                <a:solidFill>
                  <a:srgbClr val="FFFF00"/>
                </a:solidFill>
                <a:latin typeface="Times New Roman" panose="02020603050405020304" pitchFamily="18" charset="0"/>
                <a:ea typeface="仿宋_GB2312" pitchFamily="49" charset="-122"/>
              </a:rPr>
              <a:t>, </a:t>
            </a:r>
            <a:r>
              <a:rPr kumimoji="1" lang="en-US" altLang="zh-CN" sz="2400" b="1" i="1">
                <a:solidFill>
                  <a:srgbClr val="FFFF00"/>
                </a:solidFill>
                <a:latin typeface="Times New Roman" panose="02020603050405020304" pitchFamily="18" charset="0"/>
                <a:ea typeface="仿宋_GB2312" pitchFamily="49" charset="-122"/>
              </a:rPr>
              <a:t>j</a:t>
            </a:r>
            <a:r>
              <a:rPr kumimoji="1" lang="en-US" altLang="zh-CN" sz="2400" b="1">
                <a:solidFill>
                  <a:srgbClr val="FFFF00"/>
                </a:solidFill>
                <a:latin typeface="Times New Roman" panose="02020603050405020304" pitchFamily="18" charset="0"/>
                <a:ea typeface="仿宋_GB2312" pitchFamily="49" charset="-122"/>
              </a:rPr>
              <a:t>, a[</a:t>
            </a:r>
            <a:r>
              <a:rPr kumimoji="1" lang="en-US" altLang="zh-CN" sz="2400" b="1" i="1">
                <a:solidFill>
                  <a:srgbClr val="FFFF00"/>
                </a:solidFill>
                <a:latin typeface="Times New Roman" panose="02020603050405020304" pitchFamily="18" charset="0"/>
                <a:ea typeface="仿宋_GB2312" pitchFamily="49" charset="-122"/>
              </a:rPr>
              <a:t>i</a:t>
            </a:r>
            <a:r>
              <a:rPr kumimoji="1" lang="en-US" altLang="zh-CN" sz="2400" b="1">
                <a:solidFill>
                  <a:srgbClr val="FFFF00"/>
                </a:solidFill>
                <a:latin typeface="Times New Roman" panose="02020603050405020304" pitchFamily="18" charset="0"/>
                <a:ea typeface="仿宋_GB2312" pitchFamily="49" charset="-122"/>
              </a:rPr>
              <a:t>][</a:t>
            </a:r>
            <a:r>
              <a:rPr kumimoji="1" lang="en-US" altLang="zh-CN" sz="2400" b="1" i="1">
                <a:solidFill>
                  <a:srgbClr val="FFFF00"/>
                </a:solidFill>
                <a:latin typeface="Times New Roman" panose="02020603050405020304" pitchFamily="18" charset="0"/>
                <a:ea typeface="仿宋_GB2312" pitchFamily="49" charset="-122"/>
              </a:rPr>
              <a:t>j</a:t>
            </a:r>
            <a:r>
              <a:rPr kumimoji="1" lang="en-US" altLang="zh-CN" sz="2400" b="1">
                <a:solidFill>
                  <a:srgbClr val="FFFF00"/>
                </a:solidFill>
                <a:latin typeface="Times New Roman" panose="02020603050405020304" pitchFamily="18" charset="0"/>
                <a:ea typeface="仿宋_GB2312" pitchFamily="49" charset="-122"/>
              </a:rPr>
              <a:t>])</a:t>
            </a:r>
            <a:endParaRPr kumimoji="1" lang="en-US" altLang="zh-CN" sz="2400" b="1">
              <a:solidFill>
                <a:srgbClr val="FFFF00"/>
              </a:solidFill>
              <a:latin typeface="Times New Roman" panose="02020603050405020304" pitchFamily="18" charset="0"/>
              <a:ea typeface="仿宋_GB2312" pitchFamily="49" charset="-122"/>
            </a:endParaRPr>
          </a:p>
        </p:txBody>
      </p:sp>
      <p:sp>
        <p:nvSpPr>
          <p:cNvPr id="58451" name="Rectangle 83"/>
          <p:cNvSpPr>
            <a:spLocks noChangeArrowheads="1"/>
          </p:cNvSpPr>
          <p:nvPr/>
        </p:nvSpPr>
        <p:spPr bwMode="auto">
          <a:xfrm>
            <a:off x="5867400" y="193516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row</a:t>
            </a:r>
            <a:endParaRPr kumimoji="1" lang="en-US" altLang="zh-CN" sz="3200" b="1" i="1">
              <a:solidFill>
                <a:srgbClr val="FFFFCC"/>
              </a:solidFill>
              <a:latin typeface="Times New Roman" panose="02020603050405020304" pitchFamily="18" charset="0"/>
            </a:endParaRPr>
          </a:p>
        </p:txBody>
      </p:sp>
      <p:sp>
        <p:nvSpPr>
          <p:cNvPr id="58452" name="Rectangle 84"/>
          <p:cNvSpPr>
            <a:spLocks noChangeArrowheads="1"/>
          </p:cNvSpPr>
          <p:nvPr/>
        </p:nvSpPr>
        <p:spPr bwMode="auto">
          <a:xfrm>
            <a:off x="5867400" y="2613025"/>
            <a:ext cx="1368425" cy="68103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value</a:t>
            </a:r>
            <a:endParaRPr lang="en-US" altLang="zh-CN"/>
          </a:p>
        </p:txBody>
      </p:sp>
      <p:sp>
        <p:nvSpPr>
          <p:cNvPr id="58453" name="Rectangle 85"/>
          <p:cNvSpPr>
            <a:spLocks noChangeArrowheads="1"/>
          </p:cNvSpPr>
          <p:nvPr/>
        </p:nvSpPr>
        <p:spPr bwMode="auto">
          <a:xfrm>
            <a:off x="7235825" y="1936750"/>
            <a:ext cx="1296988"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col</a:t>
            </a:r>
            <a:endParaRPr lang="en-US" altLang="zh-CN"/>
          </a:p>
        </p:txBody>
      </p:sp>
      <p:sp>
        <p:nvSpPr>
          <p:cNvPr id="58454" name="Rectangle 86"/>
          <p:cNvSpPr>
            <a:spLocks noChangeArrowheads="1"/>
          </p:cNvSpPr>
          <p:nvPr/>
        </p:nvSpPr>
        <p:spPr bwMode="auto">
          <a:xfrm>
            <a:off x="3851275" y="443706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i</a:t>
            </a:r>
            <a:endParaRPr kumimoji="1" lang="en-US" altLang="zh-CN" sz="3200" b="1" i="1">
              <a:solidFill>
                <a:srgbClr val="0000CC"/>
              </a:solidFill>
              <a:latin typeface="Times New Roman" panose="02020603050405020304" pitchFamily="18" charset="0"/>
            </a:endParaRPr>
          </a:p>
        </p:txBody>
      </p:sp>
      <p:sp>
        <p:nvSpPr>
          <p:cNvPr id="58455" name="Rectangle 87"/>
          <p:cNvSpPr>
            <a:spLocks noChangeArrowheads="1"/>
          </p:cNvSpPr>
          <p:nvPr/>
        </p:nvSpPr>
        <p:spPr bwMode="auto">
          <a:xfrm>
            <a:off x="5270500" y="4437063"/>
            <a:ext cx="119697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j</a:t>
            </a:r>
            <a:endParaRPr kumimoji="1" lang="en-US" altLang="zh-CN" sz="3200" b="1" i="1">
              <a:solidFill>
                <a:srgbClr val="0000CC"/>
              </a:solidFill>
              <a:latin typeface="Times New Roman" panose="02020603050405020304" pitchFamily="18" charset="0"/>
            </a:endParaRPr>
          </a:p>
        </p:txBody>
      </p:sp>
      <p:sp>
        <p:nvSpPr>
          <p:cNvPr id="58456" name="Rectangle 88"/>
          <p:cNvSpPr>
            <a:spLocks noChangeArrowheads="1"/>
          </p:cNvSpPr>
          <p:nvPr/>
        </p:nvSpPr>
        <p:spPr bwMode="auto">
          <a:xfrm>
            <a:off x="3851275" y="512921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a</a:t>
            </a:r>
            <a:r>
              <a:rPr kumimoji="1" lang="en-US" altLang="zh-CN" sz="3200" b="1">
                <a:solidFill>
                  <a:srgbClr val="0000CC"/>
                </a:solidFill>
                <a:latin typeface="Times New Roman" panose="02020603050405020304" pitchFamily="18" charset="0"/>
              </a:rPr>
              <a:t>[</a:t>
            </a:r>
            <a:r>
              <a:rPr kumimoji="1" lang="en-US" altLang="zh-CN" sz="3200" b="1" i="1">
                <a:solidFill>
                  <a:srgbClr val="0000CC"/>
                </a:solidFill>
                <a:latin typeface="Times New Roman" panose="02020603050405020304" pitchFamily="18" charset="0"/>
              </a:rPr>
              <a:t>i</a:t>
            </a:r>
            <a:r>
              <a:rPr kumimoji="1" lang="en-US" altLang="zh-CN" sz="3200" b="1">
                <a:solidFill>
                  <a:srgbClr val="0000CC"/>
                </a:solidFill>
                <a:latin typeface="Times New Roman" panose="02020603050405020304" pitchFamily="18" charset="0"/>
              </a:rPr>
              <a:t>][</a:t>
            </a:r>
            <a:r>
              <a:rPr kumimoji="1" lang="en-US" altLang="zh-CN" sz="3200" b="1" i="1">
                <a:solidFill>
                  <a:srgbClr val="0000CC"/>
                </a:solidFill>
                <a:latin typeface="Times New Roman" panose="02020603050405020304" pitchFamily="18" charset="0"/>
              </a:rPr>
              <a:t>j</a:t>
            </a:r>
            <a:r>
              <a:rPr kumimoji="1" lang="en-US" altLang="zh-CN" sz="3200" b="1">
                <a:solidFill>
                  <a:srgbClr val="0000CC"/>
                </a:solidFill>
                <a:latin typeface="Times New Roman" panose="02020603050405020304" pitchFamily="18" charset="0"/>
              </a:rPr>
              <a:t>]</a:t>
            </a:r>
            <a:endParaRPr kumimoji="1" lang="en-US" altLang="zh-CN" sz="3200" b="1" i="1">
              <a:solidFill>
                <a:srgbClr val="0000CC"/>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0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8" y="914400"/>
            <a:ext cx="8964612" cy="328771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4197350"/>
            <a:ext cx="8964612" cy="23161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Text Box 10"/>
          <p:cNvSpPr txBox="1">
            <a:spLocks noChangeArrowheads="1"/>
          </p:cNvSpPr>
          <p:nvPr/>
        </p:nvSpPr>
        <p:spPr bwMode="auto">
          <a:xfrm>
            <a:off x="381000" y="250825"/>
            <a:ext cx="7848600" cy="66357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b="1">
                <a:solidFill>
                  <a:srgbClr val="FFFF00"/>
                </a:solidFill>
                <a:ea typeface="仿宋_GB2312" pitchFamily="49" charset="-122"/>
              </a:rPr>
              <a:t>Example</a:t>
            </a:r>
            <a:endParaRPr lang="en-US" altLang="zh-CN" sz="3600">
              <a:solidFill>
                <a:srgbClr val="FFFF00"/>
              </a:solidFill>
              <a:ea typeface="仿宋_GB2312" pitchFamily="49" charset="-122"/>
            </a:endParaRPr>
          </a:p>
        </p:txBody>
      </p:sp>
      <p:sp>
        <p:nvSpPr>
          <p:cNvPr id="59403" name="Rectangle 11"/>
          <p:cNvSpPr>
            <a:spLocks noChangeArrowheads="1"/>
          </p:cNvSpPr>
          <p:nvPr/>
        </p:nvSpPr>
        <p:spPr bwMode="auto">
          <a:xfrm>
            <a:off x="179512" y="6165850"/>
            <a:ext cx="933574" cy="287338"/>
          </a:xfrm>
          <a:prstGeom prst="rect">
            <a:avLst/>
          </a:prstGeom>
          <a:solidFill>
            <a:schemeClr val="tx1"/>
          </a:solidFill>
          <a:ln>
            <a:noFill/>
          </a:ln>
          <a:effectLst/>
        </p:spPr>
        <p:txBody>
          <a:bodyPr wrap="none" anchor="ctr"/>
          <a:lstStyle/>
          <a:p>
            <a:pPr algn="ctr"/>
            <a:r>
              <a:rPr lang="en-US" altLang="zh-CN" b="1" dirty="0">
                <a:solidFill>
                  <a:srgbClr val="000000"/>
                </a:solidFill>
              </a:rPr>
              <a:t>Point to</a:t>
            </a:r>
            <a:endParaRPr lang="en-US" altLang="zh-CN" b="1" dirty="0">
              <a:solidFill>
                <a:srgbClr val="000000"/>
              </a:solidFill>
            </a:endParaRPr>
          </a:p>
        </p:txBody>
      </p:sp>
      <p:sp>
        <p:nvSpPr>
          <p:cNvPr id="59404" name="Rectangle 12"/>
          <p:cNvSpPr>
            <a:spLocks noChangeArrowheads="1"/>
          </p:cNvSpPr>
          <p:nvPr/>
        </p:nvSpPr>
        <p:spPr bwMode="auto">
          <a:xfrm>
            <a:off x="1571625" y="1449388"/>
            <a:ext cx="584200" cy="5588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5" name="Rectangle 13"/>
          <p:cNvSpPr>
            <a:spLocks noChangeArrowheads="1"/>
          </p:cNvSpPr>
          <p:nvPr/>
        </p:nvSpPr>
        <p:spPr bwMode="auto">
          <a:xfrm>
            <a:off x="1566863" y="2916238"/>
            <a:ext cx="855662" cy="549275"/>
          </a:xfrm>
          <a:prstGeom prst="rect">
            <a:avLst/>
          </a:prstGeom>
          <a:noFill/>
          <a:ln w="28575">
            <a:solidFill>
              <a:srgbClr val="3399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6" name="Rectangle 14"/>
          <p:cNvSpPr>
            <a:spLocks noChangeArrowheads="1"/>
          </p:cNvSpPr>
          <p:nvPr/>
        </p:nvSpPr>
        <p:spPr bwMode="auto">
          <a:xfrm>
            <a:off x="428625" y="1458913"/>
            <a:ext cx="855663" cy="549275"/>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5"/>
          <p:cNvSpPr txBox="1">
            <a:spLocks noChangeArrowheads="1"/>
          </p:cNvSpPr>
          <p:nvPr/>
        </p:nvSpPr>
        <p:spPr bwMode="auto">
          <a:xfrm>
            <a:off x="361950" y="330200"/>
            <a:ext cx="8458200" cy="5894093"/>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Lst>
        </p:spPr>
        <p:txBody>
          <a:bodyPr lIns="112947" tIns="56473" rIns="112947" bIns="56473">
            <a:spAutoFit/>
          </a:bodyPr>
          <a:lstStyle>
            <a:lvl1pPr defTabSz="1129030" eaLnBrk="0" hangingPunct="0">
              <a:defRPr>
                <a:solidFill>
                  <a:schemeClr val="tx1"/>
                </a:solidFill>
                <a:latin typeface="Arial" panose="020B0604020202020204" pitchFamily="34" charset="0"/>
                <a:ea typeface="宋体" panose="02010600030101010101" pitchFamily="2" charset="-122"/>
              </a:defRPr>
            </a:lvl1pPr>
            <a:lvl2pPr marL="742950" indent="-285750" defTabSz="1129030" eaLnBrk="0" hangingPunct="0">
              <a:defRPr>
                <a:solidFill>
                  <a:schemeClr val="tx1"/>
                </a:solidFill>
                <a:latin typeface="Arial" panose="020B0604020202020204" pitchFamily="34" charset="0"/>
                <a:ea typeface="宋体" panose="02010600030101010101" pitchFamily="2" charset="-122"/>
              </a:defRPr>
            </a:lvl2pPr>
            <a:lvl3pPr marL="1143000" indent="-228600" defTabSz="1129030" eaLnBrk="0" hangingPunct="0">
              <a:defRPr>
                <a:solidFill>
                  <a:schemeClr val="tx1"/>
                </a:solidFill>
                <a:latin typeface="Arial" panose="020B0604020202020204" pitchFamily="34" charset="0"/>
                <a:ea typeface="宋体" panose="02010600030101010101" pitchFamily="2" charset="-122"/>
              </a:defRPr>
            </a:lvl3pPr>
            <a:lvl4pPr marL="1600200" indent="-228600" defTabSz="1129030" eaLnBrk="0" hangingPunct="0">
              <a:defRPr>
                <a:solidFill>
                  <a:schemeClr val="tx1"/>
                </a:solidFill>
                <a:latin typeface="Arial" panose="020B0604020202020204" pitchFamily="34" charset="0"/>
                <a:ea typeface="宋体" panose="02010600030101010101" pitchFamily="2" charset="-122"/>
              </a:defRPr>
            </a:lvl4pPr>
            <a:lvl5pPr marL="2057400" indent="-228600" defTabSz="1129030" eaLnBrk="0" hangingPunct="0">
              <a:defRPr>
                <a:solidFill>
                  <a:schemeClr val="tx1"/>
                </a:solidFill>
                <a:latin typeface="Arial" panose="020B0604020202020204" pitchFamily="34" charset="0"/>
                <a:ea typeface="宋体" panose="02010600030101010101" pitchFamily="2" charset="-122"/>
              </a:defRPr>
            </a:lvl5pPr>
            <a:lvl6pPr marL="25146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dirty="0">
                <a:solidFill>
                  <a:srgbClr val="66FF33"/>
                </a:solidFill>
                <a:ea typeface="仿宋_GB2312" pitchFamily="49" charset="-122"/>
              </a:rPr>
              <a:t>// Cross Linked List Class</a:t>
            </a:r>
            <a:endParaRPr kumimoji="1" lang="en-US" altLang="zh-CN" sz="2400" dirty="0">
              <a:solidFill>
                <a:srgbClr val="66FF33"/>
              </a:solidFill>
              <a:ea typeface="仿宋_GB2312" pitchFamily="49" charset="-122"/>
            </a:endParaRPr>
          </a:p>
          <a:p>
            <a:pPr>
              <a:lnSpc>
                <a:spcPct val="30000"/>
              </a:lnSpc>
            </a:pPr>
            <a:endParaRPr kumimoji="1" lang="en-US" altLang="zh-CN" sz="2800" dirty="0"/>
          </a:p>
          <a:p>
            <a:r>
              <a:rPr kumimoji="1" lang="en-US" altLang="zh-CN" sz="2400" b="1" dirty="0" err="1">
                <a:latin typeface="Times New Roman" panose="02020603050405020304" pitchFamily="18" charset="0"/>
                <a:ea typeface="仿宋_GB2312" pitchFamily="49" charset="-122"/>
              </a:rPr>
              <a:t>enum</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Boolean</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False, True </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err="1">
                <a:latin typeface="Times New Roman" panose="02020603050405020304" pitchFamily="18" charset="0"/>
                <a:ea typeface="仿宋_GB2312" pitchFamily="49" charset="-122"/>
              </a:rPr>
              <a:t>struct</a:t>
            </a:r>
            <a:r>
              <a:rPr kumimoji="1" lang="en-US" altLang="zh-CN" sz="2400" dirty="0">
                <a:latin typeface="Times New Roman" panose="02020603050405020304" pitchFamily="18" charset="0"/>
                <a:ea typeface="仿宋_GB2312" pitchFamily="49" charset="-122"/>
              </a:rPr>
              <a:t> </a:t>
            </a:r>
            <a:r>
              <a:rPr kumimoji="1" lang="en-US" altLang="zh-CN" sz="2400" i="1" dirty="0">
                <a:solidFill>
                  <a:srgbClr val="FFFF00"/>
                </a:solidFill>
                <a:latin typeface="Times New Roman" panose="02020603050405020304" pitchFamily="18" charset="0"/>
                <a:ea typeface="仿宋_GB2312" pitchFamily="49" charset="-122"/>
              </a:rPr>
              <a:t>Triple</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int</a:t>
            </a:r>
            <a:r>
              <a:rPr kumimoji="1" lang="en-US" altLang="zh-CN" sz="2400" i="1" dirty="0">
                <a:latin typeface="Times New Roman" panose="02020603050405020304" pitchFamily="18" charset="0"/>
                <a:ea typeface="仿宋_GB2312" pitchFamily="49" charset="-122"/>
              </a:rPr>
              <a:t> row</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col</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float</a:t>
            </a:r>
            <a:r>
              <a:rPr kumimoji="1" lang="en-US" altLang="zh-CN" sz="2400" i="1" dirty="0">
                <a:latin typeface="Times New Roman" panose="02020603050405020304" pitchFamily="18" charset="0"/>
                <a:ea typeface="仿宋_GB2312" pitchFamily="49" charset="-122"/>
              </a:rPr>
              <a:t> value</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endParaRPr kumimoji="1" lang="en-US" altLang="zh-CN" sz="2400" b="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class</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Matrix</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class</a:t>
            </a:r>
            <a:r>
              <a:rPr kumimoji="1" lang="en-US" altLang="zh-CN" sz="2400" dirty="0">
                <a:latin typeface="Times New Roman" panose="02020603050405020304" pitchFamily="18" charset="0"/>
                <a:ea typeface="仿宋_GB2312" pitchFamily="49" charset="-122"/>
              </a:rPr>
              <a:t> </a:t>
            </a:r>
            <a:r>
              <a:rPr kumimoji="1" lang="en-US" altLang="zh-CN" sz="2400" i="1" dirty="0" err="1">
                <a:solidFill>
                  <a:srgbClr val="FFFF00"/>
                </a:solidFill>
                <a:latin typeface="Times New Roman" panose="02020603050405020304" pitchFamily="18" charset="0"/>
                <a:ea typeface="仿宋_GB2312" pitchFamily="49" charset="-122"/>
              </a:rPr>
              <a:t>MatrixNode</a:t>
            </a:r>
            <a:r>
              <a:rPr kumimoji="1" lang="en-US" altLang="zh-CN" sz="2400" i="1" dirty="0">
                <a:solidFill>
                  <a:srgbClr val="FFFF00"/>
                </a:solidFill>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friend class</a:t>
            </a:r>
            <a:r>
              <a:rPr kumimoji="1" lang="en-US" altLang="zh-CN" sz="2400" i="1" dirty="0">
                <a:latin typeface="Times New Roman" panose="02020603050405020304" pitchFamily="18" charset="0"/>
                <a:ea typeface="仿宋_GB2312" pitchFamily="49" charset="-122"/>
              </a:rPr>
              <a:t> Matrix</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friend </a:t>
            </a:r>
            <a:r>
              <a:rPr kumimoji="1" lang="en-US" altLang="zh-CN" sz="2400" b="1" dirty="0" err="1">
                <a:latin typeface="Times New Roman" panose="02020603050405020304" pitchFamily="18" charset="0"/>
                <a:ea typeface="仿宋_GB2312" pitchFamily="49" charset="-122"/>
              </a:rPr>
              <a:t>istream</a:t>
            </a:r>
            <a:r>
              <a:rPr kumimoji="1" lang="en-US" altLang="zh-CN" sz="2400" b="1" dirty="0">
                <a:latin typeface="Times New Roman" panose="02020603050405020304" pitchFamily="18" charset="0"/>
                <a:ea typeface="仿宋_GB2312" pitchFamily="49" charset="-122"/>
              </a:rPr>
              <a:t> &amp;operator </a:t>
            </a:r>
            <a:r>
              <a:rPr kumimoji="1" lang="en-US" altLang="zh-CN" sz="2400" dirty="0">
                <a:latin typeface="Times New Roman" panose="02020603050405020304" pitchFamily="18" charset="0"/>
                <a:ea typeface="仿宋_GB2312" pitchFamily="49" charset="-122"/>
              </a:rPr>
              <a:t>&gt;&gt; ( </a:t>
            </a:r>
            <a:r>
              <a:rPr kumimoji="1" lang="en-US" altLang="zh-CN" sz="2400" b="1" dirty="0" err="1">
                <a:latin typeface="Times New Roman" panose="02020603050405020304" pitchFamily="18" charset="0"/>
                <a:ea typeface="仿宋_GB2312" pitchFamily="49" charset="-122"/>
              </a:rPr>
              <a:t>istream</a:t>
            </a:r>
            <a:r>
              <a:rPr kumimoji="1" lang="en-US" altLang="zh-CN" sz="2400" b="1" dirty="0">
                <a:latin typeface="Times New Roman" panose="02020603050405020304" pitchFamily="18" charset="0"/>
                <a:ea typeface="仿宋_GB2312" pitchFamily="49" charset="-122"/>
              </a:rPr>
              <a:t> &amp;,</a:t>
            </a:r>
            <a:r>
              <a:rPr kumimoji="1" lang="en-US" altLang="zh-CN" sz="2400" i="1" dirty="0">
                <a:latin typeface="Times New Roman" panose="02020603050405020304" pitchFamily="18" charset="0"/>
                <a:ea typeface="仿宋_GB2312" pitchFamily="49" charset="-122"/>
              </a:rPr>
              <a:t> Matrix </a:t>
            </a:r>
            <a:r>
              <a:rPr kumimoji="1" lang="en-US" altLang="zh-CN" sz="2400" b="1" dirty="0">
                <a:latin typeface="Times New Roman" panose="02020603050405020304" pitchFamily="18" charset="0"/>
                <a:ea typeface="仿宋_GB2312" pitchFamily="49" charset="-122"/>
              </a:rPr>
              <a:t>&amp;</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b="1" dirty="0">
                <a:latin typeface="Times New Roman" panose="02020603050405020304" pitchFamily="18" charset="0"/>
                <a:ea typeface="仿宋_GB2312" pitchFamily="49" charset="-122"/>
              </a:rPr>
              <a:t>private:</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a:t>
            </a:r>
            <a:r>
              <a:rPr kumimoji="1" lang="en-US" altLang="zh-CN" sz="2400" i="1" dirty="0">
                <a:latin typeface="Times New Roman" panose="02020603050405020304" pitchFamily="18" charset="0"/>
                <a:ea typeface="仿宋_GB2312" pitchFamily="49" charset="-122"/>
              </a:rPr>
              <a:t> *down</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*right</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Boolean head</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a:solidFill>
                  <a:srgbClr val="FFFF00"/>
                </a:solidFill>
                <a:latin typeface="Times New Roman" panose="02020603050405020304" pitchFamily="18" charset="0"/>
                <a:ea typeface="仿宋_GB2312" pitchFamily="49" charset="-122"/>
              </a:rPr>
              <a:t>Union</a:t>
            </a:r>
            <a:r>
              <a:rPr kumimoji="1" lang="en-US" altLang="zh-CN" sz="2400" i="1" dirty="0">
                <a:solidFill>
                  <a:srgbClr val="FFFF00"/>
                </a:solidFill>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a:t>
            </a:r>
            <a:r>
              <a:rPr kumimoji="1" lang="en-US" altLang="zh-CN" sz="2400" i="1" dirty="0">
                <a:solidFill>
                  <a:srgbClr val="FFFF00"/>
                </a:solidFill>
                <a:latin typeface="Times New Roman" panose="02020603050405020304" pitchFamily="18" charset="0"/>
                <a:ea typeface="仿宋_GB2312" pitchFamily="49" charset="-122"/>
              </a:rPr>
              <a:t>Triple</a:t>
            </a:r>
            <a:r>
              <a:rPr kumimoji="1" lang="en-US" altLang="zh-CN" sz="2400" i="1" dirty="0">
                <a:latin typeface="Times New Roman" panose="02020603050405020304" pitchFamily="18" charset="0"/>
                <a:ea typeface="仿宋_GB2312" pitchFamily="49" charset="-122"/>
              </a:rPr>
              <a:t> triple</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a:t>
            </a:r>
            <a:r>
              <a:rPr kumimoji="1" lang="en-US" altLang="zh-CN" sz="2400" i="1" dirty="0" err="1">
                <a:solidFill>
                  <a:srgbClr val="FFFF00"/>
                </a:solidFill>
                <a:latin typeface="Times New Roman" panose="02020603050405020304" pitchFamily="18" charset="0"/>
                <a:ea typeface="仿宋_GB2312" pitchFamily="49" charset="-122"/>
              </a:rPr>
              <a:t>MatrixNode</a:t>
            </a:r>
            <a:r>
              <a:rPr kumimoji="1" lang="en-US" altLang="zh-CN" sz="2400" i="1" dirty="0">
                <a:solidFill>
                  <a:srgbClr val="FFFF00"/>
                </a:solidFill>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*next</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Boolean</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Triple*</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381000" y="228600"/>
            <a:ext cx="8294688" cy="3438036"/>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Lst>
        </p:spPr>
        <p:txBody>
          <a:bodyPr lIns="112947" tIns="56473" rIns="112947" bIns="56473">
            <a:spAutoFit/>
          </a:bodyPr>
          <a:lstStyle>
            <a:lvl1pPr defTabSz="1129030" eaLnBrk="0" hangingPunct="0">
              <a:defRPr>
                <a:solidFill>
                  <a:schemeClr val="tx1"/>
                </a:solidFill>
                <a:latin typeface="Arial" panose="020B0604020202020204" pitchFamily="34" charset="0"/>
                <a:ea typeface="宋体" panose="02010600030101010101" pitchFamily="2" charset="-122"/>
              </a:defRPr>
            </a:lvl1pPr>
            <a:lvl2pPr marL="742950" indent="-285750" defTabSz="1129030" eaLnBrk="0" hangingPunct="0">
              <a:defRPr>
                <a:solidFill>
                  <a:schemeClr val="tx1"/>
                </a:solidFill>
                <a:latin typeface="Arial" panose="020B0604020202020204" pitchFamily="34" charset="0"/>
                <a:ea typeface="宋体" panose="02010600030101010101" pitchFamily="2" charset="-122"/>
              </a:defRPr>
            </a:lvl2pPr>
            <a:lvl3pPr marL="1143000" indent="-228600" defTabSz="1129030" eaLnBrk="0" hangingPunct="0">
              <a:defRPr>
                <a:solidFill>
                  <a:schemeClr val="tx1"/>
                </a:solidFill>
                <a:latin typeface="Arial" panose="020B0604020202020204" pitchFamily="34" charset="0"/>
                <a:ea typeface="宋体" panose="02010600030101010101" pitchFamily="2" charset="-122"/>
              </a:defRPr>
            </a:lvl3pPr>
            <a:lvl4pPr marL="1600200" indent="-228600" defTabSz="1129030" eaLnBrk="0" hangingPunct="0">
              <a:defRPr>
                <a:solidFill>
                  <a:schemeClr val="tx1"/>
                </a:solidFill>
                <a:latin typeface="Arial" panose="020B0604020202020204" pitchFamily="34" charset="0"/>
                <a:ea typeface="宋体" panose="02010600030101010101" pitchFamily="2" charset="-122"/>
              </a:defRPr>
            </a:lvl4pPr>
            <a:lvl5pPr marL="2057400" indent="-228600" defTabSz="1129030" eaLnBrk="0" hangingPunct="0">
              <a:defRPr>
                <a:solidFill>
                  <a:schemeClr val="tx1"/>
                </a:solidFill>
                <a:latin typeface="Arial" panose="020B0604020202020204" pitchFamily="34" charset="0"/>
                <a:ea typeface="宋体" panose="02010600030101010101" pitchFamily="2" charset="-122"/>
              </a:defRPr>
            </a:lvl5pPr>
            <a:lvl6pPr marL="25146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err="1">
                <a:latin typeface="Times New Roman" panose="02020603050405020304" pitchFamily="18" charset="0"/>
                <a:ea typeface="仿宋_GB2312" pitchFamily="49" charset="-122"/>
              </a:rPr>
              <a:t>typedef</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a:t>
            </a:r>
            <a:r>
              <a:rPr kumimoji="1" lang="en-US" altLang="zh-CN" sz="2400" i="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MatrixNodePtr</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endParaRPr kumimoji="1" lang="en-US" altLang="zh-CN" sz="2400" i="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class</a:t>
            </a:r>
            <a:r>
              <a:rPr kumimoji="1" lang="en-US" altLang="zh-CN" sz="2400" dirty="0">
                <a:latin typeface="Times New Roman" panose="02020603050405020304" pitchFamily="18" charset="0"/>
                <a:ea typeface="仿宋_GB2312" pitchFamily="49" charset="-122"/>
              </a:rPr>
              <a:t> </a:t>
            </a:r>
            <a:r>
              <a:rPr kumimoji="1" lang="en-US" altLang="zh-CN" sz="2400" i="1" dirty="0">
                <a:solidFill>
                  <a:srgbClr val="FFFF00"/>
                </a:solidFill>
                <a:latin typeface="Times New Roman" panose="02020603050405020304" pitchFamily="18" charset="0"/>
                <a:ea typeface="仿宋_GB2312" pitchFamily="49" charset="-122"/>
              </a:rPr>
              <a:t>Matrix</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r>
              <a:rPr kumimoji="1" lang="en-US" altLang="zh-CN" sz="2400"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friend </a:t>
            </a:r>
            <a:r>
              <a:rPr kumimoji="1" lang="en-US" altLang="zh-CN" sz="2400" b="1" dirty="0" err="1">
                <a:latin typeface="Times New Roman" panose="02020603050405020304" pitchFamily="18" charset="0"/>
                <a:ea typeface="仿宋_GB2312" pitchFamily="49" charset="-122"/>
              </a:rPr>
              <a:t>istream</a:t>
            </a:r>
            <a:r>
              <a:rPr kumimoji="1" lang="en-US" altLang="zh-CN" sz="2400" b="1" dirty="0">
                <a:latin typeface="Times New Roman" panose="02020603050405020304" pitchFamily="18" charset="0"/>
                <a:ea typeface="仿宋_GB2312" pitchFamily="49" charset="-122"/>
              </a:rPr>
              <a:t>&amp;</a:t>
            </a:r>
            <a:r>
              <a:rPr kumimoji="1" lang="en-US" altLang="zh-CN" sz="2400" b="1"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operator </a:t>
            </a:r>
            <a:r>
              <a:rPr kumimoji="1" lang="en-US" altLang="zh-CN" sz="2400" i="1" dirty="0">
                <a:latin typeface="Times New Roman" panose="02020603050405020304" pitchFamily="18" charset="0"/>
                <a:ea typeface="仿宋_GB2312" pitchFamily="49" charset="-122"/>
              </a:rPr>
              <a:t>&gt;&gt; </a:t>
            </a:r>
            <a:r>
              <a:rPr kumimoji="1" lang="en-US" altLang="zh-CN" sz="2400"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istream</a:t>
            </a:r>
            <a:r>
              <a:rPr kumimoji="1" lang="en-US" altLang="zh-CN" sz="2400" b="1" dirty="0">
                <a:latin typeface="Times New Roman" panose="02020603050405020304" pitchFamily="18" charset="0"/>
                <a:ea typeface="仿宋_GB2312" pitchFamily="49" charset="-122"/>
              </a:rPr>
              <a:t> &amp;</a:t>
            </a:r>
            <a:r>
              <a:rPr kumimoji="1" lang="en-US" altLang="zh-CN" sz="2400" i="1" dirty="0">
                <a:latin typeface="Times New Roman" panose="02020603050405020304" pitchFamily="18" charset="0"/>
                <a:ea typeface="仿宋_GB2312" pitchFamily="49" charset="-122"/>
              </a:rPr>
              <a:t>, Matrix </a:t>
            </a:r>
            <a:r>
              <a:rPr kumimoji="1" lang="en-US" altLang="zh-CN" sz="2400" b="1" dirty="0">
                <a:latin typeface="Times New Roman" panose="02020603050405020304" pitchFamily="18" charset="0"/>
                <a:ea typeface="仿宋_GB2312" pitchFamily="49" charset="-122"/>
              </a:rPr>
              <a:t>&amp;</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public:</a:t>
            </a:r>
            <a:endParaRPr kumimoji="1" lang="en-US" altLang="zh-CN" sz="2400" dirty="0">
              <a:latin typeface="Times New Roman" panose="02020603050405020304" pitchFamily="18" charset="0"/>
              <a:ea typeface="仿宋_GB2312" pitchFamily="49" charset="-122"/>
            </a:endParaRPr>
          </a:p>
          <a:p>
            <a:r>
              <a:rPr kumimoji="1" lang="en-US" altLang="zh-CN" sz="2400" dirty="0">
                <a:latin typeface="Times New Roman" panose="02020603050405020304" pitchFamily="18" charset="0"/>
                <a:ea typeface="仿宋_GB2312" pitchFamily="49" charset="-122"/>
              </a:rPr>
              <a:t>    </a:t>
            </a:r>
            <a:r>
              <a:rPr kumimoji="1" lang="en-US" altLang="zh-CN" sz="2400" i="1" dirty="0" smtClean="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Matrix</a:t>
            </a:r>
            <a:r>
              <a:rPr kumimoji="1" lang="en-US" altLang="zh-CN" sz="2400" dirty="0">
                <a:latin typeface="Times New Roman" panose="02020603050405020304" pitchFamily="18" charset="0"/>
                <a:ea typeface="仿宋_GB2312" pitchFamily="49" charset="-122"/>
              </a:rPr>
              <a:t> ( )</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private:</a:t>
            </a:r>
            <a:endParaRPr kumimoji="1" lang="en-US" altLang="zh-CN" sz="2400" b="1" dirty="0">
              <a:latin typeface="Times New Roman" panose="02020603050405020304" pitchFamily="18" charset="0"/>
              <a:ea typeface="仿宋_GB2312" pitchFamily="49" charset="-122"/>
            </a:endParaRPr>
          </a:p>
          <a:p>
            <a:r>
              <a:rPr kumimoji="1" lang="en-US" altLang="zh-CN" sz="2400" dirty="0">
                <a:latin typeface="Times New Roman" panose="02020603050405020304" pitchFamily="18" charset="0"/>
                <a:ea typeface="仿宋_GB2312" pitchFamily="49" charset="-122"/>
              </a:rPr>
              <a:t>    </a:t>
            </a:r>
            <a:r>
              <a:rPr kumimoji="1" lang="en-US" altLang="zh-CN" sz="2400" i="1" dirty="0" err="1" smtClean="0">
                <a:latin typeface="Times New Roman" panose="02020603050405020304" pitchFamily="18" charset="0"/>
                <a:ea typeface="仿宋_GB2312" pitchFamily="49" charset="-122"/>
              </a:rPr>
              <a:t>MatrixNode</a:t>
            </a:r>
            <a:r>
              <a:rPr kumimoji="1" lang="en-US" altLang="zh-CN" sz="2400" i="1" dirty="0" smtClean="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headnode</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p:txBody>
      </p:sp>
      <p:sp>
        <p:nvSpPr>
          <p:cNvPr id="20485" name="Rectangle 5"/>
          <p:cNvSpPr>
            <a:spLocks noChangeArrowheads="1"/>
          </p:cNvSpPr>
          <p:nvPr/>
        </p:nvSpPr>
        <p:spPr bwMode="auto">
          <a:xfrm>
            <a:off x="342900" y="3911600"/>
            <a:ext cx="6389688" cy="23971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pPr>
            <a:r>
              <a:rPr kumimoji="1" lang="en-US" altLang="zh-CN" sz="2400" i="1" dirty="0" err="1">
                <a:latin typeface="Times New Roman" panose="02020603050405020304" pitchFamily="18" charset="0"/>
                <a:ea typeface="仿宋_GB2312" pitchFamily="49" charset="-122"/>
              </a:rPr>
              <a:t>MatrixNode</a:t>
            </a:r>
            <a:r>
              <a:rPr kumimoji="1" lang="en-US" altLang="zh-CN" sz="2400" b="1"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MatrixNode</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Boolean b, Triple *t </a:t>
            </a: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smtClean="0">
                <a:latin typeface="Times New Roman" panose="02020603050405020304" pitchFamily="18" charset="0"/>
                <a:ea typeface="仿宋_GB2312" pitchFamily="49" charset="-122"/>
              </a:rPr>
              <a:t>head </a:t>
            </a:r>
            <a:r>
              <a:rPr kumimoji="1" lang="en-US" altLang="zh-CN" sz="2400" i="1" dirty="0">
                <a:latin typeface="Times New Roman" panose="02020603050405020304" pitchFamily="18" charset="0"/>
                <a:ea typeface="仿宋_GB2312" pitchFamily="49" charset="-122"/>
              </a:rPr>
              <a:t>= b</a:t>
            </a:r>
            <a:r>
              <a:rPr kumimoji="1" lang="en-US" altLang="zh-CN" sz="2400" b="1" dirty="0">
                <a:latin typeface="Times New Roman" panose="02020603050405020304" pitchFamily="18" charset="0"/>
                <a:ea typeface="仿宋_GB2312" pitchFamily="49" charset="-122"/>
              </a:rPr>
              <a:t>;</a:t>
            </a:r>
            <a:r>
              <a:rPr kumimoji="1" lang="en-US" altLang="zh-CN" sz="2400"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if</a:t>
            </a:r>
            <a:r>
              <a:rPr kumimoji="1" lang="en-US" altLang="zh-CN" sz="2400" dirty="0" smtClean="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b</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right = next = </a:t>
            </a:r>
            <a:r>
              <a:rPr kumimoji="1" lang="en-US" altLang="zh-CN" sz="2400" b="1" dirty="0">
                <a:latin typeface="Times New Roman" panose="02020603050405020304" pitchFamily="18" charset="0"/>
                <a:ea typeface="仿宋_GB2312" pitchFamily="49" charset="-122"/>
              </a:rPr>
              <a:t>this; }</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else</a:t>
            </a:r>
            <a:r>
              <a:rPr kumimoji="1" lang="en-US" altLang="zh-CN" sz="2400" dirty="0" smtClean="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triple = *t</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5"/>
          <p:cNvSpPr txBox="1">
            <a:spLocks noChangeArrowheads="1"/>
          </p:cNvSpPr>
          <p:nvPr/>
        </p:nvSpPr>
        <p:spPr bwMode="auto">
          <a:xfrm>
            <a:off x="214313" y="333375"/>
            <a:ext cx="8534400" cy="6149975"/>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Lst>
        </p:spPr>
        <p:txBody>
          <a:bodyPr lIns="112947" tIns="56473" rIns="112947" bIns="56473">
            <a:spAutoFit/>
          </a:bodyPr>
          <a:lstStyle>
            <a:lvl1pPr defTabSz="1129030" eaLnBrk="0" hangingPunct="0">
              <a:defRPr>
                <a:solidFill>
                  <a:schemeClr val="tx1"/>
                </a:solidFill>
                <a:latin typeface="Arial" panose="020B0604020202020204" pitchFamily="34" charset="0"/>
                <a:ea typeface="宋体" panose="02010600030101010101" pitchFamily="2" charset="-122"/>
              </a:defRPr>
            </a:lvl1pPr>
            <a:lvl2pPr marL="742950" indent="-285750" defTabSz="1129030" eaLnBrk="0" hangingPunct="0">
              <a:defRPr>
                <a:solidFill>
                  <a:schemeClr val="tx1"/>
                </a:solidFill>
                <a:latin typeface="Arial" panose="020B0604020202020204" pitchFamily="34" charset="0"/>
                <a:ea typeface="宋体" panose="02010600030101010101" pitchFamily="2" charset="-122"/>
              </a:defRPr>
            </a:lvl2pPr>
            <a:lvl3pPr marL="1143000" indent="-228600" defTabSz="1129030" eaLnBrk="0" hangingPunct="0">
              <a:defRPr>
                <a:solidFill>
                  <a:schemeClr val="tx1"/>
                </a:solidFill>
                <a:latin typeface="Arial" panose="020B0604020202020204" pitchFamily="34" charset="0"/>
                <a:ea typeface="宋体" panose="02010600030101010101" pitchFamily="2" charset="-122"/>
              </a:defRPr>
            </a:lvl3pPr>
            <a:lvl4pPr marL="1600200" indent="-228600" defTabSz="1129030" eaLnBrk="0" hangingPunct="0">
              <a:defRPr>
                <a:solidFill>
                  <a:schemeClr val="tx1"/>
                </a:solidFill>
                <a:latin typeface="Arial" panose="020B0604020202020204" pitchFamily="34" charset="0"/>
                <a:ea typeface="宋体" panose="02010600030101010101" pitchFamily="2" charset="-122"/>
              </a:defRPr>
            </a:lvl4pPr>
            <a:lvl5pPr marL="2057400" indent="-228600" defTabSz="1129030" eaLnBrk="0" hangingPunct="0">
              <a:defRPr>
                <a:solidFill>
                  <a:schemeClr val="tx1"/>
                </a:solidFill>
                <a:latin typeface="Arial" panose="020B0604020202020204" pitchFamily="34" charset="0"/>
                <a:ea typeface="宋体" panose="02010600030101010101" pitchFamily="2" charset="-122"/>
              </a:defRPr>
            </a:lvl5pPr>
            <a:lvl6pPr marL="25146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290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en-US" altLang="zh-CN" sz="2400" dirty="0">
                <a:solidFill>
                  <a:srgbClr val="66FF33"/>
                </a:solidFill>
                <a:ea typeface="仿宋_GB2312" pitchFamily="49" charset="-122"/>
              </a:rPr>
              <a:t>// Initialization of Sparse Matrix using Orthogonal list</a:t>
            </a:r>
            <a:endParaRPr kumimoji="1" lang="en-US" altLang="zh-CN" sz="2400" dirty="0">
              <a:solidFill>
                <a:srgbClr val="66FF33"/>
              </a:solidFill>
              <a:ea typeface="仿宋_GB2312" pitchFamily="49" charset="-122"/>
            </a:endParaRPr>
          </a:p>
          <a:p>
            <a:pPr>
              <a:lnSpc>
                <a:spcPct val="90000"/>
              </a:lnSpc>
            </a:pPr>
            <a:r>
              <a:rPr kumimoji="1" lang="en-US" altLang="zh-CN" sz="2400" b="1" dirty="0" err="1">
                <a:latin typeface="Times New Roman" panose="02020603050405020304" pitchFamily="18" charset="0"/>
                <a:ea typeface="仿宋_GB2312" pitchFamily="49" charset="-122"/>
              </a:rPr>
              <a:t>istream</a:t>
            </a:r>
            <a:r>
              <a:rPr kumimoji="1" lang="en-US" altLang="zh-CN" sz="2400" b="1" dirty="0">
                <a:latin typeface="Times New Roman" panose="02020603050405020304" pitchFamily="18" charset="0"/>
                <a:ea typeface="仿宋_GB2312" pitchFamily="49" charset="-122"/>
              </a:rPr>
              <a:t> &amp;</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operator </a:t>
            </a:r>
            <a:r>
              <a:rPr kumimoji="1" lang="en-US" altLang="zh-CN" sz="2400" dirty="0">
                <a:latin typeface="Times New Roman" panose="02020603050405020304" pitchFamily="18" charset="0"/>
                <a:ea typeface="仿宋_GB2312" pitchFamily="49" charset="-122"/>
              </a:rPr>
              <a:t>&gt;&gt; ( </a:t>
            </a:r>
            <a:r>
              <a:rPr kumimoji="1" lang="en-US" altLang="zh-CN" sz="2400" b="1" dirty="0" err="1">
                <a:latin typeface="Times New Roman" panose="02020603050405020304" pitchFamily="18" charset="0"/>
                <a:ea typeface="仿宋_GB2312" pitchFamily="49" charset="-122"/>
              </a:rPr>
              <a:t>istream</a:t>
            </a:r>
            <a:r>
              <a:rPr kumimoji="1" lang="en-US" altLang="zh-CN" sz="2400" b="1"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&amp;</a:t>
            </a:r>
            <a:r>
              <a:rPr kumimoji="1" lang="en-US" altLang="zh-CN" sz="2400" i="1" dirty="0">
                <a:latin typeface="Times New Roman" panose="02020603050405020304" pitchFamily="18" charset="0"/>
                <a:ea typeface="仿宋_GB2312" pitchFamily="49" charset="-122"/>
              </a:rPr>
              <a:t> is, Matrix </a:t>
            </a:r>
            <a:r>
              <a:rPr kumimoji="1" lang="en-US" altLang="zh-CN" sz="2400" b="1" dirty="0">
                <a:latin typeface="Times New Roman" panose="02020603050405020304" pitchFamily="18" charset="0"/>
                <a:ea typeface="仿宋_GB2312" pitchFamily="49" charset="-122"/>
              </a:rPr>
              <a:t>&amp;</a:t>
            </a:r>
            <a:r>
              <a:rPr kumimoji="1" lang="en-US" altLang="zh-CN" sz="2400" i="1" dirty="0">
                <a:latin typeface="Times New Roman" panose="02020603050405020304" pitchFamily="18" charset="0"/>
                <a:ea typeface="仿宋_GB2312" pitchFamily="49" charset="-122"/>
              </a:rPr>
              <a:t> matrix </a:t>
            </a: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smtClean="0">
                <a:latin typeface="Times New Roman" panose="02020603050405020304" pitchFamily="18" charset="0"/>
                <a:ea typeface="仿宋_GB2312" pitchFamily="49" charset="-122"/>
              </a:rPr>
              <a:t>Triple </a:t>
            </a:r>
            <a:r>
              <a:rPr kumimoji="1" lang="en-US" altLang="zh-CN" sz="2400" i="1" dirty="0">
                <a:latin typeface="Times New Roman" panose="02020603050405020304" pitchFamily="18" charset="0"/>
                <a:ea typeface="仿宋_GB2312" pitchFamily="49" charset="-122"/>
              </a:rPr>
              <a:t>s</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b="1" dirty="0" err="1">
                <a:latin typeface="Times New Roman" panose="02020603050405020304" pitchFamily="18" charset="0"/>
                <a:ea typeface="仿宋_GB2312" pitchFamily="49" charset="-122"/>
              </a:rPr>
              <a:t>int</a:t>
            </a:r>
            <a:r>
              <a:rPr kumimoji="1" lang="en-US" altLang="zh-CN" sz="2400" b="1"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p</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smtClean="0">
                <a:latin typeface="Times New Roman" panose="02020603050405020304" pitchFamily="18" charset="0"/>
                <a:ea typeface="仿宋_GB2312" pitchFamily="49" charset="-122"/>
              </a:rPr>
              <a:t>is </a:t>
            </a:r>
            <a:r>
              <a:rPr kumimoji="1" lang="en-US" altLang="zh-CN" sz="2400" i="1" dirty="0">
                <a:latin typeface="Times New Roman" panose="02020603050405020304" pitchFamily="18" charset="0"/>
                <a:ea typeface="仿宋_GB2312" pitchFamily="49" charset="-122"/>
              </a:rPr>
              <a:t>&gt;&gt; </a:t>
            </a:r>
            <a:r>
              <a:rPr kumimoji="1" lang="en-US" altLang="zh-CN" sz="2400" i="1" dirty="0" err="1">
                <a:latin typeface="Times New Roman" panose="02020603050405020304" pitchFamily="18" charset="0"/>
                <a:ea typeface="仿宋_GB2312" pitchFamily="49" charset="-122"/>
              </a:rPr>
              <a:t>s.row</a:t>
            </a:r>
            <a:r>
              <a:rPr kumimoji="1" lang="en-US" altLang="zh-CN" sz="2400" i="1" dirty="0">
                <a:latin typeface="Times New Roman" panose="02020603050405020304" pitchFamily="18" charset="0"/>
                <a:ea typeface="仿宋_GB2312" pitchFamily="49" charset="-122"/>
              </a:rPr>
              <a:t> &gt;&gt; </a:t>
            </a:r>
            <a:r>
              <a:rPr kumimoji="1" lang="en-US" altLang="zh-CN" sz="2400" i="1" dirty="0" err="1">
                <a:latin typeface="Times New Roman" panose="02020603050405020304" pitchFamily="18" charset="0"/>
                <a:ea typeface="仿宋_GB2312" pitchFamily="49" charset="-122"/>
              </a:rPr>
              <a:t>s.col</a:t>
            </a:r>
            <a:r>
              <a:rPr kumimoji="1" lang="en-US" altLang="zh-CN" sz="2400" i="1" dirty="0">
                <a:latin typeface="Times New Roman" panose="02020603050405020304" pitchFamily="18" charset="0"/>
                <a:ea typeface="仿宋_GB2312" pitchFamily="49" charset="-122"/>
              </a:rPr>
              <a:t> &gt;&gt; </a:t>
            </a:r>
            <a:r>
              <a:rPr kumimoji="1" lang="en-US" altLang="zh-CN" sz="2400" i="1" dirty="0" err="1">
                <a:latin typeface="Times New Roman" panose="02020603050405020304" pitchFamily="18" charset="0"/>
                <a:ea typeface="仿宋_GB2312" pitchFamily="49" charset="-122"/>
              </a:rPr>
              <a:t>s.value</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if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s.row</a:t>
            </a:r>
            <a:r>
              <a:rPr kumimoji="1" lang="en-US" altLang="zh-CN" sz="2400" i="1" dirty="0">
                <a:latin typeface="Times New Roman" panose="02020603050405020304" pitchFamily="18" charset="0"/>
                <a:ea typeface="仿宋_GB2312" pitchFamily="49" charset="-122"/>
              </a:rPr>
              <a:t> &gt; </a:t>
            </a:r>
            <a:r>
              <a:rPr kumimoji="1" lang="en-US" altLang="zh-CN" sz="2400" i="1" dirty="0" err="1">
                <a:latin typeface="Times New Roman" panose="02020603050405020304" pitchFamily="18" charset="0"/>
                <a:ea typeface="仿宋_GB2312" pitchFamily="49" charset="-122"/>
              </a:rPr>
              <a:t>s.col</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 p = </a:t>
            </a:r>
            <a:r>
              <a:rPr kumimoji="1" lang="en-US" altLang="zh-CN" sz="2400" i="1" dirty="0" err="1">
                <a:latin typeface="Times New Roman" panose="02020603050405020304" pitchFamily="18" charset="0"/>
                <a:ea typeface="仿宋_GB2312" pitchFamily="49" charset="-122"/>
              </a:rPr>
              <a:t>s.row</a:t>
            </a:r>
            <a:r>
              <a:rPr kumimoji="1" lang="en-US" altLang="zh-CN" sz="2400" b="1" dirty="0">
                <a:latin typeface="Times New Roman" panose="02020603050405020304" pitchFamily="18" charset="0"/>
                <a:ea typeface="仿宋_GB2312" pitchFamily="49" charset="-122"/>
              </a:rPr>
              <a:t>;</a:t>
            </a:r>
            <a:r>
              <a:rPr kumimoji="1" lang="en-US" altLang="zh-CN" sz="2400"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else</a:t>
            </a:r>
            <a:r>
              <a:rPr kumimoji="1" lang="en-US" altLang="zh-CN" sz="2400" dirty="0" smtClean="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p = </a:t>
            </a:r>
            <a:r>
              <a:rPr kumimoji="1" lang="en-US" altLang="zh-CN" sz="2400" i="1" dirty="0" err="1">
                <a:latin typeface="Times New Roman" panose="02020603050405020304" pitchFamily="18" charset="0"/>
                <a:ea typeface="仿宋_GB2312" pitchFamily="49" charset="-122"/>
              </a:rPr>
              <a:t>s.co</a:t>
            </a:r>
            <a:r>
              <a:rPr kumimoji="1" lang="en-US" altLang="zh-CN" sz="2400" b="1" i="1" dirty="0" err="1">
                <a:latin typeface="Times New Roman" panose="02020603050405020304" pitchFamily="18" charset="0"/>
                <a:ea typeface="仿宋_GB2312" pitchFamily="49" charset="-122"/>
              </a:rPr>
              <a:t>l</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err="1" smtClean="0">
                <a:latin typeface="Times New Roman" panose="02020603050405020304" pitchFamily="18" charset="0"/>
                <a:ea typeface="仿宋_GB2312" pitchFamily="49" charset="-122"/>
              </a:rPr>
              <a:t>matrix.headnode</a:t>
            </a:r>
            <a:r>
              <a:rPr kumimoji="1" lang="en-US" altLang="zh-CN" sz="2400" i="1" dirty="0" smtClean="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new</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a:t>
            </a:r>
            <a:r>
              <a:rPr kumimoji="1" lang="en-US" altLang="zh-CN" sz="2400" dirty="0">
                <a:latin typeface="Times New Roman" panose="02020603050405020304" pitchFamily="18" charset="0"/>
                <a:ea typeface="仿宋_GB2312" pitchFamily="49" charset="-122"/>
              </a:rPr>
              <a:t> ( </a:t>
            </a:r>
            <a:r>
              <a:rPr kumimoji="1" lang="en-US" altLang="zh-CN" sz="2400" i="1" dirty="0">
                <a:latin typeface="Times New Roman" panose="02020603050405020304" pitchFamily="18" charset="0"/>
                <a:ea typeface="仿宋_GB2312" pitchFamily="49" charset="-122"/>
              </a:rPr>
              <a:t>False</a:t>
            </a:r>
            <a:r>
              <a:rPr kumimoji="1" lang="en-US" altLang="zh-CN" sz="2400" b="1"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&amp;</a:t>
            </a:r>
            <a:r>
              <a:rPr kumimoji="1" lang="en-US" altLang="zh-CN" sz="2400" i="1" dirty="0">
                <a:latin typeface="Times New Roman" panose="02020603050405020304" pitchFamily="18" charset="0"/>
                <a:ea typeface="仿宋_GB2312" pitchFamily="49" charset="-122"/>
              </a:rPr>
              <a:t>s </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if</a:t>
            </a:r>
            <a:r>
              <a:rPr kumimoji="1" lang="en-US" altLang="zh-CN" sz="2400" b="1" i="1" dirty="0" smtClean="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p</a:t>
            </a:r>
            <a:r>
              <a:rPr kumimoji="1" lang="en-US" altLang="zh-CN" sz="2400" dirty="0">
                <a:latin typeface="Times New Roman" panose="02020603050405020304" pitchFamily="18" charset="0"/>
                <a:ea typeface="仿宋_GB2312" pitchFamily="49" charset="-122"/>
              </a:rPr>
              <a:t> ) </a:t>
            </a:r>
            <a:r>
              <a:rPr kumimoji="1" lang="en-US" altLang="zh-CN" sz="2400" b="1" dirty="0">
                <a:latin typeface="Times New Roman" panose="02020603050405020304" pitchFamily="18" charset="0"/>
                <a:ea typeface="仿宋_GB2312" pitchFamily="49" charset="-122"/>
              </a:rPr>
              <a:t>{</a:t>
            </a:r>
            <a:endParaRPr kumimoji="1" lang="en-US" altLang="zh-CN" sz="2400" b="1" i="1" dirty="0">
              <a:latin typeface="Times New Roman" panose="02020603050405020304" pitchFamily="18" charset="0"/>
              <a:ea typeface="仿宋_GB2312" pitchFamily="49" charset="-122"/>
            </a:endParaRPr>
          </a:p>
          <a:p>
            <a:pPr>
              <a:lnSpc>
                <a:spcPct val="105000"/>
              </a:lnSpc>
            </a:pPr>
            <a:r>
              <a:rPr kumimoji="1" lang="en-US" altLang="zh-CN" sz="2400" b="1" i="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matrix.headnode</a:t>
            </a:r>
            <a:r>
              <a:rPr kumimoji="1" lang="en-US" altLang="zh-CN" sz="2400" dirty="0" err="1">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right</a:t>
            </a:r>
            <a:r>
              <a:rPr kumimoji="1" lang="en-US" altLang="zh-CN" sz="2400" i="1" dirty="0">
                <a:latin typeface="Times New Roman" panose="02020603050405020304" pitchFamily="18" charset="0"/>
                <a:ea typeface="仿宋_GB2312" pitchFamily="49" charset="-122"/>
              </a:rPr>
              <a:t> = </a:t>
            </a:r>
            <a:r>
              <a:rPr kumimoji="1" lang="en-US" altLang="zh-CN" sz="2400" i="1" dirty="0" err="1">
                <a:latin typeface="Times New Roman" panose="02020603050405020304" pitchFamily="18" charset="0"/>
                <a:ea typeface="仿宋_GB2312" pitchFamily="49" charset="-122"/>
              </a:rPr>
              <a:t>matrix.headnode</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i="1" dirty="0">
                <a:latin typeface="Times New Roman" panose="02020603050405020304" pitchFamily="18" charset="0"/>
              </a:rPr>
              <a:t>        </a:t>
            </a:r>
            <a:r>
              <a:rPr kumimoji="1" lang="en-US" altLang="zh-CN" sz="2400" b="1" dirty="0">
                <a:latin typeface="Times New Roman" panose="02020603050405020304" pitchFamily="18" charset="0"/>
                <a:ea typeface="仿宋_GB2312" pitchFamily="49" charset="-122"/>
              </a:rPr>
              <a:t>return</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is</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ct val="105000"/>
              </a:lnSpc>
            </a:pPr>
            <a:r>
              <a:rPr kumimoji="1" lang="en-US" altLang="zh-CN" sz="2400" b="1" dirty="0">
                <a:latin typeface="Times New Roman" panose="02020603050405020304" pitchFamily="18" charset="0"/>
              </a:rPr>
              <a:t>    </a:t>
            </a:r>
            <a:r>
              <a:rPr kumimoji="1" lang="en-US" altLang="zh-CN" sz="2400" i="1" dirty="0" err="1">
                <a:latin typeface="Times New Roman" panose="02020603050405020304" pitchFamily="18" charset="0"/>
              </a:rPr>
              <a:t>MatrixNodePtr</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H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new</a:t>
            </a:r>
            <a:r>
              <a:rPr kumimoji="1" lang="en-US" altLang="zh-CN" sz="2400" dirty="0">
                <a:latin typeface="Times New Roman" panose="02020603050405020304" pitchFamily="18" charset="0"/>
              </a:rPr>
              <a:t> </a:t>
            </a:r>
            <a:r>
              <a:rPr kumimoji="1" lang="en-US" altLang="zh-CN" sz="2400" i="1" dirty="0" err="1">
                <a:latin typeface="Times New Roman" panose="02020603050405020304" pitchFamily="18" charset="0"/>
              </a:rPr>
              <a:t>MatrixNodePtr</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 p</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ct val="105000"/>
              </a:lnSpc>
            </a:pPr>
            <a:r>
              <a:rPr kumimoji="1" lang="en-US" altLang="zh-CN" sz="2400" b="1" dirty="0">
                <a:latin typeface="Times New Roman" panose="02020603050405020304" pitchFamily="18" charset="0"/>
              </a:rPr>
              <a:t>    for </a:t>
            </a:r>
            <a:r>
              <a:rPr kumimoji="1" lang="en-US" altLang="zh-CN" sz="2400" dirty="0">
                <a:latin typeface="Times New Roman" panose="02020603050405020304" pitchFamily="18" charset="0"/>
              </a:rPr>
              <a:t>(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i="1" dirty="0">
                <a:latin typeface="Times New Roman" panose="02020603050405020304" pitchFamily="18" charset="0"/>
              </a:rPr>
              <a:t>i = </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&lt; p</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a:lnSpc>
                <a:spcPct val="105000"/>
              </a:lnSpc>
            </a:pP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H</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new</a:t>
            </a:r>
            <a:r>
              <a:rPr kumimoji="1" lang="en-US" altLang="zh-CN" sz="2400" dirty="0">
                <a:latin typeface="Times New Roman" panose="02020603050405020304" pitchFamily="18" charset="0"/>
              </a:rPr>
              <a:t> </a:t>
            </a:r>
            <a:r>
              <a:rPr kumimoji="1" lang="en-US" altLang="zh-CN" sz="2400" i="1" dirty="0" err="1">
                <a:latin typeface="Times New Roman" panose="02020603050405020304" pitchFamily="18" charset="0"/>
              </a:rPr>
              <a:t>MatrixNode</a:t>
            </a:r>
            <a:r>
              <a:rPr kumimoji="1" lang="en-US" altLang="zh-CN" sz="2400" dirty="0">
                <a:latin typeface="Times New Roman" panose="02020603050405020304" pitchFamily="18" charset="0"/>
              </a:rPr>
              <a:t> ( </a:t>
            </a:r>
            <a:r>
              <a:rPr kumimoji="1" lang="en-US" altLang="zh-CN" sz="2400" i="1" dirty="0">
                <a:latin typeface="Times New Roman" panose="02020603050405020304" pitchFamily="18" charset="0"/>
              </a:rPr>
              <a:t>True</a:t>
            </a: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0 )</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ct val="105000"/>
              </a:lnSpc>
            </a:pPr>
            <a:r>
              <a:rPr kumimoji="1" lang="en-US" altLang="zh-CN" sz="2400" dirty="0">
                <a:latin typeface="Times New Roman" panose="02020603050405020304" pitchFamily="18" charset="0"/>
              </a:rPr>
              <a:t>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i="1" dirty="0" err="1">
                <a:latin typeface="Times New Roman" panose="02020603050405020304" pitchFamily="18" charset="0"/>
              </a:rPr>
              <a:t>CurrentRow</a:t>
            </a:r>
            <a:r>
              <a:rPr kumimoji="1" lang="en-US" altLang="zh-CN" sz="2400" i="1" dirty="0">
                <a:latin typeface="Times New Roman" panose="02020603050405020304" pitchFamily="18" charset="0"/>
              </a:rPr>
              <a:t> = </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ct val="105000"/>
              </a:lnSpc>
            </a:pPr>
            <a:r>
              <a:rPr kumimoji="1" lang="en-US" altLang="zh-CN" sz="2400" i="1" dirty="0">
                <a:latin typeface="Times New Roman" panose="02020603050405020304" pitchFamily="18" charset="0"/>
              </a:rPr>
              <a:t>    </a:t>
            </a:r>
            <a:r>
              <a:rPr kumimoji="1" lang="en-US" altLang="zh-CN" sz="2400" i="1" dirty="0" err="1">
                <a:latin typeface="Times New Roman" panose="02020603050405020304" pitchFamily="18" charset="0"/>
              </a:rPr>
              <a:t>MatrixNode</a:t>
            </a:r>
            <a:r>
              <a:rPr kumimoji="1" lang="en-US" altLang="zh-CN" sz="2400" i="1" dirty="0">
                <a:latin typeface="Times New Roman" panose="02020603050405020304" pitchFamily="18" charset="0"/>
              </a:rPr>
              <a:t> *last = H</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6"/>
          <p:cNvSpPr>
            <a:spLocks noChangeArrowheads="1"/>
          </p:cNvSpPr>
          <p:nvPr/>
        </p:nvSpPr>
        <p:spPr bwMode="auto">
          <a:xfrm>
            <a:off x="107950" y="311150"/>
            <a:ext cx="8915400" cy="6238875"/>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Lst>
        </p:spPr>
        <p:txBody>
          <a:bodyPr>
            <a:spAutoFit/>
          </a:bodyPr>
          <a:lstStyle/>
          <a:p>
            <a:pPr eaLnBrk="0" hangingPunct="0">
              <a:lnSpc>
                <a:spcPct val="105000"/>
              </a:lnSpc>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for</a:t>
            </a:r>
            <a:r>
              <a:rPr kumimoji="1" lang="en-US" altLang="zh-CN" sz="2400" i="1"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i = </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&lt; </a:t>
            </a:r>
            <a:r>
              <a:rPr kumimoji="1" lang="en-US" altLang="zh-CN" sz="2400" i="1" dirty="0" err="1">
                <a:latin typeface="Times New Roman" panose="02020603050405020304" pitchFamily="18" charset="0"/>
              </a:rPr>
              <a:t>s.value</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a:t>
            </a:r>
            <a:r>
              <a:rPr kumimoji="1" lang="en-US" altLang="zh-CN" sz="2400" dirty="0">
                <a:latin typeface="Times New Roman" panose="02020603050405020304" pitchFamily="18" charset="0"/>
              </a:rPr>
              <a:t> ) </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eaLnBrk="0" hangingPunct="0">
              <a:lnSpc>
                <a:spcPct val="105000"/>
              </a:lnSpc>
            </a:pP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Triple t</a:t>
            </a:r>
            <a:r>
              <a:rPr kumimoji="1" lang="en-US" altLang="zh-CN" sz="2400" b="1"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is &gt;&gt; </a:t>
            </a:r>
            <a:r>
              <a:rPr kumimoji="1" lang="en-US" altLang="zh-CN" sz="2400" i="1" dirty="0" err="1">
                <a:latin typeface="Times New Roman" panose="02020603050405020304" pitchFamily="18" charset="0"/>
              </a:rPr>
              <a:t>t.row</a:t>
            </a:r>
            <a:r>
              <a:rPr kumimoji="1" lang="en-US" altLang="zh-CN" sz="2400" i="1" dirty="0">
                <a:latin typeface="Times New Roman" panose="02020603050405020304" pitchFamily="18" charset="0"/>
              </a:rPr>
              <a:t> &gt;&gt; </a:t>
            </a:r>
            <a:r>
              <a:rPr kumimoji="1" lang="en-US" altLang="zh-CN" sz="2400" i="1" dirty="0" err="1">
                <a:latin typeface="Times New Roman" panose="02020603050405020304" pitchFamily="18" charset="0"/>
              </a:rPr>
              <a:t>t.col</a:t>
            </a:r>
            <a:r>
              <a:rPr kumimoji="1" lang="en-US" altLang="zh-CN" sz="2400" i="1" dirty="0">
                <a:latin typeface="Times New Roman" panose="02020603050405020304" pitchFamily="18" charset="0"/>
              </a:rPr>
              <a:t> &gt;&gt; </a:t>
            </a:r>
            <a:r>
              <a:rPr kumimoji="1" lang="en-US" altLang="zh-CN" sz="2400" i="1" dirty="0" err="1">
                <a:latin typeface="Times New Roman" panose="02020603050405020304" pitchFamily="18" charset="0"/>
              </a:rPr>
              <a:t>t.value</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if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t.row</a:t>
            </a:r>
            <a:r>
              <a:rPr kumimoji="1" lang="en-US" altLang="zh-CN" sz="2400" i="1" dirty="0">
                <a:latin typeface="Times New Roman" panose="02020603050405020304" pitchFamily="18" charset="0"/>
                <a:ea typeface="仿宋_GB2312" pitchFamily="49" charset="-122"/>
              </a:rPr>
              <a:t> &gt; </a:t>
            </a:r>
            <a:r>
              <a:rPr kumimoji="1" lang="en-US" altLang="zh-CN" sz="2400" i="1" dirty="0" err="1">
                <a:latin typeface="Times New Roman" panose="02020603050405020304" pitchFamily="18" charset="0"/>
                <a:ea typeface="仿宋_GB2312" pitchFamily="49" charset="-122"/>
              </a:rPr>
              <a:t>CurrentRow</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last</a:t>
            </a:r>
            <a:r>
              <a:rPr kumimoji="1" lang="en-US" altLang="zh-CN" sz="2400" dirty="0" err="1">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right</a:t>
            </a:r>
            <a:r>
              <a:rPr kumimoji="1" lang="en-US" altLang="zh-CN" sz="2400" i="1" dirty="0">
                <a:latin typeface="Times New Roman" panose="02020603050405020304" pitchFamily="18" charset="0"/>
                <a:ea typeface="仿宋_GB2312" pitchFamily="49" charset="-122"/>
              </a:rPr>
              <a:t> = H</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CurrentRow</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CurrentRow</a:t>
            </a:r>
            <a:r>
              <a:rPr kumimoji="1" lang="en-US" altLang="zh-CN" sz="2400" i="1" dirty="0">
                <a:latin typeface="Times New Roman" panose="02020603050405020304" pitchFamily="18" charset="0"/>
                <a:ea typeface="仿宋_GB2312" pitchFamily="49" charset="-122"/>
              </a:rPr>
              <a:t> = </a:t>
            </a:r>
            <a:r>
              <a:rPr kumimoji="1" lang="en-US" altLang="zh-CN" sz="2400" i="1" dirty="0" err="1">
                <a:latin typeface="Times New Roman" panose="02020603050405020304" pitchFamily="18" charset="0"/>
                <a:ea typeface="仿宋_GB2312" pitchFamily="49" charset="-122"/>
              </a:rPr>
              <a:t>t.row</a:t>
            </a:r>
            <a:r>
              <a:rPr kumimoji="1" lang="en-US" altLang="zh-CN" sz="2400" b="1" dirty="0">
                <a:latin typeface="Times New Roman" panose="02020603050405020304" pitchFamily="18" charset="0"/>
                <a:ea typeface="仿宋_GB2312" pitchFamily="49" charset="-122"/>
              </a:rPr>
              <a:t>;</a:t>
            </a:r>
            <a:r>
              <a:rPr kumimoji="1" lang="en-US" altLang="zh-CN" sz="2400"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last = H</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CurrentRow</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last = </a:t>
            </a:r>
            <a:r>
              <a:rPr kumimoji="1" lang="en-US" altLang="zh-CN" sz="2400" i="1" dirty="0" err="1">
                <a:latin typeface="Times New Roman" panose="02020603050405020304" pitchFamily="18" charset="0"/>
                <a:ea typeface="仿宋_GB2312" pitchFamily="49" charset="-122"/>
              </a:rPr>
              <a:t>last</a:t>
            </a:r>
            <a:r>
              <a:rPr kumimoji="1" lang="en-US" altLang="zh-CN" sz="2400" dirty="0" err="1">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right</a:t>
            </a:r>
            <a:r>
              <a:rPr kumimoji="1" lang="en-US" altLang="zh-CN" sz="2400" i="1" dirty="0">
                <a:latin typeface="Times New Roman" panose="02020603050405020304" pitchFamily="18" charset="0"/>
                <a:ea typeface="仿宋_GB2312" pitchFamily="49" charset="-122"/>
              </a:rPr>
              <a:t> =</a:t>
            </a:r>
            <a:r>
              <a:rPr kumimoji="1" lang="en-US" altLang="zh-CN" sz="2400" b="1" i="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new</a:t>
            </a:r>
            <a:r>
              <a:rPr kumimoji="1" lang="en-US" altLang="zh-CN" sz="2400"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MatrixNode</a:t>
            </a:r>
            <a:r>
              <a:rPr kumimoji="1" lang="en-US" altLang="zh-CN" sz="2400" i="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False, &amp;t </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i="1" dirty="0">
                <a:latin typeface="Times New Roman" panose="02020603050405020304" pitchFamily="18" charset="0"/>
                <a:ea typeface="仿宋_GB2312" pitchFamily="49" charset="-122"/>
              </a:rPr>
              <a:t>H</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t.col</a:t>
            </a:r>
            <a:r>
              <a:rPr kumimoji="1" lang="en-US" altLang="zh-CN" sz="2400" dirty="0">
                <a:latin typeface="Times New Roman" panose="02020603050405020304" pitchFamily="18" charset="0"/>
                <a:ea typeface="仿宋_GB2312" pitchFamily="49" charset="-122"/>
              </a:rPr>
              <a:t>]→</a:t>
            </a:r>
            <a:r>
              <a:rPr kumimoji="1" lang="en-US" altLang="zh-CN" sz="2400" i="1" dirty="0">
                <a:latin typeface="Times New Roman" panose="02020603050405020304" pitchFamily="18" charset="0"/>
                <a:ea typeface="仿宋_GB2312" pitchFamily="49" charset="-122"/>
              </a:rPr>
              <a:t>next = H</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t.col</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next</a:t>
            </a:r>
            <a:r>
              <a:rPr kumimoji="1" lang="en-US" altLang="zh-CN" sz="2400" dirty="0" err="1">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down</a:t>
            </a:r>
            <a:r>
              <a:rPr kumimoji="1" lang="en-US" altLang="zh-CN" sz="2400" i="1" dirty="0">
                <a:latin typeface="Times New Roman" panose="02020603050405020304" pitchFamily="18" charset="0"/>
                <a:ea typeface="仿宋_GB2312" pitchFamily="49" charset="-122"/>
              </a:rPr>
              <a:t> =  last</a:t>
            </a:r>
            <a:r>
              <a:rPr kumimoji="1" lang="en-US" altLang="zh-CN" sz="2400" b="1"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pPr eaLnBrk="0" hangingPunct="0">
              <a:lnSpc>
                <a:spcPct val="105000"/>
              </a:lnSpc>
            </a:pPr>
            <a:r>
              <a:rPr kumimoji="1" lang="en-US" altLang="zh-CN" sz="2400"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i="1" dirty="0" err="1">
                <a:latin typeface="Times New Roman" panose="02020603050405020304" pitchFamily="18" charset="0"/>
                <a:ea typeface="仿宋_GB2312" pitchFamily="49" charset="-122"/>
              </a:rPr>
              <a:t>last</a:t>
            </a:r>
            <a:r>
              <a:rPr kumimoji="1" lang="en-US" altLang="zh-CN" sz="2400" dirty="0" err="1">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right</a:t>
            </a:r>
            <a:r>
              <a:rPr kumimoji="1" lang="en-US" altLang="zh-CN" sz="2400" i="1" dirty="0">
                <a:latin typeface="Times New Roman" panose="02020603050405020304" pitchFamily="18" charset="0"/>
                <a:ea typeface="仿宋_GB2312" pitchFamily="49" charset="-122"/>
              </a:rPr>
              <a:t> = H</a:t>
            </a:r>
            <a:r>
              <a:rPr kumimoji="1" lang="en-US" altLang="zh-CN" sz="2400" dirty="0">
                <a:latin typeface="Times New Roman" panose="02020603050405020304" pitchFamily="18" charset="0"/>
                <a:ea typeface="仿宋_GB2312" pitchFamily="49" charset="-122"/>
              </a:rPr>
              <a:t>[</a:t>
            </a:r>
            <a:r>
              <a:rPr kumimoji="1" lang="en-US" altLang="zh-CN" sz="2400" i="1" dirty="0" err="1">
                <a:latin typeface="Times New Roman" panose="02020603050405020304" pitchFamily="18" charset="0"/>
                <a:ea typeface="仿宋_GB2312" pitchFamily="49" charset="-122"/>
              </a:rPr>
              <a:t>CurrentRow</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pPr eaLnBrk="0" hangingPunct="0">
              <a:lnSpc>
                <a:spcPct val="105000"/>
              </a:lnSpc>
            </a:pPr>
            <a:r>
              <a:rPr kumimoji="1" lang="en-US" altLang="zh-CN" sz="2400" b="1" dirty="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rPr>
              <a:t>for</a:t>
            </a:r>
            <a:r>
              <a:rPr kumimoji="1" lang="en-US" altLang="zh-CN" sz="2400" dirty="0">
                <a:latin typeface="Times New Roman" panose="02020603050405020304" pitchFamily="18" charset="0"/>
              </a:rPr>
              <a:t> ( </a:t>
            </a:r>
            <a:r>
              <a:rPr kumimoji="1" lang="en-US" altLang="zh-CN" sz="2400" i="1" dirty="0">
                <a:latin typeface="Times New Roman" panose="02020603050405020304" pitchFamily="18" charset="0"/>
              </a:rPr>
              <a:t>i = </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&lt; </a:t>
            </a:r>
            <a:r>
              <a:rPr kumimoji="1" lang="en-US" altLang="zh-CN" sz="2400" i="1" dirty="0" err="1">
                <a:latin typeface="Times New Roman" panose="02020603050405020304" pitchFamily="18" charset="0"/>
              </a:rPr>
              <a:t>s.col</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H</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rPr>
              <a:t>]→</a:t>
            </a:r>
            <a:r>
              <a:rPr kumimoji="1" lang="en-US" altLang="zh-CN" sz="2400" i="1" dirty="0" err="1">
                <a:latin typeface="Times New Roman" panose="02020603050405020304" pitchFamily="18" charset="0"/>
              </a:rPr>
              <a:t>next</a:t>
            </a:r>
            <a:r>
              <a:rPr kumimoji="1" lang="en-US" altLang="zh-CN" sz="2400" dirty="0" err="1">
                <a:latin typeface="Times New Roman" panose="02020603050405020304" pitchFamily="18" charset="0"/>
              </a:rPr>
              <a:t>→</a:t>
            </a:r>
            <a:r>
              <a:rPr kumimoji="1" lang="en-US" altLang="zh-CN" sz="2400" i="1" dirty="0" err="1">
                <a:latin typeface="Times New Roman" panose="02020603050405020304" pitchFamily="18" charset="0"/>
              </a:rPr>
              <a:t>down</a:t>
            </a:r>
            <a:r>
              <a:rPr kumimoji="1" lang="en-US" altLang="zh-CN" sz="2400" i="1" dirty="0">
                <a:latin typeface="Times New Roman" panose="02020603050405020304" pitchFamily="18" charset="0"/>
              </a:rPr>
              <a:t> = H</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rPr>
              <a:t>]</a:t>
            </a:r>
            <a:r>
              <a:rPr kumimoji="1" lang="en-US" altLang="zh-CN" sz="2400" b="1" dirty="0">
                <a:latin typeface="Times New Roman" panose="02020603050405020304" pitchFamily="18" charset="0"/>
              </a:rPr>
              <a:t>;	 </a:t>
            </a:r>
            <a:endParaRPr kumimoji="1" lang="en-US" altLang="zh-CN" sz="2400" dirty="0">
              <a:latin typeface="Times New Roman" panose="02020603050405020304" pitchFamily="18" charset="0"/>
            </a:endParaRPr>
          </a:p>
          <a:p>
            <a:pPr eaLnBrk="0" hangingPunct="0">
              <a:lnSpc>
                <a:spcPct val="105000"/>
              </a:lnSpc>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for</a:t>
            </a:r>
            <a:r>
              <a:rPr kumimoji="1" lang="en-US" altLang="zh-CN" sz="2400" i="1"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i = </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&lt; p</a:t>
            </a:r>
            <a:r>
              <a:rPr kumimoji="1" lang="en-US" altLang="zh-CN" sz="2400" i="1" dirty="0">
                <a:latin typeface="仿宋_GB2312" pitchFamily="49" charset="-122"/>
                <a:ea typeface="仿宋_GB2312" pitchFamily="49" charset="-122"/>
              </a:rPr>
              <a:t>-</a:t>
            </a:r>
            <a:r>
              <a:rPr kumimoji="1" lang="en-US" altLang="zh-CN" sz="2400" dirty="0">
                <a:latin typeface="Times New Roman" panose="02020603050405020304" pitchFamily="18" charset="0"/>
              </a:rPr>
              <a:t>1</a:t>
            </a:r>
            <a:r>
              <a:rPr kumimoji="1" lang="en-US" altLang="zh-CN" sz="2400" b="1" dirty="0">
                <a:latin typeface="Times New Roman" panose="02020603050405020304" pitchFamily="18" charset="0"/>
              </a:rPr>
              <a:t>;</a:t>
            </a:r>
            <a:r>
              <a:rPr kumimoji="1" lang="en-US" altLang="zh-CN" sz="2400" i="1" dirty="0">
                <a:latin typeface="Times New Roman" panose="02020603050405020304" pitchFamily="18" charset="0"/>
              </a:rPr>
              <a:t> i++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H</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next =H</a:t>
            </a:r>
            <a:r>
              <a:rPr kumimoji="1" lang="en-US" altLang="zh-CN" sz="2400" dirty="0">
                <a:latin typeface="Times New Roman" panose="02020603050405020304" pitchFamily="18" charset="0"/>
              </a:rPr>
              <a:t>[</a:t>
            </a:r>
            <a:r>
              <a:rPr kumimoji="1" lang="en-US" altLang="zh-CN" sz="2400" i="1" dirty="0" err="1">
                <a:latin typeface="Times New Roman" panose="02020603050405020304" pitchFamily="18" charset="0"/>
              </a:rPr>
              <a:t>i+</a:t>
            </a:r>
            <a:r>
              <a:rPr kumimoji="1" lang="en-US" altLang="zh-CN" sz="2400" dirty="0" err="1">
                <a:latin typeface="Times New Roman" panose="02020603050405020304" pitchFamily="18" charset="0"/>
              </a:rPr>
              <a:t>1</a:t>
            </a:r>
            <a:r>
              <a:rPr kumimoji="1" lang="en-US" altLang="zh-CN" sz="2400" dirty="0">
                <a:latin typeface="Times New Roman" panose="02020603050405020304" pitchFamily="18" charset="0"/>
              </a:rPr>
              <a:t>]</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lnSpc>
                <a:spcPct val="105000"/>
              </a:lnSpc>
            </a:pP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H</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p</a:t>
            </a:r>
            <a:r>
              <a:rPr kumimoji="1" lang="en-US" altLang="zh-CN" sz="2400" i="1" dirty="0">
                <a:latin typeface="仿宋_GB2312" pitchFamily="49" charset="-122"/>
                <a:ea typeface="仿宋_GB2312" pitchFamily="49" charset="-122"/>
              </a:rPr>
              <a:t>-</a:t>
            </a:r>
            <a:r>
              <a:rPr kumimoji="1" lang="en-US" altLang="zh-CN" sz="2400" dirty="0">
                <a:latin typeface="Times New Roman" panose="02020603050405020304" pitchFamily="18" charset="0"/>
              </a:rPr>
              <a:t>1]→</a:t>
            </a:r>
            <a:r>
              <a:rPr kumimoji="1" lang="en-US" altLang="zh-CN" sz="2400" i="1" dirty="0">
                <a:latin typeface="Times New Roman" panose="02020603050405020304" pitchFamily="18" charset="0"/>
              </a:rPr>
              <a:t>next = </a:t>
            </a:r>
            <a:r>
              <a:rPr kumimoji="1" lang="en-US" altLang="zh-CN" sz="2400" i="1" dirty="0" err="1">
                <a:latin typeface="Times New Roman" panose="02020603050405020304" pitchFamily="18" charset="0"/>
              </a:rPr>
              <a:t>matrix.headnode</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eaLnBrk="0" hangingPunct="0">
              <a:lnSpc>
                <a:spcPct val="105000"/>
              </a:lnSpc>
            </a:pPr>
            <a:r>
              <a:rPr kumimoji="1" lang="en-US" altLang="zh-CN" sz="2400" b="1"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i="1" dirty="0" err="1">
                <a:latin typeface="Times New Roman" panose="02020603050405020304" pitchFamily="18" charset="0"/>
              </a:rPr>
              <a:t>matrix.headnode</a:t>
            </a:r>
            <a:r>
              <a:rPr kumimoji="1" lang="en-US" altLang="zh-CN" sz="2400" dirty="0" err="1">
                <a:latin typeface="Times New Roman" panose="02020603050405020304" pitchFamily="18" charset="0"/>
              </a:rPr>
              <a:t>→</a:t>
            </a:r>
            <a:r>
              <a:rPr kumimoji="1" lang="en-US" altLang="zh-CN" sz="2400" i="1" dirty="0" err="1">
                <a:latin typeface="Times New Roman" panose="02020603050405020304" pitchFamily="18" charset="0"/>
              </a:rPr>
              <a:t>right</a:t>
            </a:r>
            <a:r>
              <a:rPr kumimoji="1" lang="en-US" altLang="zh-CN" sz="2400" i="1" dirty="0">
                <a:latin typeface="Times New Roman" panose="02020603050405020304" pitchFamily="18" charset="0"/>
              </a:rPr>
              <a:t> = H</a:t>
            </a:r>
            <a:r>
              <a:rPr kumimoji="1" lang="en-US" altLang="zh-CN" sz="2400" dirty="0">
                <a:latin typeface="Times New Roman" panose="02020603050405020304" pitchFamily="18" charset="0"/>
              </a:rPr>
              <a:t>[0]</a:t>
            </a:r>
            <a:r>
              <a:rPr kumimoji="1" lang="en-US" altLang="zh-CN" sz="2400" b="1" dirty="0">
                <a:latin typeface="Times New Roman" panose="02020603050405020304" pitchFamily="18" charset="0"/>
              </a:rPr>
              <a:t>;</a:t>
            </a:r>
            <a:endParaRPr kumimoji="1" lang="en-US" altLang="zh-CN" sz="2400" dirty="0">
              <a:latin typeface="Times New Roman" panose="02020603050405020304" pitchFamily="18" charset="0"/>
            </a:endParaRPr>
          </a:p>
          <a:p>
            <a:pPr eaLnBrk="0" hangingPunct="0">
              <a:lnSpc>
                <a:spcPct val="105000"/>
              </a:lnSpc>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delete</a:t>
            </a:r>
            <a:r>
              <a:rPr kumimoji="1" lang="en-US" altLang="zh-CN" sz="2400" dirty="0">
                <a:latin typeface="Times New Roman" panose="02020603050405020304" pitchFamily="18" charset="0"/>
              </a:rPr>
              <a:t> [ ]</a:t>
            </a:r>
            <a:r>
              <a:rPr kumimoji="1" lang="en-US" altLang="zh-CN" sz="2400" i="1" dirty="0">
                <a:latin typeface="Times New Roman" panose="02020603050405020304" pitchFamily="18" charset="0"/>
              </a:rPr>
              <a:t> H</a:t>
            </a: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return </a:t>
            </a:r>
            <a:r>
              <a:rPr kumimoji="1" lang="en-US" altLang="zh-CN" sz="2400" i="1" dirty="0">
                <a:latin typeface="Times New Roman" panose="02020603050405020304" pitchFamily="18" charset="0"/>
              </a:rPr>
              <a:t>is</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eaLnBrk="0" hangingPunct="0">
              <a:lnSpc>
                <a:spcPct val="105000"/>
              </a:lnSpc>
            </a:pP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5"/>
          <p:cNvSpPr txBox="1">
            <a:spLocks noChangeArrowheads="1"/>
          </p:cNvSpPr>
          <p:nvPr/>
        </p:nvSpPr>
        <p:spPr bwMode="auto">
          <a:xfrm>
            <a:off x="361950" y="330200"/>
            <a:ext cx="8458200" cy="6023359"/>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99"/>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b="1" dirty="0" err="1">
                <a:ea typeface="仿宋_GB2312" pitchFamily="49" charset="-122"/>
              </a:rPr>
              <a:t>enum</a:t>
            </a:r>
            <a:r>
              <a:rPr lang="en-US" altLang="zh-CN" dirty="0">
                <a:ea typeface="仿宋_GB2312" pitchFamily="49" charset="-122"/>
              </a:rPr>
              <a:t> </a:t>
            </a:r>
            <a:r>
              <a:rPr lang="en-US" altLang="zh-CN" i="1" dirty="0">
                <a:ea typeface="仿宋_GB2312" pitchFamily="49" charset="-122"/>
              </a:rPr>
              <a:t>Boolean</a:t>
            </a:r>
            <a:r>
              <a:rPr lang="en-US" altLang="zh-CN" dirty="0">
                <a:ea typeface="仿宋_GB2312" pitchFamily="49" charset="-122"/>
              </a:rPr>
              <a:t> </a:t>
            </a:r>
            <a:r>
              <a:rPr lang="en-US" altLang="zh-CN" b="1" dirty="0">
                <a:ea typeface="仿宋_GB2312" pitchFamily="49" charset="-122"/>
              </a:rPr>
              <a:t>{ </a:t>
            </a:r>
            <a:r>
              <a:rPr lang="en-US" altLang="zh-CN" i="1" dirty="0">
                <a:ea typeface="仿宋_GB2312" pitchFamily="49" charset="-122"/>
              </a:rPr>
              <a:t>False, True </a:t>
            </a:r>
            <a:r>
              <a:rPr lang="en-US" altLang="zh-CN" b="1" dirty="0">
                <a:ea typeface="仿宋_GB2312" pitchFamily="49" charset="-122"/>
              </a:rPr>
              <a:t>};</a:t>
            </a:r>
            <a:endParaRPr lang="en-US" altLang="zh-CN" dirty="0">
              <a:ea typeface="仿宋_GB2312" pitchFamily="49" charset="-122"/>
            </a:endParaRPr>
          </a:p>
          <a:p>
            <a:pPr eaLnBrk="0" hangingPunct="0"/>
            <a:r>
              <a:rPr lang="en-US" altLang="zh-CN" b="1" dirty="0" err="1">
                <a:ea typeface="仿宋_GB2312" pitchFamily="49" charset="-122"/>
              </a:rPr>
              <a:t>typedef</a:t>
            </a:r>
            <a:r>
              <a:rPr lang="en-US" altLang="zh-CN" b="1" dirty="0">
                <a:ea typeface="仿宋_GB2312" pitchFamily="49" charset="-122"/>
              </a:rPr>
              <a:t> </a:t>
            </a:r>
            <a:r>
              <a:rPr lang="en-US" altLang="zh-CN" b="1" dirty="0" err="1">
                <a:ea typeface="仿宋_GB2312" pitchFamily="49" charset="-122"/>
              </a:rPr>
              <a:t>struct</a:t>
            </a:r>
            <a:r>
              <a:rPr lang="en-US" altLang="zh-CN" dirty="0">
                <a:ea typeface="仿宋_GB2312" pitchFamily="49" charset="-122"/>
              </a:rPr>
              <a:t> </a:t>
            </a:r>
            <a:r>
              <a:rPr lang="en-US" altLang="zh-CN" i="1" dirty="0">
                <a:ea typeface="仿宋_GB2312" pitchFamily="49" charset="-122"/>
              </a:rPr>
              <a:t>Triple </a:t>
            </a:r>
            <a:r>
              <a:rPr lang="en-US" altLang="zh-CN" b="1" dirty="0">
                <a:ea typeface="仿宋_GB2312" pitchFamily="49" charset="-122"/>
              </a:rPr>
              <a:t>{ </a:t>
            </a:r>
            <a:r>
              <a:rPr lang="en-US" altLang="zh-CN" b="1" dirty="0" err="1">
                <a:ea typeface="仿宋_GB2312" pitchFamily="49" charset="-122"/>
              </a:rPr>
              <a:t>int</a:t>
            </a:r>
            <a:r>
              <a:rPr lang="en-US" altLang="zh-CN" i="1" dirty="0">
                <a:ea typeface="仿宋_GB2312" pitchFamily="49" charset="-122"/>
              </a:rPr>
              <a:t> i</a:t>
            </a:r>
            <a:r>
              <a:rPr lang="en-US" altLang="zh-CN" b="1" dirty="0">
                <a:ea typeface="仿宋_GB2312" pitchFamily="49" charset="-122"/>
              </a:rPr>
              <a:t>,</a:t>
            </a:r>
            <a:r>
              <a:rPr lang="en-US" altLang="zh-CN" i="1" dirty="0">
                <a:ea typeface="仿宋_GB2312" pitchFamily="49" charset="-122"/>
              </a:rPr>
              <a:t> j</a:t>
            </a:r>
            <a:r>
              <a:rPr lang="en-US" altLang="zh-CN" b="1" dirty="0">
                <a:ea typeface="仿宋_GB2312" pitchFamily="49" charset="-122"/>
              </a:rPr>
              <a:t>;</a:t>
            </a:r>
            <a:r>
              <a:rPr lang="en-US" altLang="zh-CN" i="1" dirty="0">
                <a:ea typeface="仿宋_GB2312" pitchFamily="49" charset="-122"/>
              </a:rPr>
              <a:t>  </a:t>
            </a:r>
            <a:r>
              <a:rPr lang="en-US" altLang="zh-CN" b="1" dirty="0">
                <a:ea typeface="仿宋_GB2312" pitchFamily="49" charset="-122"/>
              </a:rPr>
              <a:t>float</a:t>
            </a:r>
            <a:r>
              <a:rPr lang="en-US" altLang="zh-CN" i="1" dirty="0">
                <a:ea typeface="仿宋_GB2312" pitchFamily="49" charset="-122"/>
              </a:rPr>
              <a:t> </a:t>
            </a:r>
            <a:r>
              <a:rPr lang="en-US" altLang="zh-CN" i="1" dirty="0" err="1">
                <a:ea typeface="仿宋_GB2312" pitchFamily="49" charset="-122"/>
              </a:rPr>
              <a:t>elem</a:t>
            </a:r>
            <a:r>
              <a:rPr lang="en-US" altLang="zh-CN" b="1" dirty="0">
                <a:ea typeface="仿宋_GB2312" pitchFamily="49" charset="-122"/>
              </a:rPr>
              <a:t>; };</a:t>
            </a:r>
            <a:endParaRPr lang="en-US" altLang="zh-CN" b="1" dirty="0">
              <a:ea typeface="仿宋_GB2312" pitchFamily="49" charset="-122"/>
            </a:endParaRPr>
          </a:p>
          <a:p>
            <a:pPr eaLnBrk="0" hangingPunct="0"/>
            <a:endParaRPr lang="en-US" altLang="zh-CN" b="1" dirty="0">
              <a:ea typeface="仿宋_GB2312" pitchFamily="49" charset="-122"/>
            </a:endParaRPr>
          </a:p>
          <a:p>
            <a:pPr eaLnBrk="0" hangingPunct="0"/>
            <a:r>
              <a:rPr kumimoji="0" lang="en-US" altLang="zh-CN" dirty="0" err="1">
                <a:ea typeface="仿宋_GB2312" pitchFamily="49" charset="-122"/>
              </a:rPr>
              <a:t>typedef</a:t>
            </a:r>
            <a:r>
              <a:rPr kumimoji="0" lang="en-US" altLang="zh-CN" dirty="0">
                <a:ea typeface="仿宋_GB2312" pitchFamily="49" charset="-122"/>
              </a:rPr>
              <a:t> </a:t>
            </a:r>
            <a:r>
              <a:rPr kumimoji="0" lang="en-US" altLang="zh-CN" dirty="0" err="1">
                <a:ea typeface="仿宋_GB2312" pitchFamily="49" charset="-122"/>
              </a:rPr>
              <a:t>struct</a:t>
            </a:r>
            <a:r>
              <a:rPr kumimoji="0" lang="en-US" altLang="zh-CN" dirty="0">
                <a:ea typeface="仿宋_GB2312" pitchFamily="49" charset="-122"/>
              </a:rPr>
              <a:t> </a:t>
            </a:r>
            <a:r>
              <a:rPr lang="en-US" altLang="zh-CN" b="1" dirty="0">
                <a:ea typeface="仿宋_GB2312" pitchFamily="49" charset="-122"/>
              </a:rPr>
              <a:t>{           </a:t>
            </a:r>
            <a:endParaRPr lang="en-US" altLang="zh-CN" b="1" dirty="0">
              <a:ea typeface="仿宋_GB2312" pitchFamily="49" charset="-122"/>
            </a:endParaRPr>
          </a:p>
          <a:p>
            <a:pPr eaLnBrk="0" hangingPunct="0"/>
            <a:r>
              <a:rPr lang="en-US" altLang="zh-CN" i="1" dirty="0">
                <a:ea typeface="仿宋_GB2312" pitchFamily="49" charset="-122"/>
              </a:rPr>
              <a:t>    </a:t>
            </a:r>
            <a:r>
              <a:rPr lang="en-US" altLang="zh-CN" i="1" dirty="0" err="1" smtClean="0">
                <a:ea typeface="仿宋_GB2312" pitchFamily="49" charset="-122"/>
              </a:rPr>
              <a:t>MatrixNode</a:t>
            </a:r>
            <a:r>
              <a:rPr lang="en-US" altLang="zh-CN" i="1" dirty="0" smtClean="0">
                <a:ea typeface="仿宋_GB2312" pitchFamily="49" charset="-122"/>
              </a:rPr>
              <a:t> </a:t>
            </a:r>
            <a:r>
              <a:rPr lang="en-US" altLang="zh-CN" i="1" dirty="0">
                <a:ea typeface="仿宋_GB2312" pitchFamily="49" charset="-122"/>
              </a:rPr>
              <a:t>*down</a:t>
            </a:r>
            <a:r>
              <a:rPr lang="en-US" altLang="zh-CN" b="1" dirty="0">
                <a:ea typeface="仿宋_GB2312" pitchFamily="49" charset="-122"/>
              </a:rPr>
              <a:t>,</a:t>
            </a:r>
            <a:r>
              <a:rPr lang="en-US" altLang="zh-CN" i="1" dirty="0">
                <a:ea typeface="仿宋_GB2312" pitchFamily="49" charset="-122"/>
              </a:rPr>
              <a:t> *right</a:t>
            </a:r>
            <a:r>
              <a:rPr lang="en-US" altLang="zh-CN" b="1" dirty="0">
                <a:ea typeface="仿宋_GB2312" pitchFamily="49" charset="-122"/>
              </a:rPr>
              <a:t>;</a:t>
            </a:r>
            <a:endParaRPr lang="en-US" altLang="zh-CN" dirty="0">
              <a:ea typeface="仿宋_GB2312" pitchFamily="49" charset="-122"/>
            </a:endParaRPr>
          </a:p>
          <a:p>
            <a:pPr eaLnBrk="0" hangingPunct="0"/>
            <a:r>
              <a:rPr lang="en-US" altLang="zh-CN" dirty="0">
                <a:ea typeface="仿宋_GB2312" pitchFamily="49" charset="-122"/>
              </a:rPr>
              <a:t>    </a:t>
            </a:r>
            <a:r>
              <a:rPr lang="en-US" altLang="zh-CN" i="1" dirty="0" smtClean="0">
                <a:ea typeface="仿宋_GB2312" pitchFamily="49" charset="-122"/>
              </a:rPr>
              <a:t>Boolean </a:t>
            </a:r>
            <a:r>
              <a:rPr lang="en-US" altLang="zh-CN" i="1" dirty="0">
                <a:ea typeface="仿宋_GB2312" pitchFamily="49" charset="-122"/>
              </a:rPr>
              <a:t>head</a:t>
            </a:r>
            <a:r>
              <a:rPr lang="en-US" altLang="zh-CN" b="1" dirty="0">
                <a:ea typeface="仿宋_GB2312" pitchFamily="49" charset="-122"/>
              </a:rPr>
              <a:t>;</a:t>
            </a:r>
            <a:endParaRPr lang="en-US" altLang="zh-CN" b="1" dirty="0">
              <a:ea typeface="仿宋_GB2312" pitchFamily="49" charset="-122"/>
            </a:endParaRPr>
          </a:p>
          <a:p>
            <a:pPr eaLnBrk="0" hangingPunct="0"/>
            <a:r>
              <a:rPr lang="en-US" altLang="zh-CN" dirty="0">
                <a:ea typeface="仿宋_GB2312" pitchFamily="49" charset="-122"/>
              </a:rPr>
              <a:t>    </a:t>
            </a:r>
            <a:r>
              <a:rPr lang="en-US" altLang="zh-CN" b="1" dirty="0" smtClean="0">
                <a:solidFill>
                  <a:srgbClr val="FFFF00"/>
                </a:solidFill>
                <a:ea typeface="仿宋_GB2312" pitchFamily="49" charset="-122"/>
              </a:rPr>
              <a:t>Union</a:t>
            </a:r>
            <a:r>
              <a:rPr lang="en-US" altLang="zh-CN" i="1" dirty="0" smtClean="0">
                <a:ea typeface="仿宋_GB2312" pitchFamily="49" charset="-122"/>
              </a:rPr>
              <a:t> </a:t>
            </a:r>
            <a:r>
              <a:rPr lang="en-US" altLang="zh-CN" b="1" dirty="0">
                <a:ea typeface="仿宋_GB2312" pitchFamily="49" charset="-122"/>
              </a:rPr>
              <a:t>{ </a:t>
            </a:r>
            <a:endParaRPr lang="en-US" altLang="zh-CN" b="1" dirty="0">
              <a:ea typeface="仿宋_GB2312" pitchFamily="49" charset="-122"/>
            </a:endParaRPr>
          </a:p>
          <a:p>
            <a:pPr eaLnBrk="0" hangingPunct="0"/>
            <a:r>
              <a:rPr lang="en-US" altLang="zh-CN" b="1" dirty="0">
                <a:ea typeface="仿宋_GB2312" pitchFamily="49" charset="-122"/>
              </a:rPr>
              <a:t> </a:t>
            </a:r>
            <a:r>
              <a:rPr lang="en-US" altLang="zh-CN" b="1" dirty="0" smtClean="0">
                <a:ea typeface="仿宋_GB2312" pitchFamily="49" charset="-122"/>
              </a:rPr>
              <a:t>       </a:t>
            </a:r>
            <a:r>
              <a:rPr lang="en-US" altLang="zh-CN" i="1" dirty="0" smtClean="0">
                <a:ea typeface="仿宋_GB2312" pitchFamily="49" charset="-122"/>
              </a:rPr>
              <a:t>Triple </a:t>
            </a:r>
            <a:r>
              <a:rPr lang="en-US" altLang="zh-CN" i="1" dirty="0">
                <a:ea typeface="仿宋_GB2312" pitchFamily="49" charset="-122"/>
              </a:rPr>
              <a:t>triple</a:t>
            </a:r>
            <a:r>
              <a:rPr lang="en-US" altLang="zh-CN" b="1" dirty="0">
                <a:ea typeface="仿宋_GB2312" pitchFamily="49" charset="-122"/>
              </a:rPr>
              <a:t>;</a:t>
            </a:r>
            <a:r>
              <a:rPr lang="en-US" altLang="zh-CN" i="1" dirty="0">
                <a:ea typeface="仿宋_GB2312" pitchFamily="49" charset="-122"/>
              </a:rPr>
              <a:t>  </a:t>
            </a:r>
            <a:endParaRPr lang="en-US" altLang="zh-CN" i="1" dirty="0">
              <a:ea typeface="仿宋_GB2312" pitchFamily="49" charset="-122"/>
            </a:endParaRPr>
          </a:p>
          <a:p>
            <a:pPr eaLnBrk="0" hangingPunct="0"/>
            <a:r>
              <a:rPr lang="en-US" altLang="zh-CN" i="1" dirty="0">
                <a:ea typeface="仿宋_GB2312" pitchFamily="49" charset="-122"/>
              </a:rPr>
              <a:t> </a:t>
            </a:r>
            <a:r>
              <a:rPr lang="en-US" altLang="zh-CN" i="1" dirty="0" smtClean="0">
                <a:ea typeface="仿宋_GB2312" pitchFamily="49" charset="-122"/>
              </a:rPr>
              <a:t>       </a:t>
            </a:r>
            <a:r>
              <a:rPr lang="en-US" altLang="zh-CN" i="1" dirty="0" err="1" smtClean="0">
                <a:ea typeface="仿宋_GB2312" pitchFamily="49" charset="-122"/>
              </a:rPr>
              <a:t>MatrixNode</a:t>
            </a:r>
            <a:r>
              <a:rPr lang="en-US" altLang="zh-CN" i="1" dirty="0" smtClean="0">
                <a:ea typeface="仿宋_GB2312" pitchFamily="49" charset="-122"/>
              </a:rPr>
              <a:t> </a:t>
            </a:r>
            <a:r>
              <a:rPr lang="en-US" altLang="zh-CN" i="1" dirty="0">
                <a:ea typeface="仿宋_GB2312" pitchFamily="49" charset="-122"/>
              </a:rPr>
              <a:t>*next</a:t>
            </a:r>
            <a:r>
              <a:rPr lang="en-US" altLang="zh-CN" b="1" dirty="0">
                <a:ea typeface="仿宋_GB2312" pitchFamily="49" charset="-122"/>
              </a:rPr>
              <a:t>; </a:t>
            </a:r>
            <a:endParaRPr lang="en-US" altLang="zh-CN" b="1" dirty="0">
              <a:ea typeface="仿宋_GB2312" pitchFamily="49" charset="-122"/>
            </a:endParaRPr>
          </a:p>
          <a:p>
            <a:pPr eaLnBrk="0" hangingPunct="0"/>
            <a:r>
              <a:rPr lang="en-US" altLang="zh-CN" b="1" dirty="0">
                <a:ea typeface="仿宋_GB2312" pitchFamily="49" charset="-122"/>
              </a:rPr>
              <a:t>    </a:t>
            </a:r>
            <a:r>
              <a:rPr lang="en-US" altLang="zh-CN" b="1" dirty="0" smtClean="0">
                <a:ea typeface="仿宋_GB2312" pitchFamily="49" charset="-122"/>
              </a:rPr>
              <a:t>}</a:t>
            </a:r>
            <a:endParaRPr lang="en-US" altLang="zh-CN" b="1" dirty="0">
              <a:ea typeface="仿宋_GB2312" pitchFamily="49" charset="-122"/>
            </a:endParaRPr>
          </a:p>
          <a:p>
            <a:pPr eaLnBrk="0" hangingPunct="0"/>
            <a:r>
              <a:rPr lang="en-US" altLang="zh-CN" b="1" dirty="0">
                <a:ea typeface="仿宋_GB2312" pitchFamily="49" charset="-122"/>
              </a:rPr>
              <a:t>} </a:t>
            </a:r>
            <a:r>
              <a:rPr lang="en-US" altLang="zh-CN" i="1" dirty="0" err="1">
                <a:ea typeface="仿宋_GB2312" pitchFamily="49" charset="-122"/>
              </a:rPr>
              <a:t>MatrixNode</a:t>
            </a:r>
            <a:r>
              <a:rPr lang="en-US" altLang="zh-CN" i="1" dirty="0">
                <a:ea typeface="仿宋_GB2312" pitchFamily="49" charset="-122"/>
              </a:rPr>
              <a:t>;</a:t>
            </a:r>
            <a:endParaRPr lang="en-US" altLang="zh-CN" b="1" dirty="0">
              <a:ea typeface="仿宋_GB2312" pitchFamily="49" charset="-122"/>
            </a:endParaRPr>
          </a:p>
          <a:p>
            <a:pPr eaLnBrk="0" hangingPunct="0"/>
            <a:endParaRPr lang="en-US" altLang="zh-CN" b="1" dirty="0">
              <a:ea typeface="仿宋_GB2312" pitchFamily="49" charset="-122"/>
            </a:endParaRPr>
          </a:p>
          <a:p>
            <a:r>
              <a:rPr lang="en-US" altLang="zh-CN" dirty="0" err="1"/>
              <a:t>typedef</a:t>
            </a:r>
            <a:r>
              <a:rPr lang="en-US" altLang="zh-CN" dirty="0"/>
              <a:t> </a:t>
            </a:r>
            <a:r>
              <a:rPr lang="en-US" altLang="zh-CN" dirty="0" err="1"/>
              <a:t>struct</a:t>
            </a:r>
            <a:endParaRPr lang="en-US" altLang="zh-CN" dirty="0"/>
          </a:p>
          <a:p>
            <a:r>
              <a:rPr lang="en-US" altLang="zh-CN" dirty="0"/>
              <a:t>{</a:t>
            </a:r>
            <a:endParaRPr lang="en-US" altLang="zh-CN" dirty="0"/>
          </a:p>
          <a:p>
            <a:r>
              <a:rPr lang="en-US" altLang="zh-CN" dirty="0"/>
              <a:t>    </a:t>
            </a:r>
            <a:r>
              <a:rPr lang="en-US" altLang="zh-CN" i="1" dirty="0" err="1" smtClean="0">
                <a:ea typeface="仿宋_GB2312" pitchFamily="49" charset="-122"/>
              </a:rPr>
              <a:t>MatrixNode</a:t>
            </a:r>
            <a:r>
              <a:rPr lang="en-US" altLang="zh-CN" dirty="0" smtClean="0"/>
              <a:t> </a:t>
            </a:r>
            <a:r>
              <a:rPr lang="en-US" altLang="zh-CN" dirty="0"/>
              <a:t>*</a:t>
            </a:r>
            <a:r>
              <a:rPr lang="en-US" altLang="zh-CN" dirty="0" err="1"/>
              <a:t>headnode</a:t>
            </a:r>
            <a:r>
              <a:rPr lang="en-US" altLang="zh-CN" dirty="0"/>
              <a:t>;</a:t>
            </a:r>
            <a:endParaRPr lang="en-US" altLang="zh-CN" dirty="0"/>
          </a:p>
          <a:p>
            <a:r>
              <a:rPr lang="en-US" altLang="zh-CN" dirty="0"/>
              <a:t>} </a:t>
            </a:r>
            <a:r>
              <a:rPr lang="en-US" altLang="zh-CN" i="1" dirty="0">
                <a:ea typeface="仿宋_GB2312" pitchFamily="49" charset="-122"/>
              </a:rPr>
              <a:t>Matrix;</a:t>
            </a:r>
            <a:endParaRPr lang="en-US" altLang="zh-CN" i="1" dirty="0">
              <a:ea typeface="仿宋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9765" y="4857750"/>
            <a:ext cx="3056890" cy="1630045"/>
          </a:xfrm>
          <a:prstGeom prst="rect">
            <a:avLst/>
          </a:prstGeom>
          <a:ln>
            <a:solidFill>
              <a:srgbClr val="FFFF00"/>
            </a:solidFill>
          </a:ln>
        </p:spPr>
        <p:txBody>
          <a:bodyPr wrap="square">
            <a:spAutoFit/>
          </a:bodyPr>
          <a:lstStyle/>
          <a:p>
            <a:pPr lvl="0"/>
            <a:r>
              <a:rPr kumimoji="1" lang="en-US" altLang="zh-CN" sz="2000" dirty="0" err="1">
                <a:solidFill>
                  <a:schemeClr val="tx1"/>
                </a:solidFill>
                <a:latin typeface="Times New Roman" panose="02020603050405020304" pitchFamily="18" charset="0"/>
                <a:ea typeface="幼圆" panose="02010509060101010101" pitchFamily="49" charset="-122"/>
              </a:rPr>
              <a:t>typedef</a:t>
            </a:r>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struct</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smtClean="0">
                <a:solidFill>
                  <a:schemeClr val="tx1"/>
                </a:solidFill>
                <a:latin typeface="Times New Roman" panose="02020603050405020304" pitchFamily="18" charset="0"/>
                <a:ea typeface="幼圆" panose="02010509060101010101" pitchFamily="49" charset="-122"/>
              </a:rPr>
              <a:t>        Triple  data[</a:t>
            </a:r>
            <a:r>
              <a:rPr kumimoji="1" lang="en-US" altLang="zh-CN" sz="2000" dirty="0" err="1" smtClean="0">
                <a:solidFill>
                  <a:schemeClr val="tx1"/>
                </a:solidFill>
                <a:latin typeface="Times New Roman" panose="02020603050405020304" pitchFamily="18" charset="0"/>
                <a:ea typeface="幼圆" panose="02010509060101010101" pitchFamily="49" charset="-122"/>
              </a:rPr>
              <a:t>MaxSize</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smtClean="0">
                <a:solidFill>
                  <a:schemeClr val="tx1"/>
                </a:solidFill>
                <a:latin typeface="Times New Roman" panose="02020603050405020304" pitchFamily="18" charset="0"/>
                <a:ea typeface="幼圆" panose="02010509060101010101" pitchFamily="49" charset="-122"/>
              </a:rPr>
              <a:t>        </a:t>
            </a:r>
            <a:r>
              <a:rPr kumimoji="1" lang="en-US" altLang="zh-CN" sz="2000" dirty="0" err="1" smtClean="0">
                <a:solidFill>
                  <a:schemeClr val="tx1"/>
                </a:solidFill>
                <a:latin typeface="Times New Roman" panose="02020603050405020304" pitchFamily="18" charset="0"/>
                <a:ea typeface="幼圆" panose="02010509060101010101" pitchFamily="49" charset="-122"/>
              </a:rPr>
              <a:t>int</a:t>
            </a:r>
            <a:r>
              <a:rPr kumimoji="1" lang="en-US" altLang="zh-CN" sz="2000" dirty="0" smtClean="0">
                <a:solidFill>
                  <a:schemeClr val="tx1"/>
                </a:solidFill>
                <a:latin typeface="Times New Roman" panose="02020603050405020304" pitchFamily="18" charset="0"/>
                <a:ea typeface="幼圆" panose="02010509060101010101" pitchFamily="49" charset="-122"/>
              </a:rPr>
              <a:t>  </a:t>
            </a:r>
            <a:r>
              <a:rPr kumimoji="1" lang="en-US" altLang="zh-CN" sz="2000" dirty="0" err="1" smtClean="0">
                <a:solidFill>
                  <a:schemeClr val="tx1"/>
                </a:solidFill>
                <a:latin typeface="Times New Roman" panose="02020603050405020304" pitchFamily="18" charset="0"/>
                <a:ea typeface="幼圆" panose="02010509060101010101" pitchFamily="49" charset="-122"/>
              </a:rPr>
              <a:t>rpos</a:t>
            </a:r>
            <a:r>
              <a:rPr kumimoji="1" lang="en-US" altLang="zh-CN" sz="2000" dirty="0" smtClean="0">
                <a:solidFill>
                  <a:schemeClr val="tx1"/>
                </a:solidFill>
                <a:latin typeface="Times New Roman" panose="02020603050405020304" pitchFamily="18" charset="0"/>
                <a:ea typeface="幼圆" panose="02010509060101010101" pitchFamily="49" charset="-122"/>
              </a:rPr>
              <a:t>[MaxRC+1</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smtClean="0">
                <a:solidFill>
                  <a:schemeClr val="tx1"/>
                </a:solidFill>
                <a:latin typeface="Times New Roman" panose="02020603050405020304" pitchFamily="18" charset="0"/>
                <a:ea typeface="幼圆" panose="02010509060101010101" pitchFamily="49" charset="-122"/>
              </a:rPr>
              <a:t>        </a:t>
            </a:r>
            <a:r>
              <a:rPr kumimoji="1" lang="en-US" altLang="zh-CN" sz="2000" dirty="0" err="1" smtClean="0">
                <a:solidFill>
                  <a:schemeClr val="tx1"/>
                </a:solidFill>
                <a:latin typeface="Times New Roman" panose="02020603050405020304" pitchFamily="18" charset="0"/>
                <a:ea typeface="幼圆" panose="02010509060101010101" pitchFamily="49" charset="-122"/>
              </a:rPr>
              <a:t>int</a:t>
            </a:r>
            <a:r>
              <a:rPr kumimoji="1" lang="en-US" altLang="zh-CN" sz="2000" dirty="0" smtClean="0">
                <a:solidFill>
                  <a:schemeClr val="tx1"/>
                </a:solidFill>
                <a:latin typeface="Times New Roman" panose="02020603050405020304" pitchFamily="18" charset="0"/>
                <a:ea typeface="幼圆" panose="02010509060101010101" pitchFamily="49" charset="-122"/>
              </a:rPr>
              <a:t>  mu</a:t>
            </a:r>
            <a:r>
              <a:rPr kumimoji="1" lang="en-US" altLang="zh-CN" sz="2000" dirty="0">
                <a:solidFill>
                  <a:schemeClr val="tx1"/>
                </a:solidFill>
                <a:latin typeface="Times New Roman" panose="02020603050405020304" pitchFamily="18" charset="0"/>
                <a:ea typeface="幼圆" panose="02010509060101010101" pitchFamily="49" charset="-122"/>
              </a:rPr>
              <a:t>, nu, </a:t>
            </a:r>
            <a:r>
              <a:rPr kumimoji="1" lang="en-US" altLang="zh-CN" sz="2000" dirty="0" err="1">
                <a:solidFill>
                  <a:schemeClr val="tx1"/>
                </a:solidFill>
                <a:latin typeface="Times New Roman" panose="02020603050405020304" pitchFamily="18" charset="0"/>
                <a:ea typeface="幼圆" panose="02010509060101010101" pitchFamily="49" charset="-122"/>
              </a:rPr>
              <a:t>tu</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a:t>
            </a:r>
            <a:r>
              <a:rPr kumimoji="1" lang="en-US" altLang="zh-CN" sz="2000" dirty="0" err="1">
                <a:solidFill>
                  <a:schemeClr val="tx1"/>
                </a:solidFill>
                <a:latin typeface="Times New Roman" panose="02020603050405020304" pitchFamily="18" charset="0"/>
                <a:ea typeface="幼圆" panose="02010509060101010101" pitchFamily="49" charset="-122"/>
              </a:rPr>
              <a:t>RLSMatrix</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p:txBody>
      </p:sp>
      <p:sp>
        <p:nvSpPr>
          <p:cNvPr id="8" name="Text Box 99"/>
          <p:cNvSpPr txBox="1">
            <a:spLocks noChangeArrowheads="1"/>
          </p:cNvSpPr>
          <p:nvPr/>
        </p:nvSpPr>
        <p:spPr bwMode="auto">
          <a:xfrm>
            <a:off x="5147756" y="2488605"/>
            <a:ext cx="3766820" cy="193802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OLNode</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zh-CN" altLang="en-US" sz="2000" dirty="0" smtClean="0">
                <a:latin typeface="Times New Roman" panose="02020603050405020304" pitchFamily="18" charset="0"/>
              </a:rPr>
              <a:t>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i, j;</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ElemType</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elem</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struct</a:t>
            </a:r>
            <a:r>
              <a:rPr kumimoji="1" lang="en-US" altLang="zh-CN" sz="2000" dirty="0" smtClean="0">
                <a:latin typeface="Times New Roman" panose="02020603050405020304" pitchFamily="18" charset="0"/>
              </a:rPr>
              <a:t> </a:t>
            </a:r>
            <a:r>
              <a:rPr kumimoji="1" lang="en-US" altLang="zh-CN" sz="2000" dirty="0" err="1">
                <a:latin typeface="Times New Roman" panose="02020603050405020304" pitchFamily="18" charset="0"/>
              </a:rPr>
              <a:t>OLNode</a:t>
            </a:r>
            <a:r>
              <a:rPr kumimoji="1" lang="en-US" altLang="zh-CN" sz="2000" dirty="0">
                <a:latin typeface="Times New Roman" panose="02020603050405020304" pitchFamily="18" charset="0"/>
              </a:rPr>
              <a:t> *right, *down;</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OLNode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OLink</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9" name="Rectangle 142"/>
          <p:cNvSpPr>
            <a:spLocks noChangeArrowheads="1"/>
          </p:cNvSpPr>
          <p:nvPr/>
        </p:nvSpPr>
        <p:spPr bwMode="auto">
          <a:xfrm>
            <a:off x="5147945" y="4426585"/>
            <a:ext cx="3773805" cy="163004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OLink</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rHead</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cHead</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smtClean="0">
                <a:latin typeface="Times New Roman" panose="02020603050405020304" pitchFamily="18" charset="0"/>
              </a:rPr>
              <a:t>       </a:t>
            </a:r>
            <a:r>
              <a:rPr kumimoji="1" lang="en-US" altLang="zh-CN" sz="2000" dirty="0" err="1" smtClean="0">
                <a:latin typeface="Times New Roman" panose="02020603050405020304" pitchFamily="18" charset="0"/>
              </a:rPr>
              <a:t>int</a:t>
            </a:r>
            <a:r>
              <a:rPr kumimoji="1" lang="en-US" altLang="zh-CN" sz="2000" dirty="0" smtClean="0">
                <a:latin typeface="Times New Roman" panose="02020603050405020304" pitchFamily="18" charset="0"/>
              </a:rPr>
              <a:t>  </a:t>
            </a:r>
            <a:r>
              <a:rPr kumimoji="1" lang="en-US" altLang="zh-CN" sz="2000" dirty="0">
                <a:latin typeface="Times New Roman" panose="02020603050405020304" pitchFamily="18" charset="0"/>
              </a:rPr>
              <a:t>mu, nu, </a:t>
            </a:r>
            <a:r>
              <a:rPr kumimoji="1" lang="en-US" altLang="zh-CN" sz="2000" dirty="0" err="1">
                <a:latin typeface="Times New Roman" panose="02020603050405020304" pitchFamily="18" charset="0"/>
              </a:rPr>
              <a:t>tu</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CrossList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3" name="矩形 2"/>
          <p:cNvSpPr/>
          <p:nvPr/>
        </p:nvSpPr>
        <p:spPr>
          <a:xfrm>
            <a:off x="687070" y="2779395"/>
            <a:ext cx="3029585" cy="1630045"/>
          </a:xfrm>
          <a:prstGeom prst="rect">
            <a:avLst/>
          </a:prstGeom>
          <a:ln>
            <a:solidFill>
              <a:srgbClr val="FFFF00"/>
            </a:solidFill>
          </a:ln>
        </p:spPr>
        <p:txBody>
          <a:bodyPr wrap="square">
            <a:spAutoFit/>
          </a:bodyPr>
          <a:lstStyle/>
          <a:p>
            <a:pPr lvl="0"/>
            <a:r>
              <a:rPr kumimoji="1" lang="en-US" altLang="zh-CN" sz="2000" dirty="0" err="1">
                <a:solidFill>
                  <a:schemeClr val="tx1"/>
                </a:solidFill>
                <a:latin typeface="Times New Roman" panose="02020603050405020304" pitchFamily="18" charset="0"/>
                <a:ea typeface="幼圆" panose="02010509060101010101" pitchFamily="49" charset="-122"/>
              </a:rPr>
              <a:t>typedef</a:t>
            </a:r>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struct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        Triple  data[</a:t>
            </a:r>
            <a:r>
              <a:rPr kumimoji="1" lang="en-US" altLang="zh-CN" sz="2000" dirty="0" err="1">
                <a:solidFill>
                  <a:schemeClr val="tx1"/>
                </a:solidFill>
                <a:latin typeface="Times New Roman" panose="02020603050405020304" pitchFamily="18" charset="0"/>
                <a:ea typeface="幼圆" panose="02010509060101010101" pitchFamily="49" charset="-122"/>
              </a:rPr>
              <a:t>MaxSize</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int</a:t>
            </a:r>
            <a:r>
              <a:rPr kumimoji="1" lang="en-US" altLang="zh-CN" sz="2000" dirty="0">
                <a:solidFill>
                  <a:schemeClr val="tx1"/>
                </a:solidFill>
                <a:latin typeface="Times New Roman" panose="02020603050405020304" pitchFamily="18" charset="0"/>
                <a:ea typeface="幼圆" panose="02010509060101010101" pitchFamily="49" charset="-122"/>
              </a:rPr>
              <a:t>  mu, nu, </a:t>
            </a:r>
            <a:r>
              <a:rPr kumimoji="1" lang="en-US" altLang="zh-CN" sz="2000" dirty="0" err="1">
                <a:solidFill>
                  <a:schemeClr val="tx1"/>
                </a:solidFill>
                <a:latin typeface="Times New Roman" panose="02020603050405020304" pitchFamily="18" charset="0"/>
                <a:ea typeface="幼圆" panose="02010509060101010101" pitchFamily="49" charset="-122"/>
              </a:rPr>
              <a:t>tu</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a:t>
            </a:r>
            <a:r>
              <a:rPr kumimoji="1" lang="en-US" altLang="zh-CN" sz="2000" dirty="0" err="1">
                <a:solidFill>
                  <a:schemeClr val="tx1"/>
                </a:solidFill>
                <a:latin typeface="Times New Roman" panose="02020603050405020304" pitchFamily="18" charset="0"/>
                <a:ea typeface="幼圆" panose="02010509060101010101" pitchFamily="49" charset="-122"/>
              </a:rPr>
              <a:t>TSMatrix</a:t>
            </a:r>
            <a:r>
              <a:rPr kumimoji="1" lang="en-US" altLang="zh-CN" sz="2000" dirty="0">
                <a:solidFill>
                  <a:schemeClr val="tx1"/>
                </a:solidFill>
                <a:latin typeface="Times New Roman" panose="02020603050405020304" pitchFamily="18" charset="0"/>
                <a:ea typeface="幼圆" panose="02010509060101010101" pitchFamily="49" charset="-122"/>
              </a:rPr>
              <a:t>;</a:t>
            </a:r>
            <a:endParaRPr kumimoji="1" lang="en-US" altLang="zh-CN" sz="2000" dirty="0">
              <a:solidFill>
                <a:schemeClr val="tx1"/>
              </a:solidFill>
              <a:latin typeface="Times New Roman" panose="02020603050405020304" pitchFamily="18" charset="0"/>
              <a:ea typeface="幼圆" panose="02010509060101010101" pitchFamily="49" charset="-122"/>
            </a:endParaRPr>
          </a:p>
        </p:txBody>
      </p:sp>
      <p:sp>
        <p:nvSpPr>
          <p:cNvPr id="2" name="文本框 1"/>
          <p:cNvSpPr txBox="1"/>
          <p:nvPr/>
        </p:nvSpPr>
        <p:spPr>
          <a:xfrm>
            <a:off x="683260" y="2421255"/>
            <a:ext cx="3037205" cy="368300"/>
          </a:xfrm>
          <a:prstGeom prst="rect">
            <a:avLst/>
          </a:prstGeom>
          <a:solidFill>
            <a:schemeClr val="accent6"/>
          </a:solidFill>
        </p:spPr>
        <p:txBody>
          <a:bodyPr wrap="square" rtlCol="0">
            <a:spAutoFit/>
            <a:scene3d>
              <a:camera prst="orthographicFront"/>
              <a:lightRig rig="threePt" dir="t"/>
            </a:scene3d>
          </a:bodyPr>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三元组表</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文本框 4"/>
          <p:cNvSpPr txBox="1"/>
          <p:nvPr/>
        </p:nvSpPr>
        <p:spPr>
          <a:xfrm>
            <a:off x="5147945" y="2132965"/>
            <a:ext cx="3766820" cy="368300"/>
          </a:xfrm>
          <a:prstGeom prst="rect">
            <a:avLst/>
          </a:prstGeom>
          <a:solidFill>
            <a:schemeClr val="accent6"/>
          </a:solidFill>
        </p:spPr>
        <p:txBody>
          <a:bodyPr wrap="square" rtlCol="0">
            <a:spAutoFit/>
            <a:scene3d>
              <a:camera prst="orthographicFront"/>
              <a:lightRig rig="threePt" dir="t"/>
            </a:scene3d>
          </a:bodyPr>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十字链表</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659765" y="4497705"/>
            <a:ext cx="3056255" cy="368300"/>
          </a:xfrm>
          <a:prstGeom prst="rect">
            <a:avLst/>
          </a:prstGeom>
          <a:solidFill>
            <a:schemeClr val="accent6"/>
          </a:solidFill>
        </p:spPr>
        <p:txBody>
          <a:bodyPr wrap="square" rtlCol="0">
            <a:spAutoFit/>
            <a:scene3d>
              <a:camera prst="orthographicFront"/>
              <a:lightRig rig="threePt" dir="t"/>
            </a:scene3d>
          </a:bodyPr>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行逻辑链接的顺序表</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8413" name="Rectangle 45"/>
          <p:cNvSpPr>
            <a:spLocks noGrp="1" noChangeArrowheads="1"/>
          </p:cNvSpPr>
          <p:nvPr>
            <p:ph type="title"/>
          </p:nvPr>
        </p:nvSpPr>
        <p:spPr>
          <a:xfrm>
            <a:off x="457200" y="274638"/>
            <a:ext cx="8229600" cy="1143000"/>
          </a:xfrm>
          <a:noFill/>
        </p:spPr>
        <p:txBody>
          <a:bodyPr anchorCtr="0"/>
          <a:p>
            <a:r>
              <a:rPr lang="zh-CN" sz="3600" b="1"/>
              <a:t>总结：稀疏矩阵的三种表示方式</a:t>
            </a:r>
            <a:endParaRPr lang="zh-CN" sz="3600" b="1"/>
          </a:p>
        </p:txBody>
      </p:sp>
      <p:graphicFrame>
        <p:nvGraphicFramePr>
          <p:cNvPr id="6148" name="Object 4"/>
          <p:cNvGraphicFramePr>
            <a:graphicFrameLocks noChangeAspect="1"/>
          </p:cNvGraphicFramePr>
          <p:nvPr/>
        </p:nvGraphicFramePr>
        <p:xfrm>
          <a:off x="683260" y="1701165"/>
          <a:ext cx="3037205" cy="455930"/>
        </p:xfrm>
        <a:graphic>
          <a:graphicData uri="http://schemas.openxmlformats.org/presentationml/2006/ole">
            <mc:AlternateContent xmlns:mc="http://schemas.openxmlformats.org/markup-compatibility/2006">
              <mc:Choice xmlns:v="urn:schemas-microsoft-com:vml" Requires="v">
                <p:oleObj spid="_x0000_s6242" name="文档" r:id="rId1" imgW="6296025" imgH="1181100" progId="Word.Document.8">
                  <p:embed/>
                </p:oleObj>
              </mc:Choice>
              <mc:Fallback>
                <p:oleObj name="文档" r:id="rId1" imgW="6296025" imgH="118110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l="-1907" t="-7666" r="-1907" b="24500"/>
                      <a:stretch>
                        <a:fillRect/>
                      </a:stretch>
                    </p:blipFill>
                    <p:spPr bwMode="auto">
                      <a:xfrm>
                        <a:off x="683260" y="1701165"/>
                        <a:ext cx="3037205" cy="455930"/>
                      </a:xfrm>
                      <a:prstGeom prst="rect">
                        <a:avLst/>
                      </a:prstGeom>
                      <a:solidFill>
                        <a:srgbClr val="FFFFCC"/>
                      </a:solidFill>
                      <a:ln w="9525">
                        <a:solidFill>
                          <a:schemeClr val="bg1"/>
                        </a:solidFill>
                        <a:round/>
                      </a:ln>
                      <a:effectLst>
                        <a:outerShdw dist="107763" dir="27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7" name="Rectangle 7"/>
          <p:cNvSpPr>
            <a:spLocks noGrp="1" noChangeArrowheads="1"/>
          </p:cNvSpPr>
          <p:nvPr>
            <p:ph type="title"/>
          </p:nvPr>
        </p:nvSpPr>
        <p:spPr>
          <a:xfrm>
            <a:off x="457200" y="274638"/>
            <a:ext cx="8229600" cy="1143000"/>
          </a:xfrm>
          <a:noFill/>
        </p:spPr>
        <p:txBody>
          <a:bodyPr anchorCtr="0"/>
          <a:lstStyle/>
          <a:p>
            <a:pPr algn="ctr"/>
            <a:r>
              <a:rPr lang="en-US" altLang="zh-CN"/>
              <a:t>2D array</a:t>
            </a:r>
            <a:endParaRPr lang="en-US" altLang="zh-CN"/>
          </a:p>
        </p:txBody>
      </p:sp>
      <p:graphicFrame>
        <p:nvGraphicFramePr>
          <p:cNvPr id="71688" name="Object 8"/>
          <p:cNvGraphicFramePr>
            <a:graphicFrameLocks noChangeAspect="1"/>
          </p:cNvGraphicFramePr>
          <p:nvPr/>
        </p:nvGraphicFramePr>
        <p:xfrm>
          <a:off x="2555875" y="1772920"/>
          <a:ext cx="3888105" cy="3439795"/>
        </p:xfrm>
        <a:graphic>
          <a:graphicData uri="http://schemas.openxmlformats.org/presentationml/2006/ole">
            <mc:AlternateContent xmlns:mc="http://schemas.openxmlformats.org/markup-compatibility/2006">
              <mc:Choice xmlns:v="urn:schemas-microsoft-com:vml" Requires="v">
                <p:oleObj spid="_x0000_s71783" name="Image" r:id="rId1" imgW="4711700" imgH="4737100" progId="Photoshop.Image.6">
                  <p:embed/>
                </p:oleObj>
              </mc:Choice>
              <mc:Fallback>
                <p:oleObj name="Image" r:id="rId1" imgW="4711700" imgH="4737100" progId="Photoshop.Image.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772920"/>
                        <a:ext cx="3888105" cy="3439795"/>
                      </a:xfrm>
                      <a:prstGeom prst="rect">
                        <a:avLst/>
                      </a:prstGeom>
                      <a:noFill/>
                      <a:ln>
                        <a:noFill/>
                      </a:ln>
                      <a:effectLst>
                        <a:outerShdw dist="99190" dir="3011666"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689" name="Rectangle 9"/>
          <p:cNvSpPr>
            <a:spLocks noChangeArrowheads="1"/>
          </p:cNvSpPr>
          <p:nvPr/>
        </p:nvSpPr>
        <p:spPr bwMode="auto">
          <a:xfrm>
            <a:off x="709930" y="5517515"/>
            <a:ext cx="7724775" cy="64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spcBef>
                <a:spcPct val="20000"/>
              </a:spcBef>
              <a:buClr>
                <a:schemeClr val="hlink"/>
              </a:buClr>
              <a:buSzPct val="75000"/>
              <a:buFont typeface="Wingdings" panose="05000000000000000000" pitchFamily="2" charset="2"/>
              <a:buNone/>
            </a:pPr>
            <a:r>
              <a:rPr lang="en-US" altLang="zh-CN" sz="3200" b="1">
                <a:latin typeface="Times New Roman" panose="02020603050405020304" pitchFamily="18" charset="0"/>
                <a:ea typeface="仿宋_GB2312" pitchFamily="49" charset="-122"/>
              </a:rPr>
              <a:t>Row subscript </a:t>
            </a:r>
            <a:r>
              <a:rPr lang="en-US" altLang="zh-CN" sz="2800" b="1" i="1">
                <a:solidFill>
                  <a:srgbClr val="FFFF00"/>
                </a:solidFill>
                <a:latin typeface="Times New Roman" panose="02020603050405020304" pitchFamily="18" charset="0"/>
                <a:ea typeface="仿宋_GB2312" pitchFamily="49" charset="-122"/>
              </a:rPr>
              <a:t>i</a:t>
            </a:r>
            <a:r>
              <a:rPr lang="en-US" altLang="zh-CN" sz="3200" b="1">
                <a:latin typeface="Times New Roman" panose="02020603050405020304" pitchFamily="18" charset="0"/>
                <a:ea typeface="仿宋_GB2312" pitchFamily="49" charset="-122"/>
              </a:rPr>
              <a:t>, Column subscript </a:t>
            </a:r>
            <a:r>
              <a:rPr lang="en-US" altLang="zh-CN" sz="2800" b="1" i="1">
                <a:solidFill>
                  <a:srgbClr val="FFFF00"/>
                </a:solidFill>
                <a:latin typeface="Times New Roman" panose="02020603050405020304" pitchFamily="18" charset="0"/>
                <a:ea typeface="仿宋_GB2312" pitchFamily="49" charset="-122"/>
              </a:rPr>
              <a:t>j</a:t>
            </a:r>
            <a:endParaRPr lang="en-US" altLang="zh-CN" sz="2800" b="1" i="1">
              <a:solidFill>
                <a:srgbClr val="FFFF00"/>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solidFill>
                  <a:srgbClr val="FFFF00"/>
                </a:solidFill>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solidFill>
                  <a:srgbClr val="FFFF00"/>
                </a:solidFill>
                <a:latin typeface="Arial" panose="020B0604020202020204" pitchFamily="34" charset="0"/>
              </a:rPr>
              <a:t>)</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a:t>
            </a:r>
            <a:r>
              <a:rPr lang="en-US" altLang="zh-CN" dirty="0" smtClean="0">
                <a:latin typeface="Arial" panose="020B0604020202020204" pitchFamily="34" charset="0"/>
              </a:rPr>
              <a:t>List</a:t>
            </a:r>
            <a:endParaRPr lang="en-US" altLang="zh-CN" dirty="0" smtClean="0">
              <a:latin typeface="Arial" panose="020B0604020202020204" pitchFamily="34" charset="0"/>
            </a:endParaRPr>
          </a:p>
          <a:p>
            <a:r>
              <a:rPr lang="en-US" altLang="zh-CN" dirty="0" smtClean="0">
                <a:latin typeface="Arial" panose="020B0604020202020204" pitchFamily="34" charset="0"/>
              </a:rPr>
              <a:t>Recursive </a:t>
            </a:r>
            <a:r>
              <a:rPr lang="en-US" altLang="zh-CN" dirty="0">
                <a:latin typeface="Arial" panose="020B0604020202020204" pitchFamily="34" charset="0"/>
              </a:rPr>
              <a:t>algorithms of General </a:t>
            </a:r>
            <a:r>
              <a:rPr lang="en-US" altLang="zh-CN" dirty="0" smtClean="0">
                <a:latin typeface="Arial" panose="020B0604020202020204" pitchFamily="34" charset="0"/>
              </a:rPr>
              <a:t>list</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471170" y="1773555"/>
            <a:ext cx="8430895"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广义</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表</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是线性表的推广，也称为</a:t>
            </a:r>
            <a:r>
              <a:rPr kumimoji="1" lang="zh-CN" altLang="en-US" sz="24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列表</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(Lists)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。记作：</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pPr eaLnBrk="1" latinLnBrk="0" hangingPunct="1">
              <a:spcBef>
                <a:spcPts val="1200"/>
              </a:spcBef>
              <a:spcAft>
                <a:spcPts val="1200"/>
              </a:spcAft>
            </a:pP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rPr>
              <a:t>LS</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其中，</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是广义表的名称，</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是它的</a:t>
            </a:r>
            <a:r>
              <a:rPr kumimoji="1" lang="zh-CN" altLang="en-US" sz="240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长度</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endPar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endPar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pPr marL="342900" indent="-342900">
              <a:buFont typeface="Arial" panose="020B0604020202020204" pitchFamily="34" charset="0"/>
              <a:buChar char="•"/>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aseline="-25000" dirty="0" err="1"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a:t>
            </a:r>
            <a:r>
              <a:rPr kumimoji="1" lang="en-US" altLang="zh-CN" sz="2400" baseline="-250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(i=1,2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可以是单个元素</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原子</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，也可以是广义表</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子表</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。习惯上用</a:t>
            </a:r>
            <a:r>
              <a:rPr kumimoji="1" lang="zh-CN" altLang="en-US" sz="240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小写字母代表原子，大写字母代表子表。</a:t>
            </a:r>
            <a:endParaRPr kumimoji="1" lang="zh-CN" altLang="en-US" sz="240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pPr marL="342900" indent="-342900">
              <a:buFont typeface="Arial" panose="020B0604020202020204" pitchFamily="34" charset="0"/>
              <a:buChar char="•"/>
            </a:pPr>
            <a:endParaRPr kumimoji="1" lang="zh-CN" altLang="en-US" sz="240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pPr marL="342900" indent="-342900">
              <a:buFont typeface="Arial" panose="020B0604020202020204" pitchFamily="34" charset="0"/>
              <a:buChar char="•"/>
            </a:pP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当</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广义表非空时，称其</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第</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元素</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1</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为</a:t>
            </a:r>
            <a:r>
              <a:rPr kumimoji="1" lang="en-US" altLang="zh-CN" sz="2400" dirty="0" err="1">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LS</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的</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表头</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(Head</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称其余元素组成的</a:t>
            </a:r>
            <a:r>
              <a:rPr kumimoji="1" lang="zh-CN" altLang="en-US" sz="2400" b="1" u="sng"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表</a:t>
            </a:r>
            <a:r>
              <a:rPr kumimoji="1" lang="zh-CN" altLang="en-US"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1"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2</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3</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en-US" altLang="zh-CN" sz="2400" baseline="-250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n</a:t>
            </a:r>
            <a:r>
              <a:rPr kumimoji="1" lang="en-US" altLang="zh-CN" sz="2400" b="1"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为</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表尾</a:t>
            </a:r>
            <a:r>
              <a:rPr kumimoji="1" lang="en-US" altLang="zh-CN" sz="2400" b="1" dirty="0" smtClean="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(Tail</a:t>
            </a:r>
            <a:r>
              <a:rPr kumimoji="1" lang="en-US" altLang="zh-CN"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。显然广义表的定义是一个</a:t>
            </a: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递归定义</a:t>
            </a:r>
            <a:endPar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p:txBody>
      </p:sp>
      <p:sp>
        <p:nvSpPr>
          <p:cNvPr id="16388" name="Rectangle 4"/>
          <p:cNvSpPr>
            <a:spLocks noGrp="1" noChangeArrowheads="1"/>
          </p:cNvSpPr>
          <p:nvPr>
            <p:ph type="title"/>
          </p:nvPr>
        </p:nvSpPr>
        <p:spPr/>
        <p:txBody>
          <a:bodyPr/>
          <a:lstStyle/>
          <a:p>
            <a:r>
              <a:rPr lang="en-US" altLang="zh-CN"/>
              <a:t>5.3 General list (lists)</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Oval 4"/>
          <p:cNvSpPr>
            <a:spLocks noChangeArrowheads="1"/>
          </p:cNvSpPr>
          <p:nvPr/>
        </p:nvSpPr>
        <p:spPr bwMode="auto">
          <a:xfrm>
            <a:off x="1475423" y="3573145"/>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1" name="Text Box 5"/>
          <p:cNvSpPr txBox="1">
            <a:spLocks noChangeArrowheads="1"/>
          </p:cNvSpPr>
          <p:nvPr/>
        </p:nvSpPr>
        <p:spPr bwMode="auto">
          <a:xfrm>
            <a:off x="2015173" y="313975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D</a:t>
            </a:r>
            <a:endParaRPr lang="en-US" altLang="zh-CN" sz="2400">
              <a:solidFill>
                <a:srgbClr val="FFFF00"/>
              </a:solidFill>
            </a:endParaRPr>
          </a:p>
        </p:txBody>
      </p:sp>
      <p:sp>
        <p:nvSpPr>
          <p:cNvPr id="111622" name="Oval 6"/>
          <p:cNvSpPr>
            <a:spLocks noChangeArrowheads="1"/>
          </p:cNvSpPr>
          <p:nvPr/>
        </p:nvSpPr>
        <p:spPr bwMode="auto">
          <a:xfrm>
            <a:off x="503873" y="4473258"/>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3" name="Oval 7"/>
          <p:cNvSpPr>
            <a:spLocks noChangeArrowheads="1"/>
          </p:cNvSpPr>
          <p:nvPr/>
        </p:nvSpPr>
        <p:spPr bwMode="auto">
          <a:xfrm>
            <a:off x="1475423" y="4473258"/>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4" name="Oval 8"/>
          <p:cNvSpPr>
            <a:spLocks noChangeArrowheads="1"/>
          </p:cNvSpPr>
          <p:nvPr/>
        </p:nvSpPr>
        <p:spPr bwMode="auto">
          <a:xfrm>
            <a:off x="2446973" y="4473258"/>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5" name="Rectangle 9"/>
          <p:cNvSpPr>
            <a:spLocks noChangeArrowheads="1"/>
          </p:cNvSpPr>
          <p:nvPr/>
        </p:nvSpPr>
        <p:spPr bwMode="auto">
          <a:xfrm>
            <a:off x="1477010" y="5444808"/>
            <a:ext cx="504825" cy="360362"/>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e</a:t>
            </a:r>
            <a:endParaRPr lang="en-US" altLang="zh-CN" sz="2400">
              <a:solidFill>
                <a:srgbClr val="66FF33"/>
              </a:solidFill>
            </a:endParaRPr>
          </a:p>
        </p:txBody>
      </p:sp>
      <p:sp>
        <p:nvSpPr>
          <p:cNvPr id="111626" name="Rectangle 10"/>
          <p:cNvSpPr>
            <a:spLocks noChangeArrowheads="1"/>
          </p:cNvSpPr>
          <p:nvPr/>
        </p:nvSpPr>
        <p:spPr bwMode="auto">
          <a:xfrm>
            <a:off x="2159635" y="5444808"/>
            <a:ext cx="504825" cy="360362"/>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a</a:t>
            </a:r>
            <a:endParaRPr lang="en-US" altLang="zh-CN" sz="2400">
              <a:solidFill>
                <a:srgbClr val="66FF33"/>
              </a:solidFill>
            </a:endParaRPr>
          </a:p>
        </p:txBody>
      </p:sp>
      <p:sp>
        <p:nvSpPr>
          <p:cNvPr id="111627" name="Oval 11"/>
          <p:cNvSpPr>
            <a:spLocks noChangeArrowheads="1"/>
          </p:cNvSpPr>
          <p:nvPr/>
        </p:nvSpPr>
        <p:spPr bwMode="auto">
          <a:xfrm>
            <a:off x="3096260" y="5373370"/>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Rectangle 12"/>
          <p:cNvSpPr>
            <a:spLocks noChangeArrowheads="1"/>
          </p:cNvSpPr>
          <p:nvPr/>
        </p:nvSpPr>
        <p:spPr bwMode="auto">
          <a:xfrm>
            <a:off x="2373948" y="6309995"/>
            <a:ext cx="504825" cy="360363"/>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b</a:t>
            </a:r>
            <a:endParaRPr lang="en-US" altLang="zh-CN" sz="2400">
              <a:solidFill>
                <a:srgbClr val="66FF33"/>
              </a:solidFill>
            </a:endParaRPr>
          </a:p>
        </p:txBody>
      </p:sp>
      <p:sp>
        <p:nvSpPr>
          <p:cNvPr id="111629" name="Rectangle 13"/>
          <p:cNvSpPr>
            <a:spLocks noChangeArrowheads="1"/>
          </p:cNvSpPr>
          <p:nvPr/>
        </p:nvSpPr>
        <p:spPr bwMode="auto">
          <a:xfrm>
            <a:off x="3094673" y="6309995"/>
            <a:ext cx="504825" cy="360363"/>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c</a:t>
            </a:r>
            <a:endParaRPr lang="en-US" altLang="zh-CN" sz="2400">
              <a:solidFill>
                <a:srgbClr val="66FF33"/>
              </a:solidFill>
            </a:endParaRPr>
          </a:p>
        </p:txBody>
      </p:sp>
      <p:sp>
        <p:nvSpPr>
          <p:cNvPr id="111630" name="Rectangle 14"/>
          <p:cNvSpPr>
            <a:spLocks noChangeArrowheads="1"/>
          </p:cNvSpPr>
          <p:nvPr/>
        </p:nvSpPr>
        <p:spPr bwMode="auto">
          <a:xfrm>
            <a:off x="3815398" y="6309995"/>
            <a:ext cx="504825" cy="360363"/>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d</a:t>
            </a:r>
            <a:endParaRPr lang="en-US" altLang="zh-CN" sz="2400">
              <a:solidFill>
                <a:srgbClr val="66FF33"/>
              </a:solidFill>
            </a:endParaRPr>
          </a:p>
        </p:txBody>
      </p:sp>
      <p:sp>
        <p:nvSpPr>
          <p:cNvPr id="111631" name="Text Box 15"/>
          <p:cNvSpPr txBox="1">
            <a:spLocks noChangeArrowheads="1"/>
          </p:cNvSpPr>
          <p:nvPr/>
        </p:nvSpPr>
        <p:spPr bwMode="auto">
          <a:xfrm>
            <a:off x="214948" y="414782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A</a:t>
            </a:r>
            <a:endParaRPr lang="en-US" altLang="zh-CN" sz="2400">
              <a:solidFill>
                <a:srgbClr val="FFFF00"/>
              </a:solidFill>
            </a:endParaRPr>
          </a:p>
        </p:txBody>
      </p:sp>
      <p:sp>
        <p:nvSpPr>
          <p:cNvPr id="111632" name="Text Box 16"/>
          <p:cNvSpPr txBox="1">
            <a:spLocks noChangeArrowheads="1"/>
          </p:cNvSpPr>
          <p:nvPr/>
        </p:nvSpPr>
        <p:spPr bwMode="auto">
          <a:xfrm>
            <a:off x="1296035" y="414782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B</a:t>
            </a:r>
            <a:endParaRPr lang="en-US" altLang="zh-CN" sz="2400">
              <a:solidFill>
                <a:srgbClr val="FFFF00"/>
              </a:solidFill>
            </a:endParaRPr>
          </a:p>
        </p:txBody>
      </p:sp>
      <p:sp>
        <p:nvSpPr>
          <p:cNvPr id="111633" name="Text Box 17"/>
          <p:cNvSpPr txBox="1">
            <a:spLocks noChangeArrowheads="1"/>
          </p:cNvSpPr>
          <p:nvPr/>
        </p:nvSpPr>
        <p:spPr bwMode="auto">
          <a:xfrm>
            <a:off x="2807335" y="414782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C</a:t>
            </a:r>
            <a:endParaRPr lang="en-US" altLang="zh-CN" sz="2400">
              <a:solidFill>
                <a:srgbClr val="FFFF00"/>
              </a:solidFill>
            </a:endParaRPr>
          </a:p>
        </p:txBody>
      </p:sp>
      <p:cxnSp>
        <p:nvCxnSpPr>
          <p:cNvPr id="111634" name="AutoShape 18"/>
          <p:cNvCxnSpPr>
            <a:cxnSpLocks noChangeShapeType="1"/>
            <a:stCxn id="111620" idx="3"/>
            <a:endCxn id="111622" idx="0"/>
          </p:cNvCxnSpPr>
          <p:nvPr/>
        </p:nvCxnSpPr>
        <p:spPr bwMode="auto">
          <a:xfrm flipH="1">
            <a:off x="756920" y="4004310"/>
            <a:ext cx="792480" cy="4692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5" name="AutoShape 19"/>
          <p:cNvCxnSpPr>
            <a:cxnSpLocks noChangeShapeType="1"/>
            <a:stCxn id="111620" idx="4"/>
            <a:endCxn id="111623" idx="0"/>
          </p:cNvCxnSpPr>
          <p:nvPr/>
        </p:nvCxnSpPr>
        <p:spPr bwMode="auto">
          <a:xfrm>
            <a:off x="1728470" y="4077653"/>
            <a:ext cx="0" cy="39560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6" name="AutoShape 20"/>
          <p:cNvCxnSpPr>
            <a:cxnSpLocks noChangeShapeType="1"/>
            <a:stCxn id="111620" idx="5"/>
            <a:endCxn id="111624" idx="0"/>
          </p:cNvCxnSpPr>
          <p:nvPr/>
        </p:nvCxnSpPr>
        <p:spPr bwMode="auto">
          <a:xfrm>
            <a:off x="1906905" y="4004310"/>
            <a:ext cx="793115" cy="4692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7" name="AutoShape 21"/>
          <p:cNvCxnSpPr>
            <a:cxnSpLocks noChangeShapeType="1"/>
            <a:stCxn id="111623" idx="4"/>
            <a:endCxn id="111625" idx="0"/>
          </p:cNvCxnSpPr>
          <p:nvPr/>
        </p:nvCxnSpPr>
        <p:spPr bwMode="auto">
          <a:xfrm>
            <a:off x="1728470" y="4978400"/>
            <a:ext cx="1270" cy="466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8" name="AutoShape 22"/>
          <p:cNvCxnSpPr>
            <a:cxnSpLocks noChangeShapeType="1"/>
            <a:stCxn id="111624" idx="4"/>
            <a:endCxn id="111626" idx="0"/>
          </p:cNvCxnSpPr>
          <p:nvPr/>
        </p:nvCxnSpPr>
        <p:spPr bwMode="auto">
          <a:xfrm flipH="1">
            <a:off x="2412365" y="4978400"/>
            <a:ext cx="287655" cy="466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39" name="AutoShape 23"/>
          <p:cNvCxnSpPr>
            <a:cxnSpLocks noChangeShapeType="1"/>
            <a:stCxn id="111624" idx="5"/>
            <a:endCxn id="111627" idx="0"/>
          </p:cNvCxnSpPr>
          <p:nvPr/>
        </p:nvCxnSpPr>
        <p:spPr bwMode="auto">
          <a:xfrm>
            <a:off x="2878455" y="4904423"/>
            <a:ext cx="470535" cy="4686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40" name="AutoShape 24"/>
          <p:cNvCxnSpPr>
            <a:cxnSpLocks noChangeShapeType="1"/>
            <a:stCxn id="111627" idx="3"/>
            <a:endCxn id="111628" idx="0"/>
          </p:cNvCxnSpPr>
          <p:nvPr/>
        </p:nvCxnSpPr>
        <p:spPr bwMode="auto">
          <a:xfrm flipH="1">
            <a:off x="2626678" y="5804535"/>
            <a:ext cx="542925" cy="5054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41" name="AutoShape 25"/>
          <p:cNvCxnSpPr>
            <a:cxnSpLocks noChangeShapeType="1"/>
            <a:stCxn id="111627" idx="4"/>
            <a:endCxn id="111629" idx="0"/>
          </p:cNvCxnSpPr>
          <p:nvPr/>
        </p:nvCxnSpPr>
        <p:spPr bwMode="auto">
          <a:xfrm flipH="1">
            <a:off x="3347403" y="5877878"/>
            <a:ext cx="1270" cy="4318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42" name="AutoShape 26"/>
          <p:cNvCxnSpPr>
            <a:cxnSpLocks noChangeShapeType="1"/>
            <a:stCxn id="111627" idx="5"/>
            <a:endCxn id="111630" idx="0"/>
          </p:cNvCxnSpPr>
          <p:nvPr/>
        </p:nvCxnSpPr>
        <p:spPr bwMode="auto">
          <a:xfrm>
            <a:off x="3527108" y="5804535"/>
            <a:ext cx="541020" cy="5054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643" name="Oval 27"/>
          <p:cNvSpPr>
            <a:spLocks noChangeArrowheads="1"/>
          </p:cNvSpPr>
          <p:nvPr/>
        </p:nvSpPr>
        <p:spPr bwMode="auto">
          <a:xfrm>
            <a:off x="5472748" y="4551045"/>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4" name="Oval 28"/>
          <p:cNvSpPr>
            <a:spLocks noChangeArrowheads="1"/>
          </p:cNvSpPr>
          <p:nvPr/>
        </p:nvSpPr>
        <p:spPr bwMode="auto">
          <a:xfrm>
            <a:off x="6012498" y="5451158"/>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5" name="Rectangle 29"/>
          <p:cNvSpPr>
            <a:spLocks noChangeArrowheads="1"/>
          </p:cNvSpPr>
          <p:nvPr/>
        </p:nvSpPr>
        <p:spPr bwMode="auto">
          <a:xfrm>
            <a:off x="4932998" y="5524183"/>
            <a:ext cx="504825" cy="360362"/>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a</a:t>
            </a:r>
            <a:endParaRPr lang="en-US" altLang="zh-CN" sz="2400">
              <a:solidFill>
                <a:srgbClr val="66FF33"/>
              </a:solidFill>
            </a:endParaRPr>
          </a:p>
        </p:txBody>
      </p:sp>
      <p:cxnSp>
        <p:nvCxnSpPr>
          <p:cNvPr id="111646" name="AutoShape 30"/>
          <p:cNvCxnSpPr>
            <a:cxnSpLocks noChangeShapeType="1"/>
            <a:stCxn id="111643" idx="5"/>
            <a:endCxn id="111644" idx="0"/>
          </p:cNvCxnSpPr>
          <p:nvPr/>
        </p:nvCxnSpPr>
        <p:spPr bwMode="auto">
          <a:xfrm>
            <a:off x="5904230" y="4982210"/>
            <a:ext cx="361315" cy="4692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647" name="Text Box 31"/>
          <p:cNvSpPr txBox="1">
            <a:spLocks noChangeArrowheads="1"/>
          </p:cNvSpPr>
          <p:nvPr/>
        </p:nvSpPr>
        <p:spPr bwMode="auto">
          <a:xfrm>
            <a:off x="5868035" y="419068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E</a:t>
            </a:r>
            <a:endParaRPr lang="en-US" altLang="zh-CN" sz="2400">
              <a:solidFill>
                <a:srgbClr val="FFFF00"/>
              </a:solidFill>
            </a:endParaRPr>
          </a:p>
        </p:txBody>
      </p:sp>
      <p:cxnSp>
        <p:nvCxnSpPr>
          <p:cNvPr id="111648" name="AutoShape 32"/>
          <p:cNvCxnSpPr>
            <a:cxnSpLocks noChangeShapeType="1"/>
            <a:stCxn id="111643" idx="3"/>
            <a:endCxn id="111645" idx="0"/>
          </p:cNvCxnSpPr>
          <p:nvPr/>
        </p:nvCxnSpPr>
        <p:spPr bwMode="auto">
          <a:xfrm flipH="1">
            <a:off x="5186045" y="4982210"/>
            <a:ext cx="360680" cy="542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649" name="Text Box 33"/>
          <p:cNvSpPr txBox="1">
            <a:spLocks noChangeArrowheads="1"/>
          </p:cNvSpPr>
          <p:nvPr/>
        </p:nvSpPr>
        <p:spPr bwMode="auto">
          <a:xfrm>
            <a:off x="6228398" y="498284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E</a:t>
            </a:r>
            <a:endParaRPr lang="en-US" altLang="zh-CN" sz="2400">
              <a:solidFill>
                <a:srgbClr val="FFFF00"/>
              </a:solidFill>
            </a:endParaRPr>
          </a:p>
        </p:txBody>
      </p:sp>
      <p:sp>
        <p:nvSpPr>
          <p:cNvPr id="111650" name="Oval 34"/>
          <p:cNvSpPr>
            <a:spLocks noChangeArrowheads="1"/>
          </p:cNvSpPr>
          <p:nvPr/>
        </p:nvSpPr>
        <p:spPr bwMode="auto">
          <a:xfrm>
            <a:off x="7776528" y="4551363"/>
            <a:ext cx="504825" cy="504825"/>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52" name="Rectangle 36"/>
          <p:cNvSpPr>
            <a:spLocks noChangeArrowheads="1"/>
          </p:cNvSpPr>
          <p:nvPr/>
        </p:nvSpPr>
        <p:spPr bwMode="auto">
          <a:xfrm>
            <a:off x="7236778" y="5524500"/>
            <a:ext cx="504825" cy="360363"/>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66FF33"/>
                </a:solidFill>
              </a:rPr>
              <a:t>a</a:t>
            </a:r>
            <a:endParaRPr lang="en-US" altLang="zh-CN" sz="2400">
              <a:solidFill>
                <a:srgbClr val="66FF33"/>
              </a:solidFill>
            </a:endParaRPr>
          </a:p>
        </p:txBody>
      </p:sp>
      <p:sp>
        <p:nvSpPr>
          <p:cNvPr id="111654" name="Text Box 38"/>
          <p:cNvSpPr txBox="1">
            <a:spLocks noChangeArrowheads="1"/>
          </p:cNvSpPr>
          <p:nvPr/>
        </p:nvSpPr>
        <p:spPr bwMode="auto">
          <a:xfrm>
            <a:off x="7379653" y="4191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rPr>
              <a:t>E</a:t>
            </a:r>
            <a:endParaRPr lang="en-US" altLang="zh-CN" sz="2400">
              <a:solidFill>
                <a:srgbClr val="FFFF00"/>
              </a:solidFill>
            </a:endParaRPr>
          </a:p>
        </p:txBody>
      </p:sp>
      <p:cxnSp>
        <p:nvCxnSpPr>
          <p:cNvPr id="111655" name="AutoShape 39"/>
          <p:cNvCxnSpPr>
            <a:cxnSpLocks noChangeShapeType="1"/>
            <a:stCxn id="111650" idx="3"/>
            <a:endCxn id="111652" idx="0"/>
          </p:cNvCxnSpPr>
          <p:nvPr/>
        </p:nvCxnSpPr>
        <p:spPr bwMode="auto">
          <a:xfrm flipH="1">
            <a:off x="7489825" y="4982528"/>
            <a:ext cx="360680" cy="5416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657" name="AutoShape 41"/>
          <p:cNvCxnSpPr>
            <a:cxnSpLocks noChangeShapeType="1"/>
          </p:cNvCxnSpPr>
          <p:nvPr/>
        </p:nvCxnSpPr>
        <p:spPr bwMode="auto">
          <a:xfrm rot="5400000" flipH="1">
            <a:off x="7901940" y="4673600"/>
            <a:ext cx="431165" cy="178435"/>
          </a:xfrm>
          <a:prstGeom prst="curvedConnector5">
            <a:avLst>
              <a:gd name="adj1" fmla="val -72312"/>
              <a:gd name="adj2" fmla="val -322064"/>
              <a:gd name="adj3" fmla="val 155228"/>
            </a:avLst>
          </a:prstGeom>
          <a:noFill/>
          <a:ln w="5715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0" name="Text Box 2"/>
          <p:cNvSpPr txBox="1">
            <a:spLocks noChangeArrowheads="1"/>
          </p:cNvSpPr>
          <p:nvPr/>
        </p:nvSpPr>
        <p:spPr bwMode="auto">
          <a:xfrm>
            <a:off x="323215" y="404495"/>
            <a:ext cx="869759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eaLnBrk="1" latinLnBrk="0" hangingPunct="1">
              <a:spcBef>
                <a:spcPts val="1200"/>
              </a:spcBef>
              <a:spcAft>
                <a:spcPts val="1200"/>
              </a:spcAft>
            </a:pPr>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rPr>
              <a:t>例子：</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sym typeface="Symbol" panose="05050102010706020507" pitchFamily="18" charset="2"/>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A = ( )  ——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空表；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B = (e) ——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只有</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原子的列表；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 = (a, (b, c, d)) —— </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有</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个元素，第</a:t>
            </a:r>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1</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为原子，</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第</a:t>
            </a:r>
            <a:r>
              <a:rPr kumimoji="1" lang="en-US" altLang="zh-CN" sz="2400" dirty="0" smtClean="0">
                <a:latin typeface="Times New Roman" panose="02020603050405020304" pitchFamily="18" charset="0"/>
                <a:ea typeface="幼圆" panose="02010509060101010101" pitchFamily="49" charset="-122"/>
                <a:cs typeface="Times New Roman" panose="02020603050405020304" pitchFamily="18" charset="0"/>
              </a:rPr>
              <a:t>2</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是列表；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D = (A, B, C) —— 3</a:t>
            </a:r>
            <a:r>
              <a:rPr kumimoji="1" lang="zh-CN" altLang="en-US" sz="2400" dirty="0" smtClean="0">
                <a:latin typeface="Times New Roman" panose="02020603050405020304" pitchFamily="18" charset="0"/>
                <a:ea typeface="幼圆" panose="02010509060101010101" pitchFamily="49" charset="-122"/>
                <a:cs typeface="Times New Roman" panose="02020603050405020304" pitchFamily="18" charset="0"/>
              </a:rPr>
              <a:t>个</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元素均为列表的列表；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E = (a, E) —— </a:t>
            </a:r>
            <a:r>
              <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rPr>
              <a:t>递归列表。</a:t>
            </a:r>
            <a:endParaRPr kumimoji="1" lang="zh-CN" altLang="en-US" sz="2400" dirty="0">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6" name="Rectangle 10"/>
          <p:cNvSpPr>
            <a:spLocks noGrp="1" noChangeArrowheads="1"/>
          </p:cNvSpPr>
          <p:nvPr>
            <p:ph type="title"/>
          </p:nvPr>
        </p:nvSpPr>
        <p:spPr>
          <a:noFill/>
        </p:spPr>
        <p:txBody>
          <a:bodyPr/>
          <a:lstStyle/>
          <a:p>
            <a:r>
              <a:rPr kumimoji="1" lang="zh-CN" altLang="en-US" b="1" dirty="0" smtClean="0">
                <a:sym typeface="Symbol" panose="05050102010706020507" pitchFamily="18" charset="2"/>
              </a:rPr>
              <a:t>表</a:t>
            </a:r>
            <a:r>
              <a:rPr kumimoji="1" lang="zh-CN" altLang="en-US" b="1" dirty="0">
                <a:sym typeface="Symbol" panose="05050102010706020507" pitchFamily="18" charset="2"/>
              </a:rPr>
              <a:t>头和表</a:t>
            </a:r>
            <a:r>
              <a:rPr kumimoji="1" lang="zh-CN" altLang="en-US" b="1" dirty="0" smtClean="0">
                <a:sym typeface="Symbol" panose="05050102010706020507" pitchFamily="18" charset="2"/>
              </a:rPr>
              <a:t>尾</a:t>
            </a:r>
            <a:r>
              <a:rPr kumimoji="1" lang="zh-CN" altLang="en-US" b="1" dirty="0">
                <a:sym typeface="Symbol" panose="05050102010706020507" pitchFamily="18" charset="2"/>
              </a:rPr>
              <a:t>示例</a:t>
            </a:r>
            <a:endParaRPr kumimoji="1" lang="zh-CN" altLang="en-US" b="1" dirty="0">
              <a:sym typeface="Symbol" panose="05050102010706020507" pitchFamily="18" charset="2"/>
            </a:endParaRPr>
          </a:p>
        </p:txBody>
      </p:sp>
      <p:sp>
        <p:nvSpPr>
          <p:cNvPr id="2" name="文本框 1"/>
          <p:cNvSpPr txBox="1"/>
          <p:nvPr/>
        </p:nvSpPr>
        <p:spPr>
          <a:xfrm>
            <a:off x="755650" y="1772920"/>
            <a:ext cx="4159250" cy="1076325"/>
          </a:xfrm>
          <a:prstGeom prst="rect">
            <a:avLst/>
          </a:prstGeom>
          <a:noFill/>
        </p:spPr>
        <p:txBody>
          <a:bodyPr wrap="none" rtlCol="0" anchor="t">
            <a:spAutoFit/>
          </a:bodyPr>
          <a:p>
            <a:r>
              <a:rPr kumimoji="1" lang="en-US" altLang="zh-CN" sz="3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mn-ea"/>
              </a:rPr>
              <a:t>B = (e)</a:t>
            </a:r>
            <a:endPar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endParaRPr>
          </a:p>
          <a:p>
            <a:r>
              <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rPr>
              <a:t>Head(B)=e     Tail(B)=()</a:t>
            </a:r>
            <a:endPar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endParaRPr>
          </a:p>
        </p:txBody>
      </p:sp>
      <p:sp>
        <p:nvSpPr>
          <p:cNvPr id="3" name="文本框 2"/>
          <p:cNvSpPr txBox="1"/>
          <p:nvPr/>
        </p:nvSpPr>
        <p:spPr>
          <a:xfrm>
            <a:off x="755650" y="3568065"/>
            <a:ext cx="5039360" cy="1076325"/>
          </a:xfrm>
          <a:prstGeom prst="rect">
            <a:avLst/>
          </a:prstGeom>
          <a:noFill/>
        </p:spPr>
        <p:txBody>
          <a:bodyPr wrap="none" rtlCol="0" anchor="t">
            <a:spAutoFit/>
          </a:bodyPr>
          <a:p>
            <a:r>
              <a:rPr kumimoji="1" lang="en-US" altLang="zh-CN" sz="3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sym typeface="+mn-ea"/>
              </a:rPr>
              <a:t>D = (A, B, C)</a:t>
            </a:r>
            <a:endPar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endParaRPr>
          </a:p>
          <a:p>
            <a:r>
              <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rPr>
              <a:t>Head(D)=A     Tail(D)=(B, C)</a:t>
            </a:r>
            <a:endPar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endParaRPr>
          </a:p>
        </p:txBody>
      </p:sp>
      <p:sp>
        <p:nvSpPr>
          <p:cNvPr id="4" name="文本框 3"/>
          <p:cNvSpPr txBox="1"/>
          <p:nvPr/>
        </p:nvSpPr>
        <p:spPr>
          <a:xfrm>
            <a:off x="755650" y="4648200"/>
            <a:ext cx="6010910" cy="583565"/>
          </a:xfrm>
          <a:prstGeom prst="rect">
            <a:avLst/>
          </a:prstGeom>
          <a:noFill/>
        </p:spPr>
        <p:txBody>
          <a:bodyPr wrap="none" rtlCol="0" anchor="t">
            <a:spAutoFit/>
          </a:bodyPr>
          <a:p>
            <a:r>
              <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rPr>
              <a:t>Head((B, C))=B     Tail((B, C))=(C)</a:t>
            </a:r>
            <a:endParaRPr kumimoji="1" lang="en-US" altLang="zh-CN" sz="3200" dirty="0">
              <a:latin typeface="Times New Roman" panose="02020603050405020304" pitchFamily="18" charset="0"/>
              <a:ea typeface="幼圆" panose="020105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 grpId="1"/>
      <p:bldP spid="4"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Text Box 5"/>
          <p:cNvSpPr txBox="1">
            <a:spLocks noChangeArrowheads="1"/>
          </p:cNvSpPr>
          <p:nvPr/>
        </p:nvSpPr>
        <p:spPr bwMode="auto">
          <a:xfrm>
            <a:off x="696913" y="1557338"/>
            <a:ext cx="4090987"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rgbClr val="FFFF00"/>
                </a:solidFill>
                <a:latin typeface="Times New Roman" panose="02020603050405020304" pitchFamily="18" charset="0"/>
              </a:rPr>
              <a:t>list</a:t>
            </a:r>
            <a:r>
              <a:rPr kumimoji="1" lang="en-US" altLang="zh-CN" sz="3200">
                <a:solidFill>
                  <a:srgbClr val="FFFF00"/>
                </a:solidFill>
                <a:latin typeface="Times New Roman" panose="02020603050405020304" pitchFamily="18" charset="0"/>
              </a:rPr>
              <a:t>1=(5, 12, ‘s’, 47, ‘a’)</a:t>
            </a:r>
            <a:endParaRPr kumimoji="1" lang="en-US" altLang="zh-CN" sz="3200">
              <a:solidFill>
                <a:srgbClr val="FFFF00"/>
              </a:solidFill>
              <a:latin typeface="Times New Roman" panose="02020603050405020304" pitchFamily="18" charset="0"/>
            </a:endParaRPr>
          </a:p>
        </p:txBody>
      </p:sp>
      <p:sp>
        <p:nvSpPr>
          <p:cNvPr id="152582" name="Text Box 6"/>
          <p:cNvSpPr txBox="1">
            <a:spLocks noChangeArrowheads="1"/>
          </p:cNvSpPr>
          <p:nvPr/>
        </p:nvSpPr>
        <p:spPr bwMode="auto">
          <a:xfrm>
            <a:off x="684213" y="2205038"/>
            <a:ext cx="2444750"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1"/>
                </a:solidFill>
                <a:latin typeface="Times New Roman" panose="02020603050405020304" pitchFamily="18" charset="0"/>
              </a:rPr>
              <a:t>Head(</a:t>
            </a:r>
            <a:r>
              <a:rPr kumimoji="1" lang="en-US" altLang="zh-CN" sz="3200" i="1">
                <a:solidFill>
                  <a:schemeClr val="tx1"/>
                </a:solidFill>
                <a:latin typeface="Times New Roman" panose="02020603050405020304" pitchFamily="18" charset="0"/>
              </a:rPr>
              <a:t>list</a:t>
            </a:r>
            <a:r>
              <a:rPr kumimoji="1" lang="en-US" altLang="zh-CN" sz="3200">
                <a:solidFill>
                  <a:schemeClr val="tx1"/>
                </a:solidFill>
                <a:latin typeface="Times New Roman" panose="02020603050405020304" pitchFamily="18" charset="0"/>
              </a:rPr>
              <a:t>1)=5</a:t>
            </a:r>
            <a:endParaRPr kumimoji="1" lang="en-US" altLang="zh-CN" sz="3200">
              <a:solidFill>
                <a:schemeClr val="tx1"/>
              </a:solidFill>
              <a:latin typeface="Times New Roman" panose="02020603050405020304" pitchFamily="18" charset="0"/>
            </a:endParaRPr>
          </a:p>
        </p:txBody>
      </p:sp>
      <p:sp>
        <p:nvSpPr>
          <p:cNvPr id="152583" name="Text Box 7"/>
          <p:cNvSpPr txBox="1">
            <a:spLocks noChangeArrowheads="1"/>
          </p:cNvSpPr>
          <p:nvPr/>
        </p:nvSpPr>
        <p:spPr bwMode="auto">
          <a:xfrm>
            <a:off x="684213" y="2713038"/>
            <a:ext cx="4608512"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anose="02020603050405020304" pitchFamily="18" charset="0"/>
              </a:rPr>
              <a:t>Tail(</a:t>
            </a:r>
            <a:r>
              <a:rPr kumimoji="1" lang="en-US" altLang="zh-CN" sz="3200" i="1">
                <a:latin typeface="Times New Roman" panose="02020603050405020304" pitchFamily="18" charset="0"/>
              </a:rPr>
              <a:t>list</a:t>
            </a:r>
            <a:r>
              <a:rPr kumimoji="1" lang="en-US" altLang="zh-CN" sz="3200">
                <a:latin typeface="Times New Roman" panose="02020603050405020304" pitchFamily="18" charset="0"/>
              </a:rPr>
              <a:t>1)=(12, ‘s’, 47, ‘a’)</a:t>
            </a:r>
            <a:endParaRPr kumimoji="1" lang="en-US" altLang="zh-CN" sz="3200">
              <a:latin typeface="Times New Roman" panose="02020603050405020304" pitchFamily="18" charset="0"/>
            </a:endParaRPr>
          </a:p>
        </p:txBody>
      </p:sp>
      <p:sp>
        <p:nvSpPr>
          <p:cNvPr id="152584" name="Text Box 8"/>
          <p:cNvSpPr txBox="1">
            <a:spLocks noChangeArrowheads="1"/>
          </p:cNvSpPr>
          <p:nvPr/>
        </p:nvSpPr>
        <p:spPr bwMode="auto">
          <a:xfrm>
            <a:off x="684213" y="3216275"/>
            <a:ext cx="3571875"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1"/>
                </a:solidFill>
                <a:latin typeface="Times New Roman" panose="02020603050405020304" pitchFamily="18" charset="0"/>
              </a:rPr>
              <a:t>Head(Tail(</a:t>
            </a:r>
            <a:r>
              <a:rPr kumimoji="1" lang="en-US" altLang="zh-CN" sz="3200" i="1">
                <a:solidFill>
                  <a:schemeClr val="tx1"/>
                </a:solidFill>
                <a:latin typeface="Times New Roman" panose="02020603050405020304" pitchFamily="18" charset="0"/>
              </a:rPr>
              <a:t>list</a:t>
            </a:r>
            <a:r>
              <a:rPr kumimoji="1" lang="en-US" altLang="zh-CN" sz="3200">
                <a:solidFill>
                  <a:schemeClr val="tx1"/>
                </a:solidFill>
                <a:latin typeface="Times New Roman" panose="02020603050405020304" pitchFamily="18" charset="0"/>
              </a:rPr>
              <a:t>1))=12</a:t>
            </a:r>
            <a:endParaRPr kumimoji="1" lang="en-US" altLang="zh-CN" sz="3200">
              <a:solidFill>
                <a:schemeClr val="tx1"/>
              </a:solidFill>
              <a:latin typeface="Times New Roman" panose="02020603050405020304" pitchFamily="18" charset="0"/>
            </a:endParaRPr>
          </a:p>
        </p:txBody>
      </p:sp>
      <p:sp>
        <p:nvSpPr>
          <p:cNvPr id="152585" name="Text Box 9"/>
          <p:cNvSpPr txBox="1">
            <a:spLocks noChangeArrowheads="1"/>
          </p:cNvSpPr>
          <p:nvPr/>
        </p:nvSpPr>
        <p:spPr bwMode="auto">
          <a:xfrm>
            <a:off x="684213" y="3717925"/>
            <a:ext cx="4922837"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anose="02020603050405020304" pitchFamily="18" charset="0"/>
              </a:rPr>
              <a:t>Tail(Tail(</a:t>
            </a:r>
            <a:r>
              <a:rPr kumimoji="1" lang="en-US" altLang="zh-CN" sz="3200" i="1">
                <a:latin typeface="Times New Roman" panose="02020603050405020304" pitchFamily="18" charset="0"/>
              </a:rPr>
              <a:t>list</a:t>
            </a:r>
            <a:r>
              <a:rPr kumimoji="1" lang="en-US" altLang="zh-CN" sz="3200">
                <a:latin typeface="Times New Roman" panose="02020603050405020304" pitchFamily="18" charset="0"/>
              </a:rPr>
              <a:t>1))=(‘s’, 47, ‘a’)</a:t>
            </a:r>
            <a:endParaRPr kumimoji="1" lang="en-US" altLang="zh-CN" sz="3200">
              <a:latin typeface="Times New Roman" panose="02020603050405020304" pitchFamily="18" charset="0"/>
            </a:endParaRPr>
          </a:p>
        </p:txBody>
      </p:sp>
      <p:sp>
        <p:nvSpPr>
          <p:cNvPr id="152586" name="Rectangle 10"/>
          <p:cNvSpPr>
            <a:spLocks noGrp="1" noChangeArrowheads="1"/>
          </p:cNvSpPr>
          <p:nvPr>
            <p:ph type="title"/>
          </p:nvPr>
        </p:nvSpPr>
        <p:spPr>
          <a:noFill/>
        </p:spPr>
        <p:txBody>
          <a:bodyPr/>
          <a:lstStyle/>
          <a:p>
            <a:r>
              <a:rPr kumimoji="1" lang="zh-CN" altLang="en-US" b="1" dirty="0" smtClean="0">
                <a:sym typeface="Symbol" panose="05050102010706020507" pitchFamily="18" charset="2"/>
              </a:rPr>
              <a:t>表</a:t>
            </a:r>
            <a:r>
              <a:rPr kumimoji="1" lang="zh-CN" altLang="en-US" b="1" dirty="0">
                <a:sym typeface="Symbol" panose="05050102010706020507" pitchFamily="18" charset="2"/>
              </a:rPr>
              <a:t>头和表</a:t>
            </a:r>
            <a:r>
              <a:rPr kumimoji="1" lang="zh-CN" altLang="en-US" b="1" dirty="0" smtClean="0">
                <a:sym typeface="Symbol" panose="05050102010706020507" pitchFamily="18" charset="2"/>
              </a:rPr>
              <a:t>尾</a:t>
            </a:r>
            <a:r>
              <a:rPr kumimoji="1" lang="zh-CN" altLang="en-US" b="1" dirty="0">
                <a:sym typeface="Symbol" panose="05050102010706020507" pitchFamily="18" charset="2"/>
              </a:rPr>
              <a:t>示例</a:t>
            </a:r>
            <a:endParaRPr kumimoji="1" lang="zh-CN" altLang="en-US" b="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fade">
                                      <p:cBhvr>
                                        <p:cTn id="7" dur="500"/>
                                        <p:tgtEl>
                                          <p:spTgt spid="1525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83"/>
                                        </p:tgtEl>
                                        <p:attrNameLst>
                                          <p:attrName>style.visibility</p:attrName>
                                        </p:attrNameLst>
                                      </p:cBhvr>
                                      <p:to>
                                        <p:strVal val="visible"/>
                                      </p:to>
                                    </p:set>
                                    <p:animEffect transition="in" filter="fade">
                                      <p:cBhvr>
                                        <p:cTn id="12" dur="500"/>
                                        <p:tgtEl>
                                          <p:spTgt spid="152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2584"/>
                                        </p:tgtEl>
                                        <p:attrNameLst>
                                          <p:attrName>style.visibility</p:attrName>
                                        </p:attrNameLst>
                                      </p:cBhvr>
                                      <p:to>
                                        <p:strVal val="visible"/>
                                      </p:to>
                                    </p:set>
                                    <p:animEffect transition="in" filter="fade">
                                      <p:cBhvr>
                                        <p:cTn id="17" dur="500"/>
                                        <p:tgtEl>
                                          <p:spTgt spid="1525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585"/>
                                        </p:tgtEl>
                                        <p:attrNameLst>
                                          <p:attrName>style.visibility</p:attrName>
                                        </p:attrNameLst>
                                      </p:cBhvr>
                                      <p:to>
                                        <p:strVal val="visible"/>
                                      </p:to>
                                    </p:set>
                                    <p:animEffect transition="in" filter="fade">
                                      <p:cBhvr>
                                        <p:cTn id="22" dur="500"/>
                                        <p:tgtEl>
                                          <p:spTgt spid="152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bldLvl="0" animBg="1"/>
      <p:bldP spid="152583" grpId="0" bldLvl="0" animBg="1"/>
      <p:bldP spid="152584" grpId="0" bldLvl="0" animBg="1"/>
      <p:bldP spid="152585"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5"/>
          <p:cNvSpPr>
            <a:spLocks noChangeArrowheads="1"/>
          </p:cNvSpPr>
          <p:nvPr/>
        </p:nvSpPr>
        <p:spPr bwMode="auto">
          <a:xfrm>
            <a:off x="450850" y="1631633"/>
            <a:ext cx="8229600" cy="45259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pPr>
            <a:r>
              <a:rPr lang="en-US" altLang="zh-CN" sz="3200">
                <a:solidFill>
                  <a:srgbClr val="000000"/>
                </a:solidFill>
                <a:latin typeface="Times New Roman" panose="02020603050405020304" pitchFamily="18" charset="0"/>
                <a:ea typeface="幼圆" panose="02010509060101010101" pitchFamily="49" charset="-122"/>
              </a:rPr>
              <a:t>Complex general list</a:t>
            </a:r>
            <a:endParaRPr lang="en-US" altLang="zh-CN" sz="3200">
              <a:solidFill>
                <a:srgbClr val="000000"/>
              </a:solidFill>
              <a:latin typeface="Times New Roman" panose="02020603050405020304" pitchFamily="18" charset="0"/>
              <a:ea typeface="幼圆" panose="02010509060101010101" pitchFamily="49" charset="-122"/>
            </a:endParaRPr>
          </a:p>
        </p:txBody>
      </p:sp>
      <p:sp>
        <p:nvSpPr>
          <p:cNvPr id="153607" name="Text Box 7"/>
          <p:cNvSpPr txBox="1">
            <a:spLocks noChangeArrowheads="1"/>
          </p:cNvSpPr>
          <p:nvPr/>
        </p:nvSpPr>
        <p:spPr bwMode="auto">
          <a:xfrm>
            <a:off x="539750" y="1844358"/>
            <a:ext cx="7443788"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FF00"/>
                </a:solidFill>
                <a:latin typeface="Times New Roman" panose="02020603050405020304" pitchFamily="18" charset="0"/>
              </a:rPr>
              <a:t>5, (</a:t>
            </a:r>
            <a:r>
              <a:rPr kumimoji="1" lang="en-US" altLang="zh-CN" sz="3200" b="1">
                <a:solidFill>
                  <a:srgbClr val="FF3300"/>
                </a:solidFill>
                <a:latin typeface="Times New Roman" panose="02020603050405020304" pitchFamily="18" charset="0"/>
              </a:rPr>
              <a:t>3, 2, (14, 9, 3), ( ), 4</a:t>
            </a:r>
            <a:r>
              <a:rPr kumimoji="1" lang="en-US" altLang="zh-CN" sz="3200" b="1">
                <a:solidFill>
                  <a:srgbClr val="FFFF00"/>
                </a:solidFill>
                <a:latin typeface="Times New Roman" panose="02020603050405020304" pitchFamily="18" charset="0"/>
              </a:rPr>
              <a:t>), 2, (</a:t>
            </a:r>
            <a:r>
              <a:rPr kumimoji="1" lang="en-US" altLang="zh-CN" sz="3200" b="1">
                <a:solidFill>
                  <a:srgbClr val="FF3300"/>
                </a:solidFill>
                <a:latin typeface="Times New Roman" panose="02020603050405020304" pitchFamily="18" charset="0"/>
              </a:rPr>
              <a:t>6, 3, 10</a:t>
            </a:r>
            <a:r>
              <a:rPr kumimoji="1" lang="en-US" altLang="zh-CN" sz="3200" b="1">
                <a:solidFill>
                  <a:srgbClr val="FFFF00"/>
                </a:solidFill>
                <a:latin typeface="Times New Roman" panose="02020603050405020304" pitchFamily="18" charset="0"/>
              </a:rPr>
              <a:t>)</a:t>
            </a: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153608" name="Text Box 8"/>
          <p:cNvSpPr txBox="1">
            <a:spLocks noChangeArrowheads="1"/>
          </p:cNvSpPr>
          <p:nvPr/>
        </p:nvSpPr>
        <p:spPr bwMode="auto">
          <a:xfrm>
            <a:off x="461963" y="2712720"/>
            <a:ext cx="251460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anose="02020603050405020304" pitchFamily="18" charset="0"/>
              </a:rPr>
              <a:t>Head(</a:t>
            </a:r>
            <a:r>
              <a:rPr kumimoji="1" lang="en-US" altLang="zh-CN" sz="3200" b="1" i="1" dirty="0" err="1">
                <a:latin typeface="Times New Roman" panose="02020603050405020304" pitchFamily="18" charset="0"/>
              </a:rPr>
              <a:t>list2</a:t>
            </a:r>
            <a:r>
              <a:rPr kumimoji="1" lang="en-US" altLang="zh-CN" sz="3200" b="1" dirty="0">
                <a:latin typeface="Times New Roman" panose="02020603050405020304" pitchFamily="18" charset="0"/>
              </a:rPr>
              <a:t>)=</a:t>
            </a:r>
            <a:r>
              <a:rPr kumimoji="1" lang="en-US" altLang="zh-CN" sz="3200" b="1" dirty="0">
                <a:solidFill>
                  <a:srgbClr val="FFFF00"/>
                </a:solidFill>
                <a:latin typeface="Times New Roman" panose="02020603050405020304" pitchFamily="18" charset="0"/>
              </a:rPr>
              <a:t>5</a:t>
            </a:r>
            <a:endParaRPr kumimoji="1" lang="en-US" altLang="zh-CN" sz="3200" b="1" dirty="0">
              <a:solidFill>
                <a:srgbClr val="FFFF00"/>
              </a:solidFill>
              <a:latin typeface="Times New Roman" panose="02020603050405020304" pitchFamily="18" charset="0"/>
            </a:endParaRPr>
          </a:p>
        </p:txBody>
      </p:sp>
      <p:sp>
        <p:nvSpPr>
          <p:cNvPr id="153609" name="Text Box 9"/>
          <p:cNvSpPr txBox="1">
            <a:spLocks noChangeArrowheads="1"/>
          </p:cNvSpPr>
          <p:nvPr/>
        </p:nvSpPr>
        <p:spPr bwMode="auto">
          <a:xfrm>
            <a:off x="461963" y="3358833"/>
            <a:ext cx="8007350"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Tail(</a:t>
            </a:r>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FF00"/>
                </a:solidFill>
                <a:latin typeface="Times New Roman" panose="02020603050405020304" pitchFamily="18" charset="0"/>
              </a:rPr>
              <a:t>(</a:t>
            </a:r>
            <a:r>
              <a:rPr kumimoji="1" lang="en-US" altLang="zh-CN" sz="3200" b="1">
                <a:solidFill>
                  <a:srgbClr val="FF3300"/>
                </a:solidFill>
                <a:latin typeface="Times New Roman" panose="02020603050405020304" pitchFamily="18" charset="0"/>
              </a:rPr>
              <a:t>3, 2, (14, 9, 3), ( ), 4</a:t>
            </a:r>
            <a:r>
              <a:rPr kumimoji="1" lang="en-US" altLang="zh-CN" sz="3200" b="1">
                <a:solidFill>
                  <a:srgbClr val="FFFF00"/>
                </a:solidFill>
                <a:latin typeface="Times New Roman" panose="02020603050405020304" pitchFamily="18" charset="0"/>
              </a:rPr>
              <a:t>), 2, (</a:t>
            </a:r>
            <a:r>
              <a:rPr kumimoji="1" lang="en-US" altLang="zh-CN" sz="3200" b="1">
                <a:solidFill>
                  <a:srgbClr val="FF3300"/>
                </a:solidFill>
                <a:latin typeface="Times New Roman" panose="02020603050405020304" pitchFamily="18" charset="0"/>
              </a:rPr>
              <a:t>6, 3, 10</a:t>
            </a:r>
            <a:r>
              <a:rPr kumimoji="1" lang="en-US" altLang="zh-CN" sz="3200" b="1">
                <a:solidFill>
                  <a:srgbClr val="FFFF00"/>
                </a:solidFill>
                <a:latin typeface="Times New Roman" panose="02020603050405020304" pitchFamily="18" charset="0"/>
              </a:rPr>
              <a:t>)</a:t>
            </a: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153610" name="Text Box 10"/>
          <p:cNvSpPr txBox="1">
            <a:spLocks noChangeArrowheads="1"/>
          </p:cNvSpPr>
          <p:nvPr/>
        </p:nvSpPr>
        <p:spPr bwMode="auto">
          <a:xfrm>
            <a:off x="461963" y="4004945"/>
            <a:ext cx="6834187"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Head(Tail(</a:t>
            </a:r>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FF00"/>
                </a:solidFill>
                <a:latin typeface="Times New Roman" panose="02020603050405020304" pitchFamily="18" charset="0"/>
              </a:rPr>
              <a:t>(</a:t>
            </a:r>
            <a:r>
              <a:rPr kumimoji="1" lang="en-US" altLang="zh-CN" sz="3200" b="1">
                <a:solidFill>
                  <a:srgbClr val="FF3300"/>
                </a:solidFill>
                <a:latin typeface="Times New Roman" panose="02020603050405020304" pitchFamily="18" charset="0"/>
              </a:rPr>
              <a:t>3, 2, (14, 9, 3), ( ), 4</a:t>
            </a:r>
            <a:r>
              <a:rPr kumimoji="1" lang="en-US" altLang="zh-CN" sz="3200" b="1">
                <a:solidFill>
                  <a:srgbClr val="FFFF00"/>
                </a:solidFill>
                <a:latin typeface="Times New Roman" panose="02020603050405020304" pitchFamily="18" charset="0"/>
              </a:rPr>
              <a:t>)</a:t>
            </a:r>
            <a:endParaRPr kumimoji="1" lang="en-US" altLang="zh-CN" sz="3200" b="1">
              <a:solidFill>
                <a:srgbClr val="FFFF00"/>
              </a:solidFill>
              <a:latin typeface="Times New Roman" panose="02020603050405020304" pitchFamily="18" charset="0"/>
            </a:endParaRPr>
          </a:p>
        </p:txBody>
      </p:sp>
      <p:sp>
        <p:nvSpPr>
          <p:cNvPr id="153611" name="Text Box 11"/>
          <p:cNvSpPr txBox="1">
            <a:spLocks noChangeArrowheads="1"/>
          </p:cNvSpPr>
          <p:nvPr/>
        </p:nvSpPr>
        <p:spPr bwMode="auto">
          <a:xfrm>
            <a:off x="461963" y="4652645"/>
            <a:ext cx="467995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Head(Head(Tail(</a:t>
            </a:r>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3300"/>
                </a:solidFill>
                <a:latin typeface="Times New Roman" panose="02020603050405020304" pitchFamily="18" charset="0"/>
              </a:rPr>
              <a:t>3</a:t>
            </a:r>
            <a:endParaRPr kumimoji="1" lang="en-US" altLang="zh-CN" sz="3200" b="1">
              <a:solidFill>
                <a:srgbClr val="008000"/>
              </a:solidFill>
              <a:latin typeface="Times New Roman" panose="02020603050405020304" pitchFamily="18" charset="0"/>
            </a:endParaRPr>
          </a:p>
        </p:txBody>
      </p:sp>
      <p:sp>
        <p:nvSpPr>
          <p:cNvPr id="153612" name="Rectangle 12"/>
          <p:cNvSpPr>
            <a:spLocks noGrp="1" noChangeArrowheads="1"/>
          </p:cNvSpPr>
          <p:nvPr>
            <p:ph type="title"/>
          </p:nvPr>
        </p:nvSpPr>
        <p:spPr>
          <a:noFill/>
        </p:spPr>
        <p:txBody>
          <a:bodyPr/>
          <a:lstStyle/>
          <a:p>
            <a:r>
              <a:rPr kumimoji="1" lang="zh-CN" altLang="en-US" b="1" dirty="0">
                <a:sym typeface="Symbol" panose="05050102010706020507" pitchFamily="18" charset="2"/>
              </a:rPr>
              <a:t>表头和表尾示例</a:t>
            </a:r>
            <a:endParaRPr kumimoji="1" lang="zh-CN" altLang="en-US" b="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8"/>
                                        </p:tgtEl>
                                        <p:attrNameLst>
                                          <p:attrName>style.visibility</p:attrName>
                                        </p:attrNameLst>
                                      </p:cBhvr>
                                      <p:to>
                                        <p:strVal val="visible"/>
                                      </p:to>
                                    </p:set>
                                    <p:animEffect transition="in" filter="fade">
                                      <p:cBhvr>
                                        <p:cTn id="7" dur="500"/>
                                        <p:tgtEl>
                                          <p:spTgt spid="1536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09"/>
                                        </p:tgtEl>
                                        <p:attrNameLst>
                                          <p:attrName>style.visibility</p:attrName>
                                        </p:attrNameLst>
                                      </p:cBhvr>
                                      <p:to>
                                        <p:strVal val="visible"/>
                                      </p:to>
                                    </p:set>
                                    <p:animEffect transition="in" filter="fade">
                                      <p:cBhvr>
                                        <p:cTn id="12" dur="500"/>
                                        <p:tgtEl>
                                          <p:spTgt spid="1536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10"/>
                                        </p:tgtEl>
                                        <p:attrNameLst>
                                          <p:attrName>style.visibility</p:attrName>
                                        </p:attrNameLst>
                                      </p:cBhvr>
                                      <p:to>
                                        <p:strVal val="visible"/>
                                      </p:to>
                                    </p:set>
                                    <p:animEffect transition="in" filter="fade">
                                      <p:cBhvr>
                                        <p:cTn id="17" dur="500"/>
                                        <p:tgtEl>
                                          <p:spTgt spid="1536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11"/>
                                        </p:tgtEl>
                                        <p:attrNameLst>
                                          <p:attrName>style.visibility</p:attrName>
                                        </p:attrNameLst>
                                      </p:cBhvr>
                                      <p:to>
                                        <p:strVal val="visible"/>
                                      </p:to>
                                    </p:set>
                                    <p:animEffect transition="in" filter="fade">
                                      <p:cBhvr>
                                        <p:cTn id="22" dur="500"/>
                                        <p:tgtEl>
                                          <p:spTgt spid="153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8" grpId="0" bldLvl="0" animBg="1"/>
      <p:bldP spid="153609" grpId="0" bldLvl="0" animBg="1"/>
      <p:bldP spid="153610" grpId="0" bldLvl="0" animBg="1"/>
      <p:bldP spid="15361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kumimoji="1" lang="zh-CN" altLang="en-US" dirty="0" smtClean="0"/>
              <a:t>广义表的性质</a:t>
            </a:r>
            <a:endParaRPr kumimoji="1" lang="zh-CN" altLang="en-US" dirty="0"/>
          </a:p>
        </p:txBody>
      </p:sp>
      <p:sp>
        <p:nvSpPr>
          <p:cNvPr id="109572" name="Text Box 4"/>
          <p:cNvSpPr txBox="1">
            <a:spLocks noChangeArrowheads="1"/>
          </p:cNvSpPr>
          <p:nvPr/>
        </p:nvSpPr>
        <p:spPr bwMode="auto">
          <a:xfrm>
            <a:off x="431800" y="2000250"/>
            <a:ext cx="8473440" cy="388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10000"/>
              </a:lnSpc>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元素可以是子表，子表的元素还可以是子表，形成一个层次结构。</a:t>
            </a:r>
            <a:endParaRPr kumimoji="1" lang="zh-CN" altLang="en-US" sz="2800" dirty="0">
              <a:latin typeface="Times New Roman" panose="02020603050405020304" pitchFamily="18" charset="0"/>
              <a:ea typeface="幼圆" panose="02010509060101010101" pitchFamily="49" charset="-122"/>
            </a:endParaRPr>
          </a:p>
          <a:p>
            <a:pPr marL="457200" indent="-457200">
              <a:lnSpc>
                <a:spcPct val="110000"/>
              </a:lnSpc>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广义表可以为其他广义表所共享。如</a:t>
            </a:r>
            <a:r>
              <a:rPr kumimoji="1" lang="en-US" altLang="zh-CN" sz="2800" dirty="0" err="1">
                <a:latin typeface="Times New Roman" panose="02020603050405020304" pitchFamily="18" charset="0"/>
                <a:ea typeface="幼圆" panose="02010509060101010101" pitchFamily="49" charset="-122"/>
              </a:rPr>
              <a:t>A,B,C</a:t>
            </a:r>
            <a:r>
              <a:rPr kumimoji="1" lang="zh-CN" altLang="en-US" sz="2800" dirty="0">
                <a:latin typeface="Times New Roman" panose="02020603050405020304" pitchFamily="18" charset="0"/>
                <a:ea typeface="幼圆" panose="02010509060101010101" pitchFamily="49" charset="-122"/>
              </a:rPr>
              <a:t>均为</a:t>
            </a:r>
            <a:r>
              <a:rPr kumimoji="1" lang="en-US" altLang="zh-CN" sz="2800" dirty="0">
                <a:latin typeface="Times New Roman" panose="02020603050405020304" pitchFamily="18" charset="0"/>
                <a:ea typeface="幼圆" panose="02010509060101010101" pitchFamily="49" charset="-122"/>
              </a:rPr>
              <a:t>D</a:t>
            </a:r>
            <a:r>
              <a:rPr kumimoji="1" lang="zh-CN" altLang="en-US" sz="2800" dirty="0">
                <a:latin typeface="Times New Roman" panose="02020603050405020304" pitchFamily="18" charset="0"/>
                <a:ea typeface="幼圆" panose="02010509060101010101" pitchFamily="49" charset="-122"/>
              </a:rPr>
              <a:t>的子表。</a:t>
            </a:r>
            <a:endParaRPr kumimoji="1" lang="zh-CN" altLang="en-US" sz="2800" dirty="0">
              <a:latin typeface="Times New Roman" panose="02020603050405020304" pitchFamily="18" charset="0"/>
              <a:ea typeface="幼圆" panose="02010509060101010101" pitchFamily="49" charset="-122"/>
            </a:endParaRPr>
          </a:p>
          <a:p>
            <a:pPr marL="457200" indent="-457200">
              <a:lnSpc>
                <a:spcPct val="110000"/>
              </a:lnSpc>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广义表可以是一个递归表。</a:t>
            </a:r>
            <a:endParaRPr kumimoji="1" lang="zh-CN" altLang="en-US" sz="2800" dirty="0">
              <a:latin typeface="Times New Roman" panose="02020603050405020304" pitchFamily="18" charset="0"/>
              <a:ea typeface="幼圆" panose="02010509060101010101" pitchFamily="49" charset="-122"/>
            </a:endParaRPr>
          </a:p>
          <a:p>
            <a:pPr marL="457200" indent="-457200">
              <a:lnSpc>
                <a:spcPct val="110000"/>
              </a:lnSpc>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表头可以是原子，也可以是子表；表尾必定是子表。</a:t>
            </a:r>
            <a:endParaRPr kumimoji="1" lang="zh-CN" altLang="en-US" sz="2800" dirty="0">
              <a:latin typeface="Times New Roman" panose="02020603050405020304" pitchFamily="18" charset="0"/>
              <a:ea typeface="幼圆" panose="02010509060101010101" pitchFamily="49" charset="-122"/>
            </a:endParaRPr>
          </a:p>
          <a:p>
            <a:pPr>
              <a:lnSpc>
                <a:spcPct val="110000"/>
              </a:lnSpc>
            </a:pPr>
            <a:endParaRPr kumimoji="1" lang="zh-CN" altLang="en-US" sz="2800" dirty="0">
              <a:latin typeface="Times New Roman" panose="02020603050405020304" pitchFamily="18" charset="0"/>
              <a:ea typeface="幼圆" panose="02010509060101010101" pitchFamily="49" charset="-122"/>
            </a:endParaRPr>
          </a:p>
          <a:p>
            <a:pPr>
              <a:lnSpc>
                <a:spcPct val="110000"/>
              </a:lnSpc>
            </a:pPr>
            <a:r>
              <a:rPr kumimoji="1" lang="zh-CN" altLang="en-US" sz="2800" dirty="0">
                <a:solidFill>
                  <a:srgbClr val="FFFF00"/>
                </a:solidFill>
                <a:latin typeface="Times New Roman" panose="02020603050405020304" pitchFamily="18" charset="0"/>
                <a:ea typeface="幼圆" panose="02010509060101010101" pitchFamily="49" charset="-122"/>
              </a:rPr>
              <a:t>注意：</a:t>
            </a:r>
            <a:r>
              <a:rPr kumimoji="1" lang="en-US" altLang="zh-CN" sz="2800" dirty="0">
                <a:solidFill>
                  <a:srgbClr val="FFFF00"/>
                </a:solidFill>
                <a:latin typeface="Times New Roman" panose="02020603050405020304" pitchFamily="18" charset="0"/>
                <a:ea typeface="幼圆" panose="02010509060101010101" pitchFamily="49" charset="-122"/>
              </a:rPr>
              <a:t>( ) </a:t>
            </a:r>
            <a:r>
              <a:rPr kumimoji="1" lang="zh-CN" altLang="en-US" sz="2800" dirty="0">
                <a:solidFill>
                  <a:srgbClr val="FFFF00"/>
                </a:solidFill>
                <a:latin typeface="Times New Roman" panose="02020603050405020304" pitchFamily="18" charset="0"/>
                <a:ea typeface="幼圆" panose="02010509060101010101" pitchFamily="49" charset="-122"/>
              </a:rPr>
              <a:t>和</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zh-CN" altLang="en-US" sz="2800" dirty="0">
                <a:solidFill>
                  <a:srgbClr val="FFFF00"/>
                </a:solidFill>
                <a:latin typeface="Times New Roman" panose="02020603050405020304" pitchFamily="18" charset="0"/>
                <a:ea typeface="幼圆" panose="02010509060101010101" pitchFamily="49" charset="-122"/>
              </a:rPr>
              <a:t>的区别。</a:t>
            </a:r>
            <a:endParaRPr kumimoji="1" lang="zh-CN" altLang="en-US" sz="2800" dirty="0">
              <a:solidFill>
                <a:srgbClr val="FFFF00"/>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7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05" y="1557020"/>
            <a:ext cx="7734935" cy="4958080"/>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473" name="Rectangle 9"/>
          <p:cNvSpPr>
            <a:spLocks noGrp="1" noChangeArrowheads="1"/>
          </p:cNvSpPr>
          <p:nvPr>
            <p:ph type="title"/>
          </p:nvPr>
        </p:nvSpPr>
        <p:spPr>
          <a:xfrm>
            <a:off x="457200" y="274638"/>
            <a:ext cx="8229600" cy="561975"/>
          </a:xfrm>
          <a:noFill/>
        </p:spPr>
        <p:txBody>
          <a:bodyPr anchorCtr="0"/>
          <a:lstStyle/>
          <a:p>
            <a:r>
              <a:rPr lang="en-US" altLang="zh-CN"/>
              <a:t>Examples</a:t>
            </a:r>
            <a:endParaRPr lang="en-US" altLang="zh-CN"/>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3" name="Rectangle 5"/>
          <p:cNvSpPr>
            <a:spLocks noChangeArrowheads="1"/>
          </p:cNvSpPr>
          <p:nvPr/>
        </p:nvSpPr>
        <p:spPr bwMode="auto">
          <a:xfrm>
            <a:off x="1785938" y="101600"/>
            <a:ext cx="5646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a</a:t>
            </a:r>
            <a:r>
              <a:rPr kumimoji="1" lang="en-US" altLang="zh-CN" sz="2800" dirty="0" err="1">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b</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a:solidFill>
                  <a:srgbClr val="FFFF00"/>
                </a:solidFill>
                <a:latin typeface="times" panose="02020603050405020304" pitchFamily="18" charset="0"/>
                <a:ea typeface="幼圆" panose="02010509060101010101" pitchFamily="49" charset="-122"/>
                <a:cs typeface="times" panose="02020603050405020304" pitchFamily="18" charset="0"/>
              </a:rPr>
              <a:t>b</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c</a:t>
            </a:r>
            <a:r>
              <a:rPr kumimoji="1" lang="en-US" altLang="zh-CN" sz="2800" dirty="0" err="1">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d</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c</a:t>
            </a:r>
            <a:r>
              <a:rPr kumimoji="1" lang="en-US" altLang="zh-CN" sz="2800" dirty="0" err="1">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d</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a:solidFill>
                  <a:srgbClr val="FFFF00"/>
                </a:solidFill>
                <a:latin typeface="times" panose="02020603050405020304" pitchFamily="18" charset="0"/>
                <a:ea typeface="幼圆" panose="02010509060101010101" pitchFamily="49" charset="-122"/>
                <a:cs typeface="times" panose="02020603050405020304" pitchFamily="18" charset="0"/>
              </a:rPr>
              <a:t>e</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c</a:t>
            </a:r>
            <a:r>
              <a:rPr kumimoji="1" lang="en-US" altLang="zh-CN" sz="2800" dirty="0" err="1">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err="1">
                <a:solidFill>
                  <a:srgbClr val="FFFF00"/>
                </a:solidFill>
                <a:latin typeface="times" panose="02020603050405020304" pitchFamily="18" charset="0"/>
                <a:ea typeface="幼圆" panose="02010509060101010101" pitchFamily="49" charset="-122"/>
                <a:cs typeface="times" panose="02020603050405020304" pitchFamily="18" charset="0"/>
              </a:rPr>
              <a:t>d</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r>
              <a:rPr kumimoji="1" lang="en-US" altLang="zh-CN" sz="2800" i="1" dirty="0">
                <a:solidFill>
                  <a:srgbClr val="FFFF00"/>
                </a:solidFill>
                <a:latin typeface="times" panose="02020603050405020304" pitchFamily="18" charset="0"/>
                <a:ea typeface="幼圆" panose="02010509060101010101" pitchFamily="49" charset="-122"/>
                <a:cs typeface="times" panose="02020603050405020304" pitchFamily="18" charset="0"/>
              </a:rPr>
              <a:t>e</a:t>
            </a:r>
            <a:r>
              <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rPr>
              <a:t>)</a:t>
            </a:r>
            <a:endParaRPr kumimoji="1" lang="en-US" altLang="zh-CN" sz="2800" dirty="0">
              <a:solidFill>
                <a:srgbClr val="FFFF00"/>
              </a:solidFill>
              <a:latin typeface="times" panose="02020603050405020304" pitchFamily="18" charset="0"/>
              <a:ea typeface="幼圆" panose="02010509060101010101" pitchFamily="49" charset="-122"/>
              <a:cs typeface="times" panose="02020603050405020304" pitchFamily="18" charset="0"/>
            </a:endParaRPr>
          </a:p>
        </p:txBody>
      </p:sp>
      <p:sp>
        <p:nvSpPr>
          <p:cNvPr id="155654" name="Oval 6"/>
          <p:cNvSpPr>
            <a:spLocks noChangeArrowheads="1"/>
          </p:cNvSpPr>
          <p:nvPr/>
        </p:nvSpPr>
        <p:spPr bwMode="auto">
          <a:xfrm>
            <a:off x="4800600" y="765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55" name="Oval 7"/>
          <p:cNvSpPr>
            <a:spLocks noChangeArrowheads="1"/>
          </p:cNvSpPr>
          <p:nvPr/>
        </p:nvSpPr>
        <p:spPr bwMode="auto">
          <a:xfrm>
            <a:off x="3429000" y="12223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lt"/>
                <a:cs typeface="times" panose="02020603050405020304" pitchFamily="18" charset="0"/>
              </a:rPr>
              <a:t>+</a:t>
            </a:r>
            <a:endParaRPr kumimoji="1" lang="zh-CN" altLang="en-US" sz="2400" dirty="0">
              <a:latin typeface="+mn-lt"/>
              <a:cs typeface="times" panose="02020603050405020304" pitchFamily="18" charset="0"/>
            </a:endParaRPr>
          </a:p>
        </p:txBody>
      </p:sp>
      <p:sp>
        <p:nvSpPr>
          <p:cNvPr id="155656" name="Oval 8"/>
          <p:cNvSpPr>
            <a:spLocks noChangeArrowheads="1"/>
          </p:cNvSpPr>
          <p:nvPr/>
        </p:nvSpPr>
        <p:spPr bwMode="auto">
          <a:xfrm>
            <a:off x="6248400" y="12223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panose="02020603050405020304" pitchFamily="18" charset="0"/>
                <a:cs typeface="times" panose="02020603050405020304" pitchFamily="18" charset="0"/>
              </a:rPr>
              <a:t>*</a:t>
            </a:r>
            <a:endParaRPr kumimoji="1" lang="en-US" altLang="zh-CN" sz="2400" dirty="0">
              <a:latin typeface="times" panose="02020603050405020304" pitchFamily="18" charset="0"/>
              <a:cs typeface="times" panose="02020603050405020304" pitchFamily="18" charset="0"/>
            </a:endParaRPr>
          </a:p>
        </p:txBody>
      </p:sp>
      <p:sp>
        <p:nvSpPr>
          <p:cNvPr id="155657" name="Oval 9"/>
          <p:cNvSpPr>
            <a:spLocks noChangeArrowheads="1"/>
          </p:cNvSpPr>
          <p:nvPr/>
        </p:nvSpPr>
        <p:spPr bwMode="auto">
          <a:xfrm>
            <a:off x="2033588" y="1831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58" name="Oval 10"/>
          <p:cNvSpPr>
            <a:spLocks noChangeArrowheads="1"/>
          </p:cNvSpPr>
          <p:nvPr/>
        </p:nvSpPr>
        <p:spPr bwMode="auto">
          <a:xfrm>
            <a:off x="4495800" y="1831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59" name="Oval 11"/>
          <p:cNvSpPr>
            <a:spLocks noChangeArrowheads="1"/>
          </p:cNvSpPr>
          <p:nvPr/>
        </p:nvSpPr>
        <p:spPr bwMode="auto">
          <a:xfrm>
            <a:off x="5791200" y="1831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panose="02020603050405020304" pitchFamily="18" charset="0"/>
                <a:cs typeface="times" panose="02020603050405020304" pitchFamily="18" charset="0"/>
              </a:rPr>
              <a:t>+</a:t>
            </a:r>
            <a:endParaRPr kumimoji="1" lang="zh-CN" altLang="en-US" sz="2400" dirty="0">
              <a:latin typeface="times" panose="02020603050405020304" pitchFamily="18" charset="0"/>
              <a:cs typeface="times" panose="02020603050405020304" pitchFamily="18" charset="0"/>
            </a:endParaRPr>
          </a:p>
        </p:txBody>
      </p:sp>
      <p:sp>
        <p:nvSpPr>
          <p:cNvPr id="155660" name="Oval 12"/>
          <p:cNvSpPr>
            <a:spLocks noChangeArrowheads="1"/>
          </p:cNvSpPr>
          <p:nvPr/>
        </p:nvSpPr>
        <p:spPr bwMode="auto">
          <a:xfrm>
            <a:off x="6705600" y="1831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e</a:t>
            </a:r>
            <a:endParaRPr kumimoji="1" lang="en-US" altLang="zh-CN" sz="2400" i="1">
              <a:latin typeface="times" panose="02020603050405020304" pitchFamily="18" charset="0"/>
              <a:cs typeface="times" panose="02020603050405020304" pitchFamily="18" charset="0"/>
            </a:endParaRPr>
          </a:p>
        </p:txBody>
      </p:sp>
      <p:sp>
        <p:nvSpPr>
          <p:cNvPr id="155661" name="Oval 13"/>
          <p:cNvSpPr>
            <a:spLocks noChangeArrowheads="1"/>
          </p:cNvSpPr>
          <p:nvPr/>
        </p:nvSpPr>
        <p:spPr bwMode="auto">
          <a:xfrm>
            <a:off x="1347788"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panose="02020603050405020304" pitchFamily="18" charset="0"/>
                <a:cs typeface="times" panose="02020603050405020304" pitchFamily="18" charset="0"/>
              </a:rPr>
              <a:t>+</a:t>
            </a:r>
            <a:endParaRPr kumimoji="1" lang="en-US" altLang="zh-CN" sz="2400" dirty="0">
              <a:latin typeface="times" panose="02020603050405020304" pitchFamily="18" charset="0"/>
              <a:cs typeface="times" panose="02020603050405020304" pitchFamily="18" charset="0"/>
            </a:endParaRPr>
          </a:p>
        </p:txBody>
      </p:sp>
      <p:sp>
        <p:nvSpPr>
          <p:cNvPr id="155662" name="Oval 14"/>
          <p:cNvSpPr>
            <a:spLocks noChangeArrowheads="1"/>
          </p:cNvSpPr>
          <p:nvPr/>
        </p:nvSpPr>
        <p:spPr bwMode="auto">
          <a:xfrm>
            <a:off x="1042988"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a</a:t>
            </a:r>
            <a:endParaRPr kumimoji="1" lang="en-US" altLang="zh-CN" sz="2400" i="1" dirty="0">
              <a:latin typeface="times" panose="02020603050405020304" pitchFamily="18" charset="0"/>
              <a:cs typeface="times" panose="02020603050405020304" pitchFamily="18" charset="0"/>
            </a:endParaRPr>
          </a:p>
        </p:txBody>
      </p:sp>
      <p:sp>
        <p:nvSpPr>
          <p:cNvPr id="155663" name="Oval 15"/>
          <p:cNvSpPr>
            <a:spLocks noChangeArrowheads="1"/>
          </p:cNvSpPr>
          <p:nvPr/>
        </p:nvSpPr>
        <p:spPr bwMode="auto">
          <a:xfrm>
            <a:off x="1728788"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b</a:t>
            </a:r>
            <a:endParaRPr kumimoji="1" lang="en-US" altLang="zh-CN" sz="2400" i="1" dirty="0">
              <a:latin typeface="times" panose="02020603050405020304" pitchFamily="18" charset="0"/>
              <a:cs typeface="times" panose="02020603050405020304" pitchFamily="18" charset="0"/>
            </a:endParaRPr>
          </a:p>
        </p:txBody>
      </p:sp>
      <p:sp>
        <p:nvSpPr>
          <p:cNvPr id="155664" name="Oval 16"/>
          <p:cNvSpPr>
            <a:spLocks noChangeArrowheads="1"/>
          </p:cNvSpPr>
          <p:nvPr/>
        </p:nvSpPr>
        <p:spPr bwMode="auto">
          <a:xfrm>
            <a:off x="2795588"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65" name="Oval 17"/>
          <p:cNvSpPr>
            <a:spLocks noChangeArrowheads="1"/>
          </p:cNvSpPr>
          <p:nvPr/>
        </p:nvSpPr>
        <p:spPr bwMode="auto">
          <a:xfrm>
            <a:off x="2414588"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b</a:t>
            </a:r>
            <a:endParaRPr kumimoji="1" lang="en-US" altLang="zh-CN" sz="2400" i="1" dirty="0">
              <a:latin typeface="times" panose="02020603050405020304" pitchFamily="18" charset="0"/>
              <a:cs typeface="times" panose="02020603050405020304" pitchFamily="18" charset="0"/>
            </a:endParaRPr>
          </a:p>
        </p:txBody>
      </p:sp>
      <p:sp>
        <p:nvSpPr>
          <p:cNvPr id="155666" name="Oval 18"/>
          <p:cNvSpPr>
            <a:spLocks noChangeArrowheads="1"/>
          </p:cNvSpPr>
          <p:nvPr/>
        </p:nvSpPr>
        <p:spPr bwMode="auto">
          <a:xfrm>
            <a:off x="3252788"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67" name="Oval 19"/>
          <p:cNvSpPr>
            <a:spLocks noChangeArrowheads="1"/>
          </p:cNvSpPr>
          <p:nvPr/>
        </p:nvSpPr>
        <p:spPr bwMode="auto">
          <a:xfrm>
            <a:off x="2947988" y="3736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c</a:t>
            </a:r>
            <a:endParaRPr kumimoji="1" lang="en-US" altLang="zh-CN" sz="2400" i="1" dirty="0">
              <a:latin typeface="times" panose="02020603050405020304" pitchFamily="18" charset="0"/>
              <a:cs typeface="times" panose="02020603050405020304" pitchFamily="18" charset="0"/>
            </a:endParaRPr>
          </a:p>
        </p:txBody>
      </p:sp>
      <p:sp>
        <p:nvSpPr>
          <p:cNvPr id="155668" name="Oval 20"/>
          <p:cNvSpPr>
            <a:spLocks noChangeArrowheads="1"/>
          </p:cNvSpPr>
          <p:nvPr/>
        </p:nvSpPr>
        <p:spPr bwMode="auto">
          <a:xfrm>
            <a:off x="3543300" y="37369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d</a:t>
            </a:r>
            <a:endParaRPr kumimoji="1" lang="en-US" altLang="zh-CN" sz="2400" i="1" dirty="0">
              <a:latin typeface="times" panose="02020603050405020304" pitchFamily="18" charset="0"/>
              <a:cs typeface="times" panose="02020603050405020304" pitchFamily="18" charset="0"/>
            </a:endParaRPr>
          </a:p>
        </p:txBody>
      </p:sp>
      <p:sp>
        <p:nvSpPr>
          <p:cNvPr id="155669" name="Oval 21"/>
          <p:cNvSpPr>
            <a:spLocks noChangeArrowheads="1"/>
          </p:cNvSpPr>
          <p:nvPr/>
        </p:nvSpPr>
        <p:spPr bwMode="auto">
          <a:xfrm>
            <a:off x="4114800"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panose="02020603050405020304" pitchFamily="18" charset="0"/>
                <a:cs typeface="times" panose="02020603050405020304" pitchFamily="18" charset="0"/>
              </a:rPr>
              <a:t>+</a:t>
            </a:r>
            <a:endParaRPr kumimoji="1" lang="en-US" altLang="zh-CN" sz="2400" dirty="0">
              <a:latin typeface="times" panose="02020603050405020304" pitchFamily="18" charset="0"/>
              <a:cs typeface="times" panose="02020603050405020304" pitchFamily="18" charset="0"/>
            </a:endParaRPr>
          </a:p>
        </p:txBody>
      </p:sp>
      <p:sp>
        <p:nvSpPr>
          <p:cNvPr id="155670" name="Oval 22"/>
          <p:cNvSpPr>
            <a:spLocks noChangeArrowheads="1"/>
          </p:cNvSpPr>
          <p:nvPr/>
        </p:nvSpPr>
        <p:spPr bwMode="auto">
          <a:xfrm>
            <a:off x="4876800"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e</a:t>
            </a:r>
            <a:endParaRPr kumimoji="1" lang="en-US" altLang="zh-CN" sz="2400" i="1">
              <a:latin typeface="times" panose="02020603050405020304" pitchFamily="18" charset="0"/>
              <a:cs typeface="times" panose="02020603050405020304" pitchFamily="18" charset="0"/>
            </a:endParaRPr>
          </a:p>
        </p:txBody>
      </p:sp>
      <p:sp>
        <p:nvSpPr>
          <p:cNvPr id="155671" name="Oval 23"/>
          <p:cNvSpPr>
            <a:spLocks noChangeArrowheads="1"/>
          </p:cNvSpPr>
          <p:nvPr/>
        </p:nvSpPr>
        <p:spPr bwMode="auto">
          <a:xfrm>
            <a:off x="3886200"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c</a:t>
            </a:r>
            <a:endParaRPr kumimoji="1" lang="en-US" altLang="zh-CN" sz="2400" i="1">
              <a:latin typeface="times" panose="02020603050405020304" pitchFamily="18" charset="0"/>
              <a:cs typeface="times" panose="02020603050405020304" pitchFamily="18" charset="0"/>
            </a:endParaRPr>
          </a:p>
        </p:txBody>
      </p:sp>
      <p:sp>
        <p:nvSpPr>
          <p:cNvPr id="155672" name="Oval 24"/>
          <p:cNvSpPr>
            <a:spLocks noChangeArrowheads="1"/>
          </p:cNvSpPr>
          <p:nvPr/>
        </p:nvSpPr>
        <p:spPr bwMode="auto">
          <a:xfrm>
            <a:off x="4419600" y="30511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d</a:t>
            </a:r>
            <a:endParaRPr kumimoji="1" lang="en-US" altLang="zh-CN" sz="2400" i="1">
              <a:latin typeface="times" panose="02020603050405020304" pitchFamily="18" charset="0"/>
              <a:cs typeface="times" panose="02020603050405020304" pitchFamily="18" charset="0"/>
            </a:endParaRPr>
          </a:p>
        </p:txBody>
      </p:sp>
      <p:sp>
        <p:nvSpPr>
          <p:cNvPr id="155673" name="Oval 25"/>
          <p:cNvSpPr>
            <a:spLocks noChangeArrowheads="1"/>
          </p:cNvSpPr>
          <p:nvPr/>
        </p:nvSpPr>
        <p:spPr bwMode="auto">
          <a:xfrm>
            <a:off x="5486400"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c</a:t>
            </a:r>
            <a:endParaRPr kumimoji="1" lang="en-US" altLang="zh-CN" sz="2400" i="1">
              <a:latin typeface="times" panose="02020603050405020304" pitchFamily="18" charset="0"/>
              <a:cs typeface="times" panose="02020603050405020304" pitchFamily="18" charset="0"/>
            </a:endParaRPr>
          </a:p>
        </p:txBody>
      </p:sp>
      <p:sp>
        <p:nvSpPr>
          <p:cNvPr id="155674" name="Oval 26"/>
          <p:cNvSpPr>
            <a:spLocks noChangeArrowheads="1"/>
          </p:cNvSpPr>
          <p:nvPr/>
        </p:nvSpPr>
        <p:spPr bwMode="auto">
          <a:xfrm>
            <a:off x="6096000" y="24415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d</a:t>
            </a:r>
            <a:endParaRPr kumimoji="1" lang="en-US" altLang="zh-CN" sz="2400" i="1">
              <a:latin typeface="times" panose="02020603050405020304" pitchFamily="18" charset="0"/>
              <a:cs typeface="times" panose="02020603050405020304" pitchFamily="18" charset="0"/>
            </a:endParaRPr>
          </a:p>
        </p:txBody>
      </p:sp>
      <p:cxnSp>
        <p:nvCxnSpPr>
          <p:cNvPr id="155675" name="AutoShape 27"/>
          <p:cNvCxnSpPr>
            <a:cxnSpLocks noChangeShapeType="1"/>
            <a:stCxn id="155654" idx="2"/>
            <a:endCxn id="155655" idx="7"/>
          </p:cNvCxnSpPr>
          <p:nvPr/>
        </p:nvCxnSpPr>
        <p:spPr bwMode="auto">
          <a:xfrm flipH="1">
            <a:off x="3754204" y="955675"/>
            <a:ext cx="1046396" cy="3224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76" name="AutoShape 28"/>
          <p:cNvCxnSpPr>
            <a:cxnSpLocks noChangeShapeType="1"/>
            <a:stCxn id="155655" idx="2"/>
            <a:endCxn id="155657" idx="7"/>
          </p:cNvCxnSpPr>
          <p:nvPr/>
        </p:nvCxnSpPr>
        <p:spPr bwMode="auto">
          <a:xfrm flipH="1">
            <a:off x="2358792" y="1412875"/>
            <a:ext cx="1070208" cy="4748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77" name="AutoShape 29"/>
          <p:cNvCxnSpPr>
            <a:cxnSpLocks noChangeShapeType="1"/>
            <a:stCxn id="155657" idx="3"/>
            <a:endCxn id="155661" idx="0"/>
          </p:cNvCxnSpPr>
          <p:nvPr/>
        </p:nvCxnSpPr>
        <p:spPr bwMode="auto">
          <a:xfrm flipH="1">
            <a:off x="1538288" y="2157179"/>
            <a:ext cx="5510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78" name="AutoShape 30"/>
          <p:cNvCxnSpPr>
            <a:cxnSpLocks noChangeShapeType="1"/>
            <a:stCxn id="155661" idx="3"/>
            <a:endCxn id="155662" idx="0"/>
          </p:cNvCxnSpPr>
          <p:nvPr/>
        </p:nvCxnSpPr>
        <p:spPr bwMode="auto">
          <a:xfrm flipH="1">
            <a:off x="1233488" y="2766779"/>
            <a:ext cx="1700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79" name="AutoShape 31"/>
          <p:cNvCxnSpPr>
            <a:cxnSpLocks noChangeShapeType="1"/>
            <a:stCxn id="155654" idx="6"/>
            <a:endCxn id="155656" idx="1"/>
          </p:cNvCxnSpPr>
          <p:nvPr/>
        </p:nvCxnSpPr>
        <p:spPr bwMode="auto">
          <a:xfrm>
            <a:off x="5181600" y="955675"/>
            <a:ext cx="1122596" cy="3224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0" name="AutoShape 32"/>
          <p:cNvCxnSpPr>
            <a:cxnSpLocks noChangeShapeType="1"/>
            <a:stCxn id="155656" idx="5"/>
            <a:endCxn id="155660" idx="1"/>
          </p:cNvCxnSpPr>
          <p:nvPr/>
        </p:nvCxnSpPr>
        <p:spPr bwMode="auto">
          <a:xfrm>
            <a:off x="6573604" y="1547579"/>
            <a:ext cx="187792" cy="34019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1" name="AutoShape 33"/>
          <p:cNvCxnSpPr>
            <a:cxnSpLocks noChangeShapeType="1"/>
            <a:stCxn id="155656" idx="3"/>
            <a:endCxn id="155659" idx="7"/>
          </p:cNvCxnSpPr>
          <p:nvPr/>
        </p:nvCxnSpPr>
        <p:spPr bwMode="auto">
          <a:xfrm flipH="1">
            <a:off x="6116404" y="1547579"/>
            <a:ext cx="187792" cy="34019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2" name="AutoShape 34"/>
          <p:cNvCxnSpPr>
            <a:cxnSpLocks noChangeShapeType="1"/>
            <a:stCxn id="155659" idx="5"/>
            <a:endCxn id="155674" idx="0"/>
          </p:cNvCxnSpPr>
          <p:nvPr/>
        </p:nvCxnSpPr>
        <p:spPr bwMode="auto">
          <a:xfrm>
            <a:off x="6116404" y="2157179"/>
            <a:ext cx="1700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3" name="AutoShape 35"/>
          <p:cNvCxnSpPr>
            <a:cxnSpLocks noChangeShapeType="1"/>
            <a:stCxn id="155659" idx="3"/>
            <a:endCxn id="155673" idx="0"/>
          </p:cNvCxnSpPr>
          <p:nvPr/>
        </p:nvCxnSpPr>
        <p:spPr bwMode="auto">
          <a:xfrm flipH="1">
            <a:off x="5676900" y="2157179"/>
            <a:ext cx="1700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4" name="AutoShape 36"/>
          <p:cNvCxnSpPr>
            <a:cxnSpLocks noChangeShapeType="1"/>
            <a:stCxn id="155655" idx="6"/>
            <a:endCxn id="155658" idx="1"/>
          </p:cNvCxnSpPr>
          <p:nvPr/>
        </p:nvCxnSpPr>
        <p:spPr bwMode="auto">
          <a:xfrm>
            <a:off x="3810000" y="1412875"/>
            <a:ext cx="741596" cy="4748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5" name="AutoShape 37"/>
          <p:cNvCxnSpPr>
            <a:cxnSpLocks noChangeShapeType="1"/>
            <a:stCxn id="155661" idx="5"/>
            <a:endCxn id="155663" idx="0"/>
          </p:cNvCxnSpPr>
          <p:nvPr/>
        </p:nvCxnSpPr>
        <p:spPr bwMode="auto">
          <a:xfrm>
            <a:off x="1672992" y="2766779"/>
            <a:ext cx="2462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6" name="AutoShape 38"/>
          <p:cNvCxnSpPr>
            <a:cxnSpLocks noChangeShapeType="1"/>
            <a:stCxn id="155657" idx="5"/>
            <a:endCxn id="155664" idx="0"/>
          </p:cNvCxnSpPr>
          <p:nvPr/>
        </p:nvCxnSpPr>
        <p:spPr bwMode="auto">
          <a:xfrm>
            <a:off x="2358792" y="2157179"/>
            <a:ext cx="6272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7" name="AutoShape 39"/>
          <p:cNvCxnSpPr>
            <a:cxnSpLocks noChangeShapeType="1"/>
            <a:stCxn id="155664" idx="3"/>
            <a:endCxn id="155665" idx="0"/>
          </p:cNvCxnSpPr>
          <p:nvPr/>
        </p:nvCxnSpPr>
        <p:spPr bwMode="auto">
          <a:xfrm flipH="1">
            <a:off x="2605088" y="2766779"/>
            <a:ext cx="2462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8" name="AutoShape 40"/>
          <p:cNvCxnSpPr>
            <a:cxnSpLocks noChangeShapeType="1"/>
            <a:stCxn id="155664" idx="5"/>
            <a:endCxn id="155666" idx="0"/>
          </p:cNvCxnSpPr>
          <p:nvPr/>
        </p:nvCxnSpPr>
        <p:spPr bwMode="auto">
          <a:xfrm>
            <a:off x="3120792" y="2766779"/>
            <a:ext cx="3224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89" name="AutoShape 41"/>
          <p:cNvCxnSpPr>
            <a:cxnSpLocks noChangeShapeType="1"/>
            <a:stCxn id="155658" idx="3"/>
            <a:endCxn id="155669" idx="0"/>
          </p:cNvCxnSpPr>
          <p:nvPr/>
        </p:nvCxnSpPr>
        <p:spPr bwMode="auto">
          <a:xfrm flipH="1">
            <a:off x="4305300" y="2157179"/>
            <a:ext cx="2462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90" name="AutoShape 42"/>
          <p:cNvCxnSpPr>
            <a:cxnSpLocks noChangeShapeType="1"/>
            <a:stCxn id="155658" idx="5"/>
            <a:endCxn id="155670" idx="0"/>
          </p:cNvCxnSpPr>
          <p:nvPr/>
        </p:nvCxnSpPr>
        <p:spPr bwMode="auto">
          <a:xfrm>
            <a:off x="4821004" y="2157179"/>
            <a:ext cx="2462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91" name="AutoShape 43"/>
          <p:cNvCxnSpPr>
            <a:cxnSpLocks noChangeShapeType="1"/>
            <a:stCxn id="155666" idx="3"/>
            <a:endCxn id="155667" idx="0"/>
          </p:cNvCxnSpPr>
          <p:nvPr/>
        </p:nvCxnSpPr>
        <p:spPr bwMode="auto">
          <a:xfrm flipH="1">
            <a:off x="3138488" y="3376379"/>
            <a:ext cx="170096" cy="3605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92" name="AutoShape 44"/>
          <p:cNvCxnSpPr>
            <a:cxnSpLocks noChangeShapeType="1"/>
            <a:stCxn id="155666" idx="5"/>
            <a:endCxn id="155668" idx="0"/>
          </p:cNvCxnSpPr>
          <p:nvPr/>
        </p:nvCxnSpPr>
        <p:spPr bwMode="auto">
          <a:xfrm>
            <a:off x="3577992" y="3376379"/>
            <a:ext cx="155808" cy="3605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93" name="AutoShape 45"/>
          <p:cNvCxnSpPr>
            <a:cxnSpLocks noChangeShapeType="1"/>
            <a:stCxn id="155669" idx="3"/>
            <a:endCxn id="155671" idx="0"/>
          </p:cNvCxnSpPr>
          <p:nvPr/>
        </p:nvCxnSpPr>
        <p:spPr bwMode="auto">
          <a:xfrm flipH="1">
            <a:off x="4076700" y="2766779"/>
            <a:ext cx="938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694" name="AutoShape 46"/>
          <p:cNvCxnSpPr>
            <a:cxnSpLocks noChangeShapeType="1"/>
            <a:stCxn id="155669" idx="5"/>
            <a:endCxn id="155672" idx="0"/>
          </p:cNvCxnSpPr>
          <p:nvPr/>
        </p:nvCxnSpPr>
        <p:spPr bwMode="auto">
          <a:xfrm>
            <a:off x="4440004" y="2766779"/>
            <a:ext cx="170096" cy="2843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5695" name="Group 47"/>
          <p:cNvGrpSpPr/>
          <p:nvPr/>
        </p:nvGrpSpPr>
        <p:grpSpPr bwMode="auto">
          <a:xfrm>
            <a:off x="5170488" y="3432175"/>
            <a:ext cx="3505200" cy="3124200"/>
            <a:chOff x="3024" y="1968"/>
            <a:chExt cx="2208" cy="1968"/>
          </a:xfrm>
        </p:grpSpPr>
        <p:sp>
          <p:nvSpPr>
            <p:cNvPr id="155696" name="Oval 48"/>
            <p:cNvSpPr>
              <a:spLocks noChangeArrowheads="1"/>
            </p:cNvSpPr>
            <p:nvPr/>
          </p:nvSpPr>
          <p:spPr bwMode="auto">
            <a:xfrm>
              <a:off x="4224" y="196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97" name="Oval 49"/>
            <p:cNvSpPr>
              <a:spLocks noChangeArrowheads="1"/>
            </p:cNvSpPr>
            <p:nvPr/>
          </p:nvSpPr>
          <p:spPr bwMode="auto">
            <a:xfrm>
              <a:off x="3936"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98" name="Oval 50"/>
            <p:cNvSpPr>
              <a:spLocks noChangeArrowheads="1"/>
            </p:cNvSpPr>
            <p:nvPr/>
          </p:nvSpPr>
          <p:spPr bwMode="auto">
            <a:xfrm>
              <a:off x="3504" y="273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699" name="Oval 51"/>
            <p:cNvSpPr>
              <a:spLocks noChangeArrowheads="1"/>
            </p:cNvSpPr>
            <p:nvPr/>
          </p:nvSpPr>
          <p:spPr bwMode="auto">
            <a:xfrm>
              <a:off x="4464" y="2784"/>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700" name="Oval 52"/>
            <p:cNvSpPr>
              <a:spLocks noChangeArrowheads="1"/>
            </p:cNvSpPr>
            <p:nvPr/>
          </p:nvSpPr>
          <p:spPr bwMode="auto">
            <a:xfrm>
              <a:off x="3168" y="316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701" name="Oval 53"/>
            <p:cNvSpPr>
              <a:spLocks noChangeArrowheads="1"/>
            </p:cNvSpPr>
            <p:nvPr/>
          </p:nvSpPr>
          <p:spPr bwMode="auto">
            <a:xfrm>
              <a:off x="3840" y="3168"/>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702" name="Oval 54"/>
            <p:cNvSpPr>
              <a:spLocks noChangeArrowheads="1"/>
            </p:cNvSpPr>
            <p:nvPr/>
          </p:nvSpPr>
          <p:spPr bwMode="auto">
            <a:xfrm>
              <a:off x="4272" y="3168"/>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panose="02020603050405020304" pitchFamily="18" charset="0"/>
                  <a:cs typeface="times" panose="02020603050405020304" pitchFamily="18" charset="0"/>
                </a:rPr>
                <a:t>+</a:t>
              </a:r>
              <a:endParaRPr kumimoji="1" lang="en-US" altLang="zh-CN" sz="2400">
                <a:latin typeface="times" panose="02020603050405020304" pitchFamily="18" charset="0"/>
                <a:cs typeface="times" panose="02020603050405020304" pitchFamily="18" charset="0"/>
              </a:endParaRPr>
            </a:p>
          </p:txBody>
        </p:sp>
        <p:sp>
          <p:nvSpPr>
            <p:cNvPr id="155703" name="Oval 55"/>
            <p:cNvSpPr>
              <a:spLocks noChangeArrowheads="1"/>
            </p:cNvSpPr>
            <p:nvPr/>
          </p:nvSpPr>
          <p:spPr bwMode="auto">
            <a:xfrm>
              <a:off x="4992" y="321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e</a:t>
              </a:r>
              <a:endParaRPr kumimoji="1" lang="en-US" altLang="zh-CN" sz="2400" i="1">
                <a:latin typeface="times" panose="02020603050405020304" pitchFamily="18" charset="0"/>
                <a:cs typeface="times" panose="02020603050405020304" pitchFamily="18" charset="0"/>
              </a:endParaRPr>
            </a:p>
          </p:txBody>
        </p:sp>
        <p:sp>
          <p:nvSpPr>
            <p:cNvPr id="155704" name="Oval 56"/>
            <p:cNvSpPr>
              <a:spLocks noChangeArrowheads="1"/>
            </p:cNvSpPr>
            <p:nvPr/>
          </p:nvSpPr>
          <p:spPr bwMode="auto">
            <a:xfrm>
              <a:off x="3024"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dirty="0">
                  <a:latin typeface="times" panose="02020603050405020304" pitchFamily="18" charset="0"/>
                  <a:cs typeface="times" panose="02020603050405020304" pitchFamily="18" charset="0"/>
                </a:rPr>
                <a:t>a</a:t>
              </a:r>
              <a:endParaRPr kumimoji="1" lang="en-US" altLang="zh-CN" sz="2400" i="1" dirty="0">
                <a:latin typeface="times" panose="02020603050405020304" pitchFamily="18" charset="0"/>
                <a:cs typeface="times" panose="02020603050405020304" pitchFamily="18" charset="0"/>
              </a:endParaRPr>
            </a:p>
          </p:txBody>
        </p:sp>
        <p:sp>
          <p:nvSpPr>
            <p:cNvPr id="155705" name="Oval 57"/>
            <p:cNvSpPr>
              <a:spLocks noChangeArrowheads="1"/>
            </p:cNvSpPr>
            <p:nvPr/>
          </p:nvSpPr>
          <p:spPr bwMode="auto">
            <a:xfrm>
              <a:off x="3408" y="3696"/>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b</a:t>
              </a:r>
              <a:endParaRPr kumimoji="1" lang="en-US" altLang="zh-CN" sz="2400" i="1">
                <a:latin typeface="times" panose="02020603050405020304" pitchFamily="18" charset="0"/>
                <a:cs typeface="times" panose="02020603050405020304" pitchFamily="18" charset="0"/>
              </a:endParaRPr>
            </a:p>
          </p:txBody>
        </p:sp>
        <p:sp>
          <p:nvSpPr>
            <p:cNvPr id="155706" name="Oval 58"/>
            <p:cNvSpPr>
              <a:spLocks noChangeArrowheads="1"/>
            </p:cNvSpPr>
            <p:nvPr/>
          </p:nvSpPr>
          <p:spPr bwMode="auto">
            <a:xfrm>
              <a:off x="4032"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c</a:t>
              </a:r>
              <a:endParaRPr kumimoji="1" lang="en-US" altLang="zh-CN" sz="2400" i="1">
                <a:latin typeface="times" panose="02020603050405020304" pitchFamily="18" charset="0"/>
                <a:cs typeface="times" panose="02020603050405020304" pitchFamily="18" charset="0"/>
              </a:endParaRPr>
            </a:p>
          </p:txBody>
        </p:sp>
        <p:sp>
          <p:nvSpPr>
            <p:cNvPr id="155707" name="Oval 59"/>
            <p:cNvSpPr>
              <a:spLocks noChangeArrowheads="1"/>
            </p:cNvSpPr>
            <p:nvPr/>
          </p:nvSpPr>
          <p:spPr bwMode="auto">
            <a:xfrm>
              <a:off x="4656"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latin typeface="times" panose="02020603050405020304" pitchFamily="18" charset="0"/>
                  <a:cs typeface="times" panose="02020603050405020304" pitchFamily="18" charset="0"/>
                </a:rPr>
                <a:t>d</a:t>
              </a:r>
              <a:endParaRPr kumimoji="1" lang="en-US" altLang="zh-CN" sz="2400" i="1">
                <a:latin typeface="times" panose="02020603050405020304" pitchFamily="18" charset="0"/>
                <a:cs typeface="times" panose="02020603050405020304" pitchFamily="18" charset="0"/>
              </a:endParaRPr>
            </a:p>
          </p:txBody>
        </p:sp>
        <p:cxnSp>
          <p:nvCxnSpPr>
            <p:cNvPr id="155708" name="AutoShape 60"/>
            <p:cNvCxnSpPr>
              <a:cxnSpLocks noChangeShapeType="1"/>
              <a:stCxn id="155696" idx="3"/>
              <a:endCxn id="155697" idx="7"/>
            </p:cNvCxnSpPr>
            <p:nvPr/>
          </p:nvCxnSpPr>
          <p:spPr bwMode="auto">
            <a:xfrm flipH="1">
              <a:off x="4141" y="2173"/>
              <a:ext cx="118" cy="21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09" name="AutoShape 61"/>
            <p:cNvCxnSpPr>
              <a:cxnSpLocks noChangeShapeType="1"/>
              <a:stCxn id="155697" idx="3"/>
              <a:endCxn id="155698" idx="7"/>
            </p:cNvCxnSpPr>
            <p:nvPr/>
          </p:nvCxnSpPr>
          <p:spPr bwMode="auto">
            <a:xfrm flipH="1">
              <a:off x="3709" y="2557"/>
              <a:ext cx="262" cy="21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0" name="AutoShape 62"/>
            <p:cNvCxnSpPr>
              <a:cxnSpLocks noChangeShapeType="1"/>
              <a:stCxn id="155698" idx="3"/>
              <a:endCxn id="155700" idx="7"/>
            </p:cNvCxnSpPr>
            <p:nvPr/>
          </p:nvCxnSpPr>
          <p:spPr bwMode="auto">
            <a:xfrm flipH="1">
              <a:off x="3373" y="2941"/>
              <a:ext cx="166"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1" name="AutoShape 63"/>
            <p:cNvCxnSpPr>
              <a:cxnSpLocks noChangeShapeType="1"/>
              <a:stCxn id="155700" idx="4"/>
              <a:endCxn id="155704" idx="0"/>
            </p:cNvCxnSpPr>
            <p:nvPr/>
          </p:nvCxnSpPr>
          <p:spPr bwMode="auto">
            <a:xfrm flipH="1">
              <a:off x="3144" y="3408"/>
              <a:ext cx="144" cy="28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2" name="AutoShape 64"/>
            <p:cNvCxnSpPr>
              <a:cxnSpLocks noChangeShapeType="1"/>
              <a:stCxn id="155698" idx="5"/>
              <a:endCxn id="155701" idx="1"/>
            </p:cNvCxnSpPr>
            <p:nvPr/>
          </p:nvCxnSpPr>
          <p:spPr bwMode="auto">
            <a:xfrm>
              <a:off x="3709" y="2941"/>
              <a:ext cx="166"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3" name="AutoShape 65"/>
            <p:cNvCxnSpPr>
              <a:cxnSpLocks noChangeShapeType="1"/>
              <a:stCxn id="155700" idx="5"/>
              <a:endCxn id="155705" idx="0"/>
            </p:cNvCxnSpPr>
            <p:nvPr/>
          </p:nvCxnSpPr>
          <p:spPr bwMode="auto">
            <a:xfrm>
              <a:off x="3373" y="3373"/>
              <a:ext cx="155" cy="32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4" name="AutoShape 66"/>
            <p:cNvCxnSpPr>
              <a:cxnSpLocks noChangeShapeType="1"/>
              <a:stCxn id="155701" idx="3"/>
              <a:endCxn id="155705" idx="7"/>
            </p:cNvCxnSpPr>
            <p:nvPr/>
          </p:nvCxnSpPr>
          <p:spPr bwMode="auto">
            <a:xfrm flipH="1">
              <a:off x="3613" y="3373"/>
              <a:ext cx="262"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5" name="AutoShape 67"/>
            <p:cNvCxnSpPr>
              <a:cxnSpLocks noChangeShapeType="1"/>
              <a:stCxn id="155701" idx="6"/>
              <a:endCxn id="155702" idx="2"/>
            </p:cNvCxnSpPr>
            <p:nvPr/>
          </p:nvCxnSpPr>
          <p:spPr bwMode="auto">
            <a:xfrm>
              <a:off x="4080" y="3288"/>
              <a:ext cx="19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6" name="AutoShape 68"/>
            <p:cNvCxnSpPr>
              <a:cxnSpLocks noChangeShapeType="1"/>
              <a:stCxn id="155697" idx="5"/>
              <a:endCxn id="155699" idx="1"/>
            </p:cNvCxnSpPr>
            <p:nvPr/>
          </p:nvCxnSpPr>
          <p:spPr bwMode="auto">
            <a:xfrm>
              <a:off x="4141" y="2557"/>
              <a:ext cx="358"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7" name="AutoShape 69"/>
            <p:cNvCxnSpPr>
              <a:cxnSpLocks noChangeShapeType="1"/>
              <a:stCxn id="155699" idx="3"/>
              <a:endCxn id="155702" idx="0"/>
            </p:cNvCxnSpPr>
            <p:nvPr/>
          </p:nvCxnSpPr>
          <p:spPr bwMode="auto">
            <a:xfrm flipH="1">
              <a:off x="4392" y="2989"/>
              <a:ext cx="107" cy="17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8" name="AutoShape 70"/>
            <p:cNvCxnSpPr>
              <a:cxnSpLocks noChangeShapeType="1"/>
              <a:stCxn id="155702" idx="3"/>
              <a:endCxn id="155706" idx="0"/>
            </p:cNvCxnSpPr>
            <p:nvPr/>
          </p:nvCxnSpPr>
          <p:spPr bwMode="auto">
            <a:xfrm flipH="1">
              <a:off x="4152" y="3373"/>
              <a:ext cx="155" cy="32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19" name="AutoShape 71"/>
            <p:cNvCxnSpPr>
              <a:cxnSpLocks noChangeShapeType="1"/>
              <a:stCxn id="155702" idx="5"/>
              <a:endCxn id="155707" idx="1"/>
            </p:cNvCxnSpPr>
            <p:nvPr/>
          </p:nvCxnSpPr>
          <p:spPr bwMode="auto">
            <a:xfrm>
              <a:off x="4477" y="3373"/>
              <a:ext cx="214"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20" name="AutoShape 72"/>
            <p:cNvCxnSpPr>
              <a:cxnSpLocks noChangeShapeType="1"/>
              <a:stCxn id="155699" idx="5"/>
              <a:endCxn id="155703" idx="1"/>
            </p:cNvCxnSpPr>
            <p:nvPr/>
          </p:nvCxnSpPr>
          <p:spPr bwMode="auto">
            <a:xfrm>
              <a:off x="4669" y="2989"/>
              <a:ext cx="358"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721" name="AutoShape 73"/>
            <p:cNvCxnSpPr>
              <a:cxnSpLocks noChangeShapeType="1"/>
              <a:stCxn id="155696" idx="5"/>
              <a:endCxn id="155699" idx="0"/>
            </p:cNvCxnSpPr>
            <p:nvPr/>
          </p:nvCxnSpPr>
          <p:spPr bwMode="auto">
            <a:xfrm>
              <a:off x="4429" y="2173"/>
              <a:ext cx="155" cy="61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722" name="Freeform 74"/>
          <p:cNvSpPr/>
          <p:nvPr/>
        </p:nvSpPr>
        <p:spPr bwMode="auto">
          <a:xfrm>
            <a:off x="2843936" y="2961088"/>
            <a:ext cx="1152000" cy="1260000"/>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panose="02020603050405020304" pitchFamily="18" charset="0"/>
              <a:cs typeface="times" panose="02020603050405020304" pitchFamily="18" charset="0"/>
            </a:endParaRPr>
          </a:p>
        </p:txBody>
      </p:sp>
      <p:sp>
        <p:nvSpPr>
          <p:cNvPr id="155723" name="Freeform 75"/>
          <p:cNvSpPr/>
          <p:nvPr/>
        </p:nvSpPr>
        <p:spPr bwMode="auto">
          <a:xfrm>
            <a:off x="3808413" y="2297113"/>
            <a:ext cx="1152525" cy="1260475"/>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panose="02020603050405020304" pitchFamily="18" charset="0"/>
              <a:cs typeface="times" panose="02020603050405020304" pitchFamily="18" charset="0"/>
            </a:endParaRPr>
          </a:p>
        </p:txBody>
      </p:sp>
      <p:sp>
        <p:nvSpPr>
          <p:cNvPr id="155724" name="Freeform 76"/>
          <p:cNvSpPr/>
          <p:nvPr/>
        </p:nvSpPr>
        <p:spPr bwMode="auto">
          <a:xfrm>
            <a:off x="5436224" y="1736952"/>
            <a:ext cx="1152000" cy="1260000"/>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panose="02020603050405020304" pitchFamily="18" charset="0"/>
              <a:cs typeface="times" panose="02020603050405020304" pitchFamily="18" charset="0"/>
            </a:endParaRPr>
          </a:p>
        </p:txBody>
      </p:sp>
      <p:sp>
        <p:nvSpPr>
          <p:cNvPr id="155725" name="Freeform 77"/>
          <p:cNvSpPr/>
          <p:nvPr/>
        </p:nvSpPr>
        <p:spPr bwMode="auto">
          <a:xfrm>
            <a:off x="3779838" y="1649413"/>
            <a:ext cx="1800225"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panose="02020603050405020304" pitchFamily="18" charset="0"/>
              <a:cs typeface="times" panose="02020603050405020304" pitchFamily="18" charset="0"/>
            </a:endParaRPr>
          </a:p>
        </p:txBody>
      </p:sp>
      <p:sp>
        <p:nvSpPr>
          <p:cNvPr id="155726" name="Freeform 78"/>
          <p:cNvSpPr/>
          <p:nvPr/>
        </p:nvSpPr>
        <p:spPr bwMode="auto">
          <a:xfrm>
            <a:off x="5364163" y="1144588"/>
            <a:ext cx="2087562"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panose="02020603050405020304" pitchFamily="18" charset="0"/>
              <a:cs typeface="times" panose="02020603050405020304" pitchFamily="18" charset="0"/>
            </a:endParaRPr>
          </a:p>
        </p:txBody>
      </p:sp>
      <p:sp>
        <p:nvSpPr>
          <p:cNvPr id="155727" name="Text Box 79"/>
          <p:cNvSpPr txBox="1">
            <a:spLocks noChangeArrowheads="1"/>
          </p:cNvSpPr>
          <p:nvPr/>
        </p:nvSpPr>
        <p:spPr bwMode="auto">
          <a:xfrm>
            <a:off x="3059113" y="4313238"/>
            <a:ext cx="642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err="1">
                <a:latin typeface="times" panose="02020603050405020304" pitchFamily="18" charset="0"/>
                <a:ea typeface="幼圆" panose="02010509060101010101" pitchFamily="49" charset="-122"/>
                <a:cs typeface="times" panose="02020603050405020304" pitchFamily="18" charset="0"/>
              </a:rPr>
              <a:t>c</a:t>
            </a:r>
            <a:r>
              <a:rPr lang="en-US" altLang="zh-CN" sz="2400" dirty="0" err="1">
                <a:latin typeface="times" panose="02020603050405020304" pitchFamily="18" charset="0"/>
                <a:ea typeface="幼圆" panose="02010509060101010101" pitchFamily="49" charset="-122"/>
                <a:cs typeface="times" panose="02020603050405020304" pitchFamily="18" charset="0"/>
              </a:rPr>
              <a:t>+</a:t>
            </a:r>
            <a:r>
              <a:rPr lang="en-US" altLang="zh-CN" sz="2400" i="1" dirty="0" err="1">
                <a:latin typeface="times" panose="02020603050405020304" pitchFamily="18" charset="0"/>
                <a:ea typeface="幼圆" panose="02010509060101010101" pitchFamily="49" charset="-122"/>
                <a:cs typeface="times" panose="02020603050405020304" pitchFamily="18" charset="0"/>
              </a:rPr>
              <a:t>d</a:t>
            </a:r>
            <a:endParaRPr lang="en-US" altLang="zh-CN" sz="2400" i="1" dirty="0">
              <a:latin typeface="times" panose="02020603050405020304" pitchFamily="18" charset="0"/>
              <a:ea typeface="幼圆" panose="02010509060101010101" pitchFamily="49" charset="-122"/>
              <a:cs typeface="times" panose="02020603050405020304" pitchFamily="18" charset="0"/>
            </a:endParaRPr>
          </a:p>
        </p:txBody>
      </p:sp>
      <p:sp>
        <p:nvSpPr>
          <p:cNvPr id="155728" name="Text Box 80"/>
          <p:cNvSpPr txBox="1">
            <a:spLocks noChangeArrowheads="1"/>
          </p:cNvSpPr>
          <p:nvPr/>
        </p:nvSpPr>
        <p:spPr bwMode="auto">
          <a:xfrm>
            <a:off x="7380288" y="1792288"/>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imes" panose="02020603050405020304" pitchFamily="18" charset="0"/>
                <a:ea typeface="幼圆" panose="02010509060101010101" pitchFamily="49" charset="-122"/>
                <a:cs typeface="times" panose="02020603050405020304" pitchFamily="18" charset="0"/>
              </a:rPr>
              <a:t>(</a:t>
            </a:r>
            <a:r>
              <a:rPr lang="en-US" altLang="zh-CN" sz="2400" i="1" dirty="0" err="1">
                <a:latin typeface="times" panose="02020603050405020304" pitchFamily="18" charset="0"/>
                <a:ea typeface="幼圆" panose="02010509060101010101" pitchFamily="49" charset="-122"/>
                <a:cs typeface="times" panose="02020603050405020304" pitchFamily="18" charset="0"/>
              </a:rPr>
              <a:t>c</a:t>
            </a:r>
            <a:r>
              <a:rPr lang="en-US" altLang="zh-CN" sz="2400" dirty="0" err="1">
                <a:latin typeface="times" panose="02020603050405020304" pitchFamily="18" charset="0"/>
                <a:ea typeface="幼圆" panose="02010509060101010101" pitchFamily="49" charset="-122"/>
                <a:cs typeface="times" panose="02020603050405020304" pitchFamily="18" charset="0"/>
              </a:rPr>
              <a:t>+</a:t>
            </a:r>
            <a:r>
              <a:rPr lang="en-US" altLang="zh-CN" sz="2400" i="1" dirty="0" err="1">
                <a:latin typeface="times" panose="02020603050405020304" pitchFamily="18" charset="0"/>
                <a:ea typeface="幼圆" panose="02010509060101010101" pitchFamily="49" charset="-122"/>
                <a:cs typeface="times" panose="02020603050405020304" pitchFamily="18" charset="0"/>
              </a:rPr>
              <a:t>d</a:t>
            </a:r>
            <a:r>
              <a:rPr lang="en-US" altLang="zh-CN" sz="2400" dirty="0">
                <a:latin typeface="times" panose="02020603050405020304" pitchFamily="18" charset="0"/>
                <a:ea typeface="幼圆" panose="02010509060101010101" pitchFamily="49" charset="-122"/>
                <a:cs typeface="times" panose="02020603050405020304" pitchFamily="18" charset="0"/>
              </a:rPr>
              <a:t>)*</a:t>
            </a:r>
            <a:r>
              <a:rPr lang="en-US" altLang="zh-CN" sz="2400" i="1" dirty="0">
                <a:latin typeface="times" panose="02020603050405020304" pitchFamily="18" charset="0"/>
                <a:ea typeface="幼圆" panose="02010509060101010101" pitchFamily="49" charset="-122"/>
                <a:cs typeface="times" panose="02020603050405020304" pitchFamily="18" charset="0"/>
              </a:rPr>
              <a:t>e</a:t>
            </a:r>
            <a:endParaRPr lang="en-US" altLang="zh-CN" sz="2400" i="1" dirty="0">
              <a:latin typeface="times" panose="02020603050405020304" pitchFamily="18" charset="0"/>
              <a:ea typeface="幼圆" panose="02010509060101010101" pitchFamily="49" charset="-122"/>
              <a:cs typeface="times" panose="02020603050405020304" pitchFamily="18" charset="0"/>
            </a:endParaRPr>
          </a:p>
        </p:txBody>
      </p:sp>
      <p:sp>
        <p:nvSpPr>
          <p:cNvPr id="155729" name="Text Box 81"/>
          <p:cNvSpPr txBox="1">
            <a:spLocks noChangeArrowheads="1"/>
          </p:cNvSpPr>
          <p:nvPr/>
        </p:nvSpPr>
        <p:spPr bwMode="auto">
          <a:xfrm>
            <a:off x="4427538" y="3736975"/>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imes" panose="02020603050405020304" pitchFamily="18" charset="0"/>
                <a:ea typeface="幼圆" panose="02010509060101010101" pitchFamily="49" charset="-122"/>
                <a:cs typeface="times" panose="02020603050405020304" pitchFamily="18" charset="0"/>
              </a:rPr>
              <a:t>(</a:t>
            </a:r>
            <a:r>
              <a:rPr lang="en-US" altLang="zh-CN" sz="2400" i="1" dirty="0" err="1">
                <a:latin typeface="times" panose="02020603050405020304" pitchFamily="18" charset="0"/>
                <a:ea typeface="幼圆" panose="02010509060101010101" pitchFamily="49" charset="-122"/>
                <a:cs typeface="times" panose="02020603050405020304" pitchFamily="18" charset="0"/>
              </a:rPr>
              <a:t>c</a:t>
            </a:r>
            <a:r>
              <a:rPr lang="en-US" altLang="zh-CN" sz="2400" dirty="0" err="1">
                <a:latin typeface="times" panose="02020603050405020304" pitchFamily="18" charset="0"/>
                <a:ea typeface="幼圆" panose="02010509060101010101" pitchFamily="49" charset="-122"/>
                <a:cs typeface="times" panose="02020603050405020304" pitchFamily="18" charset="0"/>
              </a:rPr>
              <a:t>+</a:t>
            </a:r>
            <a:r>
              <a:rPr lang="en-US" altLang="zh-CN" sz="2400" i="1" dirty="0" err="1">
                <a:latin typeface="times" panose="02020603050405020304" pitchFamily="18" charset="0"/>
                <a:ea typeface="幼圆" panose="02010509060101010101" pitchFamily="49" charset="-122"/>
                <a:cs typeface="times" panose="02020603050405020304" pitchFamily="18" charset="0"/>
              </a:rPr>
              <a:t>d</a:t>
            </a:r>
            <a:r>
              <a:rPr lang="en-US" altLang="zh-CN" sz="2400" dirty="0">
                <a:latin typeface="times" panose="02020603050405020304" pitchFamily="18" charset="0"/>
                <a:ea typeface="幼圆" panose="02010509060101010101" pitchFamily="49" charset="-122"/>
                <a:cs typeface="times" panose="02020603050405020304" pitchFamily="18" charset="0"/>
              </a:rPr>
              <a:t>)*</a:t>
            </a:r>
            <a:r>
              <a:rPr lang="en-US" altLang="zh-CN" sz="2400" i="1" dirty="0">
                <a:latin typeface="times" panose="02020603050405020304" pitchFamily="18" charset="0"/>
                <a:ea typeface="幼圆" panose="02010509060101010101" pitchFamily="49" charset="-122"/>
                <a:cs typeface="times" panose="02020603050405020304" pitchFamily="18" charset="0"/>
              </a:rPr>
              <a:t>e</a:t>
            </a:r>
            <a:endParaRPr lang="en-US" altLang="zh-CN" sz="2400" i="1" dirty="0">
              <a:latin typeface="times" panose="02020603050405020304" pitchFamily="18" charset="0"/>
              <a:ea typeface="幼圆" panose="02010509060101010101" pitchFamily="49" charset="-122"/>
              <a:cs typeface="times"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7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7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7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7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72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557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557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57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7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7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P spid="155722" grpId="0" animBg="1"/>
      <p:bldP spid="155723" grpId="0" animBg="1"/>
      <p:bldP spid="155723" grpId="1" animBg="1"/>
      <p:bldP spid="155724" grpId="0" animBg="1"/>
      <p:bldP spid="155724" grpId="1" animBg="1"/>
      <p:bldP spid="155725" grpId="0" animBg="1"/>
      <p:bldP spid="155726" grpId="0" animBg="1"/>
      <p:bldP spid="155727" grpId="0"/>
      <p:bldP spid="155728" grpId="0"/>
      <p:bldP spid="1557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r="9692"/>
          <a:stretch>
            <a:fillRect/>
          </a:stretch>
        </p:blipFill>
        <p:spPr>
          <a:xfrm>
            <a:off x="1123550" y="404664"/>
            <a:ext cx="6896901" cy="60043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4" name="Object 6"/>
          <p:cNvGraphicFramePr>
            <a:graphicFrameLocks noChangeAspect="1"/>
          </p:cNvGraphicFramePr>
          <p:nvPr/>
        </p:nvGraphicFramePr>
        <p:xfrm>
          <a:off x="273050" y="1905000"/>
          <a:ext cx="6405245" cy="2143125"/>
        </p:xfrm>
        <a:graphic>
          <a:graphicData uri="http://schemas.openxmlformats.org/presentationml/2006/ole">
            <mc:AlternateContent xmlns:mc="http://schemas.openxmlformats.org/markup-compatibility/2006">
              <mc:Choice xmlns:v="urn:schemas-microsoft-com:vml" Requires="v">
                <p:oleObj spid="_x0000_s73845" name="Equation" r:id="rId1" imgW="3416300" imgH="1143000" progId="Equation.DSMT4">
                  <p:embed/>
                </p:oleObj>
              </mc:Choice>
              <mc:Fallback>
                <p:oleObj name="Equation" r:id="rId1" imgW="3416300" imgH="1143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1905000"/>
                        <a:ext cx="640524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Text Box 7"/>
          <p:cNvSpPr txBox="1">
            <a:spLocks noChangeArrowheads="1"/>
          </p:cNvSpPr>
          <p:nvPr/>
        </p:nvSpPr>
        <p:spPr bwMode="auto">
          <a:xfrm>
            <a:off x="395605" y="4509135"/>
            <a:ext cx="8064500" cy="190690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0" hangingPunct="1">
              <a:spcAft>
                <a:spcPts val="1200"/>
              </a:spcAft>
            </a:pPr>
            <a:r>
              <a:rPr kumimoji="1" lang="en-US" altLang="zh-CN" sz="3600" b="1">
                <a:latin typeface="Times New Roman" panose="02020603050405020304" pitchFamily="18" charset="0"/>
                <a:ea typeface="仿宋_GB2312" pitchFamily="49" charset="-122"/>
                <a:sym typeface="+mn-ea"/>
              </a:rPr>
              <a:t>Column-first:</a:t>
            </a:r>
            <a:endParaRPr kumimoji="1" lang="en-US" altLang="zh-CN" sz="3600" b="1">
              <a:latin typeface="Times New Roman" panose="02020603050405020304" pitchFamily="18" charset="0"/>
              <a:ea typeface="仿宋_GB2312" pitchFamily="49" charset="-122"/>
            </a:endParaRPr>
          </a:p>
          <a:p>
            <a:r>
              <a:rPr kumimoji="1" lang="en-US" altLang="zh-CN" sz="3600" b="1">
                <a:latin typeface="Times New Roman" panose="02020603050405020304" pitchFamily="18" charset="0"/>
                <a:ea typeface="仿宋_GB2312" pitchFamily="49" charset="-122"/>
              </a:rPr>
              <a:t>Row-first: </a:t>
            </a:r>
            <a:r>
              <a:rPr kumimoji="1" lang="en-US" altLang="zh-CN" sz="3600" b="1">
                <a:latin typeface="Times New Roman" panose="02020603050405020304" pitchFamily="18" charset="0"/>
                <a:ea typeface="楷体_GB2312" pitchFamily="49" charset="-122"/>
              </a:rPr>
              <a:t> </a:t>
            </a:r>
            <a:endParaRPr kumimoji="1" lang="en-US" altLang="zh-CN" sz="3600" b="1">
              <a:latin typeface="Times New Roman" panose="02020603050405020304" pitchFamily="18" charset="0"/>
              <a:ea typeface="楷体_GB2312" pitchFamily="49" charset="-122"/>
            </a:endParaRPr>
          </a:p>
          <a:p>
            <a:pPr eaLnBrk="1" latinLnBrk="0" hangingPunct="1">
              <a:lnSpc>
                <a:spcPct val="100000"/>
              </a:lnSpc>
            </a:pPr>
            <a:r>
              <a:rPr kumimoji="1" lang="en-US" altLang="zh-CN" sz="3600" b="1" i="1">
                <a:latin typeface="Times New Roman" panose="02020603050405020304" pitchFamily="18" charset="0"/>
                <a:ea typeface="楷体_GB2312" pitchFamily="49" charset="-122"/>
              </a:rPr>
              <a:t>LOC </a:t>
            </a:r>
            <a:r>
              <a:rPr kumimoji="1" lang="en-US" altLang="zh-CN" sz="3600" b="1">
                <a:latin typeface="Times New Roman" panose="02020603050405020304" pitchFamily="18" charset="0"/>
                <a:ea typeface="楷体_GB2312" pitchFamily="49" charset="-122"/>
              </a:rPr>
              <a:t>( </a:t>
            </a:r>
            <a:r>
              <a:rPr kumimoji="1" lang="en-US" altLang="zh-CN" sz="3600" b="1" i="1">
                <a:latin typeface="Times New Roman" panose="02020603050405020304" pitchFamily="18" charset="0"/>
                <a:ea typeface="楷体_GB2312" pitchFamily="49" charset="-122"/>
              </a:rPr>
              <a:t>j</a:t>
            </a:r>
            <a:r>
              <a:rPr kumimoji="1" lang="en-US" altLang="zh-CN" sz="3600" b="1">
                <a:latin typeface="Times New Roman" panose="02020603050405020304" pitchFamily="18" charset="0"/>
                <a:ea typeface="楷体_GB2312" pitchFamily="49" charset="-122"/>
              </a:rPr>
              <a:t>, </a:t>
            </a:r>
            <a:r>
              <a:rPr kumimoji="1" lang="en-US" altLang="zh-CN" sz="3600" b="1" i="1">
                <a:latin typeface="Times New Roman" panose="02020603050405020304" pitchFamily="18" charset="0"/>
                <a:ea typeface="楷体_GB2312" pitchFamily="49" charset="-122"/>
              </a:rPr>
              <a:t>k </a:t>
            </a:r>
            <a:r>
              <a:rPr kumimoji="1" lang="en-US" altLang="zh-CN" sz="3600" b="1">
                <a:latin typeface="Times New Roman" panose="02020603050405020304" pitchFamily="18" charset="0"/>
                <a:ea typeface="楷体_GB2312" pitchFamily="49" charset="-122"/>
              </a:rPr>
              <a:t>) = </a:t>
            </a:r>
            <a:r>
              <a:rPr kumimoji="1" lang="en-US" altLang="zh-CN" sz="3600" b="1" i="1">
                <a:latin typeface="Times New Roman" panose="02020603050405020304" pitchFamily="18" charset="0"/>
                <a:ea typeface="楷体_GB2312" pitchFamily="49" charset="-122"/>
              </a:rPr>
              <a:t>a</a:t>
            </a:r>
            <a:r>
              <a:rPr kumimoji="1" lang="en-US" altLang="zh-CN" sz="3600" b="1">
                <a:latin typeface="Times New Roman" panose="02020603050405020304" pitchFamily="18" charset="0"/>
                <a:ea typeface="楷体_GB2312" pitchFamily="49" charset="-122"/>
              </a:rPr>
              <a:t> + ( </a:t>
            </a:r>
            <a:r>
              <a:rPr kumimoji="1" lang="en-US" altLang="zh-CN" sz="3600" b="1" i="1">
                <a:latin typeface="Times New Roman" panose="02020603050405020304" pitchFamily="18" charset="0"/>
                <a:ea typeface="楷体_GB2312" pitchFamily="49" charset="-122"/>
              </a:rPr>
              <a:t>j * m + k </a:t>
            </a:r>
            <a:r>
              <a:rPr kumimoji="1" lang="en-US" altLang="zh-CN" sz="3600" b="1">
                <a:latin typeface="Times New Roman" panose="02020603050405020304" pitchFamily="18" charset="0"/>
                <a:ea typeface="楷体_GB2312" pitchFamily="49" charset="-122"/>
              </a:rPr>
              <a:t>) * </a:t>
            </a:r>
            <a:r>
              <a:rPr kumimoji="1" lang="en-US" altLang="zh-CN" sz="3600" b="1" i="1">
                <a:latin typeface="Times New Roman" panose="02020603050405020304" pitchFamily="18" charset="0"/>
                <a:ea typeface="楷体_GB2312" pitchFamily="49" charset="-122"/>
              </a:rPr>
              <a:t>l</a:t>
            </a:r>
            <a:endParaRPr kumimoji="1" lang="en-US" altLang="zh-CN" sz="3600" i="1">
              <a:latin typeface="Times New Roman" panose="02020603050405020304" pitchFamily="18" charset="0"/>
            </a:endParaRPr>
          </a:p>
        </p:txBody>
      </p:sp>
      <p:sp>
        <p:nvSpPr>
          <p:cNvPr id="73736" name="Rectangle 8"/>
          <p:cNvSpPr>
            <a:spLocks noGrp="1" noChangeArrowheads="1"/>
          </p:cNvSpPr>
          <p:nvPr>
            <p:ph type="title"/>
          </p:nvPr>
        </p:nvSpPr>
        <p:spPr>
          <a:xfrm>
            <a:off x="457200" y="274638"/>
            <a:ext cx="8229600" cy="1143000"/>
          </a:xfrm>
          <a:noFill/>
        </p:spPr>
        <p:txBody>
          <a:bodyPr anchorCtr="0"/>
          <a:lstStyle/>
          <a:p>
            <a:r>
              <a:rPr lang="en-US" altLang="zh-CN" dirty="0" err="1"/>
              <a:t>2D</a:t>
            </a:r>
            <a:r>
              <a:rPr lang="en-US" altLang="zh-CN" dirty="0"/>
              <a:t> array</a:t>
            </a:r>
            <a:endParaRPr lang="en-US" altLang="zh-CN" dirty="0"/>
          </a:p>
        </p:txBody>
      </p:sp>
      <p:sp>
        <p:nvSpPr>
          <p:cNvPr id="73737" name="Line 9"/>
          <p:cNvSpPr>
            <a:spLocks noChangeShapeType="1"/>
          </p:cNvSpPr>
          <p:nvPr/>
        </p:nvSpPr>
        <p:spPr bwMode="auto">
          <a:xfrm>
            <a:off x="7308850"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8" name="Line 10"/>
          <p:cNvSpPr>
            <a:spLocks noChangeShapeType="1"/>
          </p:cNvSpPr>
          <p:nvPr/>
        </p:nvSpPr>
        <p:spPr bwMode="auto">
          <a:xfrm>
            <a:off x="8748713"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9" name="Rectangle 11"/>
          <p:cNvSpPr>
            <a:spLocks noChangeArrowheads="1"/>
          </p:cNvSpPr>
          <p:nvPr/>
        </p:nvSpPr>
        <p:spPr bwMode="auto">
          <a:xfrm>
            <a:off x="7308850" y="126841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a[0][0]</a:t>
            </a:r>
            <a:endParaRPr lang="en-US" altLang="zh-CN"/>
          </a:p>
        </p:txBody>
      </p:sp>
      <p:sp>
        <p:nvSpPr>
          <p:cNvPr id="73740" name="Rectangle 12"/>
          <p:cNvSpPr>
            <a:spLocks noChangeArrowheads="1"/>
          </p:cNvSpPr>
          <p:nvPr/>
        </p:nvSpPr>
        <p:spPr bwMode="auto">
          <a:xfrm>
            <a:off x="7308850" y="170021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a[0][1]</a:t>
            </a:r>
            <a:endParaRPr lang="en-US" altLang="zh-CN"/>
          </a:p>
        </p:txBody>
      </p:sp>
      <p:sp>
        <p:nvSpPr>
          <p:cNvPr id="73741" name="Rectangle 13"/>
          <p:cNvSpPr>
            <a:spLocks noChangeArrowheads="1"/>
          </p:cNvSpPr>
          <p:nvPr/>
        </p:nvSpPr>
        <p:spPr bwMode="auto">
          <a:xfrm>
            <a:off x="7308850" y="263683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a[0][m-1]</a:t>
            </a:r>
            <a:endParaRPr lang="en-US" altLang="zh-CN"/>
          </a:p>
        </p:txBody>
      </p:sp>
      <p:sp>
        <p:nvSpPr>
          <p:cNvPr id="73742" name="Rectangle 14"/>
          <p:cNvSpPr>
            <a:spLocks noChangeArrowheads="1"/>
          </p:cNvSpPr>
          <p:nvPr/>
        </p:nvSpPr>
        <p:spPr bwMode="auto">
          <a:xfrm>
            <a:off x="7308850" y="306863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a[1][0]</a:t>
            </a:r>
            <a:endParaRPr lang="en-US" altLang="zh-CN"/>
          </a:p>
        </p:txBody>
      </p:sp>
      <p:sp>
        <p:nvSpPr>
          <p:cNvPr id="73743" name="Rectangle 15"/>
          <p:cNvSpPr>
            <a:spLocks noChangeArrowheads="1"/>
          </p:cNvSpPr>
          <p:nvPr/>
        </p:nvSpPr>
        <p:spPr bwMode="auto">
          <a:xfrm>
            <a:off x="7308850" y="400526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a[1][m-1]</a:t>
            </a:r>
            <a:endParaRPr lang="en-US" altLang="zh-CN"/>
          </a:p>
        </p:txBody>
      </p:sp>
      <p:sp>
        <p:nvSpPr>
          <p:cNvPr id="73744" name="Rectangle 16"/>
          <p:cNvSpPr>
            <a:spLocks noChangeArrowheads="1"/>
          </p:cNvSpPr>
          <p:nvPr/>
        </p:nvSpPr>
        <p:spPr bwMode="auto">
          <a:xfrm>
            <a:off x="7308850" y="537368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a[n-1][0]</a:t>
            </a:r>
            <a:endParaRPr lang="en-US" altLang="zh-CN"/>
          </a:p>
        </p:txBody>
      </p:sp>
      <p:sp>
        <p:nvSpPr>
          <p:cNvPr id="73745" name="Rectangle 17"/>
          <p:cNvSpPr>
            <a:spLocks noChangeArrowheads="1"/>
          </p:cNvSpPr>
          <p:nvPr/>
        </p:nvSpPr>
        <p:spPr bwMode="auto">
          <a:xfrm>
            <a:off x="7308850" y="6254750"/>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a[n-1][m-1]</a:t>
            </a:r>
            <a:endParaRPr lang="en-US" altLang="zh-CN"/>
          </a:p>
        </p:txBody>
      </p:sp>
      <p:sp>
        <p:nvSpPr>
          <p:cNvPr id="73746" name="Line 18"/>
          <p:cNvSpPr>
            <a:spLocks noChangeShapeType="1"/>
          </p:cNvSpPr>
          <p:nvPr/>
        </p:nvSpPr>
        <p:spPr bwMode="auto">
          <a:xfrm>
            <a:off x="8027988" y="2276475"/>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7" name="Line 19"/>
          <p:cNvSpPr>
            <a:spLocks noChangeShapeType="1"/>
          </p:cNvSpPr>
          <p:nvPr/>
        </p:nvSpPr>
        <p:spPr bwMode="auto">
          <a:xfrm>
            <a:off x="8027988" y="3644900"/>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8" name="Line 20"/>
          <p:cNvSpPr>
            <a:spLocks noChangeShapeType="1"/>
          </p:cNvSpPr>
          <p:nvPr/>
        </p:nvSpPr>
        <p:spPr bwMode="auto">
          <a:xfrm>
            <a:off x="8027988" y="4581525"/>
            <a:ext cx="0" cy="64770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9" name="Line 21"/>
          <p:cNvSpPr>
            <a:spLocks noChangeShapeType="1"/>
          </p:cNvSpPr>
          <p:nvPr/>
        </p:nvSpPr>
        <p:spPr bwMode="auto">
          <a:xfrm>
            <a:off x="8027988" y="5878513"/>
            <a:ext cx="0" cy="287337"/>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1" name="Rectangle 23"/>
          <p:cNvSpPr>
            <a:spLocks noChangeArrowheads="1"/>
          </p:cNvSpPr>
          <p:nvPr/>
        </p:nvSpPr>
        <p:spPr bwMode="auto">
          <a:xfrm>
            <a:off x="6804025" y="11318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latin typeface="Times New Roman" panose="02020603050405020304" pitchFamily="18" charset="0"/>
                <a:ea typeface="楷体_GB2312" pitchFamily="49" charset="-122"/>
              </a:rPr>
              <a:t>a</a:t>
            </a:r>
            <a:endParaRPr kumimoji="1" lang="en-US" altLang="zh-CN" sz="3600" b="1" i="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51620" y="184825"/>
            <a:ext cx="6840760" cy="6551739"/>
            <a:chOff x="683567" y="-315416"/>
            <a:chExt cx="7427474" cy="7487157"/>
          </a:xfrm>
        </p:grpSpPr>
        <p:pic>
          <p:nvPicPr>
            <p:cNvPr id="5" name="图片 4"/>
            <p:cNvPicPr>
              <a:picLocks noChangeAspect="1"/>
            </p:cNvPicPr>
            <p:nvPr/>
          </p:nvPicPr>
          <p:blipFill rotWithShape="1">
            <a:blip r:embed="rId1"/>
            <a:srcRect l="-4936"/>
            <a:stretch>
              <a:fillRect/>
            </a:stretch>
          </p:blipFill>
          <p:spPr>
            <a:xfrm>
              <a:off x="683569" y="-315416"/>
              <a:ext cx="7427472" cy="6756350"/>
            </a:xfrm>
            <a:prstGeom prst="rect">
              <a:avLst/>
            </a:prstGeom>
            <a:solidFill>
              <a:schemeClr val="tx1"/>
            </a:solidFill>
          </p:spPr>
        </p:pic>
        <p:pic>
          <p:nvPicPr>
            <p:cNvPr id="6" name="图片 5"/>
            <p:cNvPicPr>
              <a:picLocks noChangeAspect="1"/>
            </p:cNvPicPr>
            <p:nvPr/>
          </p:nvPicPr>
          <p:blipFill rotWithShape="1">
            <a:blip r:embed="rId2"/>
            <a:srcRect r="-11240"/>
            <a:stretch>
              <a:fillRect/>
            </a:stretch>
          </p:blipFill>
          <p:spPr>
            <a:xfrm>
              <a:off x="683567" y="6446887"/>
              <a:ext cx="7426649" cy="724854"/>
            </a:xfrm>
            <a:prstGeom prst="rect">
              <a:avLst/>
            </a:prstGeom>
            <a:solidFill>
              <a:schemeClr val="tx1"/>
            </a:solidFill>
          </p:spPr>
        </p:pic>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solidFill>
                  <a:schemeClr val="tx1"/>
                </a:solidFill>
                <a:latin typeface="Arial" panose="020B0604020202020204" pitchFamily="34" charset="0"/>
              </a:rPr>
              <a:t>Definition of General List </a:t>
            </a:r>
            <a:r>
              <a:rPr lang="en-US" altLang="zh-CN" dirty="0">
                <a:solidFill>
                  <a:srgbClr val="FFFF00"/>
                </a:solidFill>
                <a:latin typeface="Arial" panose="020B0604020202020204" pitchFamily="34" charset="0"/>
              </a:rPr>
              <a:t>(</a:t>
            </a:r>
            <a:r>
              <a:rPr lang="en-US" altLang="zh-CN" b="1" dirty="0">
                <a:solidFill>
                  <a:srgbClr val="FFFF00"/>
                </a:solidFill>
                <a:latin typeface="Arial" panose="020B0604020202020204" pitchFamily="34" charset="0"/>
              </a:rPr>
              <a:t>Lists</a:t>
            </a:r>
            <a:r>
              <a:rPr lang="en-US" altLang="zh-CN" dirty="0">
                <a:solidFill>
                  <a:srgbClr val="FFFF00"/>
                </a:solidFill>
                <a:latin typeface="Arial" panose="020B0604020202020204" pitchFamily="34" charset="0"/>
              </a:rPr>
              <a:t>)</a:t>
            </a:r>
            <a:endParaRPr lang="en-US" altLang="zh-CN" dirty="0">
              <a:solidFill>
                <a:srgbClr val="FFFF00"/>
              </a:solidFill>
              <a:latin typeface="Arial" panose="020B0604020202020204" pitchFamily="34" charset="0"/>
            </a:endParaRPr>
          </a:p>
          <a:p>
            <a:r>
              <a:rPr lang="en-US" altLang="zh-CN" dirty="0">
                <a:solidFill>
                  <a:srgbClr val="FFFF00"/>
                </a:solidFill>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a:t>
            </a:r>
            <a:r>
              <a:rPr lang="en-US" altLang="zh-CN" dirty="0" smtClean="0">
                <a:latin typeface="Arial" panose="020B0604020202020204" pitchFamily="34" charset="0"/>
              </a:rPr>
              <a:t>List</a:t>
            </a:r>
            <a:endParaRPr lang="en-US" altLang="zh-CN" dirty="0" smtClean="0">
              <a:latin typeface="Arial" panose="020B0604020202020204" pitchFamily="34" charset="0"/>
            </a:endParaRPr>
          </a:p>
          <a:p>
            <a:r>
              <a:rPr lang="en-US" altLang="zh-CN" dirty="0" smtClean="0">
                <a:latin typeface="Arial" panose="020B0604020202020204" pitchFamily="34" charset="0"/>
              </a:rPr>
              <a:t>Recursive </a:t>
            </a:r>
            <a:r>
              <a:rPr lang="en-US" altLang="zh-CN" dirty="0">
                <a:latin typeface="Arial" panose="020B0604020202020204" pitchFamily="34" charset="0"/>
              </a:rPr>
              <a:t>algorithms of General </a:t>
            </a:r>
            <a:r>
              <a:rPr lang="en-US" altLang="zh-CN" dirty="0" smtClean="0">
                <a:latin typeface="Arial" panose="020B0604020202020204" pitchFamily="34" charset="0"/>
              </a:rPr>
              <a:t>list</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395288" y="1468438"/>
            <a:ext cx="8459787" cy="446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        </a:t>
            </a:r>
            <a:r>
              <a:rPr kumimoji="1" lang="zh-CN" altLang="en-US" sz="2400" dirty="0">
                <a:latin typeface="Times New Roman" panose="02020603050405020304" pitchFamily="18" charset="0"/>
                <a:ea typeface="幼圆" panose="02010509060101010101" pitchFamily="49" charset="-122"/>
              </a:rPr>
              <a:t>通常采用链式存储结构，因为难以用顺序存储结构表示。每个数据元素可以用一个结点来表示。</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由于广义表的数据元素可能是原子，也可能是子表，因此必须用两种结构来存储，而且为了区分元素是原子还是子表，</a:t>
            </a:r>
            <a:r>
              <a:rPr kumimoji="1" lang="zh-CN" altLang="en-US" sz="2400" dirty="0">
                <a:solidFill>
                  <a:srgbClr val="FFFF00"/>
                </a:solidFill>
                <a:latin typeface="Times New Roman" panose="02020603050405020304" pitchFamily="18" charset="0"/>
                <a:ea typeface="幼圆" panose="02010509060101010101" pitchFamily="49" charset="-122"/>
              </a:rPr>
              <a:t>需设立一个标志</a:t>
            </a:r>
            <a:r>
              <a:rPr kumimoji="1" lang="zh-CN" altLang="en-US" sz="2400" dirty="0">
                <a:latin typeface="Times New Roman" panose="02020603050405020304" pitchFamily="18" charset="0"/>
                <a:ea typeface="幼圆" panose="02010509060101010101" pitchFamily="49" charset="-122"/>
              </a:rPr>
              <a:t>。</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另外，由定义可知，对于非空广义表，是由表头和表尾构成的，因此</a:t>
            </a:r>
            <a:endParaRPr kumimoji="1" lang="zh-CN" altLang="en-US" sz="2400" dirty="0">
              <a:latin typeface="Times New Roman" panose="02020603050405020304" pitchFamily="18" charset="0"/>
              <a:ea typeface="幼圆" panose="02010509060101010101" pitchFamily="49" charset="-122"/>
            </a:endParaRPr>
          </a:p>
          <a:p>
            <a:endParaRPr kumimoji="1" lang="zh-CN" altLang="en-US" sz="2400" dirty="0">
              <a:latin typeface="Times New Roman" panose="02020603050405020304" pitchFamily="18" charset="0"/>
              <a:ea typeface="幼圆" panose="02010509060101010101" pitchFamily="49" charset="-122"/>
            </a:endParaRPr>
          </a:p>
          <a:p>
            <a:r>
              <a:rPr kumimoji="1" lang="zh-CN" altLang="en-US" sz="3200" dirty="0">
                <a:latin typeface="Times New Roman" panose="02020603050405020304" pitchFamily="18" charset="0"/>
                <a:ea typeface="幼圆" panose="02010509060101010101" pitchFamily="49" charset="-122"/>
              </a:rPr>
              <a:t>        </a:t>
            </a:r>
            <a:r>
              <a:rPr kumimoji="1" lang="zh-CN" altLang="en-US" sz="2400" dirty="0">
                <a:latin typeface="Times New Roman" panose="02020603050405020304" pitchFamily="18" charset="0"/>
                <a:ea typeface="幼圆" panose="02010509060101010101" pitchFamily="49" charset="-122"/>
              </a:rPr>
              <a:t>一个  </a:t>
            </a:r>
            <a:r>
              <a:rPr kumimoji="1" lang="zh-CN" altLang="en-US" sz="2400" b="1" dirty="0">
                <a:solidFill>
                  <a:srgbClr val="FFFF00"/>
                </a:solidFill>
                <a:latin typeface="Times New Roman" panose="02020603050405020304" pitchFamily="18" charset="0"/>
                <a:ea typeface="幼圆" panose="02010509060101010101" pitchFamily="49" charset="-122"/>
              </a:rPr>
              <a:t>表结点</a:t>
            </a:r>
            <a:r>
              <a:rPr kumimoji="1" lang="zh-CN" altLang="en-US" sz="2400" dirty="0">
                <a:latin typeface="Times New Roman" panose="02020603050405020304" pitchFamily="18" charset="0"/>
                <a:ea typeface="幼圆" panose="02010509060101010101" pitchFamily="49" charset="-122"/>
              </a:rPr>
              <a:t>  可以由三个域构成：</a:t>
            </a:r>
            <a:r>
              <a:rPr kumimoji="1" lang="zh-CN" altLang="en-US" sz="2400" b="1" dirty="0">
                <a:solidFill>
                  <a:srgbClr val="FFFF00"/>
                </a:solidFill>
                <a:latin typeface="Times New Roman" panose="02020603050405020304" pitchFamily="18" charset="0"/>
                <a:ea typeface="幼圆" panose="02010509060101010101" pitchFamily="49" charset="-122"/>
              </a:rPr>
              <a:t>标志域</a:t>
            </a:r>
            <a:r>
              <a:rPr kumimoji="1" lang="zh-CN" altLang="en-US" sz="2400" dirty="0">
                <a:solidFill>
                  <a:srgbClr val="FFFF00"/>
                </a:solidFill>
                <a:latin typeface="Times New Roman" panose="02020603050405020304" pitchFamily="18" charset="0"/>
                <a:ea typeface="幼圆" panose="02010509060101010101" pitchFamily="49" charset="-122"/>
              </a:rPr>
              <a:t>、指示</a:t>
            </a:r>
            <a:r>
              <a:rPr kumimoji="1" lang="zh-CN" altLang="en-US" sz="2400" b="1" dirty="0">
                <a:solidFill>
                  <a:srgbClr val="FFFF00"/>
                </a:solidFill>
                <a:latin typeface="Times New Roman" panose="02020603050405020304" pitchFamily="18" charset="0"/>
                <a:ea typeface="幼圆" panose="02010509060101010101" pitchFamily="49" charset="-122"/>
              </a:rPr>
              <a:t>表头</a:t>
            </a:r>
            <a:r>
              <a:rPr kumimoji="1" lang="zh-CN" altLang="en-US" sz="2400" dirty="0">
                <a:solidFill>
                  <a:srgbClr val="FFFF00"/>
                </a:solidFill>
                <a:latin typeface="Times New Roman" panose="02020603050405020304" pitchFamily="18" charset="0"/>
                <a:ea typeface="幼圆" panose="02010509060101010101" pitchFamily="49" charset="-122"/>
              </a:rPr>
              <a:t>的指针域和指示</a:t>
            </a:r>
            <a:r>
              <a:rPr kumimoji="1" lang="zh-CN" altLang="en-US" sz="2400" b="1" dirty="0">
                <a:solidFill>
                  <a:srgbClr val="FFFF00"/>
                </a:solidFill>
                <a:latin typeface="Times New Roman" panose="02020603050405020304" pitchFamily="18" charset="0"/>
                <a:ea typeface="幼圆" panose="02010509060101010101" pitchFamily="49" charset="-122"/>
              </a:rPr>
              <a:t>表尾</a:t>
            </a:r>
            <a:r>
              <a:rPr kumimoji="1" lang="zh-CN" altLang="en-US" sz="2400" dirty="0">
                <a:solidFill>
                  <a:srgbClr val="FFFF00"/>
                </a:solidFill>
                <a:latin typeface="Times New Roman" panose="02020603050405020304" pitchFamily="18" charset="0"/>
                <a:ea typeface="幼圆" panose="02010509060101010101" pitchFamily="49" charset="-122"/>
              </a:rPr>
              <a:t>的指针域</a:t>
            </a:r>
            <a:r>
              <a:rPr kumimoji="1" lang="zh-CN" altLang="en-US" sz="2400" dirty="0">
                <a:latin typeface="Times New Roman" panose="02020603050405020304" pitchFamily="18" charset="0"/>
                <a:ea typeface="幼圆" panose="02010509060101010101" pitchFamily="49" charset="-122"/>
              </a:rPr>
              <a:t>；</a:t>
            </a:r>
            <a:endParaRPr kumimoji="1" lang="zh-CN" altLang="en-US" sz="2400" dirty="0">
              <a:latin typeface="Times New Roman" panose="02020603050405020304" pitchFamily="18" charset="0"/>
              <a:ea typeface="幼圆" panose="02010509060101010101" pitchFamily="49" charset="-122"/>
            </a:endParaRPr>
          </a:p>
          <a:p>
            <a:pPr>
              <a:lnSpc>
                <a:spcPct val="150000"/>
              </a:lnSpc>
            </a:pPr>
            <a:r>
              <a:rPr kumimoji="1" lang="zh-CN" altLang="en-US" sz="2400" dirty="0">
                <a:latin typeface="Times New Roman" panose="02020603050405020304" pitchFamily="18" charset="0"/>
                <a:ea typeface="幼圆" panose="02010509060101010101" pitchFamily="49" charset="-122"/>
              </a:rPr>
              <a:t>而  </a:t>
            </a:r>
            <a:r>
              <a:rPr kumimoji="1" lang="zh-CN" altLang="en-US" sz="2400" b="1" dirty="0">
                <a:solidFill>
                  <a:srgbClr val="FFFF00"/>
                </a:solidFill>
                <a:latin typeface="Times New Roman" panose="02020603050405020304" pitchFamily="18" charset="0"/>
                <a:ea typeface="幼圆" panose="02010509060101010101" pitchFamily="49" charset="-122"/>
              </a:rPr>
              <a:t>原子结点</a:t>
            </a:r>
            <a:r>
              <a:rPr kumimoji="1" lang="zh-CN" altLang="en-US" sz="2400" dirty="0">
                <a:latin typeface="Times New Roman" panose="02020603050405020304" pitchFamily="18" charset="0"/>
                <a:ea typeface="幼圆" panose="02010509060101010101" pitchFamily="49" charset="-122"/>
              </a:rPr>
              <a:t>  只需两个域：</a:t>
            </a:r>
            <a:r>
              <a:rPr kumimoji="1" lang="zh-CN" altLang="en-US" sz="2400" b="1" dirty="0">
                <a:solidFill>
                  <a:srgbClr val="FFFF00"/>
                </a:solidFill>
                <a:latin typeface="Times New Roman" panose="02020603050405020304" pitchFamily="18" charset="0"/>
                <a:ea typeface="幼圆" panose="02010509060101010101" pitchFamily="49" charset="-122"/>
              </a:rPr>
              <a:t>标志域</a:t>
            </a:r>
            <a:r>
              <a:rPr kumimoji="1" lang="zh-CN" altLang="en-US" sz="2400" dirty="0">
                <a:solidFill>
                  <a:srgbClr val="FFFF00"/>
                </a:solidFill>
                <a:latin typeface="Times New Roman" panose="02020603050405020304" pitchFamily="18" charset="0"/>
                <a:ea typeface="幼圆" panose="02010509060101010101" pitchFamily="49" charset="-122"/>
              </a:rPr>
              <a:t>和</a:t>
            </a:r>
            <a:r>
              <a:rPr kumimoji="1" lang="zh-CN" altLang="en-US" sz="2400" b="1" dirty="0">
                <a:solidFill>
                  <a:srgbClr val="FFFF00"/>
                </a:solidFill>
                <a:latin typeface="Times New Roman" panose="02020603050405020304" pitchFamily="18" charset="0"/>
                <a:ea typeface="幼圆" panose="02010509060101010101" pitchFamily="49" charset="-122"/>
              </a:rPr>
              <a:t>值</a:t>
            </a:r>
            <a:r>
              <a:rPr kumimoji="1" lang="zh-CN" altLang="en-US" sz="2400" dirty="0">
                <a:solidFill>
                  <a:srgbClr val="FFFF00"/>
                </a:solidFill>
                <a:latin typeface="Times New Roman" panose="02020603050405020304" pitchFamily="18" charset="0"/>
                <a:ea typeface="幼圆" panose="02010509060101010101" pitchFamily="49" charset="-122"/>
              </a:rPr>
              <a:t>域</a:t>
            </a:r>
            <a:r>
              <a:rPr kumimoji="1" lang="zh-CN" altLang="en-US" sz="2400" dirty="0">
                <a:latin typeface="Times New Roman" panose="02020603050405020304" pitchFamily="18" charset="0"/>
                <a:ea typeface="幼圆" panose="02010509060101010101" pitchFamily="49" charset="-122"/>
              </a:rPr>
              <a:t>。</a:t>
            </a:r>
            <a:endParaRPr kumimoji="1" lang="zh-CN" altLang="en-US" sz="2400" dirty="0">
              <a:latin typeface="Times New Roman" panose="02020603050405020304" pitchFamily="18" charset="0"/>
              <a:ea typeface="幼圆" panose="02010509060101010101" pitchFamily="49" charset="-122"/>
            </a:endParaRPr>
          </a:p>
        </p:txBody>
      </p:sp>
      <p:sp>
        <p:nvSpPr>
          <p:cNvPr id="18437" name="Rectangle 5"/>
          <p:cNvSpPr>
            <a:spLocks noGrp="1" noChangeArrowheads="1"/>
          </p:cNvSpPr>
          <p:nvPr>
            <p:ph type="title"/>
          </p:nvPr>
        </p:nvSpPr>
        <p:spPr/>
        <p:txBody>
          <a:bodyPr/>
          <a:lstStyle/>
          <a:p>
            <a:r>
              <a:rPr lang="en-US" altLang="zh-CN" sz="4000" dirty="0"/>
              <a:t>5.4 Representation of General list</a:t>
            </a:r>
            <a:endParaRPr lang="en-US" altLang="zh-CN" sz="4000" dirty="0"/>
          </a:p>
        </p:txBody>
      </p:sp>
      <p:sp>
        <p:nvSpPr>
          <p:cNvPr id="18439" name="Rectangle 7"/>
          <p:cNvSpPr>
            <a:spLocks noChangeArrowheads="1"/>
          </p:cNvSpPr>
          <p:nvPr/>
        </p:nvSpPr>
        <p:spPr bwMode="auto">
          <a:xfrm>
            <a:off x="1976120" y="4531995"/>
            <a:ext cx="1089660" cy="41148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Rectangle 8"/>
          <p:cNvSpPr>
            <a:spLocks noChangeArrowheads="1"/>
          </p:cNvSpPr>
          <p:nvPr/>
        </p:nvSpPr>
        <p:spPr bwMode="auto">
          <a:xfrm>
            <a:off x="899795" y="5445125"/>
            <a:ext cx="1375410" cy="3714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9388" y="619870"/>
            <a:ext cx="88184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enum</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ATOM, LIST} </a:t>
            </a:r>
            <a:r>
              <a:rPr kumimoji="1" lang="en-US" altLang="zh-CN" sz="2400" dirty="0" err="1">
                <a:latin typeface="Times New Roman" panose="02020603050405020304" pitchFamily="18" charset="0"/>
                <a:ea typeface="幼圆" panose="02010509060101010101" pitchFamily="49" charset="-122"/>
              </a:rPr>
              <a:t>ElemTag</a:t>
            </a:r>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smtClean="0">
              <a:latin typeface="Times New Roman" panose="02020603050405020304" pitchFamily="18" charset="0"/>
              <a:ea typeface="幼圆" panose="02010509060101010101" pitchFamily="49" charset="-122"/>
            </a:endParaRPr>
          </a:p>
          <a:p>
            <a:r>
              <a:rPr kumimoji="1" lang="en-US" altLang="zh-CN" sz="2400" dirty="0" smtClean="0">
                <a:solidFill>
                  <a:srgbClr val="33CC33"/>
                </a:solidFill>
                <a:latin typeface="Times New Roman" panose="02020603050405020304" pitchFamily="18" charset="0"/>
                <a:ea typeface="幼圆" panose="02010509060101010101" pitchFamily="49" charset="-122"/>
              </a:rPr>
              <a:t>//ATOM==</a:t>
            </a:r>
            <a:r>
              <a:rPr kumimoji="1" lang="en-US" altLang="zh-CN" sz="2400" dirty="0">
                <a:solidFill>
                  <a:srgbClr val="33CC33"/>
                </a:solidFill>
                <a:latin typeface="Times New Roman" panose="02020603050405020304" pitchFamily="18" charset="0"/>
                <a:ea typeface="幼圆" panose="02010509060101010101" pitchFamily="49" charset="-122"/>
              </a:rPr>
              <a:t>0 </a:t>
            </a:r>
            <a:r>
              <a:rPr kumimoji="1" lang="zh-CN" altLang="en-US" sz="2400" dirty="0">
                <a:solidFill>
                  <a:srgbClr val="33CC33"/>
                </a:solidFill>
                <a:latin typeface="Times New Roman" panose="02020603050405020304" pitchFamily="18" charset="0"/>
                <a:ea typeface="幼圆" panose="02010509060101010101" pitchFamily="49" charset="-122"/>
              </a:rPr>
              <a:t>原子</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LIST==</a:t>
            </a:r>
            <a:r>
              <a:rPr kumimoji="1" lang="en-US" altLang="zh-CN" sz="2400" dirty="0">
                <a:solidFill>
                  <a:srgbClr val="33CC33"/>
                </a:solidFill>
                <a:latin typeface="Times New Roman" panose="02020603050405020304" pitchFamily="18" charset="0"/>
                <a:ea typeface="幼圆" panose="02010509060101010101" pitchFamily="49" charset="-122"/>
              </a:rPr>
              <a:t>1</a:t>
            </a:r>
            <a:r>
              <a:rPr kumimoji="1" lang="zh-CN" altLang="en-US" sz="2400" dirty="0">
                <a:solidFill>
                  <a:srgbClr val="33CC33"/>
                </a:solidFill>
                <a:latin typeface="Times New Roman" panose="02020603050405020304" pitchFamily="18" charset="0"/>
                <a:ea typeface="幼圆" panose="02010509060101010101" pitchFamily="49" charset="-122"/>
              </a:rPr>
              <a:t>子表</a:t>
            </a:r>
            <a:endParaRPr kumimoji="1" lang="en-US" altLang="zh-CN" sz="2400" dirty="0">
              <a:solidFill>
                <a:srgbClr val="33CC33"/>
              </a:solidFill>
              <a:latin typeface="Times New Roman" panose="02020603050405020304" pitchFamily="18" charset="0"/>
              <a:ea typeface="幼圆" panose="02010509060101010101" pitchFamily="49" charset="-122"/>
            </a:endParaRPr>
          </a:p>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int</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AtomType</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struct</a:t>
            </a:r>
            <a:r>
              <a:rPr kumimoji="1" lang="en-US" altLang="zh-CN" sz="2400" dirty="0">
                <a:latin typeface="Times New Roman" panose="02020603050405020304" pitchFamily="18" charset="0"/>
                <a:ea typeface="幼圆" panose="02010509060101010101" pitchFamily="49" charset="-122"/>
              </a:rPr>
              <a:t> _</a:t>
            </a:r>
            <a:r>
              <a:rPr kumimoji="1" lang="en-US" altLang="zh-CN" sz="2400" dirty="0" err="1">
                <a:latin typeface="Times New Roman" panose="02020603050405020304" pitchFamily="18" charset="0"/>
                <a:ea typeface="幼圆" panose="02010509060101010101" pitchFamily="49" charset="-122"/>
              </a:rPr>
              <a:t>GLNode</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ElemTag</a:t>
            </a:r>
            <a:r>
              <a:rPr kumimoji="1" lang="en-US" altLang="zh-CN" sz="2400" dirty="0" smtClean="0">
                <a:latin typeface="Times New Roman" panose="02020603050405020304" pitchFamily="18" charset="0"/>
                <a:ea typeface="幼圆" panose="02010509060101010101" pitchFamily="49" charset="-122"/>
              </a:rPr>
              <a:t>  tag</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b="1" dirty="0" smtClean="0">
                <a:solidFill>
                  <a:srgbClr val="FFFF00"/>
                </a:solidFill>
                <a:latin typeface="Times New Roman" panose="02020603050405020304" pitchFamily="18" charset="0"/>
                <a:ea typeface="幼圆" panose="02010509060101010101" pitchFamily="49" charset="-122"/>
              </a:rPr>
              <a:t>    union</a:t>
            </a:r>
            <a:endParaRPr kumimoji="1" lang="en-US" altLang="zh-CN" sz="2400" b="1" dirty="0">
              <a:solidFill>
                <a:srgbClr val="FFFF00"/>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AtomType</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a:solidFill>
                  <a:srgbClr val="FFFF00"/>
                </a:solidFill>
                <a:latin typeface="Times New Roman" panose="02020603050405020304" pitchFamily="18" charset="0"/>
                <a:ea typeface="幼圆" panose="02010509060101010101" pitchFamily="49" charset="-122"/>
              </a:rPr>
              <a:t>atom</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a:solidFill>
                  <a:srgbClr val="33CC33"/>
                </a:solidFill>
                <a:latin typeface="Times New Roman" panose="02020603050405020304" pitchFamily="18" charset="0"/>
                <a:ea typeface="幼圆" panose="02010509060101010101" pitchFamily="49" charset="-122"/>
              </a:rPr>
              <a:t>原子结点的值域</a:t>
            </a:r>
            <a:endParaRPr kumimoji="1" lang="zh-CN" altLang="en-US"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err="1" smtClean="0">
                <a:solidFill>
                  <a:srgbClr val="FFC000"/>
                </a:solidFill>
                <a:latin typeface="Times New Roman" panose="02020603050405020304" pitchFamily="18" charset="0"/>
                <a:ea typeface="幼圆" panose="02010509060101010101" pitchFamily="49" charset="-122"/>
              </a:rPr>
              <a:t>struct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FFFF00"/>
                </a:solidFill>
                <a:latin typeface="Times New Roman" panose="02020603050405020304" pitchFamily="18" charset="0"/>
                <a:ea typeface="幼圆" panose="02010509060101010101" pitchFamily="49" charset="-122"/>
              </a:rPr>
              <a:t>/* </a:t>
            </a:r>
            <a:r>
              <a:rPr kumimoji="1" lang="zh-CN" altLang="en-US" sz="2400" dirty="0">
                <a:solidFill>
                  <a:srgbClr val="FFFF00"/>
                </a:solidFill>
                <a:latin typeface="Times New Roman" panose="02020603050405020304" pitchFamily="18" charset="0"/>
                <a:ea typeface="幼圆" panose="02010509060101010101" pitchFamily="49" charset="-122"/>
              </a:rPr>
              <a:t>想一想，为什么这儿又使用一个结构体 *</a:t>
            </a:r>
            <a:r>
              <a:rPr kumimoji="1" lang="en-US" altLang="zh-CN" sz="2400" dirty="0">
                <a:solidFill>
                  <a:srgbClr val="FFFF00"/>
                </a:solidFill>
                <a:latin typeface="Times New Roman" panose="02020603050405020304" pitchFamily="18" charset="0"/>
                <a:ea typeface="幼圆" panose="02010509060101010101" pitchFamily="49" charset="-122"/>
              </a:rPr>
              <a:t>/</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struct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_</a:t>
            </a:r>
            <a:r>
              <a:rPr kumimoji="1" lang="en-US" altLang="zh-CN" sz="2400" dirty="0" err="1">
                <a:latin typeface="Times New Roman" panose="02020603050405020304" pitchFamily="18" charset="0"/>
                <a:ea typeface="幼圆" panose="02010509060101010101" pitchFamily="49" charset="-122"/>
              </a:rPr>
              <a:t>GLNode</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head,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tail;</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 </a:t>
            </a:r>
            <a:r>
              <a:rPr kumimoji="1" lang="en-US" altLang="zh-CN" sz="2400" b="1" dirty="0" err="1" smtClean="0">
                <a:solidFill>
                  <a:srgbClr val="FFFF00"/>
                </a:solidFill>
                <a:latin typeface="Times New Roman" panose="02020603050405020304" pitchFamily="18" charset="0"/>
                <a:ea typeface="幼圆" panose="02010509060101010101" pitchFamily="49" charset="-122"/>
              </a:rPr>
              <a:t>ptr</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a:solidFill>
                  <a:srgbClr val="33CC33"/>
                </a:solidFill>
                <a:latin typeface="Times New Roman" panose="02020603050405020304" pitchFamily="18" charset="0"/>
                <a:ea typeface="幼圆" panose="02010509060101010101" pitchFamily="49" charset="-122"/>
              </a:rPr>
              <a:t>表结点的指针域</a:t>
            </a:r>
            <a:r>
              <a:rPr kumimoji="1" lang="zh-CN" altLang="en-US" sz="2400" dirty="0" smtClean="0">
                <a:solidFill>
                  <a:srgbClr val="33CC33"/>
                </a:solidFill>
                <a:latin typeface="Times New Roman" panose="02020603050405020304" pitchFamily="18" charset="0"/>
                <a:ea typeface="幼圆" panose="02010509060101010101" pitchFamily="49" charset="-122"/>
              </a:rPr>
              <a:t>，</a:t>
            </a:r>
            <a:r>
              <a:rPr kumimoji="1" lang="en-US" altLang="zh-CN" sz="2400" dirty="0" err="1" smtClean="0">
                <a:solidFill>
                  <a:srgbClr val="33CC33"/>
                </a:solidFill>
                <a:latin typeface="Times New Roman" panose="02020603050405020304" pitchFamily="18" charset="0"/>
                <a:ea typeface="幼圆" panose="02010509060101010101" pitchFamily="49" charset="-122"/>
              </a:rPr>
              <a:t>ptr.head</a:t>
            </a:r>
            <a:r>
              <a:rPr kumimoji="1" lang="zh-CN" altLang="en-US" sz="2400" dirty="0" smtClean="0">
                <a:solidFill>
                  <a:srgbClr val="66FF33"/>
                </a:solidFill>
                <a:latin typeface="Times New Roman" panose="02020603050405020304" pitchFamily="18" charset="0"/>
                <a:ea typeface="幼圆" panose="02010509060101010101" pitchFamily="49" charset="-122"/>
              </a:rPr>
              <a:t>是</a:t>
            </a:r>
            <a:r>
              <a:rPr kumimoji="1" lang="zh-CN" altLang="en-US" sz="2400" b="1" dirty="0" smtClean="0">
                <a:solidFill>
                  <a:srgbClr val="66FF33"/>
                </a:solidFill>
                <a:latin typeface="Times New Roman" panose="02020603050405020304" pitchFamily="18" charset="0"/>
                <a:ea typeface="幼圆" panose="02010509060101010101" pitchFamily="49" charset="-122"/>
              </a:rPr>
              <a:t>表头</a:t>
            </a:r>
            <a:r>
              <a:rPr kumimoji="1" lang="zh-CN" altLang="en-US" sz="2400" dirty="0" smtClean="0">
                <a:solidFill>
                  <a:srgbClr val="66FF33"/>
                </a:solidFill>
                <a:latin typeface="Times New Roman" panose="02020603050405020304" pitchFamily="18" charset="0"/>
                <a:ea typeface="幼圆" panose="02010509060101010101" pitchFamily="49" charset="-122"/>
              </a:rPr>
              <a:t>，</a:t>
            </a:r>
            <a:r>
              <a:rPr kumimoji="1" lang="en-US" altLang="zh-CN" sz="2400" dirty="0" err="1" smtClean="0">
                <a:solidFill>
                  <a:srgbClr val="66FF33"/>
                </a:solidFill>
                <a:latin typeface="Times New Roman" panose="02020603050405020304" pitchFamily="18" charset="0"/>
                <a:ea typeface="幼圆" panose="02010509060101010101" pitchFamily="49" charset="-122"/>
              </a:rPr>
              <a:t>ptr.tail</a:t>
            </a:r>
            <a:r>
              <a:rPr kumimoji="1" lang="zh-CN" altLang="en-US" sz="2400" dirty="0">
                <a:solidFill>
                  <a:srgbClr val="66FF33"/>
                </a:solidFill>
                <a:latin typeface="Times New Roman" panose="02020603050405020304" pitchFamily="18" charset="0"/>
                <a:ea typeface="幼圆" panose="02010509060101010101" pitchFamily="49" charset="-122"/>
              </a:rPr>
              <a:t>是</a:t>
            </a:r>
            <a:r>
              <a:rPr kumimoji="1" lang="zh-CN" altLang="en-US" sz="2400" b="1" dirty="0">
                <a:solidFill>
                  <a:srgbClr val="66FF33"/>
                </a:solidFill>
                <a:latin typeface="Times New Roman" panose="02020603050405020304" pitchFamily="18" charset="0"/>
                <a:ea typeface="幼圆" panose="02010509060101010101" pitchFamily="49" charset="-122"/>
              </a:rPr>
              <a:t>表尾</a:t>
            </a:r>
            <a:endParaRPr kumimoji="1" lang="zh-CN" altLang="en-US" sz="2400" b="1" dirty="0">
              <a:solidFill>
                <a:srgbClr val="66FF33"/>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FFFF00"/>
                </a:solidFill>
                <a:latin typeface="Times New Roman" panose="02020603050405020304" pitchFamily="18" charset="0"/>
                <a:ea typeface="幼圆" panose="02010509060101010101" pitchFamily="49" charset="-122"/>
              </a:rPr>
              <a:t>*</a:t>
            </a:r>
            <a:r>
              <a:rPr kumimoji="1" lang="en-US" altLang="zh-CN" sz="2400" dirty="0" err="1">
                <a:solidFill>
                  <a:srgbClr val="FFFF00"/>
                </a:solidFill>
                <a:latin typeface="Times New Roman" panose="02020603050405020304" pitchFamily="18" charset="0"/>
                <a:ea typeface="幼圆" panose="02010509060101010101" pitchFamily="49" charset="-122"/>
              </a:rPr>
              <a:t>GList</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
        <p:nvSpPr>
          <p:cNvPr id="19459" name="Rectangle 3"/>
          <p:cNvSpPr>
            <a:spLocks noChangeArrowheads="1"/>
          </p:cNvSpPr>
          <p:nvPr/>
        </p:nvSpPr>
        <p:spPr bwMode="auto">
          <a:xfrm>
            <a:off x="179388" y="116632"/>
            <a:ext cx="8713787"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ea typeface="幼圆" panose="02010509060101010101" pitchFamily="49" charset="-122"/>
              </a:rPr>
              <a:t>Representation of General list: </a:t>
            </a:r>
            <a:r>
              <a:rPr kumimoji="1" lang="zh-CN" altLang="en-US" sz="2400" b="1" dirty="0">
                <a:solidFill>
                  <a:srgbClr val="FFFF00"/>
                </a:solidFill>
                <a:latin typeface="Times New Roman" panose="02020603050405020304" pitchFamily="18" charset="0"/>
                <a:ea typeface="幼圆" panose="02010509060101010101" pitchFamily="49" charset="-122"/>
              </a:rPr>
              <a:t>表</a:t>
            </a:r>
            <a:r>
              <a:rPr kumimoji="1" lang="zh-CN" altLang="en-US" sz="2400" b="1" dirty="0" smtClean="0">
                <a:solidFill>
                  <a:srgbClr val="FFFF00"/>
                </a:solidFill>
                <a:latin typeface="Times New Roman" panose="02020603050405020304" pitchFamily="18" charset="0"/>
                <a:ea typeface="幼圆" panose="02010509060101010101" pitchFamily="49" charset="-122"/>
              </a:rPr>
              <a:t>头</a:t>
            </a:r>
            <a:r>
              <a:rPr kumimoji="1" lang="en-US" altLang="zh-CN" sz="2400" b="1" dirty="0" smtClean="0">
                <a:solidFill>
                  <a:srgbClr val="FFFF00"/>
                </a:solidFill>
                <a:latin typeface="Times New Roman" panose="02020603050405020304" pitchFamily="18" charset="0"/>
                <a:ea typeface="幼圆" panose="02010509060101010101" pitchFamily="49" charset="-122"/>
              </a:rPr>
              <a:t>-</a:t>
            </a:r>
            <a:r>
              <a:rPr kumimoji="1" lang="zh-CN" altLang="en-US" sz="2400" b="1" dirty="0" smtClean="0">
                <a:solidFill>
                  <a:srgbClr val="FFFF00"/>
                </a:solidFill>
                <a:latin typeface="Times New Roman" panose="02020603050405020304" pitchFamily="18" charset="0"/>
                <a:ea typeface="幼圆" panose="02010509060101010101" pitchFamily="49" charset="-122"/>
              </a:rPr>
              <a:t>表</a:t>
            </a:r>
            <a:r>
              <a:rPr kumimoji="1" lang="zh-CN" altLang="en-US" sz="2400" b="1" dirty="0">
                <a:solidFill>
                  <a:srgbClr val="FFFF00"/>
                </a:solidFill>
                <a:latin typeface="Times New Roman" panose="02020603050405020304" pitchFamily="18" charset="0"/>
                <a:ea typeface="幼圆" panose="02010509060101010101" pitchFamily="49" charset="-122"/>
              </a:rPr>
              <a:t>尾</a:t>
            </a:r>
            <a:r>
              <a:rPr kumimoji="1" lang="zh-CN" altLang="en-US" sz="2400" dirty="0">
                <a:solidFill>
                  <a:srgbClr val="FFFF00"/>
                </a:solidFill>
                <a:latin typeface="Times New Roman" panose="02020603050405020304" pitchFamily="18" charset="0"/>
                <a:ea typeface="幼圆" panose="02010509060101010101" pitchFamily="49" charset="-122"/>
              </a:rPr>
              <a:t>表示法</a:t>
            </a:r>
            <a:endParaRPr kumimoji="1" lang="zh-CN" altLang="en-US" sz="2400" dirty="0">
              <a:solidFill>
                <a:srgbClr val="FFFF00"/>
              </a:solidFill>
              <a:latin typeface="Times New Roman" panose="02020603050405020304" pitchFamily="18" charset="0"/>
              <a:ea typeface="幼圆" panose="02010509060101010101" pitchFamily="49" charset="-122"/>
            </a:endParaRPr>
          </a:p>
        </p:txBody>
      </p:sp>
      <p:grpSp>
        <p:nvGrpSpPr>
          <p:cNvPr id="3" name="组合 2"/>
          <p:cNvGrpSpPr/>
          <p:nvPr/>
        </p:nvGrpSpPr>
        <p:grpSpPr>
          <a:xfrm>
            <a:off x="4643611" y="2271662"/>
            <a:ext cx="2305050" cy="431800"/>
            <a:chOff x="4643611" y="2060848"/>
            <a:chExt cx="2305050" cy="431800"/>
          </a:xfrm>
        </p:grpSpPr>
        <p:sp>
          <p:nvSpPr>
            <p:cNvPr id="6" name="Rectangle 4"/>
            <p:cNvSpPr>
              <a:spLocks noChangeArrowheads="1"/>
            </p:cNvSpPr>
            <p:nvPr/>
          </p:nvSpPr>
          <p:spPr bwMode="auto">
            <a:xfrm>
              <a:off x="4643611" y="2060848"/>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5796136" y="2060848"/>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a:solidFill>
                    <a:srgbClr val="CC0000"/>
                  </a:solidFill>
                  <a:latin typeface="Times New Roman" panose="02020603050405020304" pitchFamily="18" charset="0"/>
                  <a:cs typeface="Times New Roman" panose="02020603050405020304" pitchFamily="18" charset="0"/>
                </a:rPr>
                <a:t>atom</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4643611" y="2919734"/>
            <a:ext cx="3456384" cy="437258"/>
            <a:chOff x="4645198" y="2919486"/>
            <a:chExt cx="3456384" cy="437258"/>
          </a:xfrm>
        </p:grpSpPr>
        <p:sp>
          <p:nvSpPr>
            <p:cNvPr id="8" name="Rectangle 6"/>
            <p:cNvSpPr>
              <a:spLocks noChangeArrowheads="1"/>
            </p:cNvSpPr>
            <p:nvPr/>
          </p:nvSpPr>
          <p:spPr bwMode="auto">
            <a:xfrm>
              <a:off x="4645198" y="291948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797723" y="291948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head</a:t>
              </a:r>
              <a:endParaRPr lang="en-US" altLang="zh-CN" b="1" i="1">
                <a:solidFill>
                  <a:srgbClr val="CC0000"/>
                </a:solidFill>
                <a:latin typeface="Times New Roman" panose="02020603050405020304" pitchFamily="18" charset="0"/>
                <a:cs typeface="Times New Roman" panose="02020603050405020304" pitchFamily="18" charset="0"/>
              </a:endParaRPr>
            </a:p>
          </p:txBody>
        </p:sp>
        <p:sp>
          <p:nvSpPr>
            <p:cNvPr id="10" name="Rectangle 8"/>
            <p:cNvSpPr>
              <a:spLocks noChangeArrowheads="1"/>
            </p:cNvSpPr>
            <p:nvPr/>
          </p:nvSpPr>
          <p:spPr bwMode="auto">
            <a:xfrm>
              <a:off x="6948661" y="291948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tail</a:t>
              </a:r>
              <a:endParaRPr lang="en-US" altLang="zh-CN" b="1" i="1">
                <a:solidFill>
                  <a:srgbClr val="CC0000"/>
                </a:solidFill>
                <a:latin typeface="Times New Roman" panose="02020603050405020304" pitchFamily="18" charset="0"/>
                <a:cs typeface="Times New Roman" panose="02020603050405020304" pitchFamily="18" charset="0"/>
              </a:endParaRPr>
            </a:p>
          </p:txBody>
        </p:sp>
        <p:sp>
          <p:nvSpPr>
            <p:cNvPr id="11" name="Rectangle 7"/>
            <p:cNvSpPr>
              <a:spLocks noChangeArrowheads="1"/>
            </p:cNvSpPr>
            <p:nvPr/>
          </p:nvSpPr>
          <p:spPr bwMode="auto">
            <a:xfrm>
              <a:off x="5796136" y="2924944"/>
              <a:ext cx="2305446" cy="431800"/>
            </a:xfrm>
            <a:prstGeom prst="rect">
              <a:avLst/>
            </a:prstGeom>
            <a:noFill/>
            <a:ln w="38100">
              <a:solidFill>
                <a:srgbClr val="C00000"/>
              </a:solidFill>
              <a:miter lim="800000"/>
            </a:ln>
            <a:effectLst/>
          </p:spPr>
          <p:txBody>
            <a:bodyPr wrap="none" anchor="ctr"/>
            <a:lstStyle/>
            <a:p>
              <a:pPr algn="ct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sp>
        <p:nvSpPr>
          <p:cNvPr id="13" name="Rectangle 7"/>
          <p:cNvSpPr>
            <a:spLocks noChangeArrowheads="1"/>
          </p:cNvSpPr>
          <p:nvPr/>
        </p:nvSpPr>
        <p:spPr bwMode="auto">
          <a:xfrm>
            <a:off x="5796928" y="2919362"/>
            <a:ext cx="2303464" cy="431800"/>
          </a:xfrm>
          <a:prstGeom prst="rect">
            <a:avLst/>
          </a:prstGeom>
          <a:solidFill>
            <a:srgbClr val="3399FF">
              <a:alpha val="50196"/>
            </a:srgbClr>
          </a:solidFill>
          <a:ln w="9525">
            <a:solidFill>
              <a:schemeClr val="tx1"/>
            </a:solidFill>
            <a:miter lim="800000"/>
          </a:ln>
          <a:effectLst/>
        </p:spPr>
        <p:txBody>
          <a:bodyPr wrap="none" anchor="ctr"/>
          <a:lstStyle/>
          <a:p>
            <a:pPr algn="ctr"/>
            <a:r>
              <a:rPr lang="en-US" altLang="zh-CN" b="1" i="1" dirty="0" err="1" smtClean="0">
                <a:solidFill>
                  <a:srgbClr val="FFFF00"/>
                </a:solidFill>
                <a:latin typeface="Times New Roman" panose="02020603050405020304" pitchFamily="18" charset="0"/>
                <a:cs typeface="Times New Roman" panose="02020603050405020304" pitchFamily="18" charset="0"/>
              </a:rPr>
              <a:t>ptr</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755650"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83973" name="Rectangle 5"/>
          <p:cNvSpPr>
            <a:spLocks noChangeArrowheads="1"/>
          </p:cNvSpPr>
          <p:nvPr/>
        </p:nvSpPr>
        <p:spPr bwMode="auto">
          <a:xfrm>
            <a:off x="1908175" y="83661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a:solidFill>
                  <a:srgbClr val="CC0000"/>
                </a:solidFill>
                <a:latin typeface="Times New Roman" panose="02020603050405020304" pitchFamily="18" charset="0"/>
                <a:cs typeface="Times New Roman" panose="02020603050405020304" pitchFamily="18" charset="0"/>
              </a:rPr>
              <a:t>atom</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sp>
        <p:nvSpPr>
          <p:cNvPr id="83974" name="Rectangle 6"/>
          <p:cNvSpPr>
            <a:spLocks noChangeArrowheads="1"/>
          </p:cNvSpPr>
          <p:nvPr/>
        </p:nvSpPr>
        <p:spPr bwMode="auto">
          <a:xfrm>
            <a:off x="4572000"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83975" name="Rectangle 7"/>
          <p:cNvSpPr>
            <a:spLocks noChangeArrowheads="1"/>
          </p:cNvSpPr>
          <p:nvPr/>
        </p:nvSpPr>
        <p:spPr bwMode="auto">
          <a:xfrm>
            <a:off x="5724525"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head</a:t>
            </a:r>
            <a:endParaRPr lang="en-US" altLang="zh-CN" b="1" i="1">
              <a:solidFill>
                <a:srgbClr val="CC0000"/>
              </a:solidFill>
              <a:latin typeface="Times New Roman" panose="02020603050405020304" pitchFamily="18" charset="0"/>
              <a:cs typeface="Times New Roman" panose="02020603050405020304" pitchFamily="18" charset="0"/>
            </a:endParaRPr>
          </a:p>
        </p:txBody>
      </p:sp>
      <p:sp>
        <p:nvSpPr>
          <p:cNvPr id="83976" name="Rectangle 8"/>
          <p:cNvSpPr>
            <a:spLocks noChangeArrowheads="1"/>
          </p:cNvSpPr>
          <p:nvPr/>
        </p:nvSpPr>
        <p:spPr bwMode="auto">
          <a:xfrm>
            <a:off x="6875463"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tail</a:t>
            </a:r>
            <a:endParaRPr lang="en-US" altLang="zh-CN" b="1" i="1">
              <a:solidFill>
                <a:srgbClr val="CC0000"/>
              </a:solidFill>
              <a:latin typeface="Times New Roman" panose="02020603050405020304" pitchFamily="18" charset="0"/>
              <a:cs typeface="Times New Roman" panose="02020603050405020304" pitchFamily="18" charset="0"/>
            </a:endParaRPr>
          </a:p>
        </p:txBody>
      </p:sp>
      <p:sp>
        <p:nvSpPr>
          <p:cNvPr id="83977" name="Text Box 9"/>
          <p:cNvSpPr txBox="1">
            <a:spLocks noChangeArrowheads="1"/>
          </p:cNvSpPr>
          <p:nvPr/>
        </p:nvSpPr>
        <p:spPr bwMode="auto">
          <a:xfrm>
            <a:off x="106998" y="1754505"/>
            <a:ext cx="7188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FF00"/>
                </a:solidFill>
                <a:cs typeface="Arial" panose="020B0604020202020204" pitchFamily="34" charset="0"/>
              </a:rPr>
              <a:t>空表</a:t>
            </a:r>
            <a:r>
              <a:rPr lang="en-US" altLang="zh-CN" b="1" dirty="0">
                <a:solidFill>
                  <a:srgbClr val="FFFF00"/>
                </a:solidFill>
                <a:cs typeface="Arial" panose="020B0604020202020204" pitchFamily="34" charset="0"/>
              </a:rPr>
              <a:t>:</a:t>
            </a:r>
            <a:endParaRPr lang="en-US" altLang="zh-CN" b="1" dirty="0">
              <a:solidFill>
                <a:srgbClr val="FFFF00"/>
              </a:solidFill>
              <a:cs typeface="Arial" panose="020B0604020202020204" pitchFamily="34" charset="0"/>
            </a:endParaRPr>
          </a:p>
        </p:txBody>
      </p:sp>
      <p:sp>
        <p:nvSpPr>
          <p:cNvPr id="84028" name="Text Box 60"/>
          <p:cNvSpPr txBox="1">
            <a:spLocks noChangeArrowheads="1"/>
          </p:cNvSpPr>
          <p:nvPr/>
        </p:nvSpPr>
        <p:spPr bwMode="auto">
          <a:xfrm>
            <a:off x="663575" y="255588"/>
            <a:ext cx="27033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ATOM node </a:t>
            </a:r>
            <a:r>
              <a:rPr lang="zh-CN" altLang="en-US" sz="2000" b="1" dirty="0">
                <a:ea typeface="幼圆" panose="02010509060101010101" pitchFamily="49" charset="-122"/>
              </a:rPr>
              <a:t>原子结点</a:t>
            </a:r>
            <a:endParaRPr lang="zh-CN" altLang="en-US" sz="2000" b="1" dirty="0">
              <a:ea typeface="幼圆" panose="02010509060101010101" pitchFamily="49" charset="-122"/>
            </a:endParaRPr>
          </a:p>
        </p:txBody>
      </p:sp>
      <p:sp>
        <p:nvSpPr>
          <p:cNvPr id="84029" name="Text Box 61"/>
          <p:cNvSpPr txBox="1">
            <a:spLocks noChangeArrowheads="1"/>
          </p:cNvSpPr>
          <p:nvPr/>
        </p:nvSpPr>
        <p:spPr bwMode="auto">
          <a:xfrm>
            <a:off x="4572000" y="25558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LIST node </a:t>
            </a:r>
            <a:r>
              <a:rPr lang="zh-CN" altLang="en-US" sz="2000" b="1" dirty="0">
                <a:ea typeface="幼圆" panose="02010509060101010101" pitchFamily="49" charset="-122"/>
              </a:rPr>
              <a:t>表结点</a:t>
            </a:r>
            <a:endParaRPr lang="zh-CN" altLang="en-US" sz="2000" b="1" dirty="0">
              <a:ea typeface="幼圆" panose="02010509060101010101" pitchFamily="49" charset="-122"/>
            </a:endParaRPr>
          </a:p>
        </p:txBody>
      </p:sp>
      <p:grpSp>
        <p:nvGrpSpPr>
          <p:cNvPr id="2" name="组合 1"/>
          <p:cNvGrpSpPr/>
          <p:nvPr/>
        </p:nvGrpSpPr>
        <p:grpSpPr>
          <a:xfrm>
            <a:off x="940118" y="2413953"/>
            <a:ext cx="1906587" cy="1085850"/>
            <a:chOff x="217488" y="2395538"/>
            <a:chExt cx="1906587" cy="1085850"/>
          </a:xfrm>
        </p:grpSpPr>
        <p:sp>
          <p:nvSpPr>
            <p:cNvPr id="83978" name="Rectangle 10"/>
            <p:cNvSpPr>
              <a:spLocks noChangeArrowheads="1"/>
            </p:cNvSpPr>
            <p:nvPr/>
          </p:nvSpPr>
          <p:spPr bwMode="auto">
            <a:xfrm>
              <a:off x="1017588" y="24733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3979" name="Rectangle 11"/>
            <p:cNvSpPr>
              <a:spLocks noChangeArrowheads="1"/>
            </p:cNvSpPr>
            <p:nvPr/>
          </p:nvSpPr>
          <p:spPr bwMode="auto">
            <a:xfrm>
              <a:off x="1384300" y="24733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80" name="Rectangle 12"/>
            <p:cNvSpPr>
              <a:spLocks noChangeArrowheads="1"/>
            </p:cNvSpPr>
            <p:nvPr/>
          </p:nvSpPr>
          <p:spPr bwMode="auto">
            <a:xfrm>
              <a:off x="1749425" y="24733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81" name="Line 13"/>
            <p:cNvSpPr>
              <a:spLocks noChangeShapeType="1"/>
            </p:cNvSpPr>
            <p:nvPr/>
          </p:nvSpPr>
          <p:spPr bwMode="auto">
            <a:xfrm>
              <a:off x="587375" y="2617788"/>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2" name="Text Box 14"/>
            <p:cNvSpPr txBox="1">
              <a:spLocks noChangeArrowheads="1"/>
            </p:cNvSpPr>
            <p:nvPr/>
          </p:nvSpPr>
          <p:spPr bwMode="auto">
            <a:xfrm>
              <a:off x="217488" y="23955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B</a:t>
              </a:r>
              <a:endParaRPr lang="en-US" altLang="zh-CN">
                <a:cs typeface="Arial" panose="020B0604020202020204" pitchFamily="34" charset="0"/>
              </a:endParaRPr>
            </a:p>
          </p:txBody>
        </p:sp>
        <p:sp>
          <p:nvSpPr>
            <p:cNvPr id="83983" name="Rectangle 15"/>
            <p:cNvSpPr>
              <a:spLocks noChangeArrowheads="1"/>
            </p:cNvSpPr>
            <p:nvPr/>
          </p:nvSpPr>
          <p:spPr bwMode="auto">
            <a:xfrm>
              <a:off x="1403350" y="31210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3984" name="Rectangle 16"/>
            <p:cNvSpPr>
              <a:spLocks noChangeArrowheads="1"/>
            </p:cNvSpPr>
            <p:nvPr/>
          </p:nvSpPr>
          <p:spPr bwMode="auto">
            <a:xfrm>
              <a:off x="1763713" y="31210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e</a:t>
              </a:r>
              <a:endParaRPr lang="en-US" altLang="zh-CN">
                <a:cs typeface="Arial" panose="020B0604020202020204" pitchFamily="34" charset="0"/>
              </a:endParaRPr>
            </a:p>
          </p:txBody>
        </p:sp>
        <p:sp>
          <p:nvSpPr>
            <p:cNvPr id="84012" name="Line 44"/>
            <p:cNvSpPr>
              <a:spLocks noChangeShapeType="1"/>
            </p:cNvSpPr>
            <p:nvPr/>
          </p:nvSpPr>
          <p:spPr bwMode="auto">
            <a:xfrm>
              <a:off x="1547813" y="26892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044" name="Group 76"/>
            <p:cNvGrpSpPr/>
            <p:nvPr/>
          </p:nvGrpSpPr>
          <p:grpSpPr bwMode="auto">
            <a:xfrm>
              <a:off x="1835150" y="2544763"/>
              <a:ext cx="144463" cy="144462"/>
              <a:chOff x="2925" y="1775"/>
              <a:chExt cx="91" cy="91"/>
            </a:xfrm>
          </p:grpSpPr>
          <p:sp>
            <p:nvSpPr>
              <p:cNvPr id="84045" name="Line 77"/>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46" name="Line 78"/>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 name="组合 2"/>
          <p:cNvGrpSpPr/>
          <p:nvPr/>
        </p:nvGrpSpPr>
        <p:grpSpPr>
          <a:xfrm>
            <a:off x="3227705" y="2414270"/>
            <a:ext cx="5740400" cy="1735138"/>
            <a:chOff x="2720975" y="2393950"/>
            <a:chExt cx="5740400" cy="1735138"/>
          </a:xfrm>
        </p:grpSpPr>
        <p:sp>
          <p:nvSpPr>
            <p:cNvPr id="83986" name="Rectangle 18"/>
            <p:cNvSpPr>
              <a:spLocks noChangeArrowheads="1"/>
            </p:cNvSpPr>
            <p:nvPr/>
          </p:nvSpPr>
          <p:spPr bwMode="auto">
            <a:xfrm>
              <a:off x="3489325" y="24717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3987" name="Rectangle 19"/>
            <p:cNvSpPr>
              <a:spLocks noChangeArrowheads="1"/>
            </p:cNvSpPr>
            <p:nvPr/>
          </p:nvSpPr>
          <p:spPr bwMode="auto">
            <a:xfrm>
              <a:off x="3851275" y="24717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88" name="Rectangle 20"/>
            <p:cNvSpPr>
              <a:spLocks noChangeArrowheads="1"/>
            </p:cNvSpPr>
            <p:nvPr/>
          </p:nvSpPr>
          <p:spPr bwMode="auto">
            <a:xfrm>
              <a:off x="4211638" y="24717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89" name="Line 21"/>
            <p:cNvSpPr>
              <a:spLocks noChangeShapeType="1"/>
            </p:cNvSpPr>
            <p:nvPr/>
          </p:nvSpPr>
          <p:spPr bwMode="auto">
            <a:xfrm>
              <a:off x="3059113" y="2616200"/>
              <a:ext cx="43338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0" name="Text Box 22"/>
            <p:cNvSpPr txBox="1">
              <a:spLocks noChangeArrowheads="1"/>
            </p:cNvSpPr>
            <p:nvPr/>
          </p:nvSpPr>
          <p:spPr bwMode="auto">
            <a:xfrm>
              <a:off x="2720975" y="239395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a:cs typeface="Arial" panose="020B0604020202020204" pitchFamily="34" charset="0"/>
                </a:rPr>
                <a:t>C</a:t>
              </a:r>
              <a:endParaRPr lang="en-US" altLang="zh-CN">
                <a:cs typeface="Arial" panose="020B0604020202020204" pitchFamily="34" charset="0"/>
              </a:endParaRPr>
            </a:p>
          </p:txBody>
        </p:sp>
        <p:sp>
          <p:nvSpPr>
            <p:cNvPr id="83991" name="Rectangle 23"/>
            <p:cNvSpPr>
              <a:spLocks noChangeArrowheads="1"/>
            </p:cNvSpPr>
            <p:nvPr/>
          </p:nvSpPr>
          <p:spPr bwMode="auto">
            <a:xfrm>
              <a:off x="3851275" y="3119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3992" name="Rectangle 24"/>
            <p:cNvSpPr>
              <a:spLocks noChangeArrowheads="1"/>
            </p:cNvSpPr>
            <p:nvPr/>
          </p:nvSpPr>
          <p:spPr bwMode="auto">
            <a:xfrm>
              <a:off x="4211638"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a</a:t>
              </a:r>
              <a:endParaRPr lang="en-US" altLang="zh-CN">
                <a:cs typeface="Arial" panose="020B0604020202020204" pitchFamily="34" charset="0"/>
              </a:endParaRPr>
            </a:p>
          </p:txBody>
        </p:sp>
        <p:sp>
          <p:nvSpPr>
            <p:cNvPr id="83994" name="Rectangle 26"/>
            <p:cNvSpPr>
              <a:spLocks noChangeArrowheads="1"/>
            </p:cNvSpPr>
            <p:nvPr/>
          </p:nvSpPr>
          <p:spPr bwMode="auto">
            <a:xfrm>
              <a:off x="4787900" y="24717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3995" name="Rectangle 27"/>
            <p:cNvSpPr>
              <a:spLocks noChangeArrowheads="1"/>
            </p:cNvSpPr>
            <p:nvPr/>
          </p:nvSpPr>
          <p:spPr bwMode="auto">
            <a:xfrm>
              <a:off x="5151438" y="24717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96" name="Rectangle 28"/>
            <p:cNvSpPr>
              <a:spLocks noChangeArrowheads="1"/>
            </p:cNvSpPr>
            <p:nvPr/>
          </p:nvSpPr>
          <p:spPr bwMode="auto">
            <a:xfrm>
              <a:off x="5510213" y="24717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3997" name="Line 29"/>
            <p:cNvSpPr>
              <a:spLocks noChangeShapeType="1"/>
            </p:cNvSpPr>
            <p:nvPr/>
          </p:nvSpPr>
          <p:spPr bwMode="auto">
            <a:xfrm>
              <a:off x="4427538" y="2616200"/>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8" name="Rectangle 30"/>
            <p:cNvSpPr>
              <a:spLocks noChangeArrowheads="1"/>
            </p:cNvSpPr>
            <p:nvPr/>
          </p:nvSpPr>
          <p:spPr bwMode="auto">
            <a:xfrm>
              <a:off x="4789488"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3999" name="Rectangle 31"/>
            <p:cNvSpPr>
              <a:spLocks noChangeArrowheads="1"/>
            </p:cNvSpPr>
            <p:nvPr/>
          </p:nvSpPr>
          <p:spPr bwMode="auto">
            <a:xfrm>
              <a:off x="5151438"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00" name="Rectangle 32"/>
            <p:cNvSpPr>
              <a:spLocks noChangeArrowheads="1"/>
            </p:cNvSpPr>
            <p:nvPr/>
          </p:nvSpPr>
          <p:spPr bwMode="auto">
            <a:xfrm>
              <a:off x="5510213"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02" name="Rectangle 34"/>
            <p:cNvSpPr>
              <a:spLocks noChangeArrowheads="1"/>
            </p:cNvSpPr>
            <p:nvPr/>
          </p:nvSpPr>
          <p:spPr bwMode="auto">
            <a:xfrm>
              <a:off x="6086475" y="3119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03" name="Rectangle 35"/>
            <p:cNvSpPr>
              <a:spLocks noChangeArrowheads="1"/>
            </p:cNvSpPr>
            <p:nvPr/>
          </p:nvSpPr>
          <p:spPr bwMode="auto">
            <a:xfrm>
              <a:off x="6446838"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04" name="Rectangle 36"/>
            <p:cNvSpPr>
              <a:spLocks noChangeArrowheads="1"/>
            </p:cNvSpPr>
            <p:nvPr/>
          </p:nvSpPr>
          <p:spPr bwMode="auto">
            <a:xfrm>
              <a:off x="6807200" y="3119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05" name="Line 37"/>
            <p:cNvSpPr>
              <a:spLocks noChangeShapeType="1"/>
            </p:cNvSpPr>
            <p:nvPr/>
          </p:nvSpPr>
          <p:spPr bwMode="auto">
            <a:xfrm>
              <a:off x="5726113" y="3263900"/>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3" name="Line 45"/>
            <p:cNvSpPr>
              <a:spLocks noChangeShapeType="1"/>
            </p:cNvSpPr>
            <p:nvPr/>
          </p:nvSpPr>
          <p:spPr bwMode="auto">
            <a:xfrm>
              <a:off x="5367338" y="33369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4" name="Line 46"/>
            <p:cNvSpPr>
              <a:spLocks noChangeShapeType="1"/>
            </p:cNvSpPr>
            <p:nvPr/>
          </p:nvSpPr>
          <p:spPr bwMode="auto">
            <a:xfrm>
              <a:off x="5367338" y="268763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5" name="Line 47"/>
            <p:cNvSpPr>
              <a:spLocks noChangeShapeType="1"/>
            </p:cNvSpPr>
            <p:nvPr/>
          </p:nvSpPr>
          <p:spPr bwMode="auto">
            <a:xfrm>
              <a:off x="4067175" y="268763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6" name="Line 48"/>
            <p:cNvSpPr>
              <a:spLocks noChangeShapeType="1"/>
            </p:cNvSpPr>
            <p:nvPr/>
          </p:nvSpPr>
          <p:spPr bwMode="auto">
            <a:xfrm>
              <a:off x="6662738" y="33369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7" name="Rectangle 49"/>
            <p:cNvSpPr>
              <a:spLocks noChangeArrowheads="1"/>
            </p:cNvSpPr>
            <p:nvPr/>
          </p:nvSpPr>
          <p:spPr bwMode="auto">
            <a:xfrm>
              <a:off x="7378700" y="3119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18" name="Rectangle 50"/>
            <p:cNvSpPr>
              <a:spLocks noChangeArrowheads="1"/>
            </p:cNvSpPr>
            <p:nvPr/>
          </p:nvSpPr>
          <p:spPr bwMode="auto">
            <a:xfrm>
              <a:off x="7739063" y="3119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19" name="Rectangle 51"/>
            <p:cNvSpPr>
              <a:spLocks noChangeArrowheads="1"/>
            </p:cNvSpPr>
            <p:nvPr/>
          </p:nvSpPr>
          <p:spPr bwMode="auto">
            <a:xfrm>
              <a:off x="8099425" y="3119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20" name="Line 52"/>
            <p:cNvSpPr>
              <a:spLocks noChangeShapeType="1"/>
            </p:cNvSpPr>
            <p:nvPr/>
          </p:nvSpPr>
          <p:spPr bwMode="auto">
            <a:xfrm>
              <a:off x="7018338" y="3263900"/>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1" name="Line 53"/>
            <p:cNvSpPr>
              <a:spLocks noChangeShapeType="1"/>
            </p:cNvSpPr>
            <p:nvPr/>
          </p:nvSpPr>
          <p:spPr bwMode="auto">
            <a:xfrm>
              <a:off x="7954963" y="33369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22" name="Rectangle 54"/>
            <p:cNvSpPr>
              <a:spLocks noChangeArrowheads="1"/>
            </p:cNvSpPr>
            <p:nvPr/>
          </p:nvSpPr>
          <p:spPr bwMode="auto">
            <a:xfrm>
              <a:off x="5146675" y="37671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4023" name="Rectangle 55"/>
            <p:cNvSpPr>
              <a:spLocks noChangeArrowheads="1"/>
            </p:cNvSpPr>
            <p:nvPr/>
          </p:nvSpPr>
          <p:spPr bwMode="auto">
            <a:xfrm>
              <a:off x="5507038" y="37671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b</a:t>
              </a:r>
              <a:endParaRPr lang="en-US" altLang="zh-CN">
                <a:cs typeface="Arial" panose="020B0604020202020204" pitchFamily="34" charset="0"/>
              </a:endParaRPr>
            </a:p>
          </p:txBody>
        </p:sp>
        <p:sp>
          <p:nvSpPr>
            <p:cNvPr id="84024" name="Rectangle 56"/>
            <p:cNvSpPr>
              <a:spLocks noChangeArrowheads="1"/>
            </p:cNvSpPr>
            <p:nvPr/>
          </p:nvSpPr>
          <p:spPr bwMode="auto">
            <a:xfrm>
              <a:off x="6443663" y="3768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4025" name="Rectangle 57"/>
            <p:cNvSpPr>
              <a:spLocks noChangeArrowheads="1"/>
            </p:cNvSpPr>
            <p:nvPr/>
          </p:nvSpPr>
          <p:spPr bwMode="auto">
            <a:xfrm>
              <a:off x="6804025" y="3768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c</a:t>
              </a:r>
              <a:endParaRPr lang="en-US" altLang="zh-CN">
                <a:cs typeface="Arial" panose="020B0604020202020204" pitchFamily="34" charset="0"/>
              </a:endParaRPr>
            </a:p>
          </p:txBody>
        </p:sp>
        <p:sp>
          <p:nvSpPr>
            <p:cNvPr id="84026" name="Rectangle 58"/>
            <p:cNvSpPr>
              <a:spLocks noChangeArrowheads="1"/>
            </p:cNvSpPr>
            <p:nvPr/>
          </p:nvSpPr>
          <p:spPr bwMode="auto">
            <a:xfrm>
              <a:off x="7740650" y="3768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4027" name="Rectangle 59"/>
            <p:cNvSpPr>
              <a:spLocks noChangeArrowheads="1"/>
            </p:cNvSpPr>
            <p:nvPr/>
          </p:nvSpPr>
          <p:spPr bwMode="auto">
            <a:xfrm>
              <a:off x="8101013" y="3768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d</a:t>
              </a:r>
              <a:endParaRPr lang="en-US" altLang="zh-CN">
                <a:cs typeface="Arial" panose="020B0604020202020204" pitchFamily="34" charset="0"/>
              </a:endParaRPr>
            </a:p>
          </p:txBody>
        </p:sp>
        <p:grpSp>
          <p:nvGrpSpPr>
            <p:cNvPr id="84047" name="Group 79"/>
            <p:cNvGrpSpPr/>
            <p:nvPr/>
          </p:nvGrpSpPr>
          <p:grpSpPr bwMode="auto">
            <a:xfrm>
              <a:off x="5580063" y="2544763"/>
              <a:ext cx="144462" cy="144462"/>
              <a:chOff x="2925" y="1775"/>
              <a:chExt cx="91" cy="91"/>
            </a:xfrm>
          </p:grpSpPr>
          <p:sp>
            <p:nvSpPr>
              <p:cNvPr id="84048" name="Line 80"/>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49" name="Line 81"/>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50" name="Group 82"/>
            <p:cNvGrpSpPr/>
            <p:nvPr/>
          </p:nvGrpSpPr>
          <p:grpSpPr bwMode="auto">
            <a:xfrm>
              <a:off x="8172450" y="3194050"/>
              <a:ext cx="144463" cy="144463"/>
              <a:chOff x="2925" y="1775"/>
              <a:chExt cx="91" cy="91"/>
            </a:xfrm>
          </p:grpSpPr>
          <p:sp>
            <p:nvSpPr>
              <p:cNvPr id="84051" name="Line 83"/>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52" name="Line 84"/>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 name="组合 4"/>
          <p:cNvGrpSpPr/>
          <p:nvPr/>
        </p:nvGrpSpPr>
        <p:grpSpPr>
          <a:xfrm>
            <a:off x="971550" y="5237480"/>
            <a:ext cx="3313113" cy="1150938"/>
            <a:chOff x="250825" y="5210175"/>
            <a:chExt cx="3313113" cy="1150938"/>
          </a:xfrm>
        </p:grpSpPr>
        <p:sp>
          <p:nvSpPr>
            <p:cNvPr id="84062" name="Rectangle 94"/>
            <p:cNvSpPr>
              <a:spLocks noChangeArrowheads="1"/>
            </p:cNvSpPr>
            <p:nvPr/>
          </p:nvSpPr>
          <p:spPr bwMode="auto">
            <a:xfrm>
              <a:off x="1050925"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63" name="Rectangle 95"/>
            <p:cNvSpPr>
              <a:spLocks noChangeArrowheads="1"/>
            </p:cNvSpPr>
            <p:nvPr/>
          </p:nvSpPr>
          <p:spPr bwMode="auto">
            <a:xfrm>
              <a:off x="1412875"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64" name="Rectangle 96"/>
            <p:cNvSpPr>
              <a:spLocks noChangeArrowheads="1"/>
            </p:cNvSpPr>
            <p:nvPr/>
          </p:nvSpPr>
          <p:spPr bwMode="auto">
            <a:xfrm>
              <a:off x="1787525"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65" name="Line 97"/>
            <p:cNvSpPr>
              <a:spLocks noChangeShapeType="1"/>
            </p:cNvSpPr>
            <p:nvPr/>
          </p:nvSpPr>
          <p:spPr bwMode="auto">
            <a:xfrm>
              <a:off x="620713" y="5497513"/>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66" name="Text Box 98"/>
            <p:cNvSpPr txBox="1">
              <a:spLocks noChangeArrowheads="1"/>
            </p:cNvSpPr>
            <p:nvPr/>
          </p:nvSpPr>
          <p:spPr bwMode="auto">
            <a:xfrm>
              <a:off x="250825" y="527526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E</a:t>
              </a:r>
              <a:endParaRPr lang="en-US" altLang="zh-CN">
                <a:cs typeface="Arial" panose="020B0604020202020204" pitchFamily="34" charset="0"/>
              </a:endParaRPr>
            </a:p>
          </p:txBody>
        </p:sp>
        <p:sp>
          <p:nvSpPr>
            <p:cNvPr id="84067" name="Rectangle 99"/>
            <p:cNvSpPr>
              <a:spLocks noChangeArrowheads="1"/>
            </p:cNvSpPr>
            <p:nvPr/>
          </p:nvSpPr>
          <p:spPr bwMode="auto">
            <a:xfrm>
              <a:off x="1436688" y="6000750"/>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4068" name="Rectangle 100"/>
            <p:cNvSpPr>
              <a:spLocks noChangeArrowheads="1"/>
            </p:cNvSpPr>
            <p:nvPr/>
          </p:nvSpPr>
          <p:spPr bwMode="auto">
            <a:xfrm>
              <a:off x="1797050" y="60007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a</a:t>
              </a:r>
              <a:endParaRPr lang="en-US" altLang="zh-CN">
                <a:cs typeface="Arial" panose="020B0604020202020204" pitchFamily="34" charset="0"/>
              </a:endParaRPr>
            </a:p>
          </p:txBody>
        </p:sp>
        <p:sp>
          <p:nvSpPr>
            <p:cNvPr id="84069" name="Line 101"/>
            <p:cNvSpPr>
              <a:spLocks noChangeShapeType="1"/>
            </p:cNvSpPr>
            <p:nvPr/>
          </p:nvSpPr>
          <p:spPr bwMode="auto">
            <a:xfrm>
              <a:off x="1581150" y="5568950"/>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73" name="Rectangle 105"/>
            <p:cNvSpPr>
              <a:spLocks noChangeArrowheads="1"/>
            </p:cNvSpPr>
            <p:nvPr/>
          </p:nvSpPr>
          <p:spPr bwMode="auto">
            <a:xfrm>
              <a:off x="2457450"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74" name="Rectangle 106"/>
            <p:cNvSpPr>
              <a:spLocks noChangeArrowheads="1"/>
            </p:cNvSpPr>
            <p:nvPr/>
          </p:nvSpPr>
          <p:spPr bwMode="auto">
            <a:xfrm>
              <a:off x="2828925"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75" name="Rectangle 107"/>
            <p:cNvSpPr>
              <a:spLocks noChangeArrowheads="1"/>
            </p:cNvSpPr>
            <p:nvPr/>
          </p:nvSpPr>
          <p:spPr bwMode="auto">
            <a:xfrm>
              <a:off x="3203575" y="53530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76" name="Line 108"/>
            <p:cNvSpPr>
              <a:spLocks noChangeShapeType="1"/>
            </p:cNvSpPr>
            <p:nvPr/>
          </p:nvSpPr>
          <p:spPr bwMode="auto">
            <a:xfrm>
              <a:off x="2027238" y="5497513"/>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077" name="Group 109"/>
            <p:cNvGrpSpPr/>
            <p:nvPr/>
          </p:nvGrpSpPr>
          <p:grpSpPr bwMode="auto">
            <a:xfrm>
              <a:off x="3275013" y="5424488"/>
              <a:ext cx="144462" cy="144462"/>
              <a:chOff x="2925" y="1775"/>
              <a:chExt cx="91" cy="91"/>
            </a:xfrm>
          </p:grpSpPr>
          <p:sp>
            <p:nvSpPr>
              <p:cNvPr id="84078" name="Line 110"/>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79" name="Line 111"/>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94" name="Group 126"/>
            <p:cNvGrpSpPr/>
            <p:nvPr/>
          </p:nvGrpSpPr>
          <p:grpSpPr bwMode="auto">
            <a:xfrm>
              <a:off x="898525" y="5210175"/>
              <a:ext cx="2089150" cy="287338"/>
              <a:chOff x="566" y="3282"/>
              <a:chExt cx="1316" cy="181"/>
            </a:xfrm>
          </p:grpSpPr>
          <p:sp>
            <p:nvSpPr>
              <p:cNvPr id="84081" name="Line 113"/>
              <p:cNvSpPr>
                <a:spLocks noChangeShapeType="1"/>
              </p:cNvSpPr>
              <p:nvPr/>
            </p:nvSpPr>
            <p:spPr bwMode="auto">
              <a:xfrm flipV="1">
                <a:off x="1882" y="3282"/>
                <a:ext cx="0" cy="181"/>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2" name="Line 114"/>
              <p:cNvSpPr>
                <a:spLocks noChangeShapeType="1"/>
              </p:cNvSpPr>
              <p:nvPr/>
            </p:nvSpPr>
            <p:spPr bwMode="auto">
              <a:xfrm flipH="1">
                <a:off x="566" y="3282"/>
                <a:ext cx="1316"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3" name="Line 115"/>
              <p:cNvSpPr>
                <a:spLocks noChangeShapeType="1"/>
              </p:cNvSpPr>
              <p:nvPr/>
            </p:nvSpPr>
            <p:spPr bwMode="auto">
              <a:xfrm flipV="1">
                <a:off x="567" y="3282"/>
                <a:ext cx="0" cy="181"/>
              </a:xfrm>
              <a:prstGeom prst="line">
                <a:avLst/>
              </a:prstGeom>
              <a:noFill/>
              <a:ln w="28575">
                <a:solidFill>
                  <a:srgbClr val="FFFF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 name="组合 3"/>
          <p:cNvGrpSpPr/>
          <p:nvPr/>
        </p:nvGrpSpPr>
        <p:grpSpPr>
          <a:xfrm>
            <a:off x="946468" y="2637473"/>
            <a:ext cx="4570412" cy="2087562"/>
            <a:chOff x="217488" y="2617788"/>
            <a:chExt cx="4570412" cy="2087562"/>
          </a:xfrm>
        </p:grpSpPr>
        <p:sp>
          <p:nvSpPr>
            <p:cNvPr id="84030" name="Rectangle 62"/>
            <p:cNvSpPr>
              <a:spLocks noChangeArrowheads="1"/>
            </p:cNvSpPr>
            <p:nvPr/>
          </p:nvSpPr>
          <p:spPr bwMode="auto">
            <a:xfrm>
              <a:off x="1017588"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31" name="Rectangle 63"/>
            <p:cNvSpPr>
              <a:spLocks noChangeArrowheads="1"/>
            </p:cNvSpPr>
            <p:nvPr/>
          </p:nvSpPr>
          <p:spPr bwMode="auto">
            <a:xfrm>
              <a:off x="1382713"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32" name="Rectangle 64"/>
            <p:cNvSpPr>
              <a:spLocks noChangeArrowheads="1"/>
            </p:cNvSpPr>
            <p:nvPr/>
          </p:nvSpPr>
          <p:spPr bwMode="auto">
            <a:xfrm>
              <a:off x="1747838"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33" name="Line 65"/>
            <p:cNvSpPr>
              <a:spLocks noChangeShapeType="1"/>
            </p:cNvSpPr>
            <p:nvPr/>
          </p:nvSpPr>
          <p:spPr bwMode="auto">
            <a:xfrm>
              <a:off x="585788" y="4489450"/>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34" name="Text Box 66"/>
            <p:cNvSpPr txBox="1">
              <a:spLocks noChangeArrowheads="1"/>
            </p:cNvSpPr>
            <p:nvPr/>
          </p:nvSpPr>
          <p:spPr bwMode="auto">
            <a:xfrm>
              <a:off x="217488" y="4267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D</a:t>
              </a:r>
              <a:endParaRPr lang="en-US" altLang="zh-CN">
                <a:cs typeface="Arial" panose="020B0604020202020204" pitchFamily="34" charset="0"/>
              </a:endParaRPr>
            </a:p>
          </p:txBody>
        </p:sp>
        <p:sp>
          <p:nvSpPr>
            <p:cNvPr id="84035" name="Rectangle 67"/>
            <p:cNvSpPr>
              <a:spLocks noChangeArrowheads="1"/>
            </p:cNvSpPr>
            <p:nvPr/>
          </p:nvSpPr>
          <p:spPr bwMode="auto">
            <a:xfrm>
              <a:off x="2339975" y="43449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36" name="Rectangle 68"/>
            <p:cNvSpPr>
              <a:spLocks noChangeArrowheads="1"/>
            </p:cNvSpPr>
            <p:nvPr/>
          </p:nvSpPr>
          <p:spPr bwMode="auto">
            <a:xfrm>
              <a:off x="2701925" y="43449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37" name="Rectangle 69"/>
            <p:cNvSpPr>
              <a:spLocks noChangeArrowheads="1"/>
            </p:cNvSpPr>
            <p:nvPr/>
          </p:nvSpPr>
          <p:spPr bwMode="auto">
            <a:xfrm>
              <a:off x="3062288"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38" name="Line 70"/>
            <p:cNvSpPr>
              <a:spLocks noChangeShapeType="1"/>
            </p:cNvSpPr>
            <p:nvPr/>
          </p:nvSpPr>
          <p:spPr bwMode="auto">
            <a:xfrm>
              <a:off x="1974850" y="4489450"/>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40" name="Rectangle 72"/>
            <p:cNvSpPr>
              <a:spLocks noChangeArrowheads="1"/>
            </p:cNvSpPr>
            <p:nvPr/>
          </p:nvSpPr>
          <p:spPr bwMode="auto">
            <a:xfrm>
              <a:off x="3705225" y="43449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4041" name="Rectangle 73"/>
            <p:cNvSpPr>
              <a:spLocks noChangeArrowheads="1"/>
            </p:cNvSpPr>
            <p:nvPr/>
          </p:nvSpPr>
          <p:spPr bwMode="auto">
            <a:xfrm>
              <a:off x="4068763"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42" name="Rectangle 74"/>
            <p:cNvSpPr>
              <a:spLocks noChangeArrowheads="1"/>
            </p:cNvSpPr>
            <p:nvPr/>
          </p:nvSpPr>
          <p:spPr bwMode="auto">
            <a:xfrm>
              <a:off x="4427538" y="43449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4043" name="Line 75"/>
            <p:cNvSpPr>
              <a:spLocks noChangeShapeType="1"/>
            </p:cNvSpPr>
            <p:nvPr/>
          </p:nvSpPr>
          <p:spPr bwMode="auto">
            <a:xfrm>
              <a:off x="3278188" y="4489450"/>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053" name="Group 85"/>
            <p:cNvGrpSpPr/>
            <p:nvPr/>
          </p:nvGrpSpPr>
          <p:grpSpPr bwMode="auto">
            <a:xfrm>
              <a:off x="1476375" y="4418013"/>
              <a:ext cx="144463" cy="144462"/>
              <a:chOff x="2925" y="1775"/>
              <a:chExt cx="91" cy="91"/>
            </a:xfrm>
          </p:grpSpPr>
          <p:sp>
            <p:nvSpPr>
              <p:cNvPr id="84054" name="Line 86"/>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55" name="Line 87"/>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56" name="Group 88"/>
            <p:cNvGrpSpPr/>
            <p:nvPr/>
          </p:nvGrpSpPr>
          <p:grpSpPr bwMode="auto">
            <a:xfrm>
              <a:off x="4500563" y="4418013"/>
              <a:ext cx="144462" cy="144462"/>
              <a:chOff x="2925" y="1775"/>
              <a:chExt cx="91" cy="91"/>
            </a:xfrm>
          </p:grpSpPr>
          <p:sp>
            <p:nvSpPr>
              <p:cNvPr id="84057" name="Line 8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58" name="Line 9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92" name="Group 124"/>
            <p:cNvGrpSpPr/>
            <p:nvPr/>
          </p:nvGrpSpPr>
          <p:grpSpPr bwMode="auto">
            <a:xfrm>
              <a:off x="812800" y="2617788"/>
              <a:ext cx="2103438" cy="1871662"/>
              <a:chOff x="512" y="1649"/>
              <a:chExt cx="1325" cy="1179"/>
            </a:xfrm>
          </p:grpSpPr>
          <p:sp>
            <p:nvSpPr>
              <p:cNvPr id="84084" name="Line 116"/>
              <p:cNvSpPr>
                <a:spLocks noChangeShapeType="1"/>
              </p:cNvSpPr>
              <p:nvPr/>
            </p:nvSpPr>
            <p:spPr bwMode="auto">
              <a:xfrm flipV="1">
                <a:off x="1837" y="2601"/>
                <a:ext cx="0" cy="227"/>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5" name="Line 117"/>
              <p:cNvSpPr>
                <a:spLocks noChangeShapeType="1"/>
              </p:cNvSpPr>
              <p:nvPr/>
            </p:nvSpPr>
            <p:spPr bwMode="auto">
              <a:xfrm flipH="1">
                <a:off x="523" y="2600"/>
                <a:ext cx="1314" cy="1"/>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6" name="Line 118"/>
              <p:cNvSpPr>
                <a:spLocks noChangeShapeType="1"/>
              </p:cNvSpPr>
              <p:nvPr/>
            </p:nvSpPr>
            <p:spPr bwMode="auto">
              <a:xfrm flipH="1" flipV="1">
                <a:off x="512" y="1649"/>
                <a:ext cx="3" cy="952"/>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93" name="Group 125"/>
            <p:cNvGrpSpPr/>
            <p:nvPr/>
          </p:nvGrpSpPr>
          <p:grpSpPr bwMode="auto">
            <a:xfrm>
              <a:off x="3062287" y="2630488"/>
              <a:ext cx="1222376" cy="1858962"/>
              <a:chOff x="1929" y="1657"/>
              <a:chExt cx="770" cy="1171"/>
            </a:xfrm>
          </p:grpSpPr>
          <p:sp>
            <p:nvSpPr>
              <p:cNvPr id="84087" name="Line 119"/>
              <p:cNvSpPr>
                <a:spLocks noChangeShapeType="1"/>
              </p:cNvSpPr>
              <p:nvPr/>
            </p:nvSpPr>
            <p:spPr bwMode="auto">
              <a:xfrm flipV="1">
                <a:off x="2699" y="2601"/>
                <a:ext cx="0" cy="227"/>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8" name="Line 120"/>
              <p:cNvSpPr>
                <a:spLocks noChangeShapeType="1"/>
              </p:cNvSpPr>
              <p:nvPr/>
            </p:nvSpPr>
            <p:spPr bwMode="auto">
              <a:xfrm flipH="1">
                <a:off x="1930" y="2601"/>
                <a:ext cx="769"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9" name="Line 121"/>
              <p:cNvSpPr>
                <a:spLocks noChangeShapeType="1"/>
              </p:cNvSpPr>
              <p:nvPr/>
            </p:nvSpPr>
            <p:spPr bwMode="auto">
              <a:xfrm flipV="1">
                <a:off x="1929" y="1657"/>
                <a:ext cx="1" cy="944"/>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4091" name="Rectangle 123"/>
          <p:cNvSpPr>
            <a:spLocks noChangeArrowheads="1"/>
          </p:cNvSpPr>
          <p:nvPr/>
        </p:nvSpPr>
        <p:spPr bwMode="auto">
          <a:xfrm>
            <a:off x="6231255" y="4601845"/>
            <a:ext cx="2717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ea typeface="幼圆" panose="02010509060101010101" pitchFamily="49" charset="-122"/>
              </a:rPr>
              <a:t>A = ( ) </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B = (e) </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C = (a, (b, c, d))</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D = (A, B, C)</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E = (a, E)</a:t>
            </a:r>
            <a:endParaRPr kumimoji="1" lang="en-US" altLang="zh-CN" sz="2400" dirty="0">
              <a:solidFill>
                <a:srgbClr val="FFFF00"/>
              </a:solidFill>
              <a:latin typeface="Times New Roman" panose="02020603050405020304" pitchFamily="18" charset="0"/>
              <a:ea typeface="幼圆" panose="02010509060101010101" pitchFamily="49" charset="-122"/>
            </a:endParaRPr>
          </a:p>
        </p:txBody>
      </p:sp>
      <p:sp>
        <p:nvSpPr>
          <p:cNvPr id="112" name="Rectangle 7"/>
          <p:cNvSpPr>
            <a:spLocks noChangeArrowheads="1"/>
          </p:cNvSpPr>
          <p:nvPr/>
        </p:nvSpPr>
        <p:spPr bwMode="auto">
          <a:xfrm>
            <a:off x="5722938" y="842071"/>
            <a:ext cx="2305446" cy="431800"/>
          </a:xfrm>
          <a:prstGeom prst="rect">
            <a:avLst/>
          </a:prstGeom>
          <a:noFill/>
          <a:ln w="38100">
            <a:solidFill>
              <a:srgbClr val="C00000"/>
            </a:solidFill>
            <a:miter lim="800000"/>
          </a:ln>
          <a:effectLst/>
        </p:spPr>
        <p:txBody>
          <a:bodyPr wrap="none" anchor="ctr"/>
          <a:lstStyle/>
          <a:p>
            <a:pPr algn="ctr"/>
            <a:endParaRPr lang="en-US" altLang="zh-CN" b="1" i="1" dirty="0">
              <a:solidFill>
                <a:srgbClr val="CC0000"/>
              </a:solidFill>
              <a:latin typeface="Times New Roman" panose="02020603050405020304" pitchFamily="18" charset="0"/>
              <a:cs typeface="Times New Roman" panose="02020603050405020304" pitchFamily="18" charset="0"/>
            </a:endParaRPr>
          </a:p>
        </p:txBody>
      </p:sp>
      <p:sp>
        <p:nvSpPr>
          <p:cNvPr id="113" name="Rectangle 7"/>
          <p:cNvSpPr>
            <a:spLocks noChangeArrowheads="1"/>
          </p:cNvSpPr>
          <p:nvPr/>
        </p:nvSpPr>
        <p:spPr bwMode="auto">
          <a:xfrm>
            <a:off x="5728230" y="831155"/>
            <a:ext cx="2303464" cy="431800"/>
          </a:xfrm>
          <a:prstGeom prst="rect">
            <a:avLst/>
          </a:prstGeom>
          <a:solidFill>
            <a:srgbClr val="3399FF">
              <a:alpha val="50196"/>
            </a:srgbClr>
          </a:solidFill>
          <a:ln w="9525">
            <a:solidFill>
              <a:schemeClr val="tx1"/>
            </a:solidFill>
            <a:miter lim="800000"/>
          </a:ln>
          <a:effectLst/>
        </p:spPr>
        <p:txBody>
          <a:bodyPr wrap="none" anchor="ctr"/>
          <a:lstStyle/>
          <a:p>
            <a:pPr algn="ctr"/>
            <a:r>
              <a:rPr lang="en-US" altLang="zh-CN" b="1" i="1" dirty="0" err="1" smtClean="0">
                <a:solidFill>
                  <a:srgbClr val="FFFF00"/>
                </a:solidFill>
                <a:latin typeface="Times New Roman" panose="02020603050405020304" pitchFamily="18" charset="0"/>
                <a:cs typeface="Times New Roman" panose="02020603050405020304" pitchFamily="18" charset="0"/>
              </a:rPr>
              <a:t>ptr</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6" name="Text Box 9"/>
          <p:cNvSpPr txBox="1">
            <a:spLocks noChangeArrowheads="1"/>
          </p:cNvSpPr>
          <p:nvPr/>
        </p:nvSpPr>
        <p:spPr bwMode="auto">
          <a:xfrm>
            <a:off x="931863" y="1755775"/>
            <a:ext cx="1054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dirty="0">
                <a:cs typeface="Arial" panose="020B0604020202020204" pitchFamily="34" charset="0"/>
              </a:rPr>
              <a:t>A=NULL</a:t>
            </a:r>
            <a:endParaRPr lang="en-US" altLang="zh-CN" dirty="0">
              <a:cs typeface="Arial" panose="020B0604020202020204" pitchFamily="34" charset="0"/>
            </a:endParaRPr>
          </a:p>
        </p:txBody>
      </p:sp>
      <p:sp>
        <p:nvSpPr>
          <p:cNvPr id="7" name="Text Box 9"/>
          <p:cNvSpPr txBox="1">
            <a:spLocks noChangeArrowheads="1"/>
          </p:cNvSpPr>
          <p:nvPr/>
        </p:nvSpPr>
        <p:spPr bwMode="auto">
          <a:xfrm>
            <a:off x="106998" y="2420620"/>
            <a:ext cx="7188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b="1" dirty="0">
                <a:solidFill>
                  <a:srgbClr val="FFFF00"/>
                </a:solidFill>
                <a:cs typeface="Arial" panose="020B0604020202020204" pitchFamily="34" charset="0"/>
              </a:rPr>
              <a:t>非空</a:t>
            </a:r>
            <a:r>
              <a:rPr lang="en-US" altLang="zh-CN" b="1" dirty="0">
                <a:solidFill>
                  <a:srgbClr val="FFFF00"/>
                </a:solidFill>
                <a:cs typeface="Arial" panose="020B0604020202020204" pitchFamily="34" charset="0"/>
              </a:rPr>
              <a:t>:</a:t>
            </a:r>
            <a:endParaRPr lang="en-US" altLang="zh-CN" b="1" dirty="0">
              <a:solidFill>
                <a:srgbClr val="FFFF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091">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3977"/>
                                        </p:tgtEl>
                                        <p:attrNameLst>
                                          <p:attrName>style.visibility</p:attrName>
                                        </p:attrNameLst>
                                      </p:cBhvr>
                                      <p:to>
                                        <p:strVal val="visible"/>
                                      </p:to>
                                    </p:set>
                                    <p:animEffect transition="in" filter="fade">
                                      <p:cBhvr>
                                        <p:cTn id="10" dur="500"/>
                                        <p:tgtEl>
                                          <p:spTgt spid="839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4091">
                                            <p:txEl>
                                              <p:pRg st="1" end="1"/>
                                            </p:txEl>
                                          </p:spTgt>
                                        </p:tgtEl>
                                        <p:attrNameLst>
                                          <p:attrName>style.visibility</p:attrName>
                                        </p:attrNameLst>
                                      </p:cBhvr>
                                      <p:to>
                                        <p:strVal val="visible"/>
                                      </p:to>
                                    </p:set>
                                    <p:animEffect transition="in" filter="fade">
                                      <p:cBhvr>
                                        <p:cTn id="15" dur="500"/>
                                        <p:tgtEl>
                                          <p:spTgt spid="84091">
                                            <p:txEl>
                                              <p:pRg st="1" end="1"/>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4091">
                                            <p:txEl>
                                              <p:pRg st="2" end="2"/>
                                            </p:txEl>
                                          </p:spTgt>
                                        </p:tgtEl>
                                        <p:attrNameLst>
                                          <p:attrName>style.visibility</p:attrName>
                                        </p:attrNameLst>
                                      </p:cBhvr>
                                      <p:to>
                                        <p:strVal val="visible"/>
                                      </p:to>
                                    </p:set>
                                    <p:animEffect transition="in" filter="fade">
                                      <p:cBhvr>
                                        <p:cTn id="24" dur="500"/>
                                        <p:tgtEl>
                                          <p:spTgt spid="84091">
                                            <p:txEl>
                                              <p:pRg st="2" end="2"/>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4091">
                                            <p:txEl>
                                              <p:pRg st="3" end="3"/>
                                            </p:txEl>
                                          </p:spTgt>
                                        </p:tgtEl>
                                        <p:attrNameLst>
                                          <p:attrName>style.visibility</p:attrName>
                                        </p:attrNameLst>
                                      </p:cBhvr>
                                      <p:to>
                                        <p:strVal val="visible"/>
                                      </p:to>
                                    </p:set>
                                    <p:animEffect transition="in" filter="fade">
                                      <p:cBhvr>
                                        <p:cTn id="33" dur="500"/>
                                        <p:tgtEl>
                                          <p:spTgt spid="84091">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4091">
                                            <p:txEl>
                                              <p:pRg st="4" end="4"/>
                                            </p:txEl>
                                          </p:spTgt>
                                        </p:tgtEl>
                                        <p:attrNameLst>
                                          <p:attrName>style.visibility</p:attrName>
                                        </p:attrNameLst>
                                      </p:cBhvr>
                                      <p:to>
                                        <p:strVal val="visible"/>
                                      </p:to>
                                    </p:set>
                                    <p:animEffect transition="in" filter="fade">
                                      <p:cBhvr>
                                        <p:cTn id="42" dur="500"/>
                                        <p:tgtEl>
                                          <p:spTgt spid="84091">
                                            <p:txEl>
                                              <p:pRg st="4" end="4"/>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bldLvl="0" animBg="1"/>
      <p:bldP spid="6" grpId="0" bldLvl="0" animBg="1"/>
      <p:bldP spid="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特点</a:t>
            </a:r>
            <a:endParaRPr lang="zh-CN" altLang="en-US"/>
          </a:p>
        </p:txBody>
      </p:sp>
      <p:sp>
        <p:nvSpPr>
          <p:cNvPr id="3" name="内容占位符 2"/>
          <p:cNvSpPr>
            <a:spLocks noGrp="1"/>
          </p:cNvSpPr>
          <p:nvPr>
            <p:ph idx="1"/>
          </p:nvPr>
        </p:nvSpPr>
        <p:spPr/>
        <p:txBody>
          <a:bodyPr/>
          <a:p>
            <a:pPr eaLnBrk="1" latinLnBrk="0" hangingPunct="1">
              <a:spcBef>
                <a:spcPts val="1800"/>
              </a:spcBef>
            </a:pPr>
            <a:r>
              <a:rPr lang="zh-CN" altLang="en-US"/>
              <a:t>若空表，表指针为空，否则均指向一个表结点，且该节点表头指向原子节点或表结点，表尾指向表结点或空（表尾为空时）</a:t>
            </a:r>
            <a:endParaRPr lang="zh-CN" altLang="en-US"/>
          </a:p>
          <a:p>
            <a:pPr eaLnBrk="1" latinLnBrk="0" hangingPunct="1">
              <a:spcBef>
                <a:spcPts val="1800"/>
              </a:spcBef>
            </a:pPr>
            <a:r>
              <a:rPr lang="zh-CN" altLang="en-US"/>
              <a:t>这种结构很容易分清原子</a:t>
            </a:r>
            <a:r>
              <a:rPr lang="en-US" altLang="zh-CN"/>
              <a:t>/</a:t>
            </a:r>
            <a:r>
              <a:rPr lang="zh-CN" altLang="en-US"/>
              <a:t>字表所在层次</a:t>
            </a:r>
            <a:endParaRPr lang="zh-CN" altLang="en-US"/>
          </a:p>
          <a:p>
            <a:pPr eaLnBrk="1" latinLnBrk="0" hangingPunct="1">
              <a:spcBef>
                <a:spcPts val="1800"/>
              </a:spcBef>
            </a:pPr>
            <a:r>
              <a:rPr lang="zh-CN" altLang="en-US"/>
              <a:t>最高层次的表结点个数即为表长</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899840"/>
            <a:ext cx="8583930"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enum</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ATOM, LIST} </a:t>
            </a:r>
            <a:r>
              <a:rPr kumimoji="1" lang="en-US" altLang="zh-CN" sz="2400" dirty="0" err="1">
                <a:latin typeface="Times New Roman" panose="02020603050405020304" pitchFamily="18" charset="0"/>
                <a:ea typeface="幼圆" panose="02010509060101010101" pitchFamily="49" charset="-122"/>
              </a:rPr>
              <a:t>ElemTag</a:t>
            </a:r>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smtClean="0">
              <a:latin typeface="Times New Roman" panose="02020603050405020304" pitchFamily="18" charset="0"/>
              <a:ea typeface="幼圆" panose="02010509060101010101" pitchFamily="49" charset="-122"/>
            </a:endParaRPr>
          </a:p>
          <a:p>
            <a:r>
              <a:rPr kumimoji="1" lang="en-US" altLang="zh-CN" sz="2400" dirty="0" smtClean="0">
                <a:solidFill>
                  <a:srgbClr val="33CC33"/>
                </a:solidFill>
                <a:latin typeface="Times New Roman" panose="02020603050405020304" pitchFamily="18" charset="0"/>
                <a:ea typeface="幼圆" panose="02010509060101010101" pitchFamily="49" charset="-122"/>
              </a:rPr>
              <a:t>//ATOM==</a:t>
            </a:r>
            <a:r>
              <a:rPr kumimoji="1" lang="en-US" altLang="zh-CN" sz="2400" dirty="0">
                <a:solidFill>
                  <a:srgbClr val="33CC33"/>
                </a:solidFill>
                <a:latin typeface="Times New Roman" panose="02020603050405020304" pitchFamily="18" charset="0"/>
                <a:ea typeface="幼圆" panose="02010509060101010101" pitchFamily="49" charset="-122"/>
              </a:rPr>
              <a:t>0 </a:t>
            </a:r>
            <a:r>
              <a:rPr kumimoji="1" lang="zh-CN" altLang="en-US" sz="2400" dirty="0">
                <a:solidFill>
                  <a:srgbClr val="33CC33"/>
                </a:solidFill>
                <a:latin typeface="Times New Roman" panose="02020603050405020304" pitchFamily="18" charset="0"/>
                <a:ea typeface="幼圆" panose="02010509060101010101" pitchFamily="49" charset="-122"/>
              </a:rPr>
              <a:t>原子</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LIST==</a:t>
            </a:r>
            <a:r>
              <a:rPr kumimoji="1" lang="en-US" altLang="zh-CN" sz="2400" dirty="0">
                <a:solidFill>
                  <a:srgbClr val="33CC33"/>
                </a:solidFill>
                <a:latin typeface="Times New Roman" panose="02020603050405020304" pitchFamily="18" charset="0"/>
                <a:ea typeface="幼圆" panose="02010509060101010101" pitchFamily="49" charset="-122"/>
              </a:rPr>
              <a:t>1</a:t>
            </a:r>
            <a:r>
              <a:rPr kumimoji="1" lang="zh-CN" altLang="en-US" sz="2400" dirty="0">
                <a:solidFill>
                  <a:srgbClr val="33CC33"/>
                </a:solidFill>
                <a:latin typeface="Times New Roman" panose="02020603050405020304" pitchFamily="18" charset="0"/>
                <a:ea typeface="幼圆" panose="02010509060101010101" pitchFamily="49" charset="-122"/>
              </a:rPr>
              <a:t>子</a:t>
            </a:r>
            <a:r>
              <a:rPr kumimoji="1" lang="zh-CN" altLang="en-US" sz="2400" dirty="0" smtClean="0">
                <a:solidFill>
                  <a:srgbClr val="33CC33"/>
                </a:solidFill>
                <a:latin typeface="Times New Roman" panose="02020603050405020304" pitchFamily="18" charset="0"/>
                <a:ea typeface="幼圆" panose="02010509060101010101" pitchFamily="49" charset="-122"/>
              </a:rPr>
              <a:t>表</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int</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AtomType</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err="1">
                <a:latin typeface="Times New Roman" panose="02020603050405020304" pitchFamily="18" charset="0"/>
                <a:ea typeface="幼圆" panose="02010509060101010101" pitchFamily="49" charset="-122"/>
              </a:rPr>
              <a:t>typedef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struct</a:t>
            </a:r>
            <a:r>
              <a:rPr kumimoji="1" lang="en-US" altLang="zh-CN" sz="2400" dirty="0">
                <a:latin typeface="Times New Roman" panose="02020603050405020304" pitchFamily="18" charset="0"/>
                <a:ea typeface="幼圆" panose="02010509060101010101" pitchFamily="49" charset="-122"/>
              </a:rPr>
              <a:t> _</a:t>
            </a:r>
            <a:r>
              <a:rPr kumimoji="1" lang="en-US" altLang="zh-CN" sz="2400" dirty="0" err="1">
                <a:latin typeface="Times New Roman" panose="02020603050405020304" pitchFamily="18" charset="0"/>
                <a:ea typeface="幼圆" panose="02010509060101010101" pitchFamily="49" charset="-122"/>
              </a:rPr>
              <a:t>GLNode</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ElemTag</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tag;</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solidFill>
                  <a:srgbClr val="FFFF00"/>
                </a:solidFill>
                <a:latin typeface="Times New Roman" panose="02020603050405020304" pitchFamily="18" charset="0"/>
                <a:ea typeface="幼圆" panose="02010509060101010101" pitchFamily="49" charset="-122"/>
              </a:rPr>
              <a:t>union</a:t>
            </a:r>
            <a:endParaRPr kumimoji="1" lang="en-US" altLang="zh-CN" sz="2400" b="1" dirty="0">
              <a:solidFill>
                <a:srgbClr val="FFFF00"/>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AtomType</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solidFill>
                  <a:srgbClr val="FFFF00"/>
                </a:solidFill>
                <a:latin typeface="Times New Roman" panose="02020603050405020304" pitchFamily="18" charset="0"/>
                <a:ea typeface="幼圆" panose="02010509060101010101" pitchFamily="49" charset="-122"/>
              </a:rPr>
              <a:t>atom</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a:solidFill>
                  <a:srgbClr val="33CC33"/>
                </a:solidFill>
                <a:latin typeface="Times New Roman" panose="02020603050405020304" pitchFamily="18" charset="0"/>
                <a:ea typeface="幼圆" panose="02010509060101010101" pitchFamily="49" charset="-122"/>
              </a:rPr>
              <a:t>原子结点的值域</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a:t>
            </a:r>
            <a:r>
              <a:rPr kumimoji="1" lang="zh-CN" altLang="en-US"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struct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_</a:t>
            </a:r>
            <a:r>
              <a:rPr kumimoji="1" lang="en-US" altLang="zh-CN" sz="2400" dirty="0" err="1">
                <a:latin typeface="Times New Roman" panose="02020603050405020304" pitchFamily="18" charset="0"/>
                <a:ea typeface="幼圆" panose="02010509060101010101" pitchFamily="49" charset="-122"/>
              </a:rPr>
              <a:t>GLNode</a:t>
            </a:r>
            <a:r>
              <a:rPr kumimoji="1" lang="en-US" altLang="zh-CN" sz="2400" dirty="0">
                <a:latin typeface="Times New Roman" panose="02020603050405020304" pitchFamily="18" charset="0"/>
                <a:ea typeface="幼圆" panose="02010509060101010101" pitchFamily="49" charset="-122"/>
              </a:rPr>
              <a:t>  *</a:t>
            </a:r>
            <a:r>
              <a:rPr kumimoji="1" lang="en-US" altLang="zh-CN" sz="2400" dirty="0">
                <a:solidFill>
                  <a:srgbClr val="FFFF00"/>
                </a:solidFill>
                <a:latin typeface="Times New Roman" panose="02020603050405020304" pitchFamily="18" charset="0"/>
                <a:ea typeface="幼圆" panose="02010509060101010101" pitchFamily="49" charset="-122"/>
              </a:rPr>
              <a:t>head</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a:solidFill>
                  <a:srgbClr val="33CC33"/>
                </a:solidFill>
                <a:latin typeface="Times New Roman" panose="02020603050405020304" pitchFamily="18" charset="0"/>
                <a:ea typeface="幼圆" panose="02010509060101010101" pitchFamily="49" charset="-122"/>
              </a:rPr>
              <a:t>表结点的表头指针</a:t>
            </a:r>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 </a:t>
            </a:r>
            <a:r>
              <a:rPr kumimoji="1" lang="zh-CN" altLang="en-US" sz="2400" dirty="0" smtClean="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struct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_</a:t>
            </a:r>
            <a:r>
              <a:rPr kumimoji="1" lang="en-US" altLang="zh-CN" sz="2400" dirty="0" err="1">
                <a:latin typeface="Times New Roman" panose="02020603050405020304" pitchFamily="18" charset="0"/>
                <a:ea typeface="幼圆" panose="02010509060101010101" pitchFamily="49" charset="-122"/>
              </a:rPr>
              <a:t>GLNode</a:t>
            </a:r>
            <a:r>
              <a:rPr kumimoji="1" lang="en-US" altLang="zh-CN" sz="2400" dirty="0">
                <a:latin typeface="Times New Roman" panose="02020603050405020304" pitchFamily="18" charset="0"/>
                <a:ea typeface="幼圆" panose="02010509060101010101" pitchFamily="49" charset="-122"/>
              </a:rPr>
              <a:t>  *tail; 		</a:t>
            </a:r>
            <a:r>
              <a:rPr kumimoji="1" lang="en-US" altLang="zh-CN" sz="2400" dirty="0">
                <a:solidFill>
                  <a:srgbClr val="33CC33"/>
                </a:solidFill>
                <a:latin typeface="Times New Roman" panose="02020603050405020304" pitchFamily="18" charset="0"/>
                <a:ea typeface="幼圆" panose="02010509060101010101" pitchFamily="49" charset="-122"/>
              </a:rPr>
              <a:t>//</a:t>
            </a:r>
            <a:r>
              <a:rPr kumimoji="1" lang="zh-CN" altLang="en-US" sz="2400" dirty="0">
                <a:solidFill>
                  <a:srgbClr val="33CC33"/>
                </a:solidFill>
                <a:latin typeface="Times New Roman" panose="02020603050405020304" pitchFamily="18" charset="0"/>
                <a:ea typeface="幼圆" panose="02010509060101010101" pitchFamily="49" charset="-122"/>
              </a:rPr>
              <a:t>指向下一个同深度</a:t>
            </a:r>
            <a:r>
              <a:rPr kumimoji="1" lang="zh-CN" altLang="en-US" sz="2400" b="1" dirty="0">
                <a:solidFill>
                  <a:srgbClr val="FFFF00"/>
                </a:solidFill>
                <a:latin typeface="Times New Roman" panose="02020603050405020304" pitchFamily="18" charset="0"/>
                <a:ea typeface="幼圆" panose="02010509060101010101" pitchFamily="49" charset="-122"/>
              </a:rPr>
              <a:t>元素</a:t>
            </a:r>
            <a:r>
              <a:rPr kumimoji="1" lang="zh-CN" altLang="en-US" sz="2400" dirty="0">
                <a:solidFill>
                  <a:srgbClr val="33CC33"/>
                </a:solidFill>
                <a:latin typeface="Times New Roman" panose="02020603050405020304" pitchFamily="18" charset="0"/>
                <a:ea typeface="幼圆" panose="02010509060101010101" pitchFamily="49" charset="-122"/>
              </a:rPr>
              <a:t>结点</a:t>
            </a:r>
            <a:endParaRPr kumimoji="1" lang="zh-CN" altLang="en-US" sz="2400" dirty="0">
              <a:solidFill>
                <a:srgbClr val="33CC33"/>
              </a:solidFill>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FFFF00"/>
                </a:solidFill>
                <a:latin typeface="Times New Roman" panose="02020603050405020304" pitchFamily="18" charset="0"/>
                <a:ea typeface="幼圆" panose="02010509060101010101" pitchFamily="49" charset="-122"/>
              </a:rPr>
              <a:t>*</a:t>
            </a:r>
            <a:r>
              <a:rPr kumimoji="1" lang="en-US" altLang="zh-CN" sz="2400" dirty="0" err="1">
                <a:solidFill>
                  <a:srgbClr val="FFFF00"/>
                </a:solidFill>
                <a:latin typeface="Times New Roman" panose="02020603050405020304" pitchFamily="18" charset="0"/>
                <a:ea typeface="幼圆" panose="02010509060101010101" pitchFamily="49" charset="-122"/>
              </a:rPr>
              <a:t>GList</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
        <p:nvSpPr>
          <p:cNvPr id="20484" name="Rectangle 4"/>
          <p:cNvSpPr>
            <a:spLocks noChangeArrowheads="1"/>
          </p:cNvSpPr>
          <p:nvPr/>
        </p:nvSpPr>
        <p:spPr bwMode="auto">
          <a:xfrm>
            <a:off x="179388" y="188640"/>
            <a:ext cx="8855075"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ea typeface="幼圆" panose="02010509060101010101" pitchFamily="49" charset="-122"/>
              </a:rPr>
              <a:t>Alternative representation of General list: </a:t>
            </a:r>
            <a:r>
              <a:rPr kumimoji="1" lang="zh-CN" altLang="en-US" sz="2400" dirty="0">
                <a:solidFill>
                  <a:srgbClr val="FFFF00"/>
                </a:solidFill>
                <a:latin typeface="Times New Roman" panose="02020603050405020304" pitchFamily="18" charset="0"/>
                <a:ea typeface="幼圆" panose="02010509060101010101" pitchFamily="49" charset="-122"/>
              </a:rPr>
              <a:t>表结点头指针</a:t>
            </a:r>
            <a:r>
              <a:rPr kumimoji="1" lang="en-US" altLang="zh-CN" sz="2400" dirty="0">
                <a:solidFill>
                  <a:srgbClr val="FFFF00"/>
                </a:solidFill>
                <a:latin typeface="Times New Roman" panose="02020603050405020304" pitchFamily="18" charset="0"/>
                <a:ea typeface="幼圆" panose="02010509060101010101" pitchFamily="49" charset="-122"/>
              </a:rPr>
              <a:t>+</a:t>
            </a:r>
            <a:r>
              <a:rPr kumimoji="1" lang="zh-CN" altLang="en-US" sz="2400" dirty="0">
                <a:solidFill>
                  <a:srgbClr val="FFFF00"/>
                </a:solidFill>
                <a:latin typeface="Times New Roman" panose="02020603050405020304" pitchFamily="18" charset="0"/>
                <a:ea typeface="幼圆" panose="02010509060101010101" pitchFamily="49" charset="-122"/>
              </a:rPr>
              <a:t>下一个结点</a:t>
            </a:r>
            <a:endParaRPr kumimoji="1" lang="zh-CN" altLang="en-US" sz="2400" dirty="0">
              <a:solidFill>
                <a:srgbClr val="FFFF00"/>
              </a:solidFill>
              <a:latin typeface="Times New Roman" panose="02020603050405020304" pitchFamily="18" charset="0"/>
              <a:ea typeface="幼圆" panose="02010509060101010101" pitchFamily="49" charset="-122"/>
            </a:endParaRPr>
          </a:p>
        </p:txBody>
      </p:sp>
      <p:grpSp>
        <p:nvGrpSpPr>
          <p:cNvPr id="2" name="组合 1"/>
          <p:cNvGrpSpPr/>
          <p:nvPr/>
        </p:nvGrpSpPr>
        <p:grpSpPr>
          <a:xfrm>
            <a:off x="4860032" y="2348880"/>
            <a:ext cx="3455987" cy="431800"/>
            <a:chOff x="487363" y="836613"/>
            <a:chExt cx="3455987" cy="431800"/>
          </a:xfrm>
        </p:grpSpPr>
        <p:sp>
          <p:nvSpPr>
            <p:cNvPr id="9" name="Rectangle 4"/>
            <p:cNvSpPr>
              <a:spLocks noChangeArrowheads="1"/>
            </p:cNvSpPr>
            <p:nvPr/>
          </p:nvSpPr>
          <p:spPr bwMode="auto">
            <a:xfrm>
              <a:off x="487363"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10" name="Rectangle 106"/>
            <p:cNvSpPr>
              <a:spLocks noChangeArrowheads="1"/>
            </p:cNvSpPr>
            <p:nvPr/>
          </p:nvSpPr>
          <p:spPr bwMode="auto">
            <a:xfrm>
              <a:off x="2790825"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1639888" y="83661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atom</a:t>
              </a:r>
              <a:endParaRPr lang="en-US" altLang="zh-CN" b="1" i="1">
                <a:solidFill>
                  <a:srgbClr val="CC0000"/>
                </a:solidFill>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4860032" y="3074011"/>
            <a:ext cx="3455988" cy="431800"/>
            <a:chOff x="4572000" y="836613"/>
            <a:chExt cx="3455988" cy="431800"/>
          </a:xfrm>
        </p:grpSpPr>
        <p:sp>
          <p:nvSpPr>
            <p:cNvPr id="12" name="Rectangle 6"/>
            <p:cNvSpPr>
              <a:spLocks noChangeArrowheads="1"/>
            </p:cNvSpPr>
            <p:nvPr/>
          </p:nvSpPr>
          <p:spPr bwMode="auto">
            <a:xfrm>
              <a:off x="4572000"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13" name="Rectangle 8"/>
            <p:cNvSpPr>
              <a:spLocks noChangeArrowheads="1"/>
            </p:cNvSpPr>
            <p:nvPr/>
          </p:nvSpPr>
          <p:spPr bwMode="auto">
            <a:xfrm>
              <a:off x="6875463"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sp>
          <p:nvSpPr>
            <p:cNvPr id="14" name="Rectangle 7"/>
            <p:cNvSpPr>
              <a:spLocks noChangeArrowheads="1"/>
            </p:cNvSpPr>
            <p:nvPr/>
          </p:nvSpPr>
          <p:spPr bwMode="auto">
            <a:xfrm>
              <a:off x="5724525" y="83661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head</a:t>
              </a:r>
              <a:endParaRPr lang="en-US" altLang="zh-CN" b="1" i="1">
                <a:solidFill>
                  <a:srgbClr val="CC0000"/>
                </a:solidFill>
                <a:latin typeface="Times New Roman" panose="02020603050405020304" pitchFamily="18" charset="0"/>
                <a:cs typeface="Times New Roman" panose="02020603050405020304" pitchFamily="18" charset="0"/>
              </a:endParaRPr>
            </a:p>
          </p:txBody>
        </p:sp>
      </p:grpSp>
      <p:sp>
        <p:nvSpPr>
          <p:cNvPr id="4" name="椭圆 3"/>
          <p:cNvSpPr/>
          <p:nvPr/>
        </p:nvSpPr>
        <p:spPr>
          <a:xfrm>
            <a:off x="6947535" y="1988820"/>
            <a:ext cx="1584325" cy="1883410"/>
          </a:xfrm>
          <a:prstGeom prst="ellipse">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487363"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87046" name="Rectangle 6"/>
          <p:cNvSpPr>
            <a:spLocks noChangeArrowheads="1"/>
          </p:cNvSpPr>
          <p:nvPr/>
        </p:nvSpPr>
        <p:spPr bwMode="auto">
          <a:xfrm>
            <a:off x="4572000"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87048" name="Rectangle 8"/>
          <p:cNvSpPr>
            <a:spLocks noChangeArrowheads="1"/>
          </p:cNvSpPr>
          <p:nvPr/>
        </p:nvSpPr>
        <p:spPr bwMode="auto">
          <a:xfrm>
            <a:off x="6875463"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sp>
        <p:nvSpPr>
          <p:cNvPr id="87047" name="Rectangle 7"/>
          <p:cNvSpPr>
            <a:spLocks noChangeArrowheads="1"/>
          </p:cNvSpPr>
          <p:nvPr/>
        </p:nvSpPr>
        <p:spPr bwMode="auto">
          <a:xfrm>
            <a:off x="5724525" y="83661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head</a:t>
            </a:r>
            <a:endParaRPr lang="en-US" altLang="zh-CN" b="1" i="1">
              <a:solidFill>
                <a:srgbClr val="CC0000"/>
              </a:solidFill>
              <a:latin typeface="Times New Roman" panose="02020603050405020304" pitchFamily="18" charset="0"/>
              <a:cs typeface="Times New Roman" panose="02020603050405020304" pitchFamily="18" charset="0"/>
            </a:endParaRPr>
          </a:p>
        </p:txBody>
      </p:sp>
      <p:sp>
        <p:nvSpPr>
          <p:cNvPr id="87091" name="Text Box 51"/>
          <p:cNvSpPr txBox="1">
            <a:spLocks noChangeArrowheads="1"/>
          </p:cNvSpPr>
          <p:nvPr/>
        </p:nvSpPr>
        <p:spPr bwMode="auto">
          <a:xfrm>
            <a:off x="395288" y="255588"/>
            <a:ext cx="16005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ATOM node</a:t>
            </a:r>
            <a:endParaRPr lang="en-US" altLang="zh-CN" sz="2000" b="1" dirty="0">
              <a:ea typeface="幼圆" panose="02010509060101010101" pitchFamily="49" charset="-122"/>
            </a:endParaRPr>
          </a:p>
        </p:txBody>
      </p:sp>
      <p:sp>
        <p:nvSpPr>
          <p:cNvPr id="87092" name="Text Box 52"/>
          <p:cNvSpPr txBox="1">
            <a:spLocks noChangeArrowheads="1"/>
          </p:cNvSpPr>
          <p:nvPr/>
        </p:nvSpPr>
        <p:spPr bwMode="auto">
          <a:xfrm>
            <a:off x="4572000" y="255588"/>
            <a:ext cx="14253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LIST node</a:t>
            </a:r>
            <a:endParaRPr lang="en-US" altLang="zh-CN" sz="2000" b="1" dirty="0">
              <a:ea typeface="幼圆" panose="02010509060101010101" pitchFamily="49" charset="-122"/>
            </a:endParaRPr>
          </a:p>
        </p:txBody>
      </p:sp>
      <p:sp>
        <p:nvSpPr>
          <p:cNvPr id="87145" name="Rectangle 105"/>
          <p:cNvSpPr>
            <a:spLocks noChangeArrowheads="1"/>
          </p:cNvSpPr>
          <p:nvPr/>
        </p:nvSpPr>
        <p:spPr bwMode="auto">
          <a:xfrm>
            <a:off x="5724525" y="4581525"/>
            <a:ext cx="2717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ea typeface="幼圆" panose="02010509060101010101" pitchFamily="49" charset="-122"/>
              </a:rPr>
              <a:t>A = ( ) </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B = (e) </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C = (a, (b, c, d))</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D = (A, B, C)</a:t>
            </a:r>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a:solidFill>
                  <a:srgbClr val="FFFF00"/>
                </a:solidFill>
                <a:latin typeface="Times New Roman" panose="02020603050405020304" pitchFamily="18" charset="0"/>
                <a:ea typeface="幼圆" panose="02010509060101010101" pitchFamily="49" charset="-122"/>
              </a:rPr>
              <a:t>E = (a, E)</a:t>
            </a:r>
            <a:endParaRPr kumimoji="1" lang="en-US" altLang="zh-CN" sz="2400" dirty="0">
              <a:solidFill>
                <a:srgbClr val="FFFF00"/>
              </a:solidFill>
              <a:latin typeface="Times New Roman" panose="02020603050405020304" pitchFamily="18" charset="0"/>
              <a:ea typeface="幼圆" panose="02010509060101010101" pitchFamily="49" charset="-122"/>
            </a:endParaRPr>
          </a:p>
        </p:txBody>
      </p:sp>
      <p:sp>
        <p:nvSpPr>
          <p:cNvPr id="87146" name="Rectangle 106"/>
          <p:cNvSpPr>
            <a:spLocks noChangeArrowheads="1"/>
          </p:cNvSpPr>
          <p:nvPr/>
        </p:nvSpPr>
        <p:spPr bwMode="auto">
          <a:xfrm>
            <a:off x="2790825" y="83661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03200" y="1557338"/>
            <a:ext cx="1849438" cy="366712"/>
            <a:chOff x="203200" y="1557338"/>
            <a:chExt cx="1849438" cy="366712"/>
          </a:xfrm>
        </p:grpSpPr>
        <p:sp>
          <p:nvSpPr>
            <p:cNvPr id="87049" name="Text Box 9"/>
            <p:cNvSpPr txBox="1">
              <a:spLocks noChangeArrowheads="1"/>
            </p:cNvSpPr>
            <p:nvPr/>
          </p:nvSpPr>
          <p:spPr bwMode="auto">
            <a:xfrm>
              <a:off x="203200" y="15573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A</a:t>
              </a:r>
              <a:endParaRPr lang="en-US" altLang="zh-CN">
                <a:cs typeface="Arial" panose="020B0604020202020204" pitchFamily="34" charset="0"/>
              </a:endParaRPr>
            </a:p>
          </p:txBody>
        </p:sp>
        <p:sp>
          <p:nvSpPr>
            <p:cNvPr id="87147" name="Rectangle 107"/>
            <p:cNvSpPr>
              <a:spLocks noChangeArrowheads="1"/>
            </p:cNvSpPr>
            <p:nvPr/>
          </p:nvSpPr>
          <p:spPr bwMode="auto">
            <a:xfrm>
              <a:off x="971550" y="15636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148" name="Rectangle 108"/>
            <p:cNvSpPr>
              <a:spLocks noChangeArrowheads="1"/>
            </p:cNvSpPr>
            <p:nvPr/>
          </p:nvSpPr>
          <p:spPr bwMode="auto">
            <a:xfrm>
              <a:off x="1331913" y="15636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49" name="Rectangle 109"/>
            <p:cNvSpPr>
              <a:spLocks noChangeArrowheads="1"/>
            </p:cNvSpPr>
            <p:nvPr/>
          </p:nvSpPr>
          <p:spPr bwMode="auto">
            <a:xfrm>
              <a:off x="1692275" y="15636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50" name="Line 110"/>
            <p:cNvSpPr>
              <a:spLocks noChangeShapeType="1"/>
            </p:cNvSpPr>
            <p:nvPr/>
          </p:nvSpPr>
          <p:spPr bwMode="auto">
            <a:xfrm>
              <a:off x="539750" y="1706563"/>
              <a:ext cx="431800" cy="15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151" name="Group 111"/>
            <p:cNvGrpSpPr/>
            <p:nvPr/>
          </p:nvGrpSpPr>
          <p:grpSpPr bwMode="auto">
            <a:xfrm>
              <a:off x="1822450" y="1635125"/>
              <a:ext cx="144463" cy="144463"/>
              <a:chOff x="2925" y="1775"/>
              <a:chExt cx="91" cy="91"/>
            </a:xfrm>
          </p:grpSpPr>
          <p:sp>
            <p:nvSpPr>
              <p:cNvPr id="87152" name="Line 112"/>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53" name="Line 113"/>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154" name="Group 114"/>
            <p:cNvGrpSpPr/>
            <p:nvPr/>
          </p:nvGrpSpPr>
          <p:grpSpPr bwMode="auto">
            <a:xfrm>
              <a:off x="1474788" y="1635125"/>
              <a:ext cx="144462" cy="144463"/>
              <a:chOff x="2925" y="1775"/>
              <a:chExt cx="91" cy="91"/>
            </a:xfrm>
          </p:grpSpPr>
          <p:sp>
            <p:nvSpPr>
              <p:cNvPr id="87155" name="Line 115"/>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56" name="Line 116"/>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 name="组合 2"/>
          <p:cNvGrpSpPr/>
          <p:nvPr/>
        </p:nvGrpSpPr>
        <p:grpSpPr>
          <a:xfrm>
            <a:off x="217488" y="2185988"/>
            <a:ext cx="1835150" cy="1085850"/>
            <a:chOff x="217488" y="2185988"/>
            <a:chExt cx="1835150" cy="1085850"/>
          </a:xfrm>
        </p:grpSpPr>
        <p:sp>
          <p:nvSpPr>
            <p:cNvPr id="87050" name="Rectangle 10"/>
            <p:cNvSpPr>
              <a:spLocks noChangeArrowheads="1"/>
            </p:cNvSpPr>
            <p:nvPr/>
          </p:nvSpPr>
          <p:spPr bwMode="auto">
            <a:xfrm>
              <a:off x="971550" y="226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051" name="Rectangle 11"/>
            <p:cNvSpPr>
              <a:spLocks noChangeArrowheads="1"/>
            </p:cNvSpPr>
            <p:nvPr/>
          </p:nvSpPr>
          <p:spPr bwMode="auto">
            <a:xfrm>
              <a:off x="1331913" y="22637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52" name="Rectangle 12"/>
            <p:cNvSpPr>
              <a:spLocks noChangeArrowheads="1"/>
            </p:cNvSpPr>
            <p:nvPr/>
          </p:nvSpPr>
          <p:spPr bwMode="auto">
            <a:xfrm>
              <a:off x="1692275" y="226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53" name="Line 13"/>
            <p:cNvSpPr>
              <a:spLocks noChangeShapeType="1"/>
            </p:cNvSpPr>
            <p:nvPr/>
          </p:nvSpPr>
          <p:spPr bwMode="auto">
            <a:xfrm>
              <a:off x="552450" y="2408238"/>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4" name="Text Box 14"/>
            <p:cNvSpPr txBox="1">
              <a:spLocks noChangeArrowheads="1"/>
            </p:cNvSpPr>
            <p:nvPr/>
          </p:nvSpPr>
          <p:spPr bwMode="auto">
            <a:xfrm>
              <a:off x="217488" y="21859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B</a:t>
              </a:r>
              <a:endParaRPr lang="en-US" altLang="zh-CN">
                <a:cs typeface="Arial" panose="020B0604020202020204" pitchFamily="34" charset="0"/>
              </a:endParaRPr>
            </a:p>
          </p:txBody>
        </p:sp>
        <p:sp>
          <p:nvSpPr>
            <p:cNvPr id="87055" name="Rectangle 15"/>
            <p:cNvSpPr>
              <a:spLocks noChangeArrowheads="1"/>
            </p:cNvSpPr>
            <p:nvPr/>
          </p:nvSpPr>
          <p:spPr bwMode="auto">
            <a:xfrm>
              <a:off x="971550" y="29114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056" name="Rectangle 16"/>
            <p:cNvSpPr>
              <a:spLocks noChangeArrowheads="1"/>
            </p:cNvSpPr>
            <p:nvPr/>
          </p:nvSpPr>
          <p:spPr bwMode="auto">
            <a:xfrm>
              <a:off x="1331913" y="29114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e</a:t>
              </a:r>
              <a:endParaRPr lang="en-US" altLang="zh-CN">
                <a:cs typeface="Arial" panose="020B0604020202020204" pitchFamily="34" charset="0"/>
              </a:endParaRPr>
            </a:p>
          </p:txBody>
        </p:sp>
        <p:sp>
          <p:nvSpPr>
            <p:cNvPr id="87075" name="Line 35"/>
            <p:cNvSpPr>
              <a:spLocks noChangeShapeType="1"/>
            </p:cNvSpPr>
            <p:nvPr/>
          </p:nvSpPr>
          <p:spPr bwMode="auto">
            <a:xfrm>
              <a:off x="1547813" y="247967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106" name="Group 66"/>
            <p:cNvGrpSpPr/>
            <p:nvPr/>
          </p:nvGrpSpPr>
          <p:grpSpPr bwMode="auto">
            <a:xfrm>
              <a:off x="1763713" y="2335213"/>
              <a:ext cx="144462" cy="144462"/>
              <a:chOff x="2925" y="1775"/>
              <a:chExt cx="91" cy="91"/>
            </a:xfrm>
          </p:grpSpPr>
          <p:sp>
            <p:nvSpPr>
              <p:cNvPr id="87107" name="Line 67"/>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8" name="Line 68"/>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157" name="Rectangle 117"/>
            <p:cNvSpPr>
              <a:spLocks noChangeArrowheads="1"/>
            </p:cNvSpPr>
            <p:nvPr/>
          </p:nvSpPr>
          <p:spPr bwMode="auto">
            <a:xfrm>
              <a:off x="1692275" y="29114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87158" name="Group 118"/>
            <p:cNvGrpSpPr/>
            <p:nvPr/>
          </p:nvGrpSpPr>
          <p:grpSpPr bwMode="auto">
            <a:xfrm>
              <a:off x="1820863" y="2987675"/>
              <a:ext cx="144462" cy="144463"/>
              <a:chOff x="2925" y="1775"/>
              <a:chExt cx="91" cy="91"/>
            </a:xfrm>
          </p:grpSpPr>
          <p:sp>
            <p:nvSpPr>
              <p:cNvPr id="87159" name="Line 11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60" name="Line 12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7045" name="Rectangle 5"/>
          <p:cNvSpPr>
            <a:spLocks noChangeArrowheads="1"/>
          </p:cNvSpPr>
          <p:nvPr/>
        </p:nvSpPr>
        <p:spPr bwMode="auto">
          <a:xfrm>
            <a:off x="1639888" y="83661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CC0000"/>
                </a:solidFill>
                <a:latin typeface="Times New Roman" panose="02020603050405020304" pitchFamily="18" charset="0"/>
                <a:cs typeface="Times New Roman" panose="02020603050405020304" pitchFamily="18" charset="0"/>
              </a:rPr>
              <a:t>atom</a:t>
            </a:r>
            <a:endParaRPr lang="en-US" altLang="zh-CN" b="1" i="1">
              <a:solidFill>
                <a:srgbClr val="CC0000"/>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2720340" y="2178050"/>
            <a:ext cx="5956300" cy="1735138"/>
            <a:chOff x="2720975" y="2184400"/>
            <a:chExt cx="5956300" cy="1735138"/>
          </a:xfrm>
        </p:grpSpPr>
        <p:sp>
          <p:nvSpPr>
            <p:cNvPr id="87057" name="Rectangle 17"/>
            <p:cNvSpPr>
              <a:spLocks noChangeArrowheads="1"/>
            </p:cNvSpPr>
            <p:nvPr/>
          </p:nvSpPr>
          <p:spPr bwMode="auto">
            <a:xfrm>
              <a:off x="3489325" y="22621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058" name="Rectangle 18"/>
            <p:cNvSpPr>
              <a:spLocks noChangeArrowheads="1"/>
            </p:cNvSpPr>
            <p:nvPr/>
          </p:nvSpPr>
          <p:spPr bwMode="auto">
            <a:xfrm>
              <a:off x="3851275" y="22621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59" name="Rectangle 19"/>
            <p:cNvSpPr>
              <a:spLocks noChangeArrowheads="1"/>
            </p:cNvSpPr>
            <p:nvPr/>
          </p:nvSpPr>
          <p:spPr bwMode="auto">
            <a:xfrm>
              <a:off x="4211638" y="22621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60" name="Line 20"/>
            <p:cNvSpPr>
              <a:spLocks noChangeShapeType="1"/>
            </p:cNvSpPr>
            <p:nvPr/>
          </p:nvSpPr>
          <p:spPr bwMode="auto">
            <a:xfrm>
              <a:off x="3059113" y="2406650"/>
              <a:ext cx="43338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1" name="Text Box 21"/>
            <p:cNvSpPr txBox="1">
              <a:spLocks noChangeArrowheads="1"/>
            </p:cNvSpPr>
            <p:nvPr/>
          </p:nvSpPr>
          <p:spPr bwMode="auto">
            <a:xfrm>
              <a:off x="2720975" y="21844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a:cs typeface="Arial" panose="020B0604020202020204" pitchFamily="34" charset="0"/>
                </a:rPr>
                <a:t>C</a:t>
              </a:r>
              <a:endParaRPr lang="en-US" altLang="zh-CN">
                <a:cs typeface="Arial" panose="020B0604020202020204" pitchFamily="34" charset="0"/>
              </a:endParaRPr>
            </a:p>
          </p:txBody>
        </p:sp>
        <p:sp>
          <p:nvSpPr>
            <p:cNvPr id="87062" name="Rectangle 22"/>
            <p:cNvSpPr>
              <a:spLocks noChangeArrowheads="1"/>
            </p:cNvSpPr>
            <p:nvPr/>
          </p:nvSpPr>
          <p:spPr bwMode="auto">
            <a:xfrm>
              <a:off x="3492500" y="29098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063" name="Rectangle 23"/>
            <p:cNvSpPr>
              <a:spLocks noChangeArrowheads="1"/>
            </p:cNvSpPr>
            <p:nvPr/>
          </p:nvSpPr>
          <p:spPr bwMode="auto">
            <a:xfrm>
              <a:off x="3852863" y="29098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a</a:t>
              </a:r>
              <a:endParaRPr lang="en-US" altLang="zh-CN">
                <a:cs typeface="Arial" panose="020B0604020202020204" pitchFamily="34" charset="0"/>
              </a:endParaRPr>
            </a:p>
          </p:txBody>
        </p:sp>
        <p:sp>
          <p:nvSpPr>
            <p:cNvPr id="87068" name="Rectangle 28"/>
            <p:cNvSpPr>
              <a:spLocks noChangeArrowheads="1"/>
            </p:cNvSpPr>
            <p:nvPr/>
          </p:nvSpPr>
          <p:spPr bwMode="auto">
            <a:xfrm>
              <a:off x="4789488" y="29098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069" name="Rectangle 29"/>
            <p:cNvSpPr>
              <a:spLocks noChangeArrowheads="1"/>
            </p:cNvSpPr>
            <p:nvPr/>
          </p:nvSpPr>
          <p:spPr bwMode="auto">
            <a:xfrm>
              <a:off x="5151438" y="29098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70" name="Rectangle 30"/>
            <p:cNvSpPr>
              <a:spLocks noChangeArrowheads="1"/>
            </p:cNvSpPr>
            <p:nvPr/>
          </p:nvSpPr>
          <p:spPr bwMode="auto">
            <a:xfrm>
              <a:off x="5510213" y="29098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76" name="Line 36"/>
            <p:cNvSpPr>
              <a:spLocks noChangeShapeType="1"/>
            </p:cNvSpPr>
            <p:nvPr/>
          </p:nvSpPr>
          <p:spPr bwMode="auto">
            <a:xfrm>
              <a:off x="5367338" y="312737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8" name="Line 38"/>
            <p:cNvSpPr>
              <a:spLocks noChangeShapeType="1"/>
            </p:cNvSpPr>
            <p:nvPr/>
          </p:nvSpPr>
          <p:spPr bwMode="auto">
            <a:xfrm>
              <a:off x="4067175" y="247808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5" name="Rectangle 45"/>
            <p:cNvSpPr>
              <a:spLocks noChangeArrowheads="1"/>
            </p:cNvSpPr>
            <p:nvPr/>
          </p:nvSpPr>
          <p:spPr bwMode="auto">
            <a:xfrm>
              <a:off x="4859338" y="35575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086" name="Rectangle 46"/>
            <p:cNvSpPr>
              <a:spLocks noChangeArrowheads="1"/>
            </p:cNvSpPr>
            <p:nvPr/>
          </p:nvSpPr>
          <p:spPr bwMode="auto">
            <a:xfrm>
              <a:off x="5219700" y="355758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b</a:t>
              </a:r>
              <a:endParaRPr lang="en-US" altLang="zh-CN">
                <a:cs typeface="Arial" panose="020B0604020202020204" pitchFamily="34" charset="0"/>
              </a:endParaRPr>
            </a:p>
          </p:txBody>
        </p:sp>
        <p:sp>
          <p:nvSpPr>
            <p:cNvPr id="87087" name="Rectangle 47"/>
            <p:cNvSpPr>
              <a:spLocks noChangeArrowheads="1"/>
            </p:cNvSpPr>
            <p:nvPr/>
          </p:nvSpPr>
          <p:spPr bwMode="auto">
            <a:xfrm>
              <a:off x="6227763" y="35591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088" name="Rectangle 48"/>
            <p:cNvSpPr>
              <a:spLocks noChangeArrowheads="1"/>
            </p:cNvSpPr>
            <p:nvPr/>
          </p:nvSpPr>
          <p:spPr bwMode="auto">
            <a:xfrm>
              <a:off x="6588125" y="35591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c</a:t>
              </a:r>
              <a:endParaRPr lang="en-US" altLang="zh-CN">
                <a:cs typeface="Arial" panose="020B0604020202020204" pitchFamily="34" charset="0"/>
              </a:endParaRPr>
            </a:p>
          </p:txBody>
        </p:sp>
        <p:sp>
          <p:nvSpPr>
            <p:cNvPr id="87089" name="Rectangle 49"/>
            <p:cNvSpPr>
              <a:spLocks noChangeArrowheads="1"/>
            </p:cNvSpPr>
            <p:nvPr/>
          </p:nvSpPr>
          <p:spPr bwMode="auto">
            <a:xfrm>
              <a:off x="7596188" y="35591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090" name="Rectangle 50"/>
            <p:cNvSpPr>
              <a:spLocks noChangeArrowheads="1"/>
            </p:cNvSpPr>
            <p:nvPr/>
          </p:nvSpPr>
          <p:spPr bwMode="auto">
            <a:xfrm>
              <a:off x="7956550" y="35591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d</a:t>
              </a:r>
              <a:endParaRPr lang="en-US" altLang="zh-CN">
                <a:cs typeface="Arial" panose="020B0604020202020204" pitchFamily="34" charset="0"/>
              </a:endParaRPr>
            </a:p>
          </p:txBody>
        </p:sp>
        <p:grpSp>
          <p:nvGrpSpPr>
            <p:cNvPr id="87109" name="Group 69"/>
            <p:cNvGrpSpPr/>
            <p:nvPr/>
          </p:nvGrpSpPr>
          <p:grpSpPr bwMode="auto">
            <a:xfrm>
              <a:off x="5580063" y="3003550"/>
              <a:ext cx="144462" cy="144463"/>
              <a:chOff x="2925" y="1775"/>
              <a:chExt cx="91" cy="91"/>
            </a:xfrm>
          </p:grpSpPr>
          <p:sp>
            <p:nvSpPr>
              <p:cNvPr id="87110" name="Line 70"/>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11" name="Line 71"/>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162" name="Rectangle 122"/>
            <p:cNvSpPr>
              <a:spLocks noChangeArrowheads="1"/>
            </p:cNvSpPr>
            <p:nvPr/>
          </p:nvSpPr>
          <p:spPr bwMode="auto">
            <a:xfrm>
              <a:off x="4211638" y="29098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66" name="Line 126"/>
            <p:cNvSpPr>
              <a:spLocks noChangeShapeType="1"/>
            </p:cNvSpPr>
            <p:nvPr/>
          </p:nvSpPr>
          <p:spPr bwMode="auto">
            <a:xfrm>
              <a:off x="4356100" y="3074988"/>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67" name="Line 127"/>
            <p:cNvSpPr>
              <a:spLocks noChangeShapeType="1"/>
            </p:cNvSpPr>
            <p:nvPr/>
          </p:nvSpPr>
          <p:spPr bwMode="auto">
            <a:xfrm>
              <a:off x="5795963" y="3724275"/>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68" name="Line 128"/>
            <p:cNvSpPr>
              <a:spLocks noChangeShapeType="1"/>
            </p:cNvSpPr>
            <p:nvPr/>
          </p:nvSpPr>
          <p:spPr bwMode="auto">
            <a:xfrm>
              <a:off x="7164388" y="3724275"/>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69" name="Rectangle 129"/>
            <p:cNvSpPr>
              <a:spLocks noChangeArrowheads="1"/>
            </p:cNvSpPr>
            <p:nvPr/>
          </p:nvSpPr>
          <p:spPr bwMode="auto">
            <a:xfrm>
              <a:off x="5580063" y="355758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70" name="Rectangle 130"/>
            <p:cNvSpPr>
              <a:spLocks noChangeArrowheads="1"/>
            </p:cNvSpPr>
            <p:nvPr/>
          </p:nvSpPr>
          <p:spPr bwMode="auto">
            <a:xfrm>
              <a:off x="6948488" y="35591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71" name="Rectangle 131"/>
            <p:cNvSpPr>
              <a:spLocks noChangeArrowheads="1"/>
            </p:cNvSpPr>
            <p:nvPr/>
          </p:nvSpPr>
          <p:spPr bwMode="auto">
            <a:xfrm>
              <a:off x="8316913" y="35591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87172" name="Group 132"/>
            <p:cNvGrpSpPr/>
            <p:nvPr/>
          </p:nvGrpSpPr>
          <p:grpSpPr bwMode="auto">
            <a:xfrm>
              <a:off x="8386763" y="3673475"/>
              <a:ext cx="144462" cy="144463"/>
              <a:chOff x="2925" y="1775"/>
              <a:chExt cx="91" cy="91"/>
            </a:xfrm>
          </p:grpSpPr>
          <p:sp>
            <p:nvSpPr>
              <p:cNvPr id="87173" name="Line 133"/>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74" name="Line 134"/>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 name="组合 5"/>
          <p:cNvGrpSpPr/>
          <p:nvPr/>
        </p:nvGrpSpPr>
        <p:grpSpPr>
          <a:xfrm>
            <a:off x="250825" y="5365750"/>
            <a:ext cx="3313113" cy="1303338"/>
            <a:chOff x="250825" y="5365750"/>
            <a:chExt cx="3313113" cy="1303338"/>
          </a:xfrm>
        </p:grpSpPr>
        <p:sp>
          <p:nvSpPr>
            <p:cNvPr id="87121" name="Rectangle 81"/>
            <p:cNvSpPr>
              <a:spLocks noChangeArrowheads="1"/>
            </p:cNvSpPr>
            <p:nvPr/>
          </p:nvSpPr>
          <p:spPr bwMode="auto">
            <a:xfrm>
              <a:off x="1042988" y="54435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122" name="Rectangle 82"/>
            <p:cNvSpPr>
              <a:spLocks noChangeArrowheads="1"/>
            </p:cNvSpPr>
            <p:nvPr/>
          </p:nvSpPr>
          <p:spPr bwMode="auto">
            <a:xfrm>
              <a:off x="1403350" y="54435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23" name="Rectangle 83"/>
            <p:cNvSpPr>
              <a:spLocks noChangeArrowheads="1"/>
            </p:cNvSpPr>
            <p:nvPr/>
          </p:nvSpPr>
          <p:spPr bwMode="auto">
            <a:xfrm>
              <a:off x="1763713" y="54435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24" name="Line 84"/>
            <p:cNvSpPr>
              <a:spLocks noChangeShapeType="1"/>
            </p:cNvSpPr>
            <p:nvPr/>
          </p:nvSpPr>
          <p:spPr bwMode="auto">
            <a:xfrm>
              <a:off x="620713" y="5588000"/>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25" name="Text Box 85"/>
            <p:cNvSpPr txBox="1">
              <a:spLocks noChangeArrowheads="1"/>
            </p:cNvSpPr>
            <p:nvPr/>
          </p:nvSpPr>
          <p:spPr bwMode="auto">
            <a:xfrm>
              <a:off x="250825" y="53657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E</a:t>
              </a:r>
              <a:endParaRPr lang="en-US" altLang="zh-CN">
                <a:cs typeface="Arial" panose="020B0604020202020204" pitchFamily="34" charset="0"/>
              </a:endParaRPr>
            </a:p>
          </p:txBody>
        </p:sp>
        <p:sp>
          <p:nvSpPr>
            <p:cNvPr id="87126" name="Rectangle 86"/>
            <p:cNvSpPr>
              <a:spLocks noChangeArrowheads="1"/>
            </p:cNvSpPr>
            <p:nvPr/>
          </p:nvSpPr>
          <p:spPr bwMode="auto">
            <a:xfrm>
              <a:off x="1042988" y="60912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87127" name="Rectangle 87"/>
            <p:cNvSpPr>
              <a:spLocks noChangeArrowheads="1"/>
            </p:cNvSpPr>
            <p:nvPr/>
          </p:nvSpPr>
          <p:spPr bwMode="auto">
            <a:xfrm>
              <a:off x="1403350" y="60912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a</a:t>
              </a:r>
              <a:endParaRPr lang="en-US" altLang="zh-CN">
                <a:cs typeface="Arial" panose="020B0604020202020204" pitchFamily="34" charset="0"/>
              </a:endParaRPr>
            </a:p>
          </p:txBody>
        </p:sp>
        <p:sp>
          <p:nvSpPr>
            <p:cNvPr id="87128" name="Line 88"/>
            <p:cNvSpPr>
              <a:spLocks noChangeShapeType="1"/>
            </p:cNvSpPr>
            <p:nvPr/>
          </p:nvSpPr>
          <p:spPr bwMode="auto">
            <a:xfrm>
              <a:off x="1581150" y="565943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82" name="Rectangle 142"/>
            <p:cNvSpPr>
              <a:spLocks noChangeArrowheads="1"/>
            </p:cNvSpPr>
            <p:nvPr/>
          </p:nvSpPr>
          <p:spPr bwMode="auto">
            <a:xfrm>
              <a:off x="1763713" y="60912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84" name="Rectangle 144"/>
            <p:cNvSpPr>
              <a:spLocks noChangeArrowheads="1"/>
            </p:cNvSpPr>
            <p:nvPr/>
          </p:nvSpPr>
          <p:spPr bwMode="auto">
            <a:xfrm>
              <a:off x="2457450" y="609441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185" name="Rectangle 145"/>
            <p:cNvSpPr>
              <a:spLocks noChangeArrowheads="1"/>
            </p:cNvSpPr>
            <p:nvPr/>
          </p:nvSpPr>
          <p:spPr bwMode="auto">
            <a:xfrm>
              <a:off x="2828925" y="609441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86" name="Rectangle 146"/>
            <p:cNvSpPr>
              <a:spLocks noChangeArrowheads="1"/>
            </p:cNvSpPr>
            <p:nvPr/>
          </p:nvSpPr>
          <p:spPr bwMode="auto">
            <a:xfrm>
              <a:off x="3203575" y="609441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87" name="Line 147"/>
            <p:cNvSpPr>
              <a:spLocks noChangeShapeType="1"/>
            </p:cNvSpPr>
            <p:nvPr/>
          </p:nvSpPr>
          <p:spPr bwMode="auto">
            <a:xfrm>
              <a:off x="2027238" y="6238875"/>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188" name="Group 148"/>
            <p:cNvGrpSpPr/>
            <p:nvPr/>
          </p:nvGrpSpPr>
          <p:grpSpPr bwMode="auto">
            <a:xfrm>
              <a:off x="3275013" y="6165850"/>
              <a:ext cx="144462" cy="144463"/>
              <a:chOff x="2925" y="1775"/>
              <a:chExt cx="91" cy="91"/>
            </a:xfrm>
          </p:grpSpPr>
          <p:sp>
            <p:nvSpPr>
              <p:cNvPr id="87189" name="Line 14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90" name="Line 15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192" name="Group 152"/>
            <p:cNvGrpSpPr/>
            <p:nvPr/>
          </p:nvGrpSpPr>
          <p:grpSpPr bwMode="auto">
            <a:xfrm>
              <a:off x="1835150" y="5518150"/>
              <a:ext cx="144463" cy="144463"/>
              <a:chOff x="2925" y="1775"/>
              <a:chExt cx="91" cy="91"/>
            </a:xfrm>
          </p:grpSpPr>
          <p:sp>
            <p:nvSpPr>
              <p:cNvPr id="87193" name="Line 153"/>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94" name="Line 154"/>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201" name="Group 161"/>
            <p:cNvGrpSpPr/>
            <p:nvPr/>
          </p:nvGrpSpPr>
          <p:grpSpPr bwMode="auto">
            <a:xfrm>
              <a:off x="898525" y="5949950"/>
              <a:ext cx="2089150" cy="719138"/>
              <a:chOff x="566" y="3748"/>
              <a:chExt cx="1316" cy="453"/>
            </a:xfrm>
          </p:grpSpPr>
          <p:sp>
            <p:nvSpPr>
              <p:cNvPr id="87195" name="Line 155"/>
              <p:cNvSpPr>
                <a:spLocks noChangeShapeType="1"/>
              </p:cNvSpPr>
              <p:nvPr/>
            </p:nvSpPr>
            <p:spPr bwMode="auto">
              <a:xfrm>
                <a:off x="567" y="3748"/>
                <a:ext cx="431"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200" name="Group 160"/>
              <p:cNvGrpSpPr/>
              <p:nvPr/>
            </p:nvGrpSpPr>
            <p:grpSpPr bwMode="auto">
              <a:xfrm>
                <a:off x="566" y="3748"/>
                <a:ext cx="1316" cy="453"/>
                <a:chOff x="566" y="3748"/>
                <a:chExt cx="1316" cy="453"/>
              </a:xfrm>
            </p:grpSpPr>
            <p:sp>
              <p:nvSpPr>
                <p:cNvPr id="87137" name="Line 97"/>
                <p:cNvSpPr>
                  <a:spLocks noChangeShapeType="1"/>
                </p:cNvSpPr>
                <p:nvPr/>
              </p:nvSpPr>
              <p:spPr bwMode="auto">
                <a:xfrm flipH="1">
                  <a:off x="566" y="4201"/>
                  <a:ext cx="1316"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38" name="Line 98"/>
                <p:cNvSpPr>
                  <a:spLocks noChangeShapeType="1"/>
                </p:cNvSpPr>
                <p:nvPr/>
              </p:nvSpPr>
              <p:spPr bwMode="auto">
                <a:xfrm flipV="1">
                  <a:off x="567" y="3748"/>
                  <a:ext cx="0" cy="453"/>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96" name="Line 156"/>
                <p:cNvSpPr>
                  <a:spLocks noChangeShapeType="1"/>
                </p:cNvSpPr>
                <p:nvPr/>
              </p:nvSpPr>
              <p:spPr bwMode="auto">
                <a:xfrm flipV="1">
                  <a:off x="1882" y="3974"/>
                  <a:ext cx="0" cy="227"/>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 name="组合 4"/>
          <p:cNvGrpSpPr/>
          <p:nvPr/>
        </p:nvGrpSpPr>
        <p:grpSpPr>
          <a:xfrm>
            <a:off x="217488" y="2708275"/>
            <a:ext cx="4570412" cy="2455863"/>
            <a:chOff x="217488" y="2708275"/>
            <a:chExt cx="4570412" cy="2455863"/>
          </a:xfrm>
        </p:grpSpPr>
        <p:sp>
          <p:nvSpPr>
            <p:cNvPr id="87093" name="Rectangle 53"/>
            <p:cNvSpPr>
              <a:spLocks noChangeArrowheads="1"/>
            </p:cNvSpPr>
            <p:nvPr/>
          </p:nvSpPr>
          <p:spPr bwMode="auto">
            <a:xfrm>
              <a:off x="971550" y="4135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094" name="Rectangle 54"/>
            <p:cNvSpPr>
              <a:spLocks noChangeArrowheads="1"/>
            </p:cNvSpPr>
            <p:nvPr/>
          </p:nvSpPr>
          <p:spPr bwMode="auto">
            <a:xfrm>
              <a:off x="1331913" y="4135438"/>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95" name="Rectangle 55"/>
            <p:cNvSpPr>
              <a:spLocks noChangeArrowheads="1"/>
            </p:cNvSpPr>
            <p:nvPr/>
          </p:nvSpPr>
          <p:spPr bwMode="auto">
            <a:xfrm>
              <a:off x="1692275" y="4135438"/>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096" name="Line 56"/>
            <p:cNvSpPr>
              <a:spLocks noChangeShapeType="1"/>
            </p:cNvSpPr>
            <p:nvPr/>
          </p:nvSpPr>
          <p:spPr bwMode="auto">
            <a:xfrm>
              <a:off x="539750" y="4279900"/>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7" name="Text Box 57"/>
            <p:cNvSpPr txBox="1">
              <a:spLocks noChangeArrowheads="1"/>
            </p:cNvSpPr>
            <p:nvPr/>
          </p:nvSpPr>
          <p:spPr bwMode="auto">
            <a:xfrm>
              <a:off x="217488" y="40576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D</a:t>
              </a:r>
              <a:endParaRPr lang="en-US" altLang="zh-CN">
                <a:cs typeface="Arial" panose="020B0604020202020204" pitchFamily="34" charset="0"/>
              </a:endParaRPr>
            </a:p>
          </p:txBody>
        </p:sp>
        <p:sp>
          <p:nvSpPr>
            <p:cNvPr id="87098" name="Rectangle 58"/>
            <p:cNvSpPr>
              <a:spLocks noChangeArrowheads="1"/>
            </p:cNvSpPr>
            <p:nvPr/>
          </p:nvSpPr>
          <p:spPr bwMode="auto">
            <a:xfrm>
              <a:off x="2339975" y="480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099" name="Rectangle 59"/>
            <p:cNvSpPr>
              <a:spLocks noChangeArrowheads="1"/>
            </p:cNvSpPr>
            <p:nvPr/>
          </p:nvSpPr>
          <p:spPr bwMode="auto">
            <a:xfrm>
              <a:off x="2701925" y="480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00" name="Rectangle 60"/>
            <p:cNvSpPr>
              <a:spLocks noChangeArrowheads="1"/>
            </p:cNvSpPr>
            <p:nvPr/>
          </p:nvSpPr>
          <p:spPr bwMode="auto">
            <a:xfrm>
              <a:off x="3062288" y="48037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01" name="Line 61"/>
            <p:cNvSpPr>
              <a:spLocks noChangeShapeType="1"/>
            </p:cNvSpPr>
            <p:nvPr/>
          </p:nvSpPr>
          <p:spPr bwMode="auto">
            <a:xfrm>
              <a:off x="1974850" y="494823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2" name="Rectangle 62"/>
            <p:cNvSpPr>
              <a:spLocks noChangeArrowheads="1"/>
            </p:cNvSpPr>
            <p:nvPr/>
          </p:nvSpPr>
          <p:spPr bwMode="auto">
            <a:xfrm>
              <a:off x="3705225" y="480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103" name="Rectangle 63"/>
            <p:cNvSpPr>
              <a:spLocks noChangeArrowheads="1"/>
            </p:cNvSpPr>
            <p:nvPr/>
          </p:nvSpPr>
          <p:spPr bwMode="auto">
            <a:xfrm>
              <a:off x="4068763" y="48037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04" name="Rectangle 64"/>
            <p:cNvSpPr>
              <a:spLocks noChangeArrowheads="1"/>
            </p:cNvSpPr>
            <p:nvPr/>
          </p:nvSpPr>
          <p:spPr bwMode="auto">
            <a:xfrm>
              <a:off x="4427538" y="48037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87115" name="Group 75"/>
            <p:cNvGrpSpPr/>
            <p:nvPr/>
          </p:nvGrpSpPr>
          <p:grpSpPr bwMode="auto">
            <a:xfrm>
              <a:off x="1835150" y="4208463"/>
              <a:ext cx="144463" cy="144462"/>
              <a:chOff x="2925" y="1775"/>
              <a:chExt cx="91" cy="91"/>
            </a:xfrm>
          </p:grpSpPr>
          <p:sp>
            <p:nvSpPr>
              <p:cNvPr id="87116" name="Line 76"/>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17" name="Line 77"/>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118" name="Group 78"/>
            <p:cNvGrpSpPr/>
            <p:nvPr/>
          </p:nvGrpSpPr>
          <p:grpSpPr bwMode="auto">
            <a:xfrm>
              <a:off x="4500563" y="4876800"/>
              <a:ext cx="144462" cy="144463"/>
              <a:chOff x="2925" y="1775"/>
              <a:chExt cx="91" cy="91"/>
            </a:xfrm>
          </p:grpSpPr>
          <p:sp>
            <p:nvSpPr>
              <p:cNvPr id="87119" name="Line 7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20" name="Line 8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198" name="Group 158"/>
            <p:cNvGrpSpPr/>
            <p:nvPr/>
          </p:nvGrpSpPr>
          <p:grpSpPr bwMode="auto">
            <a:xfrm>
              <a:off x="755650" y="2714625"/>
              <a:ext cx="2160588" cy="2233613"/>
              <a:chOff x="476" y="1710"/>
              <a:chExt cx="1361" cy="1407"/>
            </a:xfrm>
          </p:grpSpPr>
          <p:sp>
            <p:nvSpPr>
              <p:cNvPr id="87139" name="Line 99"/>
              <p:cNvSpPr>
                <a:spLocks noChangeShapeType="1"/>
              </p:cNvSpPr>
              <p:nvPr/>
            </p:nvSpPr>
            <p:spPr bwMode="auto">
              <a:xfrm flipV="1">
                <a:off x="1837" y="2469"/>
                <a:ext cx="0" cy="648"/>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40" name="Line 100"/>
              <p:cNvSpPr>
                <a:spLocks noChangeShapeType="1"/>
              </p:cNvSpPr>
              <p:nvPr/>
            </p:nvSpPr>
            <p:spPr bwMode="auto">
              <a:xfrm flipH="1">
                <a:off x="476" y="2469"/>
                <a:ext cx="1361"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41" name="Line 101"/>
              <p:cNvSpPr>
                <a:spLocks noChangeShapeType="1"/>
              </p:cNvSpPr>
              <p:nvPr/>
            </p:nvSpPr>
            <p:spPr bwMode="auto">
              <a:xfrm flipV="1">
                <a:off x="476" y="1710"/>
                <a:ext cx="0" cy="759"/>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61" name="Line 121"/>
              <p:cNvSpPr>
                <a:spLocks noChangeShapeType="1"/>
              </p:cNvSpPr>
              <p:nvPr/>
            </p:nvSpPr>
            <p:spPr bwMode="auto">
              <a:xfrm>
                <a:off x="476" y="1710"/>
                <a:ext cx="499"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175" name="Rectangle 135"/>
            <p:cNvSpPr>
              <a:spLocks noChangeArrowheads="1"/>
            </p:cNvSpPr>
            <p:nvPr/>
          </p:nvSpPr>
          <p:spPr bwMode="auto">
            <a:xfrm>
              <a:off x="971550" y="480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87176" name="Rectangle 136"/>
            <p:cNvSpPr>
              <a:spLocks noChangeArrowheads="1"/>
            </p:cNvSpPr>
            <p:nvPr/>
          </p:nvSpPr>
          <p:spPr bwMode="auto">
            <a:xfrm>
              <a:off x="1331913" y="480377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87177" name="Rectangle 137"/>
            <p:cNvSpPr>
              <a:spLocks noChangeArrowheads="1"/>
            </p:cNvSpPr>
            <p:nvPr/>
          </p:nvSpPr>
          <p:spPr bwMode="auto">
            <a:xfrm>
              <a:off x="1692275" y="480377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87178" name="Group 138"/>
            <p:cNvGrpSpPr/>
            <p:nvPr/>
          </p:nvGrpSpPr>
          <p:grpSpPr bwMode="auto">
            <a:xfrm>
              <a:off x="1477963" y="4875213"/>
              <a:ext cx="144462" cy="144462"/>
              <a:chOff x="2925" y="1775"/>
              <a:chExt cx="91" cy="91"/>
            </a:xfrm>
          </p:grpSpPr>
          <p:sp>
            <p:nvSpPr>
              <p:cNvPr id="87179" name="Line 13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80" name="Line 14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181" name="Line 141"/>
            <p:cNvSpPr>
              <a:spLocks noChangeShapeType="1"/>
            </p:cNvSpPr>
            <p:nvPr/>
          </p:nvSpPr>
          <p:spPr bwMode="auto">
            <a:xfrm>
              <a:off x="1547813" y="437197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5" name="Line 65"/>
            <p:cNvSpPr>
              <a:spLocks noChangeShapeType="1"/>
            </p:cNvSpPr>
            <p:nvPr/>
          </p:nvSpPr>
          <p:spPr bwMode="auto">
            <a:xfrm>
              <a:off x="3348038" y="4948238"/>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199" name="Group 159"/>
            <p:cNvGrpSpPr/>
            <p:nvPr/>
          </p:nvGrpSpPr>
          <p:grpSpPr bwMode="auto">
            <a:xfrm>
              <a:off x="3276600" y="2708275"/>
              <a:ext cx="1008063" cy="2239963"/>
              <a:chOff x="2064" y="1706"/>
              <a:chExt cx="635" cy="1411"/>
            </a:xfrm>
          </p:grpSpPr>
          <p:sp>
            <p:nvSpPr>
              <p:cNvPr id="87142" name="Line 102"/>
              <p:cNvSpPr>
                <a:spLocks noChangeShapeType="1"/>
              </p:cNvSpPr>
              <p:nvPr/>
            </p:nvSpPr>
            <p:spPr bwMode="auto">
              <a:xfrm flipV="1">
                <a:off x="2699" y="2469"/>
                <a:ext cx="0" cy="648"/>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43" name="Line 103"/>
              <p:cNvSpPr>
                <a:spLocks noChangeShapeType="1"/>
              </p:cNvSpPr>
              <p:nvPr/>
            </p:nvSpPr>
            <p:spPr bwMode="auto">
              <a:xfrm flipH="1">
                <a:off x="2064" y="2469"/>
                <a:ext cx="63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44" name="Line 104"/>
              <p:cNvSpPr>
                <a:spLocks noChangeShapeType="1"/>
              </p:cNvSpPr>
              <p:nvPr/>
            </p:nvSpPr>
            <p:spPr bwMode="auto">
              <a:xfrm flipV="1">
                <a:off x="2064" y="1706"/>
                <a:ext cx="0" cy="763"/>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97" name="Line 157"/>
              <p:cNvSpPr>
                <a:spLocks noChangeShapeType="1"/>
              </p:cNvSpPr>
              <p:nvPr/>
            </p:nvSpPr>
            <p:spPr bwMode="auto">
              <a:xfrm>
                <a:off x="2064" y="1706"/>
                <a:ext cx="499"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 name="Line 71"/>
          <p:cNvSpPr>
            <a:spLocks noChangeShapeType="1"/>
          </p:cNvSpPr>
          <p:nvPr/>
        </p:nvSpPr>
        <p:spPr bwMode="auto">
          <a:xfrm>
            <a:off x="4427538" y="2348865"/>
            <a:ext cx="71437" cy="144463"/>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8" name="Line 70"/>
          <p:cNvSpPr>
            <a:spLocks noChangeShapeType="1"/>
          </p:cNvSpPr>
          <p:nvPr/>
        </p:nvSpPr>
        <p:spPr bwMode="auto">
          <a:xfrm flipV="1">
            <a:off x="4354513" y="2348865"/>
            <a:ext cx="73025" cy="144463"/>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145">
                                            <p:txEl>
                                              <p:pRg st="0" end="0"/>
                                            </p:txEl>
                                          </p:spTgt>
                                        </p:tgtEl>
                                        <p:attrNameLst>
                                          <p:attrName>style.visibility</p:attrName>
                                        </p:attrNameLst>
                                      </p:cBhvr>
                                      <p:to>
                                        <p:strVal val="visible"/>
                                      </p:to>
                                    </p:set>
                                    <p:animEffect transition="in" filter="fade">
                                      <p:cBhvr>
                                        <p:cTn id="7" dur="500"/>
                                        <p:tgtEl>
                                          <p:spTgt spid="8714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7145">
                                            <p:txEl>
                                              <p:pRg st="1" end="1"/>
                                            </p:txEl>
                                          </p:spTgt>
                                        </p:tgtEl>
                                        <p:attrNameLst>
                                          <p:attrName>style.visibility</p:attrName>
                                        </p:attrNameLst>
                                      </p:cBhvr>
                                      <p:to>
                                        <p:strVal val="visible"/>
                                      </p:to>
                                    </p:set>
                                    <p:animEffect transition="in" filter="fade">
                                      <p:cBhvr>
                                        <p:cTn id="16" dur="500"/>
                                        <p:tgtEl>
                                          <p:spTgt spid="87145">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7145">
                                            <p:txEl>
                                              <p:pRg st="2" end="2"/>
                                            </p:txEl>
                                          </p:spTgt>
                                        </p:tgtEl>
                                        <p:attrNameLst>
                                          <p:attrName>style.visibility</p:attrName>
                                        </p:attrNameLst>
                                      </p:cBhvr>
                                      <p:to>
                                        <p:strVal val="visible"/>
                                      </p:to>
                                    </p:set>
                                    <p:animEffect transition="in" filter="fade">
                                      <p:cBhvr>
                                        <p:cTn id="25" dur="500"/>
                                        <p:tgtEl>
                                          <p:spTgt spid="87145">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7145">
                                            <p:txEl>
                                              <p:pRg st="3" end="3"/>
                                            </p:txEl>
                                          </p:spTgt>
                                        </p:tgtEl>
                                        <p:attrNameLst>
                                          <p:attrName>style.visibility</p:attrName>
                                        </p:attrNameLst>
                                      </p:cBhvr>
                                      <p:to>
                                        <p:strVal val="visible"/>
                                      </p:to>
                                    </p:set>
                                    <p:animEffect transition="in" filter="fade">
                                      <p:cBhvr>
                                        <p:cTn id="38" dur="500"/>
                                        <p:tgtEl>
                                          <p:spTgt spid="87145">
                                            <p:txEl>
                                              <p:pRg st="3" end="3"/>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7145">
                                            <p:txEl>
                                              <p:pRg st="4" end="4"/>
                                            </p:txEl>
                                          </p:spTgt>
                                        </p:tgtEl>
                                        <p:attrNameLst>
                                          <p:attrName>style.visibility</p:attrName>
                                        </p:attrNameLst>
                                      </p:cBhvr>
                                      <p:to>
                                        <p:strVal val="visible"/>
                                      </p:to>
                                    </p:set>
                                    <p:animEffect transition="in" filter="fade">
                                      <p:cBhvr>
                                        <p:cTn id="47" dur="500"/>
                                        <p:tgtEl>
                                          <p:spTgt spid="87145">
                                            <p:txEl>
                                              <p:pRg st="4" end="4"/>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74638"/>
            <a:ext cx="8229600" cy="1143000"/>
          </a:xfrm>
          <a:noFill/>
        </p:spPr>
        <p:txBody>
          <a:bodyPr anchorCtr="0"/>
          <a:lstStyle/>
          <a:p>
            <a:r>
              <a:rPr lang="en-US" altLang="zh-CN" dirty="0"/>
              <a:t>Representation of General List</a:t>
            </a:r>
            <a:endParaRPr lang="en-US" altLang="zh-CN" dirty="0"/>
          </a:p>
        </p:txBody>
      </p:sp>
      <p:sp>
        <p:nvSpPr>
          <p:cNvPr id="84995" name="Rectangle 3"/>
          <p:cNvSpPr>
            <a:spLocks noGrp="1" noChangeArrowheads="1"/>
          </p:cNvSpPr>
          <p:nvPr>
            <p:ph type="body" idx="1"/>
          </p:nvPr>
        </p:nvSpPr>
        <p:spPr>
          <a:xfrm>
            <a:off x="457200" y="1600200"/>
            <a:ext cx="8229600" cy="4525963"/>
          </a:xfrm>
          <a:noFill/>
        </p:spPr>
        <p:txBody>
          <a:bodyPr/>
          <a:lstStyle/>
          <a:p>
            <a:r>
              <a:rPr lang="en-US" altLang="zh-CN" dirty="0">
                <a:latin typeface="Arial" panose="020B0604020202020204" pitchFamily="34" charset="0"/>
              </a:rPr>
              <a:t>Simple general list</a:t>
            </a:r>
            <a:endParaRPr lang="en-US" altLang="zh-CN" dirty="0">
              <a:latin typeface="Arial" panose="020B0604020202020204" pitchFamily="34" charset="0"/>
            </a:endParaRPr>
          </a:p>
          <a:p>
            <a:pPr lvl="1"/>
            <a:r>
              <a:rPr lang="en-US" altLang="zh-CN" dirty="0">
                <a:latin typeface="Arial" panose="020B0604020202020204" pitchFamily="34" charset="0"/>
              </a:rPr>
              <a:t>Only </a:t>
            </a:r>
            <a:r>
              <a:rPr lang="en-US" altLang="zh-CN" dirty="0" smtClean="0">
                <a:latin typeface="Arial" panose="020B0604020202020204" pitchFamily="34" charset="0"/>
              </a:rPr>
              <a:t>contains </a:t>
            </a:r>
            <a:r>
              <a:rPr lang="en-US" altLang="zh-CN" dirty="0">
                <a:latin typeface="Arial" panose="020B0604020202020204" pitchFamily="34" charset="0"/>
              </a:rPr>
              <a:t>atom elements</a:t>
            </a:r>
            <a:endParaRPr lang="en-US" altLang="zh-CN" dirty="0">
              <a:latin typeface="Arial" panose="020B0604020202020204" pitchFamily="34" charset="0"/>
            </a:endParaRPr>
          </a:p>
        </p:txBody>
      </p:sp>
      <p:pic>
        <p:nvPicPr>
          <p:cNvPr id="849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588" y="3448050"/>
            <a:ext cx="7896225" cy="7016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 Box 5"/>
          <p:cNvSpPr txBox="1">
            <a:spLocks noChangeArrowheads="1"/>
          </p:cNvSpPr>
          <p:nvPr/>
        </p:nvSpPr>
        <p:spPr bwMode="auto">
          <a:xfrm>
            <a:off x="696913" y="2852738"/>
            <a:ext cx="4090987"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dirty="0" err="1">
                <a:solidFill>
                  <a:srgbClr val="FFFF00"/>
                </a:solidFill>
                <a:latin typeface="Times New Roman" panose="02020603050405020304" pitchFamily="18" charset="0"/>
              </a:rPr>
              <a:t>list</a:t>
            </a:r>
            <a:r>
              <a:rPr kumimoji="1" lang="en-US" altLang="zh-CN" sz="3200" dirty="0" err="1">
                <a:solidFill>
                  <a:srgbClr val="FFFF00"/>
                </a:solidFill>
                <a:latin typeface="Times New Roman" panose="02020603050405020304" pitchFamily="18" charset="0"/>
              </a:rPr>
              <a:t>1</a:t>
            </a:r>
            <a:r>
              <a:rPr kumimoji="1" lang="en-US" altLang="zh-CN" sz="3200" dirty="0">
                <a:solidFill>
                  <a:srgbClr val="FFFF00"/>
                </a:solidFill>
                <a:latin typeface="Times New Roman" panose="02020603050405020304" pitchFamily="18" charset="0"/>
              </a:rPr>
              <a:t>=(5, 12, ‘s’, 47, ‘a’)</a:t>
            </a:r>
            <a:endParaRPr kumimoji="1" lang="en-US" altLang="zh-CN" sz="3200" dirty="0">
              <a:solidFill>
                <a:srgbClr val="FFFF00"/>
              </a:solidFill>
              <a:latin typeface="Times New Roman" panose="02020603050405020304" pitchFamily="18" charset="0"/>
            </a:endParaRPr>
          </a:p>
        </p:txBody>
      </p:sp>
      <p:sp>
        <p:nvSpPr>
          <p:cNvPr id="84998" name="Text Box 6"/>
          <p:cNvSpPr txBox="1">
            <a:spLocks noChangeArrowheads="1"/>
          </p:cNvSpPr>
          <p:nvPr/>
        </p:nvSpPr>
        <p:spPr bwMode="auto">
          <a:xfrm>
            <a:off x="684213" y="4292600"/>
            <a:ext cx="244475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FF00"/>
                </a:solidFill>
                <a:latin typeface="Times New Roman" panose="02020603050405020304" pitchFamily="18" charset="0"/>
              </a:rPr>
              <a:t>Head(</a:t>
            </a:r>
            <a:r>
              <a:rPr kumimoji="1" lang="en-US" altLang="zh-CN" sz="3200" i="1" dirty="0" err="1">
                <a:solidFill>
                  <a:srgbClr val="FFFF00"/>
                </a:solidFill>
                <a:latin typeface="Times New Roman" panose="02020603050405020304" pitchFamily="18" charset="0"/>
              </a:rPr>
              <a:t>list</a:t>
            </a:r>
            <a:r>
              <a:rPr kumimoji="1" lang="en-US" altLang="zh-CN" sz="3200" dirty="0" err="1">
                <a:solidFill>
                  <a:srgbClr val="FFFF00"/>
                </a:solidFill>
                <a:latin typeface="Times New Roman" panose="02020603050405020304" pitchFamily="18" charset="0"/>
              </a:rPr>
              <a:t>1</a:t>
            </a:r>
            <a:r>
              <a:rPr kumimoji="1" lang="en-US" altLang="zh-CN" sz="3200" dirty="0">
                <a:solidFill>
                  <a:srgbClr val="FFFF00"/>
                </a:solidFill>
                <a:latin typeface="Times New Roman" panose="02020603050405020304" pitchFamily="18" charset="0"/>
              </a:rPr>
              <a:t>)=5</a:t>
            </a:r>
            <a:endParaRPr kumimoji="1" lang="en-US" altLang="zh-CN" sz="3200" dirty="0">
              <a:solidFill>
                <a:srgbClr val="FFFF00"/>
              </a:solidFill>
              <a:latin typeface="Times New Roman" panose="02020603050405020304" pitchFamily="18" charset="0"/>
            </a:endParaRPr>
          </a:p>
        </p:txBody>
      </p:sp>
      <p:sp>
        <p:nvSpPr>
          <p:cNvPr id="84999" name="Text Box 7"/>
          <p:cNvSpPr txBox="1">
            <a:spLocks noChangeArrowheads="1"/>
          </p:cNvSpPr>
          <p:nvPr/>
        </p:nvSpPr>
        <p:spPr bwMode="auto">
          <a:xfrm>
            <a:off x="684213" y="4800600"/>
            <a:ext cx="4608512"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FF00"/>
                </a:solidFill>
                <a:latin typeface="Times New Roman" panose="02020603050405020304" pitchFamily="18" charset="0"/>
              </a:rPr>
              <a:t>Tail(</a:t>
            </a:r>
            <a:r>
              <a:rPr kumimoji="1" lang="en-US" altLang="zh-CN" sz="3200" i="1" dirty="0" err="1">
                <a:solidFill>
                  <a:srgbClr val="FFFF00"/>
                </a:solidFill>
                <a:latin typeface="Times New Roman" panose="02020603050405020304" pitchFamily="18" charset="0"/>
              </a:rPr>
              <a:t>list</a:t>
            </a:r>
            <a:r>
              <a:rPr kumimoji="1" lang="en-US" altLang="zh-CN" sz="3200" dirty="0" err="1">
                <a:solidFill>
                  <a:srgbClr val="FFFF00"/>
                </a:solidFill>
                <a:latin typeface="Times New Roman" panose="02020603050405020304" pitchFamily="18" charset="0"/>
              </a:rPr>
              <a:t>1</a:t>
            </a:r>
            <a:r>
              <a:rPr kumimoji="1" lang="en-US" altLang="zh-CN" sz="3200" dirty="0">
                <a:solidFill>
                  <a:srgbClr val="FFFF00"/>
                </a:solidFill>
                <a:latin typeface="Times New Roman" panose="02020603050405020304" pitchFamily="18" charset="0"/>
              </a:rPr>
              <a:t>)=(12, ‘s’, 47, ‘a’)</a:t>
            </a:r>
            <a:endParaRPr kumimoji="1" lang="en-US" altLang="zh-CN" sz="3200" dirty="0">
              <a:solidFill>
                <a:srgbClr val="FFFF00"/>
              </a:solidFill>
              <a:latin typeface="Times New Roman" panose="02020603050405020304" pitchFamily="18" charset="0"/>
            </a:endParaRPr>
          </a:p>
        </p:txBody>
      </p:sp>
      <p:sp>
        <p:nvSpPr>
          <p:cNvPr id="85000" name="Text Box 8"/>
          <p:cNvSpPr txBox="1">
            <a:spLocks noChangeArrowheads="1"/>
          </p:cNvSpPr>
          <p:nvPr/>
        </p:nvSpPr>
        <p:spPr bwMode="auto">
          <a:xfrm>
            <a:off x="684213" y="5303838"/>
            <a:ext cx="3571875"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FFFF00"/>
                </a:solidFill>
                <a:latin typeface="Times New Roman" panose="02020603050405020304" pitchFamily="18" charset="0"/>
              </a:rPr>
              <a:t>Head(Tail(</a:t>
            </a:r>
            <a:r>
              <a:rPr kumimoji="1" lang="en-US" altLang="zh-CN" sz="3200" i="1">
                <a:solidFill>
                  <a:srgbClr val="FFFF00"/>
                </a:solidFill>
                <a:latin typeface="Times New Roman" panose="02020603050405020304" pitchFamily="18" charset="0"/>
              </a:rPr>
              <a:t>list</a:t>
            </a:r>
            <a:r>
              <a:rPr kumimoji="1" lang="en-US" altLang="zh-CN" sz="3200">
                <a:solidFill>
                  <a:srgbClr val="FFFF00"/>
                </a:solidFill>
                <a:latin typeface="Times New Roman" panose="02020603050405020304" pitchFamily="18" charset="0"/>
              </a:rPr>
              <a:t>1))=12</a:t>
            </a:r>
            <a:endParaRPr kumimoji="1" lang="en-US" altLang="zh-CN" sz="3200">
              <a:solidFill>
                <a:srgbClr val="FFFF00"/>
              </a:solidFill>
              <a:latin typeface="Times New Roman" panose="02020603050405020304" pitchFamily="18" charset="0"/>
            </a:endParaRPr>
          </a:p>
        </p:txBody>
      </p:sp>
      <p:sp>
        <p:nvSpPr>
          <p:cNvPr id="85001" name="Text Box 9"/>
          <p:cNvSpPr txBox="1">
            <a:spLocks noChangeArrowheads="1"/>
          </p:cNvSpPr>
          <p:nvPr/>
        </p:nvSpPr>
        <p:spPr bwMode="auto">
          <a:xfrm>
            <a:off x="684213" y="5805488"/>
            <a:ext cx="4922837"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FFFF00"/>
                </a:solidFill>
                <a:latin typeface="Times New Roman" panose="02020603050405020304" pitchFamily="18" charset="0"/>
              </a:rPr>
              <a:t>Tail(Tail(</a:t>
            </a:r>
            <a:r>
              <a:rPr kumimoji="1" lang="en-US" altLang="zh-CN" sz="3200" i="1">
                <a:solidFill>
                  <a:srgbClr val="FFFF00"/>
                </a:solidFill>
                <a:latin typeface="Times New Roman" panose="02020603050405020304" pitchFamily="18" charset="0"/>
              </a:rPr>
              <a:t>list</a:t>
            </a:r>
            <a:r>
              <a:rPr kumimoji="1" lang="en-US" altLang="zh-CN" sz="3200">
                <a:solidFill>
                  <a:srgbClr val="FFFF00"/>
                </a:solidFill>
                <a:latin typeface="Times New Roman" panose="02020603050405020304" pitchFamily="18" charset="0"/>
              </a:rPr>
              <a:t>1))=(‘s’, 47, ‘a’)</a:t>
            </a:r>
            <a:endParaRPr kumimoji="1" lang="en-US" altLang="zh-CN" sz="3200">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fade">
                                      <p:cBhvr>
                                        <p:cTn id="7" dur="500"/>
                                        <p:tgtEl>
                                          <p:spTgt spid="849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9"/>
                                        </p:tgtEl>
                                        <p:attrNameLst>
                                          <p:attrName>style.visibility</p:attrName>
                                        </p:attrNameLst>
                                      </p:cBhvr>
                                      <p:to>
                                        <p:strVal val="visible"/>
                                      </p:to>
                                    </p:set>
                                    <p:animEffect transition="in" filter="fade">
                                      <p:cBhvr>
                                        <p:cTn id="12" dur="500"/>
                                        <p:tgtEl>
                                          <p:spTgt spid="849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fade">
                                      <p:cBhvr>
                                        <p:cTn id="17" dur="500"/>
                                        <p:tgtEl>
                                          <p:spTgt spid="850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001"/>
                                        </p:tgtEl>
                                        <p:attrNameLst>
                                          <p:attrName>style.visibility</p:attrName>
                                        </p:attrNameLst>
                                      </p:cBhvr>
                                      <p:to>
                                        <p:strVal val="visible"/>
                                      </p:to>
                                    </p:set>
                                    <p:animEffect transition="in" filter="fade">
                                      <p:cBhvr>
                                        <p:cTn id="22"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p:bldP spid="84999" grpId="0"/>
      <p:bldP spid="85000" grpId="0"/>
      <p:bldP spid="85001"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dirty="0">
                <a:solidFill>
                  <a:srgbClr val="FFFF00"/>
                </a:solidFill>
                <a:ea typeface="幼圆" panose="02010509060101010101" pitchFamily="49" charset="-122"/>
              </a:rPr>
              <a:t>Representation of General List</a:t>
            </a:r>
            <a:endParaRPr lang="en-US" altLang="zh-CN" sz="4400" dirty="0">
              <a:solidFill>
                <a:srgbClr val="FFFF00"/>
              </a:solidFill>
              <a:ea typeface="幼圆" panose="02010509060101010101" pitchFamily="49" charset="-122"/>
            </a:endParaRPr>
          </a:p>
        </p:txBody>
      </p:sp>
      <p:sp>
        <p:nvSpPr>
          <p:cNvPr id="86019" name="Rectangle 3"/>
          <p:cNvSpPr>
            <a:spLocks noChangeArrowheads="1"/>
          </p:cNvSpPr>
          <p:nvPr/>
        </p:nvSpPr>
        <p:spPr bwMode="auto">
          <a:xfrm>
            <a:off x="457200" y="1268413"/>
            <a:ext cx="8229600" cy="45259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5000"/>
              <a:buFont typeface="Wingdings" panose="05000000000000000000" pitchFamily="2" charset="2"/>
              <a:buNone/>
            </a:pPr>
            <a:r>
              <a:rPr lang="en-US" altLang="zh-CN" sz="3200">
                <a:solidFill>
                  <a:srgbClr val="000000"/>
                </a:solidFill>
                <a:latin typeface="Times New Roman" panose="02020603050405020304" pitchFamily="18" charset="0"/>
                <a:ea typeface="幼圆" panose="02010509060101010101" pitchFamily="49" charset="-122"/>
              </a:rPr>
              <a:t>Complex general list</a:t>
            </a:r>
            <a:endParaRPr lang="en-US" altLang="zh-CN" sz="3200">
              <a:solidFill>
                <a:srgbClr val="000000"/>
              </a:solidFill>
              <a:latin typeface="Times New Roman" panose="02020603050405020304" pitchFamily="18" charset="0"/>
              <a:ea typeface="幼圆" panose="02010509060101010101" pitchFamily="49" charset="-122"/>
            </a:endParaRPr>
          </a:p>
        </p:txBody>
      </p:sp>
      <p:pic>
        <p:nvPicPr>
          <p:cNvPr id="86020"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125" y="2625725"/>
            <a:ext cx="6600825" cy="20891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Text Box 5"/>
          <p:cNvSpPr txBox="1">
            <a:spLocks noChangeArrowheads="1"/>
          </p:cNvSpPr>
          <p:nvPr/>
        </p:nvSpPr>
        <p:spPr bwMode="auto">
          <a:xfrm>
            <a:off x="546100" y="2060575"/>
            <a:ext cx="7342188"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FF00"/>
                </a:solidFill>
                <a:latin typeface="Times New Roman" panose="02020603050405020304" pitchFamily="18" charset="0"/>
              </a:rPr>
              <a:t>5, (</a:t>
            </a:r>
            <a:r>
              <a:rPr kumimoji="1" lang="en-US" altLang="zh-CN" sz="3200" b="1">
                <a:solidFill>
                  <a:srgbClr val="FF3300"/>
                </a:solidFill>
                <a:latin typeface="Times New Roman" panose="02020603050405020304" pitchFamily="18" charset="0"/>
              </a:rPr>
              <a:t>3, 2, (14, 9, 3), (), 4</a:t>
            </a:r>
            <a:r>
              <a:rPr kumimoji="1" lang="en-US" altLang="zh-CN" sz="3200" b="1">
                <a:solidFill>
                  <a:srgbClr val="FFFF00"/>
                </a:solidFill>
                <a:latin typeface="Times New Roman" panose="02020603050405020304" pitchFamily="18" charset="0"/>
              </a:rPr>
              <a:t>), 2, (</a:t>
            </a:r>
            <a:r>
              <a:rPr kumimoji="1" lang="en-US" altLang="zh-CN" sz="3200" b="1">
                <a:solidFill>
                  <a:srgbClr val="FF3300"/>
                </a:solidFill>
                <a:latin typeface="Times New Roman" panose="02020603050405020304" pitchFamily="18" charset="0"/>
              </a:rPr>
              <a:t>6, 3, 10</a:t>
            </a:r>
            <a:r>
              <a:rPr kumimoji="1" lang="en-US" altLang="zh-CN" sz="3200" b="1">
                <a:solidFill>
                  <a:srgbClr val="FFFF00"/>
                </a:solidFill>
                <a:latin typeface="Times New Roman" panose="02020603050405020304" pitchFamily="18" charset="0"/>
              </a:rPr>
              <a:t>)</a:t>
            </a: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86022" name="Text Box 6"/>
          <p:cNvSpPr txBox="1">
            <a:spLocks noChangeArrowheads="1"/>
          </p:cNvSpPr>
          <p:nvPr/>
        </p:nvSpPr>
        <p:spPr bwMode="auto">
          <a:xfrm>
            <a:off x="468313" y="4724400"/>
            <a:ext cx="251460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anose="02020603050405020304" pitchFamily="18" charset="0"/>
              </a:rPr>
              <a:t>Head(</a:t>
            </a:r>
            <a:r>
              <a:rPr kumimoji="1" lang="en-US" altLang="zh-CN" sz="3200" b="1" i="1" dirty="0" err="1">
                <a:latin typeface="Times New Roman" panose="02020603050405020304" pitchFamily="18" charset="0"/>
              </a:rPr>
              <a:t>list2</a:t>
            </a:r>
            <a:r>
              <a:rPr kumimoji="1" lang="en-US" altLang="zh-CN" sz="3200" b="1" dirty="0">
                <a:latin typeface="Times New Roman" panose="02020603050405020304" pitchFamily="18" charset="0"/>
              </a:rPr>
              <a:t>)=</a:t>
            </a:r>
            <a:r>
              <a:rPr kumimoji="1" lang="en-US" altLang="zh-CN" sz="3200" b="1" dirty="0">
                <a:solidFill>
                  <a:srgbClr val="FFFF00"/>
                </a:solidFill>
                <a:latin typeface="Times New Roman" panose="02020603050405020304" pitchFamily="18" charset="0"/>
              </a:rPr>
              <a:t>5</a:t>
            </a:r>
            <a:endParaRPr kumimoji="1" lang="en-US" altLang="zh-CN" sz="3200" b="1" dirty="0">
              <a:solidFill>
                <a:srgbClr val="FFFF00"/>
              </a:solidFill>
              <a:latin typeface="Times New Roman" panose="02020603050405020304" pitchFamily="18" charset="0"/>
            </a:endParaRPr>
          </a:p>
        </p:txBody>
      </p:sp>
      <p:sp>
        <p:nvSpPr>
          <p:cNvPr id="86023" name="Text Box 7"/>
          <p:cNvSpPr txBox="1">
            <a:spLocks noChangeArrowheads="1"/>
          </p:cNvSpPr>
          <p:nvPr/>
        </p:nvSpPr>
        <p:spPr bwMode="auto">
          <a:xfrm>
            <a:off x="468313" y="5154613"/>
            <a:ext cx="7905750"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anose="02020603050405020304" pitchFamily="18" charset="0"/>
              </a:rPr>
              <a:t>Tail(</a:t>
            </a:r>
            <a:r>
              <a:rPr kumimoji="1" lang="en-US" altLang="zh-CN" sz="3200" b="1" i="1" dirty="0" err="1">
                <a:latin typeface="Times New Roman" panose="02020603050405020304" pitchFamily="18" charset="0"/>
              </a:rPr>
              <a:t>list2</a:t>
            </a:r>
            <a:r>
              <a:rPr kumimoji="1" lang="en-US" altLang="zh-CN" sz="3200" b="1" dirty="0">
                <a:latin typeface="Times New Roman" panose="02020603050405020304" pitchFamily="18" charset="0"/>
              </a:rPr>
              <a:t>)=(</a:t>
            </a:r>
            <a:r>
              <a:rPr kumimoji="1" lang="en-US" altLang="zh-CN" sz="3200" b="1" dirty="0">
                <a:solidFill>
                  <a:srgbClr val="FFFF00"/>
                </a:solidFill>
                <a:latin typeface="Times New Roman" panose="02020603050405020304" pitchFamily="18" charset="0"/>
              </a:rPr>
              <a:t>(</a:t>
            </a:r>
            <a:r>
              <a:rPr kumimoji="1" lang="en-US" altLang="zh-CN" sz="3200" b="1" dirty="0">
                <a:solidFill>
                  <a:srgbClr val="FF3300"/>
                </a:solidFill>
                <a:latin typeface="Times New Roman" panose="02020603050405020304" pitchFamily="18" charset="0"/>
              </a:rPr>
              <a:t>3, 2, (14, 9, 3), (), 4</a:t>
            </a:r>
            <a:r>
              <a:rPr kumimoji="1" lang="en-US" altLang="zh-CN" sz="3200" b="1" dirty="0">
                <a:solidFill>
                  <a:srgbClr val="FFFF00"/>
                </a:solidFill>
                <a:latin typeface="Times New Roman" panose="02020603050405020304" pitchFamily="18" charset="0"/>
              </a:rPr>
              <a:t>), 2, (</a:t>
            </a:r>
            <a:r>
              <a:rPr kumimoji="1" lang="en-US" altLang="zh-CN" sz="3200" b="1" dirty="0">
                <a:solidFill>
                  <a:srgbClr val="FF3300"/>
                </a:solidFill>
                <a:latin typeface="Times New Roman" panose="02020603050405020304" pitchFamily="18" charset="0"/>
              </a:rPr>
              <a:t>6, 3, 10</a:t>
            </a:r>
            <a:r>
              <a:rPr kumimoji="1" lang="en-US" altLang="zh-CN" sz="3200" b="1" dirty="0">
                <a:solidFill>
                  <a:srgbClr val="FFFF00"/>
                </a:solidFill>
                <a:latin typeface="Times New Roman" panose="02020603050405020304" pitchFamily="18" charset="0"/>
              </a:rPr>
              <a:t>)</a:t>
            </a:r>
            <a:r>
              <a:rPr kumimoji="1" lang="en-US" altLang="zh-CN" sz="3200" b="1" dirty="0">
                <a:latin typeface="Times New Roman" panose="02020603050405020304" pitchFamily="18" charset="0"/>
              </a:rPr>
              <a:t>)</a:t>
            </a:r>
            <a:endParaRPr kumimoji="1" lang="en-US" altLang="zh-CN" sz="3200" b="1" dirty="0">
              <a:latin typeface="Times New Roman" panose="02020603050405020304" pitchFamily="18" charset="0"/>
            </a:endParaRPr>
          </a:p>
        </p:txBody>
      </p:sp>
      <p:sp>
        <p:nvSpPr>
          <p:cNvPr id="86024" name="Text Box 8"/>
          <p:cNvSpPr txBox="1">
            <a:spLocks noChangeArrowheads="1"/>
          </p:cNvSpPr>
          <p:nvPr/>
        </p:nvSpPr>
        <p:spPr bwMode="auto">
          <a:xfrm>
            <a:off x="468313" y="5657850"/>
            <a:ext cx="6732587"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Head(Tail(</a:t>
            </a:r>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FF00"/>
                </a:solidFill>
                <a:latin typeface="Times New Roman" panose="02020603050405020304" pitchFamily="18" charset="0"/>
              </a:rPr>
              <a:t>(</a:t>
            </a:r>
            <a:r>
              <a:rPr kumimoji="1" lang="en-US" altLang="zh-CN" sz="3200" b="1">
                <a:solidFill>
                  <a:srgbClr val="FF3300"/>
                </a:solidFill>
                <a:latin typeface="Times New Roman" panose="02020603050405020304" pitchFamily="18" charset="0"/>
              </a:rPr>
              <a:t>3, 2, (14, 9, 3), (), 4</a:t>
            </a:r>
            <a:r>
              <a:rPr kumimoji="1" lang="en-US" altLang="zh-CN" sz="3200" b="1">
                <a:solidFill>
                  <a:srgbClr val="FFFF00"/>
                </a:solidFill>
                <a:latin typeface="Times New Roman" panose="02020603050405020304" pitchFamily="18" charset="0"/>
              </a:rPr>
              <a:t>)</a:t>
            </a:r>
            <a:endParaRPr kumimoji="1" lang="en-US" altLang="zh-CN" sz="3200" b="1">
              <a:solidFill>
                <a:srgbClr val="FFFF00"/>
              </a:solidFill>
              <a:latin typeface="Times New Roman" panose="02020603050405020304" pitchFamily="18" charset="0"/>
            </a:endParaRPr>
          </a:p>
        </p:txBody>
      </p:sp>
      <p:sp>
        <p:nvSpPr>
          <p:cNvPr id="86025" name="Text Box 9"/>
          <p:cNvSpPr txBox="1">
            <a:spLocks noChangeArrowheads="1"/>
          </p:cNvSpPr>
          <p:nvPr/>
        </p:nvSpPr>
        <p:spPr bwMode="auto">
          <a:xfrm>
            <a:off x="468313" y="6089650"/>
            <a:ext cx="467995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Head(Head(Tail(</a:t>
            </a:r>
            <a:r>
              <a:rPr kumimoji="1" lang="en-US" altLang="zh-CN" sz="3200" b="1" i="1">
                <a:latin typeface="Times New Roman" panose="02020603050405020304" pitchFamily="18" charset="0"/>
              </a:rPr>
              <a:t>list2</a:t>
            </a:r>
            <a:r>
              <a:rPr kumimoji="1" lang="en-US" altLang="zh-CN" sz="3200" b="1">
                <a:latin typeface="Times New Roman" panose="02020603050405020304" pitchFamily="18" charset="0"/>
              </a:rPr>
              <a:t>)))=</a:t>
            </a:r>
            <a:r>
              <a:rPr kumimoji="1" lang="en-US" altLang="zh-CN" sz="3200" b="1">
                <a:solidFill>
                  <a:srgbClr val="FF3300"/>
                </a:solidFill>
                <a:latin typeface="Times New Roman" panose="02020603050405020304" pitchFamily="18" charset="0"/>
              </a:rPr>
              <a:t>3</a:t>
            </a:r>
            <a:endParaRPr kumimoji="1" lang="en-US" altLang="zh-CN" sz="3200" b="1">
              <a:solidFill>
                <a:srgbClr val="008000"/>
              </a:solidFill>
              <a:latin typeface="Times New Roman" panose="02020603050405020304" pitchFamily="18" charset="0"/>
            </a:endParaRPr>
          </a:p>
        </p:txBody>
      </p:sp>
      <p:sp>
        <p:nvSpPr>
          <p:cNvPr id="86026" name="Rectangle 10"/>
          <p:cNvSpPr>
            <a:spLocks noGrp="1" noChangeArrowheads="1"/>
          </p:cNvSpPr>
          <p:nvPr>
            <p:ph type="body" idx="1"/>
          </p:nvPr>
        </p:nvSpPr>
        <p:spPr>
          <a:xfrm>
            <a:off x="457200" y="1600200"/>
            <a:ext cx="8229600" cy="4525963"/>
          </a:xfrm>
          <a:noFill/>
        </p:spPr>
        <p:txBody>
          <a:bodyPr/>
          <a:lstStyle/>
          <a:p>
            <a:r>
              <a:rPr lang="en-US" altLang="zh-CN" dirty="0"/>
              <a:t>Complex general list</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fade">
                                      <p:cBhvr>
                                        <p:cTn id="7" dur="500"/>
                                        <p:tgtEl>
                                          <p:spTgt spid="860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23"/>
                                        </p:tgtEl>
                                        <p:attrNameLst>
                                          <p:attrName>style.visibility</p:attrName>
                                        </p:attrNameLst>
                                      </p:cBhvr>
                                      <p:to>
                                        <p:strVal val="visible"/>
                                      </p:to>
                                    </p:set>
                                    <p:animEffect transition="in" filter="fade">
                                      <p:cBhvr>
                                        <p:cTn id="12" dur="500"/>
                                        <p:tgtEl>
                                          <p:spTgt spid="860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24"/>
                                        </p:tgtEl>
                                        <p:attrNameLst>
                                          <p:attrName>style.visibility</p:attrName>
                                        </p:attrNameLst>
                                      </p:cBhvr>
                                      <p:to>
                                        <p:strVal val="visible"/>
                                      </p:to>
                                    </p:set>
                                    <p:animEffect transition="in" filter="fade">
                                      <p:cBhvr>
                                        <p:cTn id="17" dur="500"/>
                                        <p:tgtEl>
                                          <p:spTgt spid="860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025"/>
                                        </p:tgtEl>
                                        <p:attrNameLst>
                                          <p:attrName>style.visibility</p:attrName>
                                        </p:attrNameLst>
                                      </p:cBhvr>
                                      <p:to>
                                        <p:strVal val="visible"/>
                                      </p:to>
                                    </p:set>
                                    <p:animEffect transition="in" filter="fade">
                                      <p:cBhvr>
                                        <p:cTn id="22"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P spid="86023" grpId="0"/>
      <p:bldP spid="86024" grpId="0"/>
      <p:bldP spid="860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title"/>
          </p:nvPr>
        </p:nvSpPr>
        <p:spPr>
          <a:xfrm>
            <a:off x="457200" y="274638"/>
            <a:ext cx="8229600" cy="1143000"/>
          </a:xfrm>
          <a:noFill/>
        </p:spPr>
        <p:txBody>
          <a:bodyPr anchorCtr="0"/>
          <a:lstStyle/>
          <a:p>
            <a:pPr algn="ctr"/>
            <a:r>
              <a:rPr lang="en-US" altLang="zh-CN"/>
              <a:t>3D array</a:t>
            </a:r>
            <a:endParaRPr lang="en-US" altLang="zh-CN"/>
          </a:p>
        </p:txBody>
      </p:sp>
      <p:graphicFrame>
        <p:nvGraphicFramePr>
          <p:cNvPr id="72712" name="Object 8"/>
          <p:cNvGraphicFramePr>
            <a:graphicFrameLocks noChangeAspect="1"/>
          </p:cNvGraphicFramePr>
          <p:nvPr/>
        </p:nvGraphicFramePr>
        <p:xfrm>
          <a:off x="1403033" y="1268413"/>
          <a:ext cx="6437312" cy="4111625"/>
        </p:xfrm>
        <a:graphic>
          <a:graphicData uri="http://schemas.openxmlformats.org/presentationml/2006/ole">
            <mc:AlternateContent xmlns:mc="http://schemas.openxmlformats.org/markup-compatibility/2006">
              <mc:Choice xmlns:v="urn:schemas-microsoft-com:vml" Requires="v">
                <p:oleObj spid="_x0000_s72815" name="Image" r:id="rId1" imgW="7416800" imgH="4737100" progId="Photoshop.Image.6">
                  <p:embed/>
                </p:oleObj>
              </mc:Choice>
              <mc:Fallback>
                <p:oleObj name="Image" r:id="rId1" imgW="7416800" imgH="4737100" progId="Photoshop.Image.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033" y="1268413"/>
                        <a:ext cx="6437312" cy="4111625"/>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713" name="Rectangle 9"/>
          <p:cNvSpPr>
            <a:spLocks noChangeArrowheads="1"/>
          </p:cNvSpPr>
          <p:nvPr/>
        </p:nvSpPr>
        <p:spPr bwMode="auto">
          <a:xfrm>
            <a:off x="395605" y="5733415"/>
            <a:ext cx="8651240" cy="7785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spcBef>
                <a:spcPct val="20000"/>
              </a:spcBef>
              <a:buClr>
                <a:schemeClr val="hlink"/>
              </a:buClr>
              <a:buSzPct val="75000"/>
              <a:buFont typeface="Wingdings" panose="05000000000000000000" pitchFamily="2" charset="2"/>
              <a:buNone/>
            </a:pPr>
            <a:r>
              <a:rPr lang="en-US" altLang="zh-CN" sz="2800" b="1">
                <a:latin typeface="Times New Roman" panose="02020603050405020304" pitchFamily="18" charset="0"/>
                <a:ea typeface="仿宋_GB2312" pitchFamily="49" charset="-122"/>
              </a:rPr>
              <a:t>Page subscript </a:t>
            </a:r>
            <a:r>
              <a:rPr lang="en-US" altLang="zh-CN" sz="2400" b="1" i="1">
                <a:solidFill>
                  <a:srgbClr val="FFFF00"/>
                </a:solidFill>
                <a:latin typeface="Times New Roman" panose="02020603050405020304" pitchFamily="18" charset="0"/>
                <a:ea typeface="仿宋_GB2312" pitchFamily="49" charset="-122"/>
              </a:rPr>
              <a:t>i</a:t>
            </a:r>
            <a:r>
              <a:rPr lang="en-US" altLang="zh-CN" sz="2800" b="1" i="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Row subscript </a:t>
            </a:r>
            <a:r>
              <a:rPr lang="en-US" altLang="zh-CN" sz="2400" b="1" i="1">
                <a:solidFill>
                  <a:srgbClr val="FFFF00"/>
                </a:solidFill>
                <a:latin typeface="Times New Roman" panose="02020603050405020304" pitchFamily="18" charset="0"/>
                <a:ea typeface="仿宋_GB2312" pitchFamily="49" charset="-122"/>
              </a:rPr>
              <a:t>j</a:t>
            </a:r>
            <a:r>
              <a:rPr lang="en-US" altLang="zh-CN" sz="2800" b="1" i="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Column subscript </a:t>
            </a:r>
            <a:r>
              <a:rPr lang="en-US" altLang="zh-CN" sz="2400" b="1" i="1">
                <a:solidFill>
                  <a:srgbClr val="FFFF00"/>
                </a:solidFill>
                <a:latin typeface="Times New Roman" panose="02020603050405020304" pitchFamily="18" charset="0"/>
                <a:ea typeface="仿宋_GB2312" pitchFamily="49" charset="-122"/>
              </a:rPr>
              <a:t>k</a:t>
            </a:r>
            <a:endParaRPr lang="en-US" altLang="zh-CN" sz="2400" b="1" i="1">
              <a:solidFill>
                <a:srgbClr val="FFFF00"/>
              </a:solidFill>
              <a:latin typeface="Times New Roman" panose="02020603050405020304" pitchFamily="18" charset="0"/>
              <a:ea typeface="仿宋_GB2312" pitchFamily="49" charset="-122"/>
            </a:endParaRPr>
          </a:p>
        </p:txBody>
      </p:sp>
      <p:sp>
        <p:nvSpPr>
          <p:cNvPr id="72714" name="Text Box 10"/>
          <p:cNvSpPr txBox="1">
            <a:spLocks noChangeArrowheads="1"/>
          </p:cNvSpPr>
          <p:nvPr/>
        </p:nvSpPr>
        <p:spPr bwMode="auto">
          <a:xfrm>
            <a:off x="1907858" y="1319213"/>
            <a:ext cx="40957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1"/>
                </a:solidFill>
              </a:rPr>
              <a:t>m</a:t>
            </a:r>
            <a:endParaRPr lang="en-US" altLang="zh-CN" sz="2000" b="1">
              <a:solidFill>
                <a:schemeClr val="bg1"/>
              </a:solidFill>
            </a:endParaRPr>
          </a:p>
        </p:txBody>
      </p:sp>
      <p:sp>
        <p:nvSpPr>
          <p:cNvPr id="72715" name="Text Box 11"/>
          <p:cNvSpPr txBox="1">
            <a:spLocks noChangeArrowheads="1"/>
          </p:cNvSpPr>
          <p:nvPr/>
        </p:nvSpPr>
        <p:spPr bwMode="auto">
          <a:xfrm>
            <a:off x="3058795" y="1319213"/>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n</a:t>
            </a:r>
            <a:endParaRPr lang="en-US" altLang="zh-CN" sz="2000" b="1">
              <a:solidFill>
                <a:schemeClr val="bg1"/>
              </a:solidFill>
            </a:endParaRPr>
          </a:p>
        </p:txBody>
      </p:sp>
      <p:sp>
        <p:nvSpPr>
          <p:cNvPr id="72717" name="Text Box 13"/>
          <p:cNvSpPr txBox="1">
            <a:spLocks noChangeArrowheads="1"/>
          </p:cNvSpPr>
          <p:nvPr/>
        </p:nvSpPr>
        <p:spPr bwMode="auto">
          <a:xfrm>
            <a:off x="1714183" y="3651250"/>
            <a:ext cx="40957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1"/>
                </a:solidFill>
              </a:rPr>
              <a:t>m</a:t>
            </a:r>
            <a:endParaRPr lang="en-US" altLang="zh-CN" sz="2000" b="1">
              <a:solidFill>
                <a:schemeClr val="bg1"/>
              </a:solidFill>
            </a:endParaRPr>
          </a:p>
        </p:txBody>
      </p:sp>
      <p:sp>
        <p:nvSpPr>
          <p:cNvPr id="72719" name="Text Box 15"/>
          <p:cNvSpPr txBox="1">
            <a:spLocks noChangeArrowheads="1"/>
          </p:cNvSpPr>
          <p:nvPr/>
        </p:nvSpPr>
        <p:spPr bwMode="auto">
          <a:xfrm>
            <a:off x="2339658" y="2282825"/>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n</a:t>
            </a:r>
            <a:endParaRPr lang="en-US" altLang="zh-CN" sz="2000" b="1">
              <a:solidFill>
                <a:schemeClr val="bg1"/>
              </a:solidFill>
            </a:endParaRPr>
          </a:p>
        </p:txBody>
      </p:sp>
      <p:sp>
        <p:nvSpPr>
          <p:cNvPr id="72720" name="Text Box 16"/>
          <p:cNvSpPr txBox="1">
            <a:spLocks noChangeArrowheads="1"/>
          </p:cNvSpPr>
          <p:nvPr/>
        </p:nvSpPr>
        <p:spPr bwMode="auto">
          <a:xfrm>
            <a:off x="4859020" y="1635125"/>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s</a:t>
            </a:r>
            <a:endParaRPr lang="en-US" altLang="zh-CN" sz="2000" b="1">
              <a:solidFill>
                <a:schemeClr val="bg1"/>
              </a:solidFill>
            </a:endParaRPr>
          </a:p>
        </p:txBody>
      </p:sp>
      <p:sp>
        <p:nvSpPr>
          <p:cNvPr id="72721" name="Text Box 17"/>
          <p:cNvSpPr txBox="1">
            <a:spLocks noChangeArrowheads="1"/>
          </p:cNvSpPr>
          <p:nvPr/>
        </p:nvSpPr>
        <p:spPr bwMode="auto">
          <a:xfrm>
            <a:off x="4284345" y="1319213"/>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s</a:t>
            </a:r>
            <a:endParaRPr lang="en-US" altLang="zh-CN" sz="2000" b="1">
              <a:solidFill>
                <a:schemeClr val="bg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solidFill>
                  <a:schemeClr val="tx1"/>
                </a:solidFill>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solidFill>
                  <a:srgbClr val="FFFF00"/>
                </a:solidFill>
                <a:latin typeface="Arial" panose="020B0604020202020204" pitchFamily="34" charset="0"/>
              </a:rPr>
              <a:t>Applications of General </a:t>
            </a:r>
            <a:r>
              <a:rPr lang="en-US" altLang="zh-CN" dirty="0" smtClean="0">
                <a:solidFill>
                  <a:srgbClr val="FFFF00"/>
                </a:solidFill>
                <a:latin typeface="Arial" panose="020B0604020202020204" pitchFamily="34" charset="0"/>
              </a:rPr>
              <a:t>List</a:t>
            </a:r>
            <a:endParaRPr lang="en-US" altLang="zh-CN" dirty="0" smtClean="0">
              <a:solidFill>
                <a:srgbClr val="FFFF00"/>
              </a:solidFill>
              <a:latin typeface="Arial" panose="020B0604020202020204" pitchFamily="34" charset="0"/>
            </a:endParaRPr>
          </a:p>
          <a:p>
            <a:r>
              <a:rPr lang="en-US" altLang="zh-CN" dirty="0" smtClean="0">
                <a:latin typeface="Arial" panose="020B0604020202020204" pitchFamily="34" charset="0"/>
              </a:rPr>
              <a:t>Recursive </a:t>
            </a:r>
            <a:r>
              <a:rPr lang="en-US" altLang="zh-CN" dirty="0">
                <a:latin typeface="Arial" panose="020B0604020202020204" pitchFamily="34" charset="0"/>
              </a:rPr>
              <a:t>algorithms of General </a:t>
            </a:r>
            <a:r>
              <a:rPr lang="en-US" altLang="zh-CN" dirty="0" smtClean="0">
                <a:latin typeface="Arial" panose="020B0604020202020204" pitchFamily="34" charset="0"/>
              </a:rPr>
              <a:t>list</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69" name="Rectangle 33"/>
          <p:cNvSpPr>
            <a:spLocks noGrp="1" noChangeArrowheads="1"/>
          </p:cNvSpPr>
          <p:nvPr>
            <p:ph type="title"/>
          </p:nvPr>
        </p:nvSpPr>
        <p:spPr>
          <a:xfrm>
            <a:off x="457200" y="274638"/>
            <a:ext cx="8229600" cy="1143000"/>
          </a:xfrm>
          <a:noFill/>
        </p:spPr>
        <p:txBody>
          <a:bodyPr anchorCtr="0"/>
          <a:lstStyle/>
          <a:p>
            <a:r>
              <a:rPr lang="en-US" altLang="zh-CN" dirty="0" smtClean="0"/>
              <a:t>5.5 Application </a:t>
            </a:r>
            <a:r>
              <a:rPr lang="en-US" altLang="zh-CN" dirty="0"/>
              <a:t>of general list</a:t>
            </a:r>
            <a:endParaRPr lang="en-US" altLang="zh-CN" dirty="0"/>
          </a:p>
        </p:txBody>
      </p:sp>
      <p:graphicFrame>
        <p:nvGraphicFramePr>
          <p:cNvPr id="65570" name="Object 34"/>
          <p:cNvGraphicFramePr>
            <a:graphicFrameLocks noChangeAspect="1"/>
          </p:cNvGraphicFramePr>
          <p:nvPr/>
        </p:nvGraphicFramePr>
        <p:xfrm>
          <a:off x="276225" y="1557338"/>
          <a:ext cx="8558213" cy="1055687"/>
        </p:xfrm>
        <a:graphic>
          <a:graphicData uri="http://schemas.openxmlformats.org/presentationml/2006/ole">
            <mc:AlternateContent xmlns:mc="http://schemas.openxmlformats.org/markup-compatibility/2006">
              <mc:Choice xmlns:v="urn:schemas-microsoft-com:vml" Requires="v">
                <p:oleObj spid="_x0000_s65691" name="Equation" r:id="rId1" imgW="3708400" imgH="457200" progId="Equation.DSMT4">
                  <p:embed/>
                </p:oleObj>
              </mc:Choice>
              <mc:Fallback>
                <p:oleObj name="Equation" r:id="rId1" imgW="3708400" imgH="457200" progId="Equation.DSMT4">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557338"/>
                        <a:ext cx="8558213"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1" name="Rectangle 35"/>
          <p:cNvSpPr>
            <a:spLocks noChangeArrowheads="1"/>
          </p:cNvSpPr>
          <p:nvPr/>
        </p:nvSpPr>
        <p:spPr bwMode="auto">
          <a:xfrm>
            <a:off x="758825" y="5949950"/>
            <a:ext cx="1150938" cy="431800"/>
          </a:xfrm>
          <a:prstGeom prst="rect">
            <a:avLst/>
          </a:prstGeom>
          <a:solidFill>
            <a:srgbClr val="FF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mn-lt"/>
              </a:rPr>
              <a:t>coef</a:t>
            </a:r>
            <a:endParaRPr lang="en-US" altLang="zh-CN">
              <a:solidFill>
                <a:srgbClr val="000000"/>
              </a:solidFill>
              <a:latin typeface="+mn-lt"/>
            </a:endParaRPr>
          </a:p>
        </p:txBody>
      </p:sp>
      <p:sp>
        <p:nvSpPr>
          <p:cNvPr id="65572" name="Rectangle 36"/>
          <p:cNvSpPr>
            <a:spLocks noChangeArrowheads="1"/>
          </p:cNvSpPr>
          <p:nvPr/>
        </p:nvSpPr>
        <p:spPr bwMode="auto">
          <a:xfrm>
            <a:off x="1909763" y="5949950"/>
            <a:ext cx="1150937" cy="431800"/>
          </a:xfrm>
          <a:prstGeom prst="rect">
            <a:avLst/>
          </a:prstGeom>
          <a:solidFill>
            <a:srgbClr val="FF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err="1">
                <a:solidFill>
                  <a:srgbClr val="000000"/>
                </a:solidFill>
                <a:latin typeface="+mn-lt"/>
              </a:rPr>
              <a:t>expx</a:t>
            </a:r>
            <a:endParaRPr lang="en-US" altLang="zh-CN" dirty="0">
              <a:solidFill>
                <a:srgbClr val="000000"/>
              </a:solidFill>
              <a:latin typeface="+mn-lt"/>
            </a:endParaRPr>
          </a:p>
        </p:txBody>
      </p:sp>
      <p:sp>
        <p:nvSpPr>
          <p:cNvPr id="65573" name="Rectangle 37"/>
          <p:cNvSpPr>
            <a:spLocks noChangeArrowheads="1"/>
          </p:cNvSpPr>
          <p:nvPr/>
        </p:nvSpPr>
        <p:spPr bwMode="auto">
          <a:xfrm>
            <a:off x="3060700" y="5949950"/>
            <a:ext cx="1150938" cy="431800"/>
          </a:xfrm>
          <a:prstGeom prst="rect">
            <a:avLst/>
          </a:prstGeom>
          <a:solidFill>
            <a:srgbClr val="FF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mn-lt"/>
              </a:rPr>
              <a:t>expy</a:t>
            </a:r>
            <a:endParaRPr lang="en-US" altLang="zh-CN">
              <a:solidFill>
                <a:srgbClr val="000000"/>
              </a:solidFill>
              <a:latin typeface="+mn-lt"/>
            </a:endParaRPr>
          </a:p>
        </p:txBody>
      </p:sp>
      <p:sp>
        <p:nvSpPr>
          <p:cNvPr id="65574" name="Rectangle 38"/>
          <p:cNvSpPr>
            <a:spLocks noChangeArrowheads="1"/>
          </p:cNvSpPr>
          <p:nvPr/>
        </p:nvSpPr>
        <p:spPr bwMode="auto">
          <a:xfrm>
            <a:off x="4213225" y="5949950"/>
            <a:ext cx="1150938" cy="431800"/>
          </a:xfrm>
          <a:prstGeom prst="rect">
            <a:avLst/>
          </a:prstGeom>
          <a:solidFill>
            <a:srgbClr val="FF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mn-lt"/>
              </a:rPr>
              <a:t>expz</a:t>
            </a:r>
            <a:endParaRPr lang="en-US" altLang="zh-CN">
              <a:solidFill>
                <a:srgbClr val="000000"/>
              </a:solidFill>
              <a:latin typeface="+mn-lt"/>
            </a:endParaRPr>
          </a:p>
        </p:txBody>
      </p:sp>
      <p:sp>
        <p:nvSpPr>
          <p:cNvPr id="65575" name="Rectangle 39"/>
          <p:cNvSpPr>
            <a:spLocks noChangeArrowheads="1"/>
          </p:cNvSpPr>
          <p:nvPr/>
        </p:nvSpPr>
        <p:spPr bwMode="auto">
          <a:xfrm>
            <a:off x="5365750" y="5949950"/>
            <a:ext cx="1150938" cy="431800"/>
          </a:xfrm>
          <a:prstGeom prst="rect">
            <a:avLst/>
          </a:prstGeom>
          <a:solidFill>
            <a:srgbClr val="FF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latin typeface="+mn-lt"/>
              </a:rPr>
              <a:t>link</a:t>
            </a:r>
            <a:endParaRPr lang="en-US" altLang="zh-CN">
              <a:solidFill>
                <a:srgbClr val="000000"/>
              </a:solidFill>
              <a:latin typeface="+mn-lt"/>
            </a:endParaRPr>
          </a:p>
        </p:txBody>
      </p:sp>
      <p:sp>
        <p:nvSpPr>
          <p:cNvPr id="65576" name="Rectangle 40"/>
          <p:cNvSpPr>
            <a:spLocks noChangeArrowheads="1"/>
          </p:cNvSpPr>
          <p:nvPr/>
        </p:nvSpPr>
        <p:spPr bwMode="auto">
          <a:xfrm>
            <a:off x="457200" y="2997200"/>
            <a:ext cx="8229600" cy="34559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SzPct val="75000"/>
              <a:buFont typeface="Wingdings" panose="05000000000000000000" pitchFamily="2" charset="2"/>
              <a:buChar char="l"/>
            </a:pPr>
            <a:r>
              <a:rPr lang="en-US" altLang="zh-CN" sz="2800">
                <a:ea typeface="幼圆" panose="02010509060101010101" pitchFamily="49" charset="-122"/>
              </a:rPr>
              <a:t> Multi-item Sequential list</a:t>
            </a:r>
            <a:endParaRPr lang="en-US" altLang="zh-CN" sz="2800">
              <a:ea typeface="幼圆" panose="02010509060101010101" pitchFamily="49" charset="-122"/>
            </a:endParaRPr>
          </a:p>
          <a:p>
            <a:pPr marL="342900" indent="-342900">
              <a:lnSpc>
                <a:spcPct val="90000"/>
              </a:lnSpc>
              <a:spcBef>
                <a:spcPct val="20000"/>
              </a:spcBef>
              <a:buClr>
                <a:schemeClr val="hlink"/>
              </a:buClr>
              <a:buSzPct val="75000"/>
              <a:buFont typeface="Wingdings" panose="05000000000000000000" pitchFamily="2" charset="2"/>
              <a:buNone/>
            </a:pPr>
            <a:endParaRPr lang="en-US" altLang="zh-CN" sz="2800">
              <a:ea typeface="幼圆" panose="02010509060101010101" pitchFamily="49" charset="-122"/>
            </a:endParaRPr>
          </a:p>
          <a:p>
            <a:pPr marL="342900" indent="-342900">
              <a:lnSpc>
                <a:spcPct val="90000"/>
              </a:lnSpc>
              <a:spcBef>
                <a:spcPct val="20000"/>
              </a:spcBef>
              <a:buClr>
                <a:schemeClr val="hlink"/>
              </a:buClr>
              <a:buSzPct val="75000"/>
              <a:buFont typeface="Wingdings" panose="05000000000000000000" pitchFamily="2" charset="2"/>
              <a:buNone/>
            </a:pPr>
            <a:endParaRPr lang="en-US" altLang="zh-CN" sz="2800">
              <a:ea typeface="幼圆" panose="02010509060101010101" pitchFamily="49" charset="-122"/>
            </a:endParaRPr>
          </a:p>
          <a:p>
            <a:pPr marL="342900" indent="-342900">
              <a:lnSpc>
                <a:spcPct val="90000"/>
              </a:lnSpc>
              <a:spcBef>
                <a:spcPct val="20000"/>
              </a:spcBef>
              <a:buClr>
                <a:schemeClr val="hlink"/>
              </a:buClr>
              <a:buSzPct val="75000"/>
              <a:buFont typeface="Wingdings" panose="05000000000000000000" pitchFamily="2" charset="2"/>
              <a:buNone/>
            </a:pPr>
            <a:endParaRPr lang="en-US" altLang="zh-CN" sz="2800">
              <a:ea typeface="幼圆" panose="02010509060101010101" pitchFamily="49" charset="-122"/>
            </a:endParaRPr>
          </a:p>
          <a:p>
            <a:pPr marL="342900" indent="-342900">
              <a:lnSpc>
                <a:spcPct val="90000"/>
              </a:lnSpc>
              <a:spcBef>
                <a:spcPct val="20000"/>
              </a:spcBef>
              <a:buClr>
                <a:schemeClr val="hlink"/>
              </a:buClr>
              <a:buSzPct val="75000"/>
              <a:buFont typeface="Wingdings" panose="05000000000000000000" pitchFamily="2" charset="2"/>
              <a:buNone/>
            </a:pPr>
            <a:endParaRPr lang="en-US" altLang="zh-CN" sz="2800">
              <a:ea typeface="幼圆" panose="02010509060101010101" pitchFamily="49" charset="-122"/>
            </a:endParaRPr>
          </a:p>
          <a:p>
            <a:pPr marL="342900" indent="-342900">
              <a:lnSpc>
                <a:spcPct val="90000"/>
              </a:lnSpc>
              <a:spcBef>
                <a:spcPct val="20000"/>
              </a:spcBef>
              <a:buClr>
                <a:schemeClr val="hlink"/>
              </a:buClr>
              <a:buSzPct val="75000"/>
              <a:buFont typeface="Wingdings" panose="05000000000000000000" pitchFamily="2" charset="2"/>
              <a:buChar char="l"/>
            </a:pPr>
            <a:r>
              <a:rPr lang="en-US" altLang="zh-CN" sz="2800">
                <a:ea typeface="幼圆" panose="02010509060101010101" pitchFamily="49" charset="-122"/>
              </a:rPr>
              <a:t>Single linked list</a:t>
            </a:r>
            <a:endParaRPr lang="en-US" altLang="zh-CN" sz="2800">
              <a:ea typeface="幼圆" panose="02010509060101010101" pitchFamily="49" charset="-122"/>
            </a:endParaRPr>
          </a:p>
        </p:txBody>
      </p:sp>
      <p:grpSp>
        <p:nvGrpSpPr>
          <p:cNvPr id="65577" name="Group 41"/>
          <p:cNvGrpSpPr/>
          <p:nvPr/>
        </p:nvGrpSpPr>
        <p:grpSpPr bwMode="auto">
          <a:xfrm>
            <a:off x="755650" y="3644900"/>
            <a:ext cx="4605338" cy="288925"/>
            <a:chOff x="478" y="2296"/>
            <a:chExt cx="2901" cy="272"/>
          </a:xfrm>
        </p:grpSpPr>
        <p:sp>
          <p:nvSpPr>
            <p:cNvPr id="65578" name="Rectangle 42"/>
            <p:cNvSpPr>
              <a:spLocks noChangeArrowheads="1"/>
            </p:cNvSpPr>
            <p:nvPr/>
          </p:nvSpPr>
          <p:spPr bwMode="auto">
            <a:xfrm>
              <a:off x="47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coef1</a:t>
              </a:r>
              <a:endParaRPr lang="en-US" altLang="zh-CN">
                <a:solidFill>
                  <a:schemeClr val="bg1"/>
                </a:solidFill>
                <a:latin typeface="+mn-lt"/>
              </a:endParaRPr>
            </a:p>
          </p:txBody>
        </p:sp>
        <p:sp>
          <p:nvSpPr>
            <p:cNvPr id="65579" name="Rectangle 43"/>
            <p:cNvSpPr>
              <a:spLocks noChangeArrowheads="1"/>
            </p:cNvSpPr>
            <p:nvPr/>
          </p:nvSpPr>
          <p:spPr bwMode="auto">
            <a:xfrm>
              <a:off x="1203"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expx1</a:t>
              </a:r>
              <a:endParaRPr lang="en-US" altLang="zh-CN">
                <a:solidFill>
                  <a:schemeClr val="bg1"/>
                </a:solidFill>
                <a:latin typeface="+mn-lt"/>
              </a:endParaRPr>
            </a:p>
          </p:txBody>
        </p:sp>
        <p:sp>
          <p:nvSpPr>
            <p:cNvPr id="65580" name="Rectangle 44"/>
            <p:cNvSpPr>
              <a:spLocks noChangeArrowheads="1"/>
            </p:cNvSpPr>
            <p:nvPr/>
          </p:nvSpPr>
          <p:spPr bwMode="auto">
            <a:xfrm>
              <a:off x="192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expy1</a:t>
              </a:r>
              <a:endParaRPr lang="en-US" altLang="zh-CN">
                <a:solidFill>
                  <a:schemeClr val="bg1"/>
                </a:solidFill>
                <a:latin typeface="+mn-lt"/>
              </a:endParaRPr>
            </a:p>
          </p:txBody>
        </p:sp>
        <p:sp>
          <p:nvSpPr>
            <p:cNvPr id="65581" name="Rectangle 45"/>
            <p:cNvSpPr>
              <a:spLocks noChangeArrowheads="1"/>
            </p:cNvSpPr>
            <p:nvPr/>
          </p:nvSpPr>
          <p:spPr bwMode="auto">
            <a:xfrm>
              <a:off x="2654"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expz1</a:t>
              </a:r>
              <a:endParaRPr lang="en-US" altLang="zh-CN">
                <a:solidFill>
                  <a:schemeClr val="bg1"/>
                </a:solidFill>
                <a:latin typeface="+mn-lt"/>
              </a:endParaRPr>
            </a:p>
          </p:txBody>
        </p:sp>
      </p:grpSp>
      <p:grpSp>
        <p:nvGrpSpPr>
          <p:cNvPr id="65582" name="Group 46"/>
          <p:cNvGrpSpPr/>
          <p:nvPr/>
        </p:nvGrpSpPr>
        <p:grpSpPr bwMode="auto">
          <a:xfrm>
            <a:off x="755650" y="3933825"/>
            <a:ext cx="4605338" cy="288925"/>
            <a:chOff x="478" y="2296"/>
            <a:chExt cx="2901" cy="272"/>
          </a:xfrm>
        </p:grpSpPr>
        <p:sp>
          <p:nvSpPr>
            <p:cNvPr id="65583" name="Rectangle 47"/>
            <p:cNvSpPr>
              <a:spLocks noChangeArrowheads="1"/>
            </p:cNvSpPr>
            <p:nvPr/>
          </p:nvSpPr>
          <p:spPr bwMode="auto">
            <a:xfrm>
              <a:off x="47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coef2</a:t>
              </a:r>
              <a:endParaRPr lang="en-US" altLang="zh-CN">
                <a:solidFill>
                  <a:schemeClr val="bg1"/>
                </a:solidFill>
                <a:latin typeface="+mn-lt"/>
              </a:endParaRPr>
            </a:p>
          </p:txBody>
        </p:sp>
        <p:sp>
          <p:nvSpPr>
            <p:cNvPr id="65584" name="Rectangle 48"/>
            <p:cNvSpPr>
              <a:spLocks noChangeArrowheads="1"/>
            </p:cNvSpPr>
            <p:nvPr/>
          </p:nvSpPr>
          <p:spPr bwMode="auto">
            <a:xfrm>
              <a:off x="1203"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expx2</a:t>
              </a:r>
              <a:endParaRPr lang="en-US" altLang="zh-CN">
                <a:solidFill>
                  <a:schemeClr val="bg1"/>
                </a:solidFill>
                <a:latin typeface="+mn-lt"/>
              </a:endParaRPr>
            </a:p>
          </p:txBody>
        </p:sp>
        <p:sp>
          <p:nvSpPr>
            <p:cNvPr id="65585" name="Rectangle 49"/>
            <p:cNvSpPr>
              <a:spLocks noChangeArrowheads="1"/>
            </p:cNvSpPr>
            <p:nvPr/>
          </p:nvSpPr>
          <p:spPr bwMode="auto">
            <a:xfrm>
              <a:off x="192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expy2</a:t>
              </a:r>
              <a:endParaRPr lang="en-US" altLang="zh-CN">
                <a:solidFill>
                  <a:schemeClr val="bg1"/>
                </a:solidFill>
                <a:latin typeface="+mn-lt"/>
              </a:endParaRPr>
            </a:p>
          </p:txBody>
        </p:sp>
        <p:sp>
          <p:nvSpPr>
            <p:cNvPr id="65586" name="Rectangle 50"/>
            <p:cNvSpPr>
              <a:spLocks noChangeArrowheads="1"/>
            </p:cNvSpPr>
            <p:nvPr/>
          </p:nvSpPr>
          <p:spPr bwMode="auto">
            <a:xfrm>
              <a:off x="2654"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expz2</a:t>
              </a:r>
              <a:endParaRPr lang="en-US" altLang="zh-CN">
                <a:solidFill>
                  <a:schemeClr val="bg1"/>
                </a:solidFill>
                <a:latin typeface="+mn-lt"/>
              </a:endParaRPr>
            </a:p>
          </p:txBody>
        </p:sp>
      </p:grpSp>
      <p:grpSp>
        <p:nvGrpSpPr>
          <p:cNvPr id="65587" name="Group 51"/>
          <p:cNvGrpSpPr/>
          <p:nvPr/>
        </p:nvGrpSpPr>
        <p:grpSpPr bwMode="auto">
          <a:xfrm>
            <a:off x="755650" y="4221163"/>
            <a:ext cx="4605338" cy="288925"/>
            <a:chOff x="478" y="2296"/>
            <a:chExt cx="2901" cy="272"/>
          </a:xfrm>
        </p:grpSpPr>
        <p:sp>
          <p:nvSpPr>
            <p:cNvPr id="65588" name="Rectangle 52"/>
            <p:cNvSpPr>
              <a:spLocks noChangeArrowheads="1"/>
            </p:cNvSpPr>
            <p:nvPr/>
          </p:nvSpPr>
          <p:spPr bwMode="auto">
            <a:xfrm>
              <a:off x="47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coef3</a:t>
              </a:r>
              <a:endParaRPr lang="en-US" altLang="zh-CN">
                <a:solidFill>
                  <a:schemeClr val="bg1"/>
                </a:solidFill>
                <a:latin typeface="+mn-lt"/>
              </a:endParaRPr>
            </a:p>
          </p:txBody>
        </p:sp>
        <p:sp>
          <p:nvSpPr>
            <p:cNvPr id="65589" name="Rectangle 53"/>
            <p:cNvSpPr>
              <a:spLocks noChangeArrowheads="1"/>
            </p:cNvSpPr>
            <p:nvPr/>
          </p:nvSpPr>
          <p:spPr bwMode="auto">
            <a:xfrm>
              <a:off x="1203"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expx3</a:t>
              </a:r>
              <a:endParaRPr lang="en-US" altLang="zh-CN">
                <a:solidFill>
                  <a:schemeClr val="bg1"/>
                </a:solidFill>
                <a:latin typeface="+mn-lt"/>
              </a:endParaRPr>
            </a:p>
          </p:txBody>
        </p:sp>
        <p:sp>
          <p:nvSpPr>
            <p:cNvPr id="65590" name="Rectangle 54"/>
            <p:cNvSpPr>
              <a:spLocks noChangeArrowheads="1"/>
            </p:cNvSpPr>
            <p:nvPr/>
          </p:nvSpPr>
          <p:spPr bwMode="auto">
            <a:xfrm>
              <a:off x="192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expy3</a:t>
              </a:r>
              <a:endParaRPr lang="en-US" altLang="zh-CN">
                <a:solidFill>
                  <a:schemeClr val="bg1"/>
                </a:solidFill>
                <a:latin typeface="+mn-lt"/>
              </a:endParaRPr>
            </a:p>
          </p:txBody>
        </p:sp>
        <p:sp>
          <p:nvSpPr>
            <p:cNvPr id="65591" name="Rectangle 55"/>
            <p:cNvSpPr>
              <a:spLocks noChangeArrowheads="1"/>
            </p:cNvSpPr>
            <p:nvPr/>
          </p:nvSpPr>
          <p:spPr bwMode="auto">
            <a:xfrm>
              <a:off x="2654"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expz3</a:t>
              </a:r>
              <a:endParaRPr lang="en-US" altLang="zh-CN">
                <a:solidFill>
                  <a:schemeClr val="bg1"/>
                </a:solidFill>
                <a:latin typeface="+mn-lt"/>
              </a:endParaRPr>
            </a:p>
          </p:txBody>
        </p:sp>
      </p:grpSp>
      <p:grpSp>
        <p:nvGrpSpPr>
          <p:cNvPr id="65592" name="Group 56"/>
          <p:cNvGrpSpPr/>
          <p:nvPr/>
        </p:nvGrpSpPr>
        <p:grpSpPr bwMode="auto">
          <a:xfrm>
            <a:off x="755650" y="4797425"/>
            <a:ext cx="4605338" cy="288925"/>
            <a:chOff x="478" y="2296"/>
            <a:chExt cx="2901" cy="272"/>
          </a:xfrm>
        </p:grpSpPr>
        <p:sp>
          <p:nvSpPr>
            <p:cNvPr id="65593" name="Rectangle 57"/>
            <p:cNvSpPr>
              <a:spLocks noChangeArrowheads="1"/>
            </p:cNvSpPr>
            <p:nvPr/>
          </p:nvSpPr>
          <p:spPr bwMode="auto">
            <a:xfrm>
              <a:off x="47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coefn</a:t>
              </a:r>
              <a:endParaRPr lang="en-US" altLang="zh-CN">
                <a:solidFill>
                  <a:schemeClr val="bg1"/>
                </a:solidFill>
                <a:latin typeface="+mn-lt"/>
              </a:endParaRPr>
            </a:p>
          </p:txBody>
        </p:sp>
        <p:sp>
          <p:nvSpPr>
            <p:cNvPr id="65594" name="Rectangle 58"/>
            <p:cNvSpPr>
              <a:spLocks noChangeArrowheads="1"/>
            </p:cNvSpPr>
            <p:nvPr/>
          </p:nvSpPr>
          <p:spPr bwMode="auto">
            <a:xfrm>
              <a:off x="1203"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expxn</a:t>
              </a:r>
              <a:endParaRPr lang="en-US" altLang="zh-CN">
                <a:solidFill>
                  <a:schemeClr val="bg1"/>
                </a:solidFill>
                <a:latin typeface="+mn-lt"/>
              </a:endParaRPr>
            </a:p>
          </p:txBody>
        </p:sp>
        <p:sp>
          <p:nvSpPr>
            <p:cNvPr id="65595" name="Rectangle 59"/>
            <p:cNvSpPr>
              <a:spLocks noChangeArrowheads="1"/>
            </p:cNvSpPr>
            <p:nvPr/>
          </p:nvSpPr>
          <p:spPr bwMode="auto">
            <a:xfrm>
              <a:off x="1928"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expyn</a:t>
              </a:r>
              <a:endParaRPr lang="en-US" altLang="zh-CN">
                <a:solidFill>
                  <a:schemeClr val="bg1"/>
                </a:solidFill>
                <a:latin typeface="+mn-lt"/>
              </a:endParaRPr>
            </a:p>
          </p:txBody>
        </p:sp>
        <p:sp>
          <p:nvSpPr>
            <p:cNvPr id="65596" name="Rectangle 60"/>
            <p:cNvSpPr>
              <a:spLocks noChangeArrowheads="1"/>
            </p:cNvSpPr>
            <p:nvPr/>
          </p:nvSpPr>
          <p:spPr bwMode="auto">
            <a:xfrm>
              <a:off x="2654" y="2296"/>
              <a:ext cx="725" cy="272"/>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expzn</a:t>
              </a:r>
              <a:endParaRPr lang="en-US" altLang="zh-CN">
                <a:solidFill>
                  <a:schemeClr val="bg1"/>
                </a:solidFill>
                <a:latin typeface="+mn-lt"/>
              </a:endParaRPr>
            </a:p>
          </p:txBody>
        </p:sp>
      </p:grpSp>
      <p:sp>
        <p:nvSpPr>
          <p:cNvPr id="65597" name="Rectangle 61"/>
          <p:cNvSpPr>
            <a:spLocks noChangeArrowheads="1"/>
          </p:cNvSpPr>
          <p:nvPr/>
        </p:nvSpPr>
        <p:spPr bwMode="auto">
          <a:xfrm>
            <a:off x="755650" y="4508500"/>
            <a:ext cx="4606925" cy="288925"/>
          </a:xfrm>
          <a:prstGeom prst="rect">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latin typeface="+mn-lt"/>
              </a:rPr>
              <a:t>…………………………………………….</a:t>
            </a:r>
            <a:endParaRPr lang="en-US" altLang="zh-CN">
              <a:solidFill>
                <a:schemeClr val="bg1"/>
              </a:solidFill>
              <a:latin typeface="+mn-lt"/>
            </a:endParaRPr>
          </a:p>
        </p:txBody>
      </p:sp>
      <p:sp>
        <p:nvSpPr>
          <p:cNvPr id="2" name="文本框 1"/>
          <p:cNvSpPr txBox="1"/>
          <p:nvPr/>
        </p:nvSpPr>
        <p:spPr>
          <a:xfrm>
            <a:off x="5492115" y="3148330"/>
            <a:ext cx="3456940" cy="2399665"/>
          </a:xfrm>
          <a:prstGeom prst="rect">
            <a:avLst/>
          </a:prstGeom>
          <a:noFill/>
        </p:spPr>
        <p:txBody>
          <a:bodyPr wrap="square" rtlCol="0">
            <a:spAutoFit/>
          </a:bodyPr>
          <a:p>
            <a:pPr eaLnBrk="1" latinLnBrk="0" hangingPunct="1">
              <a:spcAft>
                <a:spcPts val="1200"/>
              </a:spcAft>
            </a:pPr>
            <a:r>
              <a:rPr lang="zh-CN" altLang="en-US" sz="2000" b="1">
                <a:solidFill>
                  <a:srgbClr val="FFFF00"/>
                </a:solidFill>
                <a:effectLst>
                  <a:outerShdw blurRad="38100" dist="19050" dir="2700000" algn="tl" rotWithShape="0">
                    <a:schemeClr val="dk1">
                      <a:alpha val="40000"/>
                    </a:schemeClr>
                  </a:outerShdw>
                </a:effectLst>
              </a:rPr>
              <a:t>采用线性表表示的缺点</a:t>
            </a:r>
            <a:endParaRPr lang="zh-CN" altLang="en-US" sz="2000" b="1">
              <a:solidFill>
                <a:srgbClr val="FFFF00"/>
              </a:solidFill>
              <a:effectLst>
                <a:outerShdw blurRad="38100" dist="19050" dir="2700000" algn="tl" rotWithShape="0">
                  <a:schemeClr val="dk1">
                    <a:alpha val="40000"/>
                  </a:schemeClr>
                </a:outerShdw>
              </a:effectLst>
            </a:endParaRPr>
          </a:p>
          <a:p>
            <a:r>
              <a:rPr lang="en-US" altLang="zh-CN" sz="2000" b="1">
                <a:solidFill>
                  <a:srgbClr val="FFFF00"/>
                </a:solidFill>
                <a:effectLst>
                  <a:outerShdw blurRad="38100" dist="19050" dir="2700000" algn="tl" rotWithShape="0">
                    <a:schemeClr val="dk1">
                      <a:alpha val="40000"/>
                    </a:schemeClr>
                  </a:outerShdw>
                </a:effectLst>
              </a:rPr>
              <a:t>1. </a:t>
            </a:r>
            <a:r>
              <a:rPr lang="zh-CN" altLang="en-US" sz="2000" b="1">
                <a:solidFill>
                  <a:srgbClr val="FFFF00"/>
                </a:solidFill>
                <a:effectLst>
                  <a:outerShdw blurRad="38100" dist="19050" dir="2700000" algn="tl" rotWithShape="0">
                    <a:schemeClr val="dk1">
                      <a:alpha val="40000"/>
                    </a:schemeClr>
                  </a:outerShdw>
                </a:effectLst>
              </a:rPr>
              <a:t>每一节点用几个空间存储？若按</a:t>
            </a:r>
            <a:r>
              <a:rPr lang="en-US" altLang="zh-CN" sz="2000" b="1">
                <a:solidFill>
                  <a:srgbClr val="FFFF00"/>
                </a:solidFill>
                <a:effectLst>
                  <a:outerShdw blurRad="38100" dist="19050" dir="2700000" algn="tl" rotWithShape="0">
                    <a:schemeClr val="dk1">
                      <a:alpha val="40000"/>
                    </a:schemeClr>
                  </a:outerShdw>
                </a:effectLst>
              </a:rPr>
              <a:t>m</a:t>
            </a:r>
            <a:r>
              <a:rPr lang="zh-CN" altLang="en-US" sz="2000" b="1">
                <a:solidFill>
                  <a:srgbClr val="FFFF00"/>
                </a:solidFill>
                <a:effectLst>
                  <a:outerShdw blurRad="38100" dist="19050" dir="2700000" algn="tl" rotWithShape="0">
                    <a:schemeClr val="dk1">
                      <a:alpha val="40000"/>
                    </a:schemeClr>
                  </a:outerShdw>
                </a:effectLst>
              </a:rPr>
              <a:t>，造成浪费；若按实际，每节点存储结构不一致，操作带来不便</a:t>
            </a:r>
            <a:endParaRPr lang="zh-CN" altLang="en-US" sz="2000" b="1">
              <a:solidFill>
                <a:srgbClr val="FFFF00"/>
              </a:solidFill>
              <a:effectLst>
                <a:outerShdw blurRad="38100" dist="19050" dir="2700000" algn="tl" rotWithShape="0">
                  <a:schemeClr val="dk1">
                    <a:alpha val="40000"/>
                  </a:schemeClr>
                </a:outerShdw>
              </a:effectLst>
            </a:endParaRPr>
          </a:p>
          <a:p>
            <a:r>
              <a:rPr lang="en-US" altLang="zh-CN" sz="2000" b="1">
                <a:solidFill>
                  <a:srgbClr val="FFFF00"/>
                </a:solidFill>
                <a:effectLst>
                  <a:outerShdw blurRad="38100" dist="19050" dir="2700000" algn="tl" rotWithShape="0">
                    <a:schemeClr val="dk1">
                      <a:alpha val="40000"/>
                    </a:schemeClr>
                  </a:outerShdw>
                </a:effectLst>
              </a:rPr>
              <a:t>2. m</a:t>
            </a:r>
            <a:r>
              <a:rPr lang="zh-CN" altLang="en-US" sz="2000" b="1">
                <a:solidFill>
                  <a:srgbClr val="FFFF00"/>
                </a:solidFill>
                <a:effectLst>
                  <a:outerShdw blurRad="38100" dist="19050" dir="2700000" algn="tl" rotWithShape="0">
                    <a:schemeClr val="dk1">
                      <a:alpha val="40000"/>
                    </a:schemeClr>
                  </a:outerShdw>
                </a:effectLst>
              </a:rPr>
              <a:t>值不同的多项式，无法统一管理</a:t>
            </a:r>
            <a:endParaRPr lang="zh-CN" altLang="en-US" sz="2000" b="1">
              <a:solidFill>
                <a:srgbClr val="FFFF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6574" name="Rectangle 14"/>
          <p:cNvSpPr>
            <a:spLocks noGrp="1" noChangeArrowheads="1"/>
          </p:cNvSpPr>
          <p:nvPr>
            <p:ph type="title"/>
          </p:nvPr>
        </p:nvSpPr>
        <p:spPr>
          <a:xfrm>
            <a:off x="457200" y="274638"/>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sz="4000" dirty="0">
                <a:solidFill>
                  <a:srgbClr val="C00000"/>
                </a:solidFill>
              </a:rPr>
              <a:t>Variable separation</a:t>
            </a:r>
            <a:endParaRPr lang="en-US" altLang="zh-CN" sz="4000" dirty="0">
              <a:solidFill>
                <a:srgbClr val="C00000"/>
              </a:solidFill>
            </a:endParaRPr>
          </a:p>
        </p:txBody>
      </p:sp>
      <p:graphicFrame>
        <p:nvGraphicFramePr>
          <p:cNvPr id="66575" name="Object 15"/>
          <p:cNvGraphicFramePr>
            <a:graphicFrameLocks noChangeAspect="1"/>
          </p:cNvGraphicFramePr>
          <p:nvPr/>
        </p:nvGraphicFramePr>
        <p:xfrm>
          <a:off x="179388" y="1492250"/>
          <a:ext cx="8640762" cy="1544638"/>
        </p:xfrm>
        <a:graphic>
          <a:graphicData uri="http://schemas.openxmlformats.org/presentationml/2006/ole">
            <mc:AlternateContent xmlns:mc="http://schemas.openxmlformats.org/markup-compatibility/2006">
              <mc:Choice xmlns:v="urn:schemas-microsoft-com:vml" Requires="v">
                <p:oleObj spid="_x0000_s67437" name="Equation" r:id="rId1" imgW="98755200" imgH="17678400" progId="Equation.DSMT4">
                  <p:embed/>
                </p:oleObj>
              </mc:Choice>
              <mc:Fallback>
                <p:oleObj name="Equation" r:id="rId1" imgW="98755200" imgH="17678400" progId="Equation.DSMT4">
                  <p:embed/>
                  <p:pic>
                    <p:nvPicPr>
                      <p:cNvPr id="0" name="Object 15"/>
                      <p:cNvPicPr>
                        <a:picLocks noChangeAspect="1" noChangeArrowheads="1"/>
                      </p:cNvPicPr>
                      <p:nvPr/>
                    </p:nvPicPr>
                    <p:blipFill>
                      <a:blip r:embed="rId2"/>
                      <a:srcRect/>
                      <a:stretch>
                        <a:fillRect/>
                      </a:stretch>
                    </p:blipFill>
                    <p:spPr bwMode="auto">
                      <a:xfrm>
                        <a:off x="179388" y="1492250"/>
                        <a:ext cx="8640762"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6" name="Object 16"/>
          <p:cNvGraphicFramePr>
            <a:graphicFrameLocks noChangeAspect="1"/>
          </p:cNvGraphicFramePr>
          <p:nvPr/>
        </p:nvGraphicFramePr>
        <p:xfrm>
          <a:off x="251520" y="3335338"/>
          <a:ext cx="4384675" cy="525462"/>
        </p:xfrm>
        <a:graphic>
          <a:graphicData uri="http://schemas.openxmlformats.org/presentationml/2006/ole">
            <mc:AlternateContent xmlns:mc="http://schemas.openxmlformats.org/markup-compatibility/2006">
              <mc:Choice xmlns:v="urn:schemas-microsoft-com:vml" Requires="v">
                <p:oleObj spid="_x0000_s67438" name="Equation" r:id="rId3" imgW="45720000" imgH="5486400" progId="Equation.DSMT4">
                  <p:embed/>
                </p:oleObj>
              </mc:Choice>
              <mc:Fallback>
                <p:oleObj name="Equation" r:id="rId3" imgW="45720000" imgH="5486400" progId="Equation.DSMT4">
                  <p:embed/>
                  <p:pic>
                    <p:nvPicPr>
                      <p:cNvPr id="0" name="Object 16"/>
                      <p:cNvPicPr>
                        <a:picLocks noChangeAspect="1" noChangeArrowheads="1"/>
                      </p:cNvPicPr>
                      <p:nvPr/>
                    </p:nvPicPr>
                    <p:blipFill>
                      <a:blip r:embed="rId4"/>
                      <a:srcRect/>
                      <a:stretch>
                        <a:fillRect/>
                      </a:stretch>
                    </p:blipFill>
                    <p:spPr bwMode="auto">
                      <a:xfrm>
                        <a:off x="251520" y="3335338"/>
                        <a:ext cx="43846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7" name="Object 17"/>
          <p:cNvGraphicFramePr>
            <a:graphicFrameLocks noChangeAspect="1"/>
          </p:cNvGraphicFramePr>
          <p:nvPr/>
        </p:nvGraphicFramePr>
        <p:xfrm>
          <a:off x="251520" y="3860800"/>
          <a:ext cx="3940175" cy="525463"/>
        </p:xfrm>
        <a:graphic>
          <a:graphicData uri="http://schemas.openxmlformats.org/presentationml/2006/ole">
            <mc:AlternateContent xmlns:mc="http://schemas.openxmlformats.org/markup-compatibility/2006">
              <mc:Choice xmlns:v="urn:schemas-microsoft-com:vml" Requires="v">
                <p:oleObj spid="_x0000_s67439" name="Equation" r:id="rId5" imgW="41148000" imgH="5486400" progId="Equation.DSMT4">
                  <p:embed/>
                </p:oleObj>
              </mc:Choice>
              <mc:Fallback>
                <p:oleObj name="Equation" r:id="rId5" imgW="41148000" imgH="5486400" progId="Equation.DSMT4">
                  <p:embed/>
                  <p:pic>
                    <p:nvPicPr>
                      <p:cNvPr id="0" name="Object 17"/>
                      <p:cNvPicPr>
                        <a:picLocks noChangeAspect="1" noChangeArrowheads="1"/>
                      </p:cNvPicPr>
                      <p:nvPr/>
                    </p:nvPicPr>
                    <p:blipFill>
                      <a:blip r:embed="rId6"/>
                      <a:srcRect/>
                      <a:stretch>
                        <a:fillRect/>
                      </a:stretch>
                    </p:blipFill>
                    <p:spPr bwMode="auto">
                      <a:xfrm>
                        <a:off x="251520" y="3860800"/>
                        <a:ext cx="39401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8" name="Object 18"/>
          <p:cNvGraphicFramePr>
            <a:graphicFrameLocks noChangeAspect="1"/>
          </p:cNvGraphicFramePr>
          <p:nvPr/>
        </p:nvGraphicFramePr>
        <p:xfrm>
          <a:off x="251520" y="5589240"/>
          <a:ext cx="6451601" cy="525462"/>
        </p:xfrm>
        <a:graphic>
          <a:graphicData uri="http://schemas.openxmlformats.org/presentationml/2006/ole">
            <mc:AlternateContent xmlns:mc="http://schemas.openxmlformats.org/markup-compatibility/2006">
              <mc:Choice xmlns:v="urn:schemas-microsoft-com:vml" Requires="v">
                <p:oleObj spid="_x0000_s67440" name="Equation" r:id="rId7" imgW="67360800" imgH="5486400" progId="Equation.DSMT4">
                  <p:embed/>
                </p:oleObj>
              </mc:Choice>
              <mc:Fallback>
                <p:oleObj name="Equation" r:id="rId7" imgW="67360800" imgH="5486400" progId="Equation.DSMT4">
                  <p:embed/>
                  <p:pic>
                    <p:nvPicPr>
                      <p:cNvPr id="0" name="Object 18"/>
                      <p:cNvPicPr>
                        <a:picLocks noChangeAspect="1" noChangeArrowheads="1"/>
                      </p:cNvPicPr>
                      <p:nvPr/>
                    </p:nvPicPr>
                    <p:blipFill>
                      <a:blip r:embed="rId8"/>
                      <a:srcRect/>
                      <a:stretch>
                        <a:fillRect/>
                      </a:stretch>
                    </p:blipFill>
                    <p:spPr bwMode="auto">
                      <a:xfrm>
                        <a:off x="251520" y="5589240"/>
                        <a:ext cx="6451601"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9" name="Object 19"/>
          <p:cNvGraphicFramePr>
            <a:graphicFrameLocks noChangeAspect="1"/>
          </p:cNvGraphicFramePr>
          <p:nvPr/>
        </p:nvGraphicFramePr>
        <p:xfrm>
          <a:off x="251520" y="4487863"/>
          <a:ext cx="7070726" cy="525462"/>
        </p:xfrm>
        <a:graphic>
          <a:graphicData uri="http://schemas.openxmlformats.org/presentationml/2006/ole">
            <mc:AlternateContent xmlns:mc="http://schemas.openxmlformats.org/markup-compatibility/2006">
              <mc:Choice xmlns:v="urn:schemas-microsoft-com:vml" Requires="v">
                <p:oleObj spid="_x0000_s67441" name="Equation" r:id="rId9" imgW="73761600" imgH="5486400" progId="Equation.DSMT4">
                  <p:embed/>
                </p:oleObj>
              </mc:Choice>
              <mc:Fallback>
                <p:oleObj name="Equation" r:id="rId9" imgW="73761600" imgH="5486400" progId="Equation.DSMT4">
                  <p:embed/>
                  <p:pic>
                    <p:nvPicPr>
                      <p:cNvPr id="0" name="Object 19"/>
                      <p:cNvPicPr>
                        <a:picLocks noChangeAspect="1" noChangeArrowheads="1"/>
                      </p:cNvPicPr>
                      <p:nvPr/>
                    </p:nvPicPr>
                    <p:blipFill>
                      <a:blip r:embed="rId10"/>
                      <a:srcRect/>
                      <a:stretch>
                        <a:fillRect/>
                      </a:stretch>
                    </p:blipFill>
                    <p:spPr bwMode="auto">
                      <a:xfrm>
                        <a:off x="251520" y="4487863"/>
                        <a:ext cx="7070726"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80" name="Object 20"/>
          <p:cNvGraphicFramePr>
            <a:graphicFrameLocks noChangeAspect="1"/>
          </p:cNvGraphicFramePr>
          <p:nvPr/>
        </p:nvGraphicFramePr>
        <p:xfrm>
          <a:off x="1126182" y="6142310"/>
          <a:ext cx="2219325" cy="527050"/>
        </p:xfrm>
        <a:graphic>
          <a:graphicData uri="http://schemas.openxmlformats.org/presentationml/2006/ole">
            <mc:AlternateContent xmlns:mc="http://schemas.openxmlformats.org/markup-compatibility/2006">
              <mc:Choice xmlns:v="urn:schemas-microsoft-com:vml" Requires="v">
                <p:oleObj spid="_x0000_s67442" name="Equation" r:id="rId11" imgW="965200" imgH="228600" progId="Equation.DSMT4">
                  <p:embed/>
                </p:oleObj>
              </mc:Choice>
              <mc:Fallback>
                <p:oleObj name="Equation" r:id="rId11" imgW="965200" imgH="2286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6182" y="6142310"/>
                        <a:ext cx="22193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81" name="Object 21"/>
          <p:cNvGraphicFramePr>
            <a:graphicFrameLocks noChangeAspect="1"/>
          </p:cNvGraphicFramePr>
          <p:nvPr/>
        </p:nvGraphicFramePr>
        <p:xfrm>
          <a:off x="1126182" y="4991769"/>
          <a:ext cx="2306638" cy="525463"/>
        </p:xfrm>
        <a:graphic>
          <a:graphicData uri="http://schemas.openxmlformats.org/presentationml/2006/ole">
            <mc:AlternateContent xmlns:mc="http://schemas.openxmlformats.org/markup-compatibility/2006">
              <mc:Choice xmlns:v="urn:schemas-microsoft-com:vml" Requires="v">
                <p:oleObj spid="_x0000_s67443" name="Equation" r:id="rId13" imgW="1002665" imgH="228600" progId="Equation.DSMT4">
                  <p:embed/>
                </p:oleObj>
              </mc:Choice>
              <mc:Fallback>
                <p:oleObj name="Equation" r:id="rId13" imgW="1002665" imgH="2286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6182" y="4991769"/>
                        <a:ext cx="230663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82" name="Object 22"/>
          <p:cNvGraphicFramePr>
            <a:graphicFrameLocks noChangeAspect="1"/>
          </p:cNvGraphicFramePr>
          <p:nvPr/>
        </p:nvGraphicFramePr>
        <p:xfrm>
          <a:off x="4139952" y="4991769"/>
          <a:ext cx="1606550" cy="525463"/>
        </p:xfrm>
        <a:graphic>
          <a:graphicData uri="http://schemas.openxmlformats.org/presentationml/2006/ole">
            <mc:AlternateContent xmlns:mc="http://schemas.openxmlformats.org/markup-compatibility/2006">
              <mc:Choice xmlns:v="urn:schemas-microsoft-com:vml" Requires="v">
                <p:oleObj spid="_x0000_s67444" name="Equation" r:id="rId15" imgW="698500" imgH="228600" progId="Equation.DSMT4">
                  <p:embed/>
                </p:oleObj>
              </mc:Choice>
              <mc:Fallback>
                <p:oleObj name="Equation" r:id="rId15" imgW="698500" imgH="2286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9952" y="4991769"/>
                        <a:ext cx="16065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83" name="Object 23"/>
          <p:cNvGraphicFramePr>
            <a:graphicFrameLocks noChangeAspect="1"/>
          </p:cNvGraphicFramePr>
          <p:nvPr/>
        </p:nvGraphicFramePr>
        <p:xfrm>
          <a:off x="4139952" y="6171679"/>
          <a:ext cx="1317625" cy="468313"/>
        </p:xfrm>
        <a:graphic>
          <a:graphicData uri="http://schemas.openxmlformats.org/presentationml/2006/ole">
            <mc:AlternateContent xmlns:mc="http://schemas.openxmlformats.org/markup-compatibility/2006">
              <mc:Choice xmlns:v="urn:schemas-microsoft-com:vml" Requires="v">
                <p:oleObj spid="_x0000_s67445" name="Equation" r:id="rId17" imgW="571500" imgH="203200" progId="Equation.DSMT4">
                  <p:embed/>
                </p:oleObj>
              </mc:Choice>
              <mc:Fallback>
                <p:oleObj name="Equation" r:id="rId17" imgW="571500" imgH="2032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9952" y="6171679"/>
                        <a:ext cx="13176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76"/>
                                        </p:tgtEl>
                                        <p:attrNameLst>
                                          <p:attrName>style.visibility</p:attrName>
                                        </p:attrNameLst>
                                      </p:cBhvr>
                                      <p:to>
                                        <p:strVal val="visible"/>
                                      </p:to>
                                    </p:set>
                                    <p:anim calcmode="lin" valueType="num">
                                      <p:cBhvr additive="base">
                                        <p:cTn id="7" dur="500" fill="hold"/>
                                        <p:tgtEl>
                                          <p:spTgt spid="66576"/>
                                        </p:tgtEl>
                                        <p:attrNameLst>
                                          <p:attrName>ppt_x</p:attrName>
                                        </p:attrNameLst>
                                      </p:cBhvr>
                                      <p:tavLst>
                                        <p:tav tm="0">
                                          <p:val>
                                            <p:strVal val="1+#ppt_w/2"/>
                                          </p:val>
                                        </p:tav>
                                        <p:tav tm="100000">
                                          <p:val>
                                            <p:strVal val="#ppt_x"/>
                                          </p:val>
                                        </p:tav>
                                      </p:tavLst>
                                    </p:anim>
                                    <p:anim calcmode="lin" valueType="num">
                                      <p:cBhvr additive="base">
                                        <p:cTn id="8" dur="500" fill="hold"/>
                                        <p:tgtEl>
                                          <p:spTgt spid="665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577"/>
                                        </p:tgtEl>
                                        <p:attrNameLst>
                                          <p:attrName>style.visibility</p:attrName>
                                        </p:attrNameLst>
                                      </p:cBhvr>
                                      <p:to>
                                        <p:strVal val="visible"/>
                                      </p:to>
                                    </p:set>
                                    <p:anim calcmode="lin" valueType="num">
                                      <p:cBhvr additive="base">
                                        <p:cTn id="13" dur="500" fill="hold"/>
                                        <p:tgtEl>
                                          <p:spTgt spid="66577"/>
                                        </p:tgtEl>
                                        <p:attrNameLst>
                                          <p:attrName>ppt_x</p:attrName>
                                        </p:attrNameLst>
                                      </p:cBhvr>
                                      <p:tavLst>
                                        <p:tav tm="0">
                                          <p:val>
                                            <p:strVal val="1+#ppt_w/2"/>
                                          </p:val>
                                        </p:tav>
                                        <p:tav tm="100000">
                                          <p:val>
                                            <p:strVal val="#ppt_x"/>
                                          </p:val>
                                        </p:tav>
                                      </p:tavLst>
                                    </p:anim>
                                    <p:anim calcmode="lin" valueType="num">
                                      <p:cBhvr additive="base">
                                        <p:cTn id="14" dur="500" fill="hold"/>
                                        <p:tgtEl>
                                          <p:spTgt spid="665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579"/>
                                        </p:tgtEl>
                                        <p:attrNameLst>
                                          <p:attrName>style.visibility</p:attrName>
                                        </p:attrNameLst>
                                      </p:cBhvr>
                                      <p:to>
                                        <p:strVal val="visible"/>
                                      </p:to>
                                    </p:set>
                                    <p:anim calcmode="lin" valueType="num">
                                      <p:cBhvr additive="base">
                                        <p:cTn id="19" dur="500" fill="hold"/>
                                        <p:tgtEl>
                                          <p:spTgt spid="66579"/>
                                        </p:tgtEl>
                                        <p:attrNameLst>
                                          <p:attrName>ppt_x</p:attrName>
                                        </p:attrNameLst>
                                      </p:cBhvr>
                                      <p:tavLst>
                                        <p:tav tm="0">
                                          <p:val>
                                            <p:strVal val="1+#ppt_w/2"/>
                                          </p:val>
                                        </p:tav>
                                        <p:tav tm="100000">
                                          <p:val>
                                            <p:strVal val="#ppt_x"/>
                                          </p:val>
                                        </p:tav>
                                      </p:tavLst>
                                    </p:anim>
                                    <p:anim calcmode="lin" valueType="num">
                                      <p:cBhvr additive="base">
                                        <p:cTn id="20" dur="500" fill="hold"/>
                                        <p:tgtEl>
                                          <p:spTgt spid="665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6578"/>
                                        </p:tgtEl>
                                        <p:attrNameLst>
                                          <p:attrName>style.visibility</p:attrName>
                                        </p:attrNameLst>
                                      </p:cBhvr>
                                      <p:to>
                                        <p:strVal val="visible"/>
                                      </p:to>
                                    </p:set>
                                    <p:anim calcmode="lin" valueType="num">
                                      <p:cBhvr additive="base">
                                        <p:cTn id="25" dur="500" fill="hold"/>
                                        <p:tgtEl>
                                          <p:spTgt spid="66578"/>
                                        </p:tgtEl>
                                        <p:attrNameLst>
                                          <p:attrName>ppt_x</p:attrName>
                                        </p:attrNameLst>
                                      </p:cBhvr>
                                      <p:tavLst>
                                        <p:tav tm="0">
                                          <p:val>
                                            <p:strVal val="1+#ppt_w/2"/>
                                          </p:val>
                                        </p:tav>
                                        <p:tav tm="100000">
                                          <p:val>
                                            <p:strVal val="#ppt_x"/>
                                          </p:val>
                                        </p:tav>
                                      </p:tavLst>
                                    </p:anim>
                                    <p:anim calcmode="lin" valueType="num">
                                      <p:cBhvr additive="base">
                                        <p:cTn id="26" dur="500" fill="hold"/>
                                        <p:tgtEl>
                                          <p:spTgt spid="6657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6581"/>
                                        </p:tgtEl>
                                        <p:attrNameLst>
                                          <p:attrName>style.visibility</p:attrName>
                                        </p:attrNameLst>
                                      </p:cBhvr>
                                      <p:to>
                                        <p:strVal val="visible"/>
                                      </p:to>
                                    </p:set>
                                    <p:anim calcmode="lin" valueType="num">
                                      <p:cBhvr additive="base">
                                        <p:cTn id="31" dur="500" fill="hold"/>
                                        <p:tgtEl>
                                          <p:spTgt spid="66581"/>
                                        </p:tgtEl>
                                        <p:attrNameLst>
                                          <p:attrName>ppt_x</p:attrName>
                                        </p:attrNameLst>
                                      </p:cBhvr>
                                      <p:tavLst>
                                        <p:tav tm="0">
                                          <p:val>
                                            <p:strVal val="1+#ppt_w/2"/>
                                          </p:val>
                                        </p:tav>
                                        <p:tav tm="100000">
                                          <p:val>
                                            <p:strVal val="#ppt_x"/>
                                          </p:val>
                                        </p:tav>
                                      </p:tavLst>
                                    </p:anim>
                                    <p:anim calcmode="lin" valueType="num">
                                      <p:cBhvr additive="base">
                                        <p:cTn id="32" dur="500" fill="hold"/>
                                        <p:tgtEl>
                                          <p:spTgt spid="665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6582"/>
                                        </p:tgtEl>
                                        <p:attrNameLst>
                                          <p:attrName>style.visibility</p:attrName>
                                        </p:attrNameLst>
                                      </p:cBhvr>
                                      <p:to>
                                        <p:strVal val="visible"/>
                                      </p:to>
                                    </p:set>
                                    <p:anim calcmode="lin" valueType="num">
                                      <p:cBhvr additive="base">
                                        <p:cTn id="37" dur="500" fill="hold"/>
                                        <p:tgtEl>
                                          <p:spTgt spid="66582"/>
                                        </p:tgtEl>
                                        <p:attrNameLst>
                                          <p:attrName>ppt_x</p:attrName>
                                        </p:attrNameLst>
                                      </p:cBhvr>
                                      <p:tavLst>
                                        <p:tav tm="0">
                                          <p:val>
                                            <p:strVal val="1+#ppt_w/2"/>
                                          </p:val>
                                        </p:tav>
                                        <p:tav tm="100000">
                                          <p:val>
                                            <p:strVal val="#ppt_x"/>
                                          </p:val>
                                        </p:tav>
                                      </p:tavLst>
                                    </p:anim>
                                    <p:anim calcmode="lin" valueType="num">
                                      <p:cBhvr additive="base">
                                        <p:cTn id="38" dur="500" fill="hold"/>
                                        <p:tgtEl>
                                          <p:spTgt spid="6658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6580"/>
                                        </p:tgtEl>
                                        <p:attrNameLst>
                                          <p:attrName>style.visibility</p:attrName>
                                        </p:attrNameLst>
                                      </p:cBhvr>
                                      <p:to>
                                        <p:strVal val="visible"/>
                                      </p:to>
                                    </p:set>
                                    <p:anim calcmode="lin" valueType="num">
                                      <p:cBhvr additive="base">
                                        <p:cTn id="43" dur="500" fill="hold"/>
                                        <p:tgtEl>
                                          <p:spTgt spid="66580"/>
                                        </p:tgtEl>
                                        <p:attrNameLst>
                                          <p:attrName>ppt_x</p:attrName>
                                        </p:attrNameLst>
                                      </p:cBhvr>
                                      <p:tavLst>
                                        <p:tav tm="0">
                                          <p:val>
                                            <p:strVal val="1+#ppt_w/2"/>
                                          </p:val>
                                        </p:tav>
                                        <p:tav tm="100000">
                                          <p:val>
                                            <p:strVal val="#ppt_x"/>
                                          </p:val>
                                        </p:tav>
                                      </p:tavLst>
                                    </p:anim>
                                    <p:anim calcmode="lin" valueType="num">
                                      <p:cBhvr additive="base">
                                        <p:cTn id="44" dur="500" fill="hold"/>
                                        <p:tgtEl>
                                          <p:spTgt spid="6658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6583"/>
                                        </p:tgtEl>
                                        <p:attrNameLst>
                                          <p:attrName>style.visibility</p:attrName>
                                        </p:attrNameLst>
                                      </p:cBhvr>
                                      <p:to>
                                        <p:strVal val="visible"/>
                                      </p:to>
                                    </p:set>
                                    <p:anim calcmode="lin" valueType="num">
                                      <p:cBhvr additive="base">
                                        <p:cTn id="49" dur="500" fill="hold"/>
                                        <p:tgtEl>
                                          <p:spTgt spid="66583"/>
                                        </p:tgtEl>
                                        <p:attrNameLst>
                                          <p:attrName>ppt_x</p:attrName>
                                        </p:attrNameLst>
                                      </p:cBhvr>
                                      <p:tavLst>
                                        <p:tav tm="0">
                                          <p:val>
                                            <p:strVal val="1+#ppt_w/2"/>
                                          </p:val>
                                        </p:tav>
                                        <p:tav tm="100000">
                                          <p:val>
                                            <p:strVal val="#ppt_x"/>
                                          </p:val>
                                        </p:tav>
                                      </p:tavLst>
                                    </p:anim>
                                    <p:anim calcmode="lin" valueType="num">
                                      <p:cBhvr additive="base">
                                        <p:cTn id="50"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19584" y="304800"/>
          <a:ext cx="3516312" cy="527050"/>
        </p:xfrm>
        <a:graphic>
          <a:graphicData uri="http://schemas.openxmlformats.org/presentationml/2006/ole">
            <mc:AlternateContent xmlns:mc="http://schemas.openxmlformats.org/markup-compatibility/2006">
              <mc:Choice xmlns:v="urn:schemas-microsoft-com:vml" Requires="v">
                <p:oleObj spid="_x0000_s153997" name="Equation" r:id="rId1" imgW="36576000" imgH="5486400" progId="Equation.DSMT4">
                  <p:embed/>
                </p:oleObj>
              </mc:Choice>
              <mc:Fallback>
                <p:oleObj name="Equation" r:id="rId1" imgW="36576000" imgH="5486400" progId="Equation.DSMT4">
                  <p:embed/>
                  <p:pic>
                    <p:nvPicPr>
                      <p:cNvPr id="0" name="Object 4"/>
                      <p:cNvPicPr>
                        <a:picLocks noChangeAspect="1" noChangeArrowheads="1"/>
                      </p:cNvPicPr>
                      <p:nvPr/>
                    </p:nvPicPr>
                    <p:blipFill>
                      <a:blip r:embed="rId2"/>
                      <a:srcRect/>
                      <a:stretch>
                        <a:fillRect/>
                      </a:stretch>
                    </p:blipFill>
                    <p:spPr bwMode="auto">
                      <a:xfrm>
                        <a:off x="119584" y="304800"/>
                        <a:ext cx="351631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4553470" y="334963"/>
          <a:ext cx="3690938" cy="468312"/>
        </p:xfrm>
        <a:graphic>
          <a:graphicData uri="http://schemas.openxmlformats.org/presentationml/2006/ole">
            <mc:AlternateContent xmlns:mc="http://schemas.openxmlformats.org/markup-compatibility/2006">
              <mc:Choice xmlns:v="urn:schemas-microsoft-com:vml" Requires="v">
                <p:oleObj spid="_x0000_s153998" name="Equation" r:id="rId3" imgW="38404800" imgH="4876800" progId="Equation.DSMT4">
                  <p:embed/>
                </p:oleObj>
              </mc:Choice>
              <mc:Fallback>
                <p:oleObj name="Equation" r:id="rId3" imgW="38404800" imgH="4876800" progId="Equation.DSMT4">
                  <p:embed/>
                  <p:pic>
                    <p:nvPicPr>
                      <p:cNvPr id="0" name="Object 5"/>
                      <p:cNvPicPr>
                        <a:picLocks noChangeAspect="1" noChangeArrowheads="1"/>
                      </p:cNvPicPr>
                      <p:nvPr/>
                    </p:nvPicPr>
                    <p:blipFill>
                      <a:blip r:embed="rId4"/>
                      <a:srcRect/>
                      <a:stretch>
                        <a:fillRect/>
                      </a:stretch>
                    </p:blipFill>
                    <p:spPr bwMode="auto">
                      <a:xfrm>
                        <a:off x="4553470" y="334963"/>
                        <a:ext cx="36909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ChangeAspect="1"/>
          </p:cNvGraphicFramePr>
          <p:nvPr/>
        </p:nvGraphicFramePr>
        <p:xfrm>
          <a:off x="1104032" y="1614488"/>
          <a:ext cx="1955800" cy="525462"/>
        </p:xfrm>
        <a:graphic>
          <a:graphicData uri="http://schemas.openxmlformats.org/presentationml/2006/ole">
            <mc:AlternateContent xmlns:mc="http://schemas.openxmlformats.org/markup-compatibility/2006">
              <mc:Choice xmlns:v="urn:schemas-microsoft-com:vml" Requires="v">
                <p:oleObj spid="_x0000_s153999" name="Equation" r:id="rId5" imgW="850900" imgH="228600" progId="Equation.DSMT4">
                  <p:embed/>
                </p:oleObj>
              </mc:Choice>
              <mc:Fallback>
                <p:oleObj name="Equation" r:id="rId5" imgW="8509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032" y="1614488"/>
                        <a:ext cx="19558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755576" y="966788"/>
          <a:ext cx="2074862" cy="525462"/>
        </p:xfrm>
        <a:graphic>
          <a:graphicData uri="http://schemas.openxmlformats.org/presentationml/2006/ole">
            <mc:AlternateContent xmlns:mc="http://schemas.openxmlformats.org/markup-compatibility/2006">
              <mc:Choice xmlns:v="urn:schemas-microsoft-com:vml" Requires="v">
                <p:oleObj spid="_x0000_s154000" name="Equation" r:id="rId7" imgW="901065" imgH="228600" progId="Equation.DSMT4">
                  <p:embed/>
                </p:oleObj>
              </mc:Choice>
              <mc:Fallback>
                <p:oleObj name="Equation" r:id="rId7" imgW="901065"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966788"/>
                        <a:ext cx="2074862"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4788024" y="996950"/>
          <a:ext cx="2835275" cy="466725"/>
        </p:xfrm>
        <a:graphic>
          <a:graphicData uri="http://schemas.openxmlformats.org/presentationml/2006/ole">
            <mc:AlternateContent xmlns:mc="http://schemas.openxmlformats.org/markup-compatibility/2006">
              <mc:Choice xmlns:v="urn:schemas-microsoft-com:vml" Requires="v">
                <p:oleObj spid="_x0000_s154001" name="Equation" r:id="rId9" imgW="29565600" imgH="4876800" progId="Equation.DSMT4">
                  <p:embed/>
                </p:oleObj>
              </mc:Choice>
              <mc:Fallback>
                <p:oleObj name="Equation" r:id="rId9" imgW="29565600" imgH="4876800" progId="Equation.DSMT4">
                  <p:embed/>
                  <p:pic>
                    <p:nvPicPr>
                      <p:cNvPr id="0" name="Object 8"/>
                      <p:cNvPicPr>
                        <a:picLocks noChangeAspect="1" noChangeArrowheads="1"/>
                      </p:cNvPicPr>
                      <p:nvPr/>
                    </p:nvPicPr>
                    <p:blipFill>
                      <a:blip r:embed="rId10"/>
                      <a:srcRect/>
                      <a:stretch>
                        <a:fillRect/>
                      </a:stretch>
                    </p:blipFill>
                    <p:spPr bwMode="auto">
                      <a:xfrm>
                        <a:off x="4788024" y="996950"/>
                        <a:ext cx="2835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5183014" y="1644650"/>
          <a:ext cx="2773362" cy="466725"/>
        </p:xfrm>
        <a:graphic>
          <a:graphicData uri="http://schemas.openxmlformats.org/presentationml/2006/ole">
            <mc:AlternateContent xmlns:mc="http://schemas.openxmlformats.org/markup-compatibility/2006">
              <mc:Choice xmlns:v="urn:schemas-microsoft-com:vml" Requires="v">
                <p:oleObj spid="_x0000_s154002" name="Equation" r:id="rId11" imgW="28956000" imgH="4876800" progId="Equation.DSMT4">
                  <p:embed/>
                </p:oleObj>
              </mc:Choice>
              <mc:Fallback>
                <p:oleObj name="Equation" r:id="rId11" imgW="28956000" imgH="4876800" progId="Equation.DSMT4">
                  <p:embed/>
                  <p:pic>
                    <p:nvPicPr>
                      <p:cNvPr id="0" name="Object 9"/>
                      <p:cNvPicPr>
                        <a:picLocks noChangeAspect="1" noChangeArrowheads="1"/>
                      </p:cNvPicPr>
                      <p:nvPr/>
                    </p:nvPicPr>
                    <p:blipFill>
                      <a:blip r:embed="rId12"/>
                      <a:srcRect/>
                      <a:stretch>
                        <a:fillRect/>
                      </a:stretch>
                    </p:blipFill>
                    <p:spPr bwMode="auto">
                      <a:xfrm>
                        <a:off x="5183014" y="1644650"/>
                        <a:ext cx="27733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5183014" y="4475163"/>
          <a:ext cx="1838325" cy="466725"/>
        </p:xfrm>
        <a:graphic>
          <a:graphicData uri="http://schemas.openxmlformats.org/presentationml/2006/ole">
            <mc:AlternateContent xmlns:mc="http://schemas.openxmlformats.org/markup-compatibility/2006">
              <mc:Choice xmlns:v="urn:schemas-microsoft-com:vml" Requires="v">
                <p:oleObj spid="_x0000_s154003" name="Equation" r:id="rId13" imgW="19202400" imgH="4876800" progId="Equation.DSMT4">
                  <p:embed/>
                </p:oleObj>
              </mc:Choice>
              <mc:Fallback>
                <p:oleObj name="Equation" r:id="rId13" imgW="19202400" imgH="4876800" progId="Equation.DSMT4">
                  <p:embed/>
                  <p:pic>
                    <p:nvPicPr>
                      <p:cNvPr id="0" name="Object 10"/>
                      <p:cNvPicPr>
                        <a:picLocks noChangeAspect="1" noChangeArrowheads="1"/>
                      </p:cNvPicPr>
                      <p:nvPr/>
                    </p:nvPicPr>
                    <p:blipFill>
                      <a:blip r:embed="rId14"/>
                      <a:srcRect/>
                      <a:stretch>
                        <a:fillRect/>
                      </a:stretch>
                    </p:blipFill>
                    <p:spPr bwMode="auto">
                      <a:xfrm>
                        <a:off x="5183014" y="4475163"/>
                        <a:ext cx="18383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5" name="Object 11"/>
          <p:cNvGraphicFramePr>
            <a:graphicFrameLocks noChangeAspect="1"/>
          </p:cNvGraphicFramePr>
          <p:nvPr/>
        </p:nvGraphicFramePr>
        <p:xfrm>
          <a:off x="1104032" y="3717925"/>
          <a:ext cx="1809750" cy="468313"/>
        </p:xfrm>
        <a:graphic>
          <a:graphicData uri="http://schemas.openxmlformats.org/presentationml/2006/ole">
            <mc:AlternateContent xmlns:mc="http://schemas.openxmlformats.org/markup-compatibility/2006">
              <mc:Choice xmlns:v="urn:schemas-microsoft-com:vml" Requires="v">
                <p:oleObj spid="_x0000_s154004" name="Equation" r:id="rId15" imgW="786765" imgH="203200" progId="Equation.DSMT4">
                  <p:embed/>
                </p:oleObj>
              </mc:Choice>
              <mc:Fallback>
                <p:oleObj name="Equation" r:id="rId15" imgW="786765" imgH="2032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032" y="3717925"/>
                        <a:ext cx="18097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6" name="Object 12"/>
          <p:cNvGraphicFramePr>
            <a:graphicFrameLocks noChangeAspect="1"/>
          </p:cNvGraphicFramePr>
          <p:nvPr/>
        </p:nvGraphicFramePr>
        <p:xfrm>
          <a:off x="1104032" y="2349500"/>
          <a:ext cx="1898650" cy="466725"/>
        </p:xfrm>
        <a:graphic>
          <a:graphicData uri="http://schemas.openxmlformats.org/presentationml/2006/ole">
            <mc:AlternateContent xmlns:mc="http://schemas.openxmlformats.org/markup-compatibility/2006">
              <mc:Choice xmlns:v="urn:schemas-microsoft-com:vml" Requires="v">
                <p:oleObj spid="_x0000_s154005" name="Equation" r:id="rId17" imgW="825500" imgH="203200" progId="Equation.DSMT4">
                  <p:embed/>
                </p:oleObj>
              </mc:Choice>
              <mc:Fallback>
                <p:oleObj name="Equation" r:id="rId17" imgW="825500" imgH="2032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4032" y="2349500"/>
                        <a:ext cx="18986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7" name="Object 13"/>
          <p:cNvGraphicFramePr>
            <a:graphicFrameLocks noChangeAspect="1"/>
          </p:cNvGraphicFramePr>
          <p:nvPr/>
        </p:nvGraphicFramePr>
        <p:xfrm>
          <a:off x="4788024" y="3017838"/>
          <a:ext cx="1811337" cy="466725"/>
        </p:xfrm>
        <a:graphic>
          <a:graphicData uri="http://schemas.openxmlformats.org/presentationml/2006/ole">
            <mc:AlternateContent xmlns:mc="http://schemas.openxmlformats.org/markup-compatibility/2006">
              <mc:Choice xmlns:v="urn:schemas-microsoft-com:vml" Requires="v">
                <p:oleObj spid="_x0000_s154006" name="Equation" r:id="rId19" imgW="18897600" imgH="4876800" progId="Equation.DSMT4">
                  <p:embed/>
                </p:oleObj>
              </mc:Choice>
              <mc:Fallback>
                <p:oleObj name="Equation" r:id="rId19" imgW="18897600" imgH="4876800" progId="Equation.DSMT4">
                  <p:embed/>
                  <p:pic>
                    <p:nvPicPr>
                      <p:cNvPr id="0" name="Object 13"/>
                      <p:cNvPicPr>
                        <a:picLocks noChangeAspect="1" noChangeArrowheads="1"/>
                      </p:cNvPicPr>
                      <p:nvPr/>
                    </p:nvPicPr>
                    <p:blipFill>
                      <a:blip r:embed="rId20"/>
                      <a:srcRect/>
                      <a:stretch>
                        <a:fillRect/>
                      </a:stretch>
                    </p:blipFill>
                    <p:spPr bwMode="auto">
                      <a:xfrm>
                        <a:off x="4788024" y="3017838"/>
                        <a:ext cx="181133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8" name="Object 14"/>
          <p:cNvGraphicFramePr>
            <a:graphicFrameLocks noChangeAspect="1"/>
          </p:cNvGraphicFramePr>
          <p:nvPr/>
        </p:nvGraphicFramePr>
        <p:xfrm>
          <a:off x="755576" y="3016250"/>
          <a:ext cx="1168400" cy="466725"/>
        </p:xfrm>
        <a:graphic>
          <a:graphicData uri="http://schemas.openxmlformats.org/presentationml/2006/ole">
            <mc:AlternateContent xmlns:mc="http://schemas.openxmlformats.org/markup-compatibility/2006">
              <mc:Choice xmlns:v="urn:schemas-microsoft-com:vml" Requires="v">
                <p:oleObj spid="_x0000_s154007" name="Equation" r:id="rId21" imgW="508000" imgH="203200" progId="Equation.DSMT4">
                  <p:embed/>
                </p:oleObj>
              </mc:Choice>
              <mc:Fallback>
                <p:oleObj name="Equation" r:id="rId21" imgW="508000" imgH="2032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576" y="3016250"/>
                        <a:ext cx="1168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9" name="Object 15"/>
          <p:cNvGraphicFramePr>
            <a:graphicFrameLocks noChangeAspect="1"/>
          </p:cNvGraphicFramePr>
          <p:nvPr/>
        </p:nvGraphicFramePr>
        <p:xfrm>
          <a:off x="5183014" y="2351088"/>
          <a:ext cx="2746375" cy="466725"/>
        </p:xfrm>
        <a:graphic>
          <a:graphicData uri="http://schemas.openxmlformats.org/presentationml/2006/ole">
            <mc:AlternateContent xmlns:mc="http://schemas.openxmlformats.org/markup-compatibility/2006">
              <mc:Choice xmlns:v="urn:schemas-microsoft-com:vml" Requires="v">
                <p:oleObj spid="_x0000_s154008" name="Equation" r:id="rId23" imgW="28651200" imgH="4876800" progId="Equation.DSMT4">
                  <p:embed/>
                </p:oleObj>
              </mc:Choice>
              <mc:Fallback>
                <p:oleObj name="Equation" r:id="rId23" imgW="28651200" imgH="4876800" progId="Equation.DSMT4">
                  <p:embed/>
                  <p:pic>
                    <p:nvPicPr>
                      <p:cNvPr id="0" name="Object 15"/>
                      <p:cNvPicPr>
                        <a:picLocks noChangeAspect="1" noChangeArrowheads="1"/>
                      </p:cNvPicPr>
                      <p:nvPr/>
                    </p:nvPicPr>
                    <p:blipFill>
                      <a:blip r:embed="rId24"/>
                      <a:srcRect/>
                      <a:stretch>
                        <a:fillRect/>
                      </a:stretch>
                    </p:blipFill>
                    <p:spPr bwMode="auto">
                      <a:xfrm>
                        <a:off x="5183014" y="2351088"/>
                        <a:ext cx="27463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0" name="Object 16"/>
          <p:cNvGraphicFramePr>
            <a:graphicFrameLocks noChangeAspect="1"/>
          </p:cNvGraphicFramePr>
          <p:nvPr/>
        </p:nvGraphicFramePr>
        <p:xfrm>
          <a:off x="1104032" y="4518025"/>
          <a:ext cx="906463" cy="379413"/>
        </p:xfrm>
        <a:graphic>
          <a:graphicData uri="http://schemas.openxmlformats.org/presentationml/2006/ole">
            <mc:AlternateContent xmlns:mc="http://schemas.openxmlformats.org/markup-compatibility/2006">
              <mc:Choice xmlns:v="urn:schemas-microsoft-com:vml" Requires="v">
                <p:oleObj spid="_x0000_s154009" name="Equation" r:id="rId25" imgW="393065" imgH="165100" progId="Equation.DSMT4">
                  <p:embed/>
                </p:oleObj>
              </mc:Choice>
              <mc:Fallback>
                <p:oleObj name="Equation" r:id="rId25" imgW="393065" imgH="165100" progId="Equation.DSMT4">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04032" y="4518025"/>
                        <a:ext cx="906463"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1" name="Object 17"/>
          <p:cNvGraphicFramePr>
            <a:graphicFrameLocks noChangeAspect="1"/>
          </p:cNvGraphicFramePr>
          <p:nvPr/>
        </p:nvGraphicFramePr>
        <p:xfrm>
          <a:off x="5183014" y="3717925"/>
          <a:ext cx="2597150" cy="468313"/>
        </p:xfrm>
        <a:graphic>
          <a:graphicData uri="http://schemas.openxmlformats.org/presentationml/2006/ole">
            <mc:AlternateContent xmlns:mc="http://schemas.openxmlformats.org/markup-compatibility/2006">
              <mc:Choice xmlns:v="urn:schemas-microsoft-com:vml" Requires="v">
                <p:oleObj spid="_x0000_s154010" name="Equation" r:id="rId27" imgW="27127200" imgH="4876800" progId="Equation.DSMT4">
                  <p:embed/>
                </p:oleObj>
              </mc:Choice>
              <mc:Fallback>
                <p:oleObj name="Equation" r:id="rId27" imgW="27127200" imgH="4876800" progId="Equation.DSMT4">
                  <p:embed/>
                  <p:pic>
                    <p:nvPicPr>
                      <p:cNvPr id="0" name="Object 17"/>
                      <p:cNvPicPr>
                        <a:picLocks noChangeAspect="1" noChangeArrowheads="1"/>
                      </p:cNvPicPr>
                      <p:nvPr/>
                    </p:nvPicPr>
                    <p:blipFill>
                      <a:blip r:embed="rId28"/>
                      <a:srcRect/>
                      <a:stretch>
                        <a:fillRect/>
                      </a:stretch>
                    </p:blipFill>
                    <p:spPr bwMode="auto">
                      <a:xfrm>
                        <a:off x="5183014" y="3717925"/>
                        <a:ext cx="25971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2" name="AutoShape 18"/>
          <p:cNvSpPr>
            <a:spLocks noChangeArrowheads="1"/>
          </p:cNvSpPr>
          <p:nvPr/>
        </p:nvSpPr>
        <p:spPr bwMode="auto">
          <a:xfrm>
            <a:off x="3779838" y="460375"/>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3" name="AutoShape 19"/>
          <p:cNvSpPr>
            <a:spLocks noChangeArrowheads="1"/>
          </p:cNvSpPr>
          <p:nvPr/>
        </p:nvSpPr>
        <p:spPr bwMode="auto">
          <a:xfrm>
            <a:off x="3779838" y="1120775"/>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4" name="AutoShape 20"/>
          <p:cNvSpPr>
            <a:spLocks noChangeArrowheads="1"/>
          </p:cNvSpPr>
          <p:nvPr/>
        </p:nvSpPr>
        <p:spPr bwMode="auto">
          <a:xfrm>
            <a:off x="3779838" y="1770063"/>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5" name="AutoShape 21"/>
          <p:cNvSpPr>
            <a:spLocks noChangeArrowheads="1"/>
          </p:cNvSpPr>
          <p:nvPr/>
        </p:nvSpPr>
        <p:spPr bwMode="auto">
          <a:xfrm>
            <a:off x="3779838" y="2474913"/>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6" name="AutoShape 22"/>
          <p:cNvSpPr>
            <a:spLocks noChangeArrowheads="1"/>
          </p:cNvSpPr>
          <p:nvPr/>
        </p:nvSpPr>
        <p:spPr bwMode="auto">
          <a:xfrm>
            <a:off x="3779838" y="3143250"/>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7" name="AutoShape 23"/>
          <p:cNvSpPr>
            <a:spLocks noChangeArrowheads="1"/>
          </p:cNvSpPr>
          <p:nvPr/>
        </p:nvSpPr>
        <p:spPr bwMode="auto">
          <a:xfrm>
            <a:off x="3779838" y="3843338"/>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8" name="AutoShape 24"/>
          <p:cNvSpPr>
            <a:spLocks noChangeArrowheads="1"/>
          </p:cNvSpPr>
          <p:nvPr/>
        </p:nvSpPr>
        <p:spPr bwMode="auto">
          <a:xfrm>
            <a:off x="3779838" y="4600575"/>
            <a:ext cx="504825" cy="215900"/>
          </a:xfrm>
          <a:prstGeom prst="rightArrow">
            <a:avLst>
              <a:gd name="adj1" fmla="val 50000"/>
              <a:gd name="adj2" fmla="val 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7609" name="Object 25"/>
          <p:cNvGraphicFramePr>
            <a:graphicFrameLocks noChangeAspect="1"/>
          </p:cNvGraphicFramePr>
          <p:nvPr/>
        </p:nvGraphicFramePr>
        <p:xfrm>
          <a:off x="539750" y="5102225"/>
          <a:ext cx="7348538" cy="1711325"/>
        </p:xfrm>
        <a:graphic>
          <a:graphicData uri="http://schemas.openxmlformats.org/presentationml/2006/ole">
            <mc:AlternateContent xmlns:mc="http://schemas.openxmlformats.org/markup-compatibility/2006">
              <mc:Choice xmlns:v="urn:schemas-microsoft-com:vml" Requires="v">
                <p:oleObj spid="_x0000_s154011" name="Equation" r:id="rId29" imgW="2832100" imgH="660400" progId="Equation.DSMT4">
                  <p:embed/>
                </p:oleObj>
              </mc:Choice>
              <mc:Fallback>
                <p:oleObj name="Equation" r:id="rId29" imgW="2832100" imgH="660400" progId="Equation.DSMT4">
                  <p:embed/>
                  <p:pic>
                    <p:nvPicPr>
                      <p:cNvPr id="0"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9750" y="5102225"/>
                        <a:ext cx="7348538"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74638"/>
            <a:ext cx="8229600" cy="1143000"/>
          </a:xfrm>
          <a:noFill/>
        </p:spPr>
        <p:txBody>
          <a:bodyPr anchorCtr="0"/>
          <a:lstStyle/>
          <a:p>
            <a:r>
              <a:rPr lang="en-US" altLang="zh-CN" sz="4000" dirty="0">
                <a:solidFill>
                  <a:srgbClr val="C00000"/>
                </a:solidFill>
              </a:rPr>
              <a:t>General List for Multi-polynomial</a:t>
            </a:r>
            <a:endParaRPr lang="en-US" altLang="zh-CN" sz="4000" dirty="0">
              <a:solidFill>
                <a:srgbClr val="C00000"/>
              </a:solidFill>
            </a:endParaRPr>
          </a:p>
        </p:txBody>
      </p:sp>
      <p:sp>
        <p:nvSpPr>
          <p:cNvPr id="150531" name="Rectangle 3"/>
          <p:cNvSpPr>
            <a:spLocks noChangeArrowheads="1"/>
          </p:cNvSpPr>
          <p:nvPr/>
        </p:nvSpPr>
        <p:spPr bwMode="auto">
          <a:xfrm>
            <a:off x="684213"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00"/>
                </a:solidFill>
                <a:latin typeface="Times New Roman" panose="02020603050405020304" pitchFamily="18" charset="0"/>
              </a:rPr>
              <a:t>z</a:t>
            </a:r>
            <a:endParaRPr lang="en-US" altLang="zh-CN" b="1" i="1">
              <a:solidFill>
                <a:srgbClr val="000000"/>
              </a:solidFill>
              <a:latin typeface="Times New Roman" panose="02020603050405020304" pitchFamily="18" charset="0"/>
            </a:endParaRPr>
          </a:p>
        </p:txBody>
      </p:sp>
      <p:sp>
        <p:nvSpPr>
          <p:cNvPr id="150532" name="Rectangle 4" descr="75%"/>
          <p:cNvSpPr>
            <a:spLocks noChangeArrowheads="1"/>
          </p:cNvSpPr>
          <p:nvPr/>
        </p:nvSpPr>
        <p:spPr bwMode="auto">
          <a:xfrm>
            <a:off x="971550" y="2781300"/>
            <a:ext cx="287338" cy="360363"/>
          </a:xfrm>
          <a:prstGeom prst="rect">
            <a:avLst/>
          </a:prstGeom>
          <a:pattFill prst="pct75">
            <a:fgClr>
              <a:srgbClr val="0066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3" name="Rectangle 5"/>
          <p:cNvSpPr>
            <a:spLocks noChangeArrowheads="1"/>
          </p:cNvSpPr>
          <p:nvPr/>
        </p:nvSpPr>
        <p:spPr bwMode="auto">
          <a:xfrm>
            <a:off x="1258888"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4" name="Text Box 6"/>
          <p:cNvSpPr txBox="1">
            <a:spLocks noChangeArrowheads="1"/>
          </p:cNvSpPr>
          <p:nvPr/>
        </p:nvSpPr>
        <p:spPr bwMode="auto">
          <a:xfrm>
            <a:off x="0" y="2565400"/>
            <a:ext cx="53975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00"/>
                </a:solidFill>
                <a:latin typeface="Times New Roman" panose="02020603050405020304" pitchFamily="18" charset="0"/>
              </a:rPr>
              <a:t>P</a:t>
            </a:r>
            <a:endParaRPr lang="en-US" altLang="zh-CN" b="1" i="1">
              <a:solidFill>
                <a:srgbClr val="000000"/>
              </a:solidFill>
              <a:latin typeface="Times New Roman" panose="02020603050405020304" pitchFamily="18" charset="0"/>
            </a:endParaRPr>
          </a:p>
        </p:txBody>
      </p:sp>
      <p:sp>
        <p:nvSpPr>
          <p:cNvPr id="150535" name="Line 7"/>
          <p:cNvSpPr>
            <a:spLocks noChangeShapeType="1"/>
          </p:cNvSpPr>
          <p:nvPr/>
        </p:nvSpPr>
        <p:spPr bwMode="auto">
          <a:xfrm>
            <a:off x="250825" y="2925763"/>
            <a:ext cx="4333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6" name="Rectangle 8"/>
          <p:cNvSpPr>
            <a:spLocks noChangeArrowheads="1"/>
          </p:cNvSpPr>
          <p:nvPr/>
        </p:nvSpPr>
        <p:spPr bwMode="auto">
          <a:xfrm>
            <a:off x="1836738"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CC0000"/>
              </a:solidFill>
            </a:endParaRPr>
          </a:p>
        </p:txBody>
      </p:sp>
      <p:sp>
        <p:nvSpPr>
          <p:cNvPr id="150537" name="Rectangle 9"/>
          <p:cNvSpPr>
            <a:spLocks noChangeArrowheads="1"/>
          </p:cNvSpPr>
          <p:nvPr/>
        </p:nvSpPr>
        <p:spPr bwMode="auto">
          <a:xfrm>
            <a:off x="2124075" y="27813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2</a:t>
            </a:r>
            <a:endParaRPr lang="en-US" altLang="zh-CN" b="1">
              <a:solidFill>
                <a:srgbClr val="CC0000"/>
              </a:solidFill>
            </a:endParaRPr>
          </a:p>
        </p:txBody>
      </p:sp>
      <p:sp>
        <p:nvSpPr>
          <p:cNvPr id="150538" name="Rectangle 10"/>
          <p:cNvSpPr>
            <a:spLocks noChangeArrowheads="1"/>
          </p:cNvSpPr>
          <p:nvPr/>
        </p:nvSpPr>
        <p:spPr bwMode="auto">
          <a:xfrm>
            <a:off x="2411413"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9" name="Rectangle 11"/>
          <p:cNvSpPr>
            <a:spLocks noChangeArrowheads="1"/>
          </p:cNvSpPr>
          <p:nvPr/>
        </p:nvSpPr>
        <p:spPr bwMode="auto">
          <a:xfrm>
            <a:off x="5795963"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CC0000"/>
              </a:solidFill>
            </a:endParaRPr>
          </a:p>
        </p:txBody>
      </p:sp>
      <p:sp>
        <p:nvSpPr>
          <p:cNvPr id="150540" name="Rectangle 12"/>
          <p:cNvSpPr>
            <a:spLocks noChangeArrowheads="1"/>
          </p:cNvSpPr>
          <p:nvPr/>
        </p:nvSpPr>
        <p:spPr bwMode="auto">
          <a:xfrm>
            <a:off x="6083300" y="27813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1</a:t>
            </a:r>
            <a:endParaRPr lang="en-US" altLang="zh-CN" b="1">
              <a:solidFill>
                <a:srgbClr val="CC0000"/>
              </a:solidFill>
            </a:endParaRPr>
          </a:p>
        </p:txBody>
      </p:sp>
      <p:sp>
        <p:nvSpPr>
          <p:cNvPr id="150541" name="Rectangle 13"/>
          <p:cNvSpPr>
            <a:spLocks noChangeArrowheads="1"/>
          </p:cNvSpPr>
          <p:nvPr/>
        </p:nvSpPr>
        <p:spPr bwMode="auto">
          <a:xfrm>
            <a:off x="6370638"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2" name="Rectangle 14"/>
          <p:cNvSpPr>
            <a:spLocks noChangeArrowheads="1"/>
          </p:cNvSpPr>
          <p:nvPr/>
        </p:nvSpPr>
        <p:spPr bwMode="auto">
          <a:xfrm>
            <a:off x="176530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3399"/>
                </a:solidFill>
                <a:latin typeface="Times New Roman" panose="02020603050405020304" pitchFamily="18" charset="0"/>
              </a:rPr>
              <a:t>y</a:t>
            </a:r>
            <a:endParaRPr lang="en-US" altLang="zh-CN" b="1" i="1">
              <a:solidFill>
                <a:srgbClr val="333399"/>
              </a:solidFill>
              <a:latin typeface="Times New Roman" panose="02020603050405020304" pitchFamily="18" charset="0"/>
            </a:endParaRPr>
          </a:p>
        </p:txBody>
      </p:sp>
      <p:sp>
        <p:nvSpPr>
          <p:cNvPr id="150543" name="Rectangle 15" descr="浅色下对角线"/>
          <p:cNvSpPr>
            <a:spLocks noChangeArrowheads="1"/>
          </p:cNvSpPr>
          <p:nvPr/>
        </p:nvSpPr>
        <p:spPr bwMode="auto">
          <a:xfrm>
            <a:off x="2052638" y="3860800"/>
            <a:ext cx="287337" cy="360363"/>
          </a:xfrm>
          <a:prstGeom prst="rect">
            <a:avLst/>
          </a:prstGeom>
          <a:pattFill prst="ltDnDiag">
            <a:fgClr>
              <a:srgbClr val="0000CC"/>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4" name="Rectangle 16"/>
          <p:cNvSpPr>
            <a:spLocks noChangeArrowheads="1"/>
          </p:cNvSpPr>
          <p:nvPr/>
        </p:nvSpPr>
        <p:spPr bwMode="auto">
          <a:xfrm>
            <a:off x="233997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5" name="Rectangle 17"/>
          <p:cNvSpPr>
            <a:spLocks noChangeArrowheads="1"/>
          </p:cNvSpPr>
          <p:nvPr/>
        </p:nvSpPr>
        <p:spPr bwMode="auto">
          <a:xfrm>
            <a:off x="291782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accent2"/>
              </a:solidFill>
            </a:endParaRPr>
          </a:p>
        </p:txBody>
      </p:sp>
      <p:sp>
        <p:nvSpPr>
          <p:cNvPr id="150546" name="Rectangle 18"/>
          <p:cNvSpPr>
            <a:spLocks noChangeArrowheads="1"/>
          </p:cNvSpPr>
          <p:nvPr/>
        </p:nvSpPr>
        <p:spPr bwMode="auto">
          <a:xfrm>
            <a:off x="3205163" y="38608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3</a:t>
            </a:r>
            <a:endParaRPr lang="en-US" altLang="zh-CN" b="1">
              <a:solidFill>
                <a:srgbClr val="333399"/>
              </a:solidFill>
            </a:endParaRPr>
          </a:p>
        </p:txBody>
      </p:sp>
      <p:sp>
        <p:nvSpPr>
          <p:cNvPr id="150547" name="Rectangle 19"/>
          <p:cNvSpPr>
            <a:spLocks noChangeArrowheads="1"/>
          </p:cNvSpPr>
          <p:nvPr/>
        </p:nvSpPr>
        <p:spPr bwMode="auto">
          <a:xfrm>
            <a:off x="349250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8" name="Rectangle 20"/>
          <p:cNvSpPr>
            <a:spLocks noChangeArrowheads="1"/>
          </p:cNvSpPr>
          <p:nvPr/>
        </p:nvSpPr>
        <p:spPr bwMode="auto">
          <a:xfrm>
            <a:off x="399732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accent2"/>
              </a:solidFill>
            </a:endParaRPr>
          </a:p>
        </p:txBody>
      </p:sp>
      <p:sp>
        <p:nvSpPr>
          <p:cNvPr id="150549" name="Rectangle 21"/>
          <p:cNvSpPr>
            <a:spLocks noChangeArrowheads="1"/>
          </p:cNvSpPr>
          <p:nvPr/>
        </p:nvSpPr>
        <p:spPr bwMode="auto">
          <a:xfrm>
            <a:off x="4284663" y="38608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2</a:t>
            </a:r>
            <a:endParaRPr lang="en-US" altLang="zh-CN" b="1">
              <a:solidFill>
                <a:srgbClr val="333399"/>
              </a:solidFill>
            </a:endParaRPr>
          </a:p>
        </p:txBody>
      </p:sp>
      <p:sp>
        <p:nvSpPr>
          <p:cNvPr id="150550" name="Rectangle 22"/>
          <p:cNvSpPr>
            <a:spLocks noChangeArrowheads="1"/>
          </p:cNvSpPr>
          <p:nvPr/>
        </p:nvSpPr>
        <p:spPr bwMode="auto">
          <a:xfrm>
            <a:off x="457200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1" name="Rectangle 23"/>
          <p:cNvSpPr>
            <a:spLocks noChangeArrowheads="1"/>
          </p:cNvSpPr>
          <p:nvPr/>
        </p:nvSpPr>
        <p:spPr bwMode="auto">
          <a:xfrm>
            <a:off x="579755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3399"/>
                </a:solidFill>
                <a:latin typeface="Times New Roman" panose="02020603050405020304" pitchFamily="18" charset="0"/>
              </a:rPr>
              <a:t>y</a:t>
            </a:r>
            <a:endParaRPr lang="en-US" altLang="zh-CN" b="1" i="1">
              <a:solidFill>
                <a:srgbClr val="333399"/>
              </a:solidFill>
              <a:latin typeface="Times New Roman" panose="02020603050405020304" pitchFamily="18" charset="0"/>
            </a:endParaRPr>
          </a:p>
        </p:txBody>
      </p:sp>
      <p:sp>
        <p:nvSpPr>
          <p:cNvPr id="150552" name="Rectangle 24" descr="浅色下对角线"/>
          <p:cNvSpPr>
            <a:spLocks noChangeArrowheads="1"/>
          </p:cNvSpPr>
          <p:nvPr/>
        </p:nvSpPr>
        <p:spPr bwMode="auto">
          <a:xfrm>
            <a:off x="6084888" y="3860800"/>
            <a:ext cx="287337" cy="360363"/>
          </a:xfrm>
          <a:prstGeom prst="rect">
            <a:avLst/>
          </a:prstGeom>
          <a:pattFill prst="ltDnDiag">
            <a:fgClr>
              <a:srgbClr val="0000CC"/>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3" name="Rectangle 25"/>
          <p:cNvSpPr>
            <a:spLocks noChangeArrowheads="1"/>
          </p:cNvSpPr>
          <p:nvPr/>
        </p:nvSpPr>
        <p:spPr bwMode="auto">
          <a:xfrm>
            <a:off x="637222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4" name="Rectangle 26"/>
          <p:cNvSpPr>
            <a:spLocks noChangeArrowheads="1"/>
          </p:cNvSpPr>
          <p:nvPr/>
        </p:nvSpPr>
        <p:spPr bwMode="auto">
          <a:xfrm>
            <a:off x="695007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accent2"/>
              </a:solidFill>
            </a:endParaRPr>
          </a:p>
        </p:txBody>
      </p:sp>
      <p:sp>
        <p:nvSpPr>
          <p:cNvPr id="150555" name="Rectangle 27"/>
          <p:cNvSpPr>
            <a:spLocks noChangeArrowheads="1"/>
          </p:cNvSpPr>
          <p:nvPr/>
        </p:nvSpPr>
        <p:spPr bwMode="auto">
          <a:xfrm>
            <a:off x="7237413" y="38608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4</a:t>
            </a:r>
            <a:endParaRPr lang="en-US" altLang="zh-CN" b="1">
              <a:solidFill>
                <a:srgbClr val="333399"/>
              </a:solidFill>
            </a:endParaRPr>
          </a:p>
        </p:txBody>
      </p:sp>
      <p:sp>
        <p:nvSpPr>
          <p:cNvPr id="150556" name="Rectangle 28"/>
          <p:cNvSpPr>
            <a:spLocks noChangeArrowheads="1"/>
          </p:cNvSpPr>
          <p:nvPr/>
        </p:nvSpPr>
        <p:spPr bwMode="auto">
          <a:xfrm>
            <a:off x="752475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7" name="Rectangle 29"/>
          <p:cNvSpPr>
            <a:spLocks noChangeArrowheads="1"/>
          </p:cNvSpPr>
          <p:nvPr/>
        </p:nvSpPr>
        <p:spPr bwMode="auto">
          <a:xfrm>
            <a:off x="8029575"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accent2"/>
              </a:solidFill>
            </a:endParaRPr>
          </a:p>
        </p:txBody>
      </p:sp>
      <p:sp>
        <p:nvSpPr>
          <p:cNvPr id="150558" name="Rectangle 30"/>
          <p:cNvSpPr>
            <a:spLocks noChangeArrowheads="1"/>
          </p:cNvSpPr>
          <p:nvPr/>
        </p:nvSpPr>
        <p:spPr bwMode="auto">
          <a:xfrm>
            <a:off x="8316913" y="38608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1</a:t>
            </a:r>
            <a:endParaRPr lang="en-US" altLang="zh-CN" b="1">
              <a:solidFill>
                <a:srgbClr val="333399"/>
              </a:solidFill>
            </a:endParaRPr>
          </a:p>
        </p:txBody>
      </p:sp>
      <p:sp>
        <p:nvSpPr>
          <p:cNvPr id="150559" name="Rectangle 31"/>
          <p:cNvSpPr>
            <a:spLocks noChangeArrowheads="1"/>
          </p:cNvSpPr>
          <p:nvPr/>
        </p:nvSpPr>
        <p:spPr bwMode="auto">
          <a:xfrm>
            <a:off x="8604250" y="38608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0" name="Line 32"/>
          <p:cNvSpPr>
            <a:spLocks noChangeShapeType="1"/>
          </p:cNvSpPr>
          <p:nvPr/>
        </p:nvSpPr>
        <p:spPr bwMode="auto">
          <a:xfrm>
            <a:off x="1403350" y="2941638"/>
            <a:ext cx="433388"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61" name="Line 33"/>
          <p:cNvSpPr>
            <a:spLocks noChangeShapeType="1"/>
          </p:cNvSpPr>
          <p:nvPr/>
        </p:nvSpPr>
        <p:spPr bwMode="auto">
          <a:xfrm>
            <a:off x="2555875" y="2925763"/>
            <a:ext cx="32385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62" name="Line 34"/>
          <p:cNvSpPr>
            <a:spLocks noChangeShapeType="1"/>
          </p:cNvSpPr>
          <p:nvPr/>
        </p:nvSpPr>
        <p:spPr bwMode="auto">
          <a:xfrm>
            <a:off x="1979613" y="2925763"/>
            <a:ext cx="0" cy="93503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63" name="Line 35"/>
          <p:cNvSpPr>
            <a:spLocks noChangeShapeType="1"/>
          </p:cNvSpPr>
          <p:nvPr/>
        </p:nvSpPr>
        <p:spPr bwMode="auto">
          <a:xfrm>
            <a:off x="5940425" y="2925763"/>
            <a:ext cx="0" cy="93503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64" name="Rectangle 36"/>
          <p:cNvSpPr>
            <a:spLocks noChangeArrowheads="1"/>
          </p:cNvSpPr>
          <p:nvPr/>
        </p:nvSpPr>
        <p:spPr bwMode="auto">
          <a:xfrm>
            <a:off x="75565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66FF"/>
                </a:solidFill>
                <a:latin typeface="Times New Roman" panose="02020603050405020304" pitchFamily="18" charset="0"/>
              </a:rPr>
              <a:t>x</a:t>
            </a:r>
            <a:endParaRPr lang="en-US" altLang="zh-CN" b="1" i="1">
              <a:solidFill>
                <a:srgbClr val="3366FF"/>
              </a:solidFill>
              <a:latin typeface="Times New Roman" panose="02020603050405020304" pitchFamily="18" charset="0"/>
            </a:endParaRPr>
          </a:p>
        </p:txBody>
      </p:sp>
      <p:sp>
        <p:nvSpPr>
          <p:cNvPr id="150565" name="Rectangle 37" descr="浅色上对角线"/>
          <p:cNvSpPr>
            <a:spLocks noChangeArrowheads="1"/>
          </p:cNvSpPr>
          <p:nvPr/>
        </p:nvSpPr>
        <p:spPr bwMode="auto">
          <a:xfrm>
            <a:off x="1042988" y="6237288"/>
            <a:ext cx="287337" cy="360362"/>
          </a:xfrm>
          <a:prstGeom prst="rect">
            <a:avLst/>
          </a:prstGeom>
          <a:pattFill prst="ltUpDiag">
            <a:fgClr>
              <a:srgbClr val="FF00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6" name="Rectangle 38"/>
          <p:cNvSpPr>
            <a:spLocks noChangeArrowheads="1"/>
          </p:cNvSpPr>
          <p:nvPr/>
        </p:nvSpPr>
        <p:spPr bwMode="auto">
          <a:xfrm>
            <a:off x="133032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7" name="Rectangle 39"/>
          <p:cNvSpPr>
            <a:spLocks noChangeArrowheads="1"/>
          </p:cNvSpPr>
          <p:nvPr/>
        </p:nvSpPr>
        <p:spPr bwMode="auto">
          <a:xfrm>
            <a:off x="190817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1</a:t>
            </a:r>
            <a:endParaRPr lang="en-US" altLang="zh-CN" b="1">
              <a:solidFill>
                <a:srgbClr val="3366FF"/>
              </a:solidFill>
            </a:endParaRPr>
          </a:p>
        </p:txBody>
      </p:sp>
      <p:sp>
        <p:nvSpPr>
          <p:cNvPr id="150568" name="Rectangle 40"/>
          <p:cNvSpPr>
            <a:spLocks noChangeArrowheads="1"/>
          </p:cNvSpPr>
          <p:nvPr/>
        </p:nvSpPr>
        <p:spPr bwMode="auto">
          <a:xfrm>
            <a:off x="2195513" y="623728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10</a:t>
            </a:r>
            <a:endParaRPr lang="en-US" altLang="zh-CN" b="1">
              <a:solidFill>
                <a:srgbClr val="3366FF"/>
              </a:solidFill>
            </a:endParaRPr>
          </a:p>
        </p:txBody>
      </p:sp>
      <p:sp>
        <p:nvSpPr>
          <p:cNvPr id="150569" name="Rectangle 41"/>
          <p:cNvSpPr>
            <a:spLocks noChangeArrowheads="1"/>
          </p:cNvSpPr>
          <p:nvPr/>
        </p:nvSpPr>
        <p:spPr bwMode="auto">
          <a:xfrm>
            <a:off x="248285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70" name="Rectangle 42"/>
          <p:cNvSpPr>
            <a:spLocks noChangeArrowheads="1"/>
          </p:cNvSpPr>
          <p:nvPr/>
        </p:nvSpPr>
        <p:spPr bwMode="auto">
          <a:xfrm>
            <a:off x="298767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2</a:t>
            </a:r>
            <a:endParaRPr lang="en-US" altLang="zh-CN" b="1">
              <a:solidFill>
                <a:srgbClr val="3366FF"/>
              </a:solidFill>
            </a:endParaRPr>
          </a:p>
        </p:txBody>
      </p:sp>
      <p:sp>
        <p:nvSpPr>
          <p:cNvPr id="150571" name="Rectangle 43"/>
          <p:cNvSpPr>
            <a:spLocks noChangeArrowheads="1"/>
          </p:cNvSpPr>
          <p:nvPr/>
        </p:nvSpPr>
        <p:spPr bwMode="auto">
          <a:xfrm>
            <a:off x="3275013" y="623728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8</a:t>
            </a:r>
            <a:endParaRPr lang="en-US" altLang="zh-CN" b="1">
              <a:solidFill>
                <a:srgbClr val="3366FF"/>
              </a:solidFill>
            </a:endParaRPr>
          </a:p>
        </p:txBody>
      </p:sp>
      <p:sp>
        <p:nvSpPr>
          <p:cNvPr id="150572" name="Rectangle 44"/>
          <p:cNvSpPr>
            <a:spLocks noChangeArrowheads="1"/>
          </p:cNvSpPr>
          <p:nvPr/>
        </p:nvSpPr>
        <p:spPr bwMode="auto">
          <a:xfrm>
            <a:off x="356235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73" name="Line 45"/>
          <p:cNvSpPr>
            <a:spLocks noChangeShapeType="1"/>
          </p:cNvSpPr>
          <p:nvPr/>
        </p:nvSpPr>
        <p:spPr bwMode="auto">
          <a:xfrm>
            <a:off x="1473200" y="638175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4" name="Line 46"/>
          <p:cNvSpPr>
            <a:spLocks noChangeShapeType="1"/>
          </p:cNvSpPr>
          <p:nvPr/>
        </p:nvSpPr>
        <p:spPr bwMode="auto">
          <a:xfrm>
            <a:off x="2625725" y="6381750"/>
            <a:ext cx="3603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5" name="Line 47"/>
          <p:cNvSpPr>
            <a:spLocks noChangeShapeType="1"/>
          </p:cNvSpPr>
          <p:nvPr/>
        </p:nvSpPr>
        <p:spPr bwMode="auto">
          <a:xfrm>
            <a:off x="2484438" y="407670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6" name="Line 48"/>
          <p:cNvSpPr>
            <a:spLocks noChangeShapeType="1"/>
          </p:cNvSpPr>
          <p:nvPr/>
        </p:nvSpPr>
        <p:spPr bwMode="auto">
          <a:xfrm>
            <a:off x="3706813" y="4076700"/>
            <a:ext cx="288925"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7" name="Line 49"/>
          <p:cNvSpPr>
            <a:spLocks noChangeShapeType="1"/>
          </p:cNvSpPr>
          <p:nvPr/>
        </p:nvSpPr>
        <p:spPr bwMode="auto">
          <a:xfrm>
            <a:off x="900113" y="4510088"/>
            <a:ext cx="0" cy="17272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8" name="Rectangle 50"/>
          <p:cNvSpPr>
            <a:spLocks noChangeArrowheads="1"/>
          </p:cNvSpPr>
          <p:nvPr/>
        </p:nvSpPr>
        <p:spPr bwMode="auto">
          <a:xfrm>
            <a:off x="3203575" y="51577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66FF"/>
                </a:solidFill>
                <a:latin typeface="Times New Roman" panose="02020603050405020304" pitchFamily="18" charset="0"/>
              </a:rPr>
              <a:t>x</a:t>
            </a:r>
            <a:endParaRPr lang="en-US" altLang="zh-CN" b="1" i="1">
              <a:solidFill>
                <a:srgbClr val="3366FF"/>
              </a:solidFill>
              <a:latin typeface="Times New Roman" panose="02020603050405020304" pitchFamily="18" charset="0"/>
            </a:endParaRPr>
          </a:p>
        </p:txBody>
      </p:sp>
      <p:sp>
        <p:nvSpPr>
          <p:cNvPr id="150579" name="Rectangle 51" descr="浅色上对角线"/>
          <p:cNvSpPr>
            <a:spLocks noChangeArrowheads="1"/>
          </p:cNvSpPr>
          <p:nvPr/>
        </p:nvSpPr>
        <p:spPr bwMode="auto">
          <a:xfrm>
            <a:off x="3490913" y="5157788"/>
            <a:ext cx="287337" cy="360362"/>
          </a:xfrm>
          <a:prstGeom prst="rect">
            <a:avLst/>
          </a:prstGeom>
          <a:pattFill prst="ltUpDiag">
            <a:fgClr>
              <a:srgbClr val="FF00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0" name="Rectangle 52"/>
          <p:cNvSpPr>
            <a:spLocks noChangeArrowheads="1"/>
          </p:cNvSpPr>
          <p:nvPr/>
        </p:nvSpPr>
        <p:spPr bwMode="auto">
          <a:xfrm>
            <a:off x="3778250" y="51577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1" name="Rectangle 53"/>
          <p:cNvSpPr>
            <a:spLocks noChangeArrowheads="1"/>
          </p:cNvSpPr>
          <p:nvPr/>
        </p:nvSpPr>
        <p:spPr bwMode="auto">
          <a:xfrm>
            <a:off x="4356100" y="51577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3</a:t>
            </a:r>
            <a:endParaRPr lang="en-US" altLang="zh-CN" b="1">
              <a:solidFill>
                <a:srgbClr val="3366FF"/>
              </a:solidFill>
            </a:endParaRPr>
          </a:p>
        </p:txBody>
      </p:sp>
      <p:sp>
        <p:nvSpPr>
          <p:cNvPr id="150582" name="Rectangle 54"/>
          <p:cNvSpPr>
            <a:spLocks noChangeArrowheads="1"/>
          </p:cNvSpPr>
          <p:nvPr/>
        </p:nvSpPr>
        <p:spPr bwMode="auto">
          <a:xfrm>
            <a:off x="4643438" y="515778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8</a:t>
            </a:r>
            <a:endParaRPr lang="en-US" altLang="zh-CN" b="1">
              <a:solidFill>
                <a:srgbClr val="3366FF"/>
              </a:solidFill>
            </a:endParaRPr>
          </a:p>
        </p:txBody>
      </p:sp>
      <p:sp>
        <p:nvSpPr>
          <p:cNvPr id="150583" name="Rectangle 55"/>
          <p:cNvSpPr>
            <a:spLocks noChangeArrowheads="1"/>
          </p:cNvSpPr>
          <p:nvPr/>
        </p:nvSpPr>
        <p:spPr bwMode="auto">
          <a:xfrm>
            <a:off x="4930775" y="51577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4" name="Line 56"/>
          <p:cNvSpPr>
            <a:spLocks noChangeShapeType="1"/>
          </p:cNvSpPr>
          <p:nvPr/>
        </p:nvSpPr>
        <p:spPr bwMode="auto">
          <a:xfrm>
            <a:off x="3921125" y="530225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85" name="Line 57"/>
          <p:cNvSpPr>
            <a:spLocks noChangeShapeType="1"/>
          </p:cNvSpPr>
          <p:nvPr/>
        </p:nvSpPr>
        <p:spPr bwMode="auto">
          <a:xfrm>
            <a:off x="3314700" y="4797425"/>
            <a:ext cx="0" cy="36036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0586" name="Group 58"/>
          <p:cNvGrpSpPr/>
          <p:nvPr/>
        </p:nvGrpSpPr>
        <p:grpSpPr bwMode="auto">
          <a:xfrm>
            <a:off x="4643438" y="3970338"/>
            <a:ext cx="144462" cy="144462"/>
            <a:chOff x="2925" y="1775"/>
            <a:chExt cx="91" cy="91"/>
          </a:xfrm>
        </p:grpSpPr>
        <p:sp>
          <p:nvSpPr>
            <p:cNvPr id="150587" name="Line 59"/>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88" name="Line 60"/>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0589" name="Group 61"/>
          <p:cNvGrpSpPr/>
          <p:nvPr/>
        </p:nvGrpSpPr>
        <p:grpSpPr bwMode="auto">
          <a:xfrm>
            <a:off x="4987925" y="5262563"/>
            <a:ext cx="144463" cy="144462"/>
            <a:chOff x="2925" y="1775"/>
            <a:chExt cx="91" cy="91"/>
          </a:xfrm>
        </p:grpSpPr>
        <p:sp>
          <p:nvSpPr>
            <p:cNvPr id="150590" name="Line 62"/>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91" name="Line 63"/>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0592" name="Group 64"/>
          <p:cNvGrpSpPr/>
          <p:nvPr/>
        </p:nvGrpSpPr>
        <p:grpSpPr bwMode="auto">
          <a:xfrm>
            <a:off x="3633788" y="6346825"/>
            <a:ext cx="144462" cy="144463"/>
            <a:chOff x="2925" y="1775"/>
            <a:chExt cx="91" cy="91"/>
          </a:xfrm>
        </p:grpSpPr>
        <p:sp>
          <p:nvSpPr>
            <p:cNvPr id="150593" name="Line 65"/>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94" name="Line 66"/>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595" name="Rectangle 67"/>
          <p:cNvSpPr>
            <a:spLocks noChangeArrowheads="1"/>
          </p:cNvSpPr>
          <p:nvPr/>
        </p:nvSpPr>
        <p:spPr bwMode="auto">
          <a:xfrm>
            <a:off x="6877050" y="5229225"/>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66FF"/>
                </a:solidFill>
                <a:latin typeface="Times New Roman" panose="02020603050405020304" pitchFamily="18" charset="0"/>
              </a:rPr>
              <a:t>x</a:t>
            </a:r>
            <a:endParaRPr lang="en-US" altLang="zh-CN" b="1" i="1">
              <a:solidFill>
                <a:srgbClr val="3366FF"/>
              </a:solidFill>
              <a:latin typeface="Times New Roman" panose="02020603050405020304" pitchFamily="18" charset="0"/>
            </a:endParaRPr>
          </a:p>
        </p:txBody>
      </p:sp>
      <p:sp>
        <p:nvSpPr>
          <p:cNvPr id="150596" name="Rectangle 68" descr="浅色上对角线"/>
          <p:cNvSpPr>
            <a:spLocks noChangeArrowheads="1"/>
          </p:cNvSpPr>
          <p:nvPr/>
        </p:nvSpPr>
        <p:spPr bwMode="auto">
          <a:xfrm>
            <a:off x="7164388" y="5229225"/>
            <a:ext cx="287337" cy="360363"/>
          </a:xfrm>
          <a:prstGeom prst="rect">
            <a:avLst/>
          </a:prstGeom>
          <a:pattFill prst="ltUpDiag">
            <a:fgClr>
              <a:srgbClr val="FF00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7" name="Rectangle 69"/>
          <p:cNvSpPr>
            <a:spLocks noChangeArrowheads="1"/>
          </p:cNvSpPr>
          <p:nvPr/>
        </p:nvSpPr>
        <p:spPr bwMode="auto">
          <a:xfrm>
            <a:off x="7451725" y="5229225"/>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8" name="Rectangle 70"/>
          <p:cNvSpPr>
            <a:spLocks noChangeArrowheads="1"/>
          </p:cNvSpPr>
          <p:nvPr/>
        </p:nvSpPr>
        <p:spPr bwMode="auto">
          <a:xfrm>
            <a:off x="8029575" y="5229225"/>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2</a:t>
            </a:r>
            <a:endParaRPr lang="en-US" altLang="zh-CN" b="1">
              <a:solidFill>
                <a:srgbClr val="3366FF"/>
              </a:solidFill>
            </a:endParaRPr>
          </a:p>
        </p:txBody>
      </p:sp>
      <p:sp>
        <p:nvSpPr>
          <p:cNvPr id="150599" name="Rectangle 71"/>
          <p:cNvSpPr>
            <a:spLocks noChangeArrowheads="1"/>
          </p:cNvSpPr>
          <p:nvPr/>
        </p:nvSpPr>
        <p:spPr bwMode="auto">
          <a:xfrm>
            <a:off x="8316913" y="5229225"/>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0</a:t>
            </a:r>
            <a:endParaRPr lang="en-US" altLang="zh-CN" b="1">
              <a:solidFill>
                <a:srgbClr val="3366FF"/>
              </a:solidFill>
            </a:endParaRPr>
          </a:p>
        </p:txBody>
      </p:sp>
      <p:sp>
        <p:nvSpPr>
          <p:cNvPr id="150600" name="Rectangle 72"/>
          <p:cNvSpPr>
            <a:spLocks noChangeArrowheads="1"/>
          </p:cNvSpPr>
          <p:nvPr/>
        </p:nvSpPr>
        <p:spPr bwMode="auto">
          <a:xfrm>
            <a:off x="8604250" y="5229225"/>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1" name="Line 73"/>
          <p:cNvSpPr>
            <a:spLocks noChangeShapeType="1"/>
          </p:cNvSpPr>
          <p:nvPr/>
        </p:nvSpPr>
        <p:spPr bwMode="auto">
          <a:xfrm>
            <a:off x="7594600" y="5373688"/>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0602" name="Group 74"/>
          <p:cNvGrpSpPr/>
          <p:nvPr/>
        </p:nvGrpSpPr>
        <p:grpSpPr bwMode="auto">
          <a:xfrm>
            <a:off x="8661400" y="5334000"/>
            <a:ext cx="144463" cy="144463"/>
            <a:chOff x="2925" y="1775"/>
            <a:chExt cx="91" cy="91"/>
          </a:xfrm>
        </p:grpSpPr>
        <p:sp>
          <p:nvSpPr>
            <p:cNvPr id="150603" name="Line 75"/>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4" name="Line 76"/>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605" name="Line 77"/>
          <p:cNvSpPr>
            <a:spLocks noChangeShapeType="1"/>
          </p:cNvSpPr>
          <p:nvPr/>
        </p:nvSpPr>
        <p:spPr bwMode="auto">
          <a:xfrm>
            <a:off x="8172450" y="4076700"/>
            <a:ext cx="0" cy="79216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6" name="Line 78"/>
          <p:cNvSpPr>
            <a:spLocks noChangeShapeType="1"/>
          </p:cNvSpPr>
          <p:nvPr/>
        </p:nvSpPr>
        <p:spPr bwMode="auto">
          <a:xfrm flipH="1">
            <a:off x="6980238" y="4870450"/>
            <a:ext cx="119221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7" name="Line 79"/>
          <p:cNvSpPr>
            <a:spLocks noChangeShapeType="1"/>
          </p:cNvSpPr>
          <p:nvPr/>
        </p:nvSpPr>
        <p:spPr bwMode="auto">
          <a:xfrm>
            <a:off x="6980238" y="4870450"/>
            <a:ext cx="0" cy="35877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8" name="Line 80"/>
          <p:cNvSpPr>
            <a:spLocks noChangeShapeType="1"/>
          </p:cNvSpPr>
          <p:nvPr/>
        </p:nvSpPr>
        <p:spPr bwMode="auto">
          <a:xfrm>
            <a:off x="6516688" y="407670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9" name="Line 81"/>
          <p:cNvSpPr>
            <a:spLocks noChangeShapeType="1"/>
          </p:cNvSpPr>
          <p:nvPr/>
        </p:nvSpPr>
        <p:spPr bwMode="auto">
          <a:xfrm>
            <a:off x="7667625" y="4076700"/>
            <a:ext cx="3603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0610" name="Group 82"/>
          <p:cNvGrpSpPr/>
          <p:nvPr/>
        </p:nvGrpSpPr>
        <p:grpSpPr bwMode="auto">
          <a:xfrm>
            <a:off x="8675688" y="3963988"/>
            <a:ext cx="144462" cy="144462"/>
            <a:chOff x="2925" y="1775"/>
            <a:chExt cx="91" cy="91"/>
          </a:xfrm>
        </p:grpSpPr>
        <p:sp>
          <p:nvSpPr>
            <p:cNvPr id="150611" name="Line 83"/>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2" name="Line 84"/>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613" name="Line 85"/>
          <p:cNvSpPr>
            <a:spLocks noChangeShapeType="1"/>
          </p:cNvSpPr>
          <p:nvPr/>
        </p:nvSpPr>
        <p:spPr bwMode="auto">
          <a:xfrm>
            <a:off x="7164388" y="4076700"/>
            <a:ext cx="0" cy="36036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4" name="Line 86"/>
          <p:cNvSpPr>
            <a:spLocks noChangeShapeType="1"/>
          </p:cNvSpPr>
          <p:nvPr/>
        </p:nvSpPr>
        <p:spPr bwMode="auto">
          <a:xfrm>
            <a:off x="6372225" y="4437063"/>
            <a:ext cx="7921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5" name="Line 87"/>
          <p:cNvSpPr>
            <a:spLocks noChangeShapeType="1"/>
          </p:cNvSpPr>
          <p:nvPr/>
        </p:nvSpPr>
        <p:spPr bwMode="auto">
          <a:xfrm>
            <a:off x="6372225" y="4437063"/>
            <a:ext cx="0" cy="143986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6" name="Line 88"/>
          <p:cNvSpPr>
            <a:spLocks noChangeShapeType="1"/>
          </p:cNvSpPr>
          <p:nvPr/>
        </p:nvSpPr>
        <p:spPr bwMode="auto">
          <a:xfrm flipH="1">
            <a:off x="5003800" y="5876925"/>
            <a:ext cx="136842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7" name="Line 89"/>
          <p:cNvSpPr>
            <a:spLocks noChangeShapeType="1"/>
          </p:cNvSpPr>
          <p:nvPr/>
        </p:nvSpPr>
        <p:spPr bwMode="auto">
          <a:xfrm>
            <a:off x="5003800" y="5876925"/>
            <a:ext cx="0" cy="35877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18" name="Rectangle 90"/>
          <p:cNvSpPr>
            <a:spLocks noChangeArrowheads="1"/>
          </p:cNvSpPr>
          <p:nvPr/>
        </p:nvSpPr>
        <p:spPr bwMode="auto">
          <a:xfrm>
            <a:off x="486092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66FF"/>
                </a:solidFill>
                <a:latin typeface="Times New Roman" panose="02020603050405020304" pitchFamily="18" charset="0"/>
              </a:rPr>
              <a:t>x</a:t>
            </a:r>
            <a:endParaRPr lang="en-US" altLang="zh-CN" b="1" i="1">
              <a:solidFill>
                <a:srgbClr val="3366FF"/>
              </a:solidFill>
              <a:latin typeface="Times New Roman" panose="02020603050405020304" pitchFamily="18" charset="0"/>
            </a:endParaRPr>
          </a:p>
        </p:txBody>
      </p:sp>
      <p:sp>
        <p:nvSpPr>
          <p:cNvPr id="150619" name="Rectangle 91" descr="浅色上对角线"/>
          <p:cNvSpPr>
            <a:spLocks noChangeArrowheads="1"/>
          </p:cNvSpPr>
          <p:nvPr/>
        </p:nvSpPr>
        <p:spPr bwMode="auto">
          <a:xfrm>
            <a:off x="5148263" y="6237288"/>
            <a:ext cx="287337" cy="360362"/>
          </a:xfrm>
          <a:prstGeom prst="rect">
            <a:avLst/>
          </a:prstGeom>
          <a:pattFill prst="ltUpDiag">
            <a:fgClr>
              <a:srgbClr val="FF00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20" name="Rectangle 92"/>
          <p:cNvSpPr>
            <a:spLocks noChangeArrowheads="1"/>
          </p:cNvSpPr>
          <p:nvPr/>
        </p:nvSpPr>
        <p:spPr bwMode="auto">
          <a:xfrm>
            <a:off x="543560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21" name="Rectangle 93"/>
          <p:cNvSpPr>
            <a:spLocks noChangeArrowheads="1"/>
          </p:cNvSpPr>
          <p:nvPr/>
        </p:nvSpPr>
        <p:spPr bwMode="auto">
          <a:xfrm>
            <a:off x="601345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1</a:t>
            </a:r>
            <a:endParaRPr lang="en-US" altLang="zh-CN" b="1">
              <a:solidFill>
                <a:srgbClr val="3366FF"/>
              </a:solidFill>
            </a:endParaRPr>
          </a:p>
        </p:txBody>
      </p:sp>
      <p:sp>
        <p:nvSpPr>
          <p:cNvPr id="150622" name="Rectangle 94"/>
          <p:cNvSpPr>
            <a:spLocks noChangeArrowheads="1"/>
          </p:cNvSpPr>
          <p:nvPr/>
        </p:nvSpPr>
        <p:spPr bwMode="auto">
          <a:xfrm>
            <a:off x="6300788" y="623728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4</a:t>
            </a:r>
            <a:endParaRPr lang="en-US" altLang="zh-CN" b="1">
              <a:solidFill>
                <a:srgbClr val="3366FF"/>
              </a:solidFill>
            </a:endParaRPr>
          </a:p>
        </p:txBody>
      </p:sp>
      <p:sp>
        <p:nvSpPr>
          <p:cNvPr id="150623" name="Rectangle 95"/>
          <p:cNvSpPr>
            <a:spLocks noChangeArrowheads="1"/>
          </p:cNvSpPr>
          <p:nvPr/>
        </p:nvSpPr>
        <p:spPr bwMode="auto">
          <a:xfrm>
            <a:off x="658812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24" name="Rectangle 96"/>
          <p:cNvSpPr>
            <a:spLocks noChangeArrowheads="1"/>
          </p:cNvSpPr>
          <p:nvPr/>
        </p:nvSpPr>
        <p:spPr bwMode="auto">
          <a:xfrm>
            <a:off x="7092950"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6</a:t>
            </a:r>
            <a:endParaRPr lang="en-US" altLang="zh-CN" b="1">
              <a:solidFill>
                <a:srgbClr val="3366FF"/>
              </a:solidFill>
            </a:endParaRPr>
          </a:p>
        </p:txBody>
      </p:sp>
      <p:sp>
        <p:nvSpPr>
          <p:cNvPr id="150625" name="Rectangle 97"/>
          <p:cNvSpPr>
            <a:spLocks noChangeArrowheads="1"/>
          </p:cNvSpPr>
          <p:nvPr/>
        </p:nvSpPr>
        <p:spPr bwMode="auto">
          <a:xfrm>
            <a:off x="7380288" y="623728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3</a:t>
            </a:r>
            <a:endParaRPr lang="en-US" altLang="zh-CN" b="1">
              <a:solidFill>
                <a:srgbClr val="3366FF"/>
              </a:solidFill>
            </a:endParaRPr>
          </a:p>
        </p:txBody>
      </p:sp>
      <p:sp>
        <p:nvSpPr>
          <p:cNvPr id="150626" name="Rectangle 98"/>
          <p:cNvSpPr>
            <a:spLocks noChangeArrowheads="1"/>
          </p:cNvSpPr>
          <p:nvPr/>
        </p:nvSpPr>
        <p:spPr bwMode="auto">
          <a:xfrm>
            <a:off x="7667625" y="623728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27" name="Line 99"/>
          <p:cNvSpPr>
            <a:spLocks noChangeShapeType="1"/>
          </p:cNvSpPr>
          <p:nvPr/>
        </p:nvSpPr>
        <p:spPr bwMode="auto">
          <a:xfrm>
            <a:off x="5578475" y="638175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28" name="Line 100"/>
          <p:cNvSpPr>
            <a:spLocks noChangeShapeType="1"/>
          </p:cNvSpPr>
          <p:nvPr/>
        </p:nvSpPr>
        <p:spPr bwMode="auto">
          <a:xfrm>
            <a:off x="6731000" y="6381750"/>
            <a:ext cx="3603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0629" name="Group 101"/>
          <p:cNvGrpSpPr/>
          <p:nvPr/>
        </p:nvGrpSpPr>
        <p:grpSpPr bwMode="auto">
          <a:xfrm>
            <a:off x="7739063" y="6346825"/>
            <a:ext cx="144462" cy="144463"/>
            <a:chOff x="2925" y="1775"/>
            <a:chExt cx="91" cy="91"/>
          </a:xfrm>
        </p:grpSpPr>
        <p:sp>
          <p:nvSpPr>
            <p:cNvPr id="150630" name="Line 102"/>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31" name="Line 103"/>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632" name="Line 104"/>
          <p:cNvSpPr>
            <a:spLocks noChangeShapeType="1"/>
          </p:cNvSpPr>
          <p:nvPr/>
        </p:nvSpPr>
        <p:spPr bwMode="auto">
          <a:xfrm>
            <a:off x="3059113" y="4078288"/>
            <a:ext cx="0" cy="4318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33" name="Line 105"/>
          <p:cNvSpPr>
            <a:spLocks noChangeShapeType="1"/>
          </p:cNvSpPr>
          <p:nvPr/>
        </p:nvSpPr>
        <p:spPr bwMode="auto">
          <a:xfrm flipH="1">
            <a:off x="900113" y="4510088"/>
            <a:ext cx="21590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34" name="Line 106"/>
          <p:cNvSpPr>
            <a:spLocks noChangeShapeType="1"/>
          </p:cNvSpPr>
          <p:nvPr/>
        </p:nvSpPr>
        <p:spPr bwMode="auto">
          <a:xfrm>
            <a:off x="4140200" y="4078288"/>
            <a:ext cx="0" cy="71913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35" name="Line 107"/>
          <p:cNvSpPr>
            <a:spLocks noChangeShapeType="1"/>
          </p:cNvSpPr>
          <p:nvPr/>
        </p:nvSpPr>
        <p:spPr bwMode="auto">
          <a:xfrm flipH="1">
            <a:off x="3314700" y="4797425"/>
            <a:ext cx="825500" cy="31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36" name="Rectangle 108"/>
          <p:cNvSpPr>
            <a:spLocks noChangeArrowheads="1"/>
          </p:cNvSpPr>
          <p:nvPr/>
        </p:nvSpPr>
        <p:spPr bwMode="auto">
          <a:xfrm>
            <a:off x="7310438"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CC0000"/>
              </a:solidFill>
            </a:endParaRPr>
          </a:p>
        </p:txBody>
      </p:sp>
      <p:sp>
        <p:nvSpPr>
          <p:cNvPr id="150637" name="Rectangle 109"/>
          <p:cNvSpPr>
            <a:spLocks noChangeArrowheads="1"/>
          </p:cNvSpPr>
          <p:nvPr/>
        </p:nvSpPr>
        <p:spPr bwMode="auto">
          <a:xfrm>
            <a:off x="7597775" y="27813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0</a:t>
            </a:r>
            <a:endParaRPr lang="en-US" altLang="zh-CN" b="1">
              <a:solidFill>
                <a:srgbClr val="CC0000"/>
              </a:solidFill>
            </a:endParaRPr>
          </a:p>
        </p:txBody>
      </p:sp>
      <p:sp>
        <p:nvSpPr>
          <p:cNvPr id="150638" name="Rectangle 110"/>
          <p:cNvSpPr>
            <a:spLocks noChangeArrowheads="1"/>
          </p:cNvSpPr>
          <p:nvPr/>
        </p:nvSpPr>
        <p:spPr bwMode="auto">
          <a:xfrm>
            <a:off x="7885113" y="27813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39" name="Line 111"/>
          <p:cNvSpPr>
            <a:spLocks noChangeShapeType="1"/>
          </p:cNvSpPr>
          <p:nvPr/>
        </p:nvSpPr>
        <p:spPr bwMode="auto">
          <a:xfrm>
            <a:off x="6516688" y="2925763"/>
            <a:ext cx="79216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0640" name="Group 112"/>
          <p:cNvGrpSpPr/>
          <p:nvPr/>
        </p:nvGrpSpPr>
        <p:grpSpPr bwMode="auto">
          <a:xfrm>
            <a:off x="7958138" y="2884488"/>
            <a:ext cx="144462" cy="144462"/>
            <a:chOff x="2925" y="1775"/>
            <a:chExt cx="91" cy="91"/>
          </a:xfrm>
        </p:grpSpPr>
        <p:sp>
          <p:nvSpPr>
            <p:cNvPr id="150641" name="Line 113"/>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42" name="Line 114"/>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643" name="Line 115"/>
          <p:cNvSpPr>
            <a:spLocks noChangeShapeType="1"/>
          </p:cNvSpPr>
          <p:nvPr/>
        </p:nvSpPr>
        <p:spPr bwMode="auto">
          <a:xfrm>
            <a:off x="7451725" y="2925763"/>
            <a:ext cx="0" cy="576262"/>
          </a:xfrm>
          <a:prstGeom prst="line">
            <a:avLst/>
          </a:prstGeom>
          <a:noFill/>
          <a:ln w="28575">
            <a:solidFill>
              <a:srgbClr val="00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44" name="Line 116"/>
          <p:cNvSpPr>
            <a:spLocks noChangeShapeType="1"/>
          </p:cNvSpPr>
          <p:nvPr/>
        </p:nvSpPr>
        <p:spPr bwMode="auto">
          <a:xfrm>
            <a:off x="7451725" y="3502025"/>
            <a:ext cx="1692275" cy="0"/>
          </a:xfrm>
          <a:prstGeom prst="line">
            <a:avLst/>
          </a:prstGeom>
          <a:noFill/>
          <a:ln w="28575">
            <a:solidFill>
              <a:schemeClr val="bg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0645" name="Object 117"/>
          <p:cNvGraphicFramePr>
            <a:graphicFrameLocks noChangeAspect="1"/>
          </p:cNvGraphicFramePr>
          <p:nvPr/>
        </p:nvGraphicFramePr>
        <p:xfrm>
          <a:off x="179388" y="1171575"/>
          <a:ext cx="8640762" cy="1465263"/>
        </p:xfrm>
        <a:graphic>
          <a:graphicData uri="http://schemas.openxmlformats.org/presentationml/2006/ole">
            <mc:AlternateContent xmlns:mc="http://schemas.openxmlformats.org/markup-compatibility/2006">
              <mc:Choice xmlns:v="urn:schemas-microsoft-com:vml" Requires="v">
                <p:oleObj spid="_x0000_s150739" name="Equation" r:id="rId1" imgW="4114800" imgH="698500" progId="Equation.DSMT4">
                  <p:embed/>
                </p:oleObj>
              </mc:Choice>
              <mc:Fallback>
                <p:oleObj name="Equation" r:id="rId1" imgW="4114800" imgH="698500" progId="Equation.DSMT4">
                  <p:embed/>
                  <p:pic>
                    <p:nvPicPr>
                      <p:cNvPr id="0" name="Object 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71575"/>
                        <a:ext cx="8640762"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2486025" y="306863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CC0000"/>
              </a:solidFill>
            </a:endParaRPr>
          </a:p>
        </p:txBody>
      </p:sp>
      <p:sp>
        <p:nvSpPr>
          <p:cNvPr id="151555" name="Rectangle 3"/>
          <p:cNvSpPr>
            <a:spLocks noChangeArrowheads="1"/>
          </p:cNvSpPr>
          <p:nvPr/>
        </p:nvSpPr>
        <p:spPr bwMode="auto">
          <a:xfrm>
            <a:off x="2773363" y="3068638"/>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0</a:t>
            </a:r>
            <a:endParaRPr lang="en-US" altLang="zh-CN" b="1">
              <a:solidFill>
                <a:srgbClr val="CC0000"/>
              </a:solidFill>
            </a:endParaRPr>
          </a:p>
        </p:txBody>
      </p:sp>
      <p:sp>
        <p:nvSpPr>
          <p:cNvPr id="151556" name="Rectangle 4"/>
          <p:cNvSpPr>
            <a:spLocks noChangeArrowheads="1"/>
          </p:cNvSpPr>
          <p:nvPr/>
        </p:nvSpPr>
        <p:spPr bwMode="auto">
          <a:xfrm>
            <a:off x="3060700" y="3068638"/>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57" name="Line 5"/>
          <p:cNvSpPr>
            <a:spLocks noChangeShapeType="1"/>
          </p:cNvSpPr>
          <p:nvPr/>
        </p:nvSpPr>
        <p:spPr bwMode="auto">
          <a:xfrm>
            <a:off x="1692275" y="3213100"/>
            <a:ext cx="792163"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558" name="Group 6"/>
          <p:cNvGrpSpPr/>
          <p:nvPr/>
        </p:nvGrpSpPr>
        <p:grpSpPr bwMode="auto">
          <a:xfrm>
            <a:off x="3133725" y="3171825"/>
            <a:ext cx="144463" cy="144463"/>
            <a:chOff x="2925" y="1775"/>
            <a:chExt cx="91" cy="91"/>
          </a:xfrm>
        </p:grpSpPr>
        <p:sp>
          <p:nvSpPr>
            <p:cNvPr id="151559" name="Line 7"/>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0" name="Line 8"/>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61" name="Line 9"/>
          <p:cNvSpPr>
            <a:spLocks noChangeShapeType="1"/>
          </p:cNvSpPr>
          <p:nvPr/>
        </p:nvSpPr>
        <p:spPr bwMode="auto">
          <a:xfrm>
            <a:off x="2627313" y="3213100"/>
            <a:ext cx="0" cy="431800"/>
          </a:xfrm>
          <a:prstGeom prst="line">
            <a:avLst/>
          </a:prstGeom>
          <a:noFill/>
          <a:ln w="28575">
            <a:solidFill>
              <a:srgbClr val="00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2" name="Line 10"/>
          <p:cNvSpPr>
            <a:spLocks noChangeShapeType="1"/>
          </p:cNvSpPr>
          <p:nvPr/>
        </p:nvSpPr>
        <p:spPr bwMode="auto">
          <a:xfrm>
            <a:off x="2627313" y="3644900"/>
            <a:ext cx="1223962" cy="0"/>
          </a:xfrm>
          <a:prstGeom prst="line">
            <a:avLst/>
          </a:prstGeom>
          <a:noFill/>
          <a:ln w="28575">
            <a:solidFill>
              <a:schemeClr val="bg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63" name="Rectangle 11"/>
          <p:cNvSpPr>
            <a:spLocks noChangeArrowheads="1"/>
          </p:cNvSpPr>
          <p:nvPr/>
        </p:nvSpPr>
        <p:spPr bwMode="auto">
          <a:xfrm>
            <a:off x="3709988" y="40767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3399"/>
                </a:solidFill>
                <a:latin typeface="Times New Roman" panose="02020603050405020304" pitchFamily="18" charset="0"/>
              </a:rPr>
              <a:t>y</a:t>
            </a:r>
            <a:endParaRPr lang="en-US" altLang="zh-CN" b="1" i="1">
              <a:solidFill>
                <a:srgbClr val="333399"/>
              </a:solidFill>
              <a:latin typeface="Times New Roman" panose="02020603050405020304" pitchFamily="18" charset="0"/>
            </a:endParaRPr>
          </a:p>
        </p:txBody>
      </p:sp>
      <p:sp>
        <p:nvSpPr>
          <p:cNvPr id="151564" name="Rectangle 12" descr="浅色下对角线"/>
          <p:cNvSpPr>
            <a:spLocks noChangeArrowheads="1"/>
          </p:cNvSpPr>
          <p:nvPr/>
        </p:nvSpPr>
        <p:spPr bwMode="auto">
          <a:xfrm>
            <a:off x="3997325" y="4076700"/>
            <a:ext cx="287338" cy="360363"/>
          </a:xfrm>
          <a:prstGeom prst="rect">
            <a:avLst/>
          </a:prstGeom>
          <a:pattFill prst="ltDnDiag">
            <a:fgClr>
              <a:srgbClr val="0000CC"/>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5" name="Rectangle 13"/>
          <p:cNvSpPr>
            <a:spLocks noChangeArrowheads="1"/>
          </p:cNvSpPr>
          <p:nvPr/>
        </p:nvSpPr>
        <p:spPr bwMode="auto">
          <a:xfrm>
            <a:off x="4284663" y="40767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6" name="Rectangle 14"/>
          <p:cNvSpPr>
            <a:spLocks noChangeArrowheads="1"/>
          </p:cNvSpPr>
          <p:nvPr/>
        </p:nvSpPr>
        <p:spPr bwMode="auto">
          <a:xfrm>
            <a:off x="4862513" y="40767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chemeClr val="accent2"/>
              </a:solidFill>
            </a:endParaRPr>
          </a:p>
        </p:txBody>
      </p:sp>
      <p:sp>
        <p:nvSpPr>
          <p:cNvPr id="151567" name="Rectangle 15"/>
          <p:cNvSpPr>
            <a:spLocks noChangeArrowheads="1"/>
          </p:cNvSpPr>
          <p:nvPr/>
        </p:nvSpPr>
        <p:spPr bwMode="auto">
          <a:xfrm>
            <a:off x="5149850" y="4076700"/>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0</a:t>
            </a:r>
            <a:endParaRPr lang="en-US" altLang="zh-CN" b="1">
              <a:solidFill>
                <a:srgbClr val="333399"/>
              </a:solidFill>
            </a:endParaRPr>
          </a:p>
        </p:txBody>
      </p:sp>
      <p:sp>
        <p:nvSpPr>
          <p:cNvPr id="151568" name="Rectangle 16"/>
          <p:cNvSpPr>
            <a:spLocks noChangeArrowheads="1"/>
          </p:cNvSpPr>
          <p:nvPr/>
        </p:nvSpPr>
        <p:spPr bwMode="auto">
          <a:xfrm>
            <a:off x="5437188" y="4076700"/>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9" name="Line 17"/>
          <p:cNvSpPr>
            <a:spLocks noChangeShapeType="1"/>
          </p:cNvSpPr>
          <p:nvPr/>
        </p:nvSpPr>
        <p:spPr bwMode="auto">
          <a:xfrm>
            <a:off x="4429125" y="4292600"/>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0" name="Line 18"/>
          <p:cNvSpPr>
            <a:spLocks noChangeShapeType="1"/>
          </p:cNvSpPr>
          <p:nvPr/>
        </p:nvSpPr>
        <p:spPr bwMode="auto">
          <a:xfrm>
            <a:off x="5076825" y="4292600"/>
            <a:ext cx="0" cy="5048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1" name="Line 19"/>
          <p:cNvSpPr>
            <a:spLocks noChangeShapeType="1"/>
          </p:cNvSpPr>
          <p:nvPr/>
        </p:nvSpPr>
        <p:spPr bwMode="auto">
          <a:xfrm>
            <a:off x="4211638" y="4797425"/>
            <a:ext cx="86518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2" name="Line 20"/>
          <p:cNvSpPr>
            <a:spLocks noChangeShapeType="1"/>
          </p:cNvSpPr>
          <p:nvPr/>
        </p:nvSpPr>
        <p:spPr bwMode="auto">
          <a:xfrm>
            <a:off x="3851275" y="3644900"/>
            <a:ext cx="0" cy="431800"/>
          </a:xfrm>
          <a:prstGeom prst="line">
            <a:avLst/>
          </a:prstGeom>
          <a:noFill/>
          <a:ln w="28575">
            <a:solidFill>
              <a:srgbClr val="00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73" name="Rectangle 21"/>
          <p:cNvSpPr>
            <a:spLocks noChangeArrowheads="1"/>
          </p:cNvSpPr>
          <p:nvPr/>
        </p:nvSpPr>
        <p:spPr bwMode="auto">
          <a:xfrm>
            <a:off x="4067175" y="5300663"/>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3366FF"/>
                </a:solidFill>
                <a:latin typeface="Times New Roman" panose="02020603050405020304" pitchFamily="18" charset="0"/>
              </a:rPr>
              <a:t>x</a:t>
            </a:r>
            <a:endParaRPr lang="en-US" altLang="zh-CN" b="1" i="1">
              <a:solidFill>
                <a:srgbClr val="3366FF"/>
              </a:solidFill>
              <a:latin typeface="Times New Roman" panose="02020603050405020304" pitchFamily="18" charset="0"/>
            </a:endParaRPr>
          </a:p>
        </p:txBody>
      </p:sp>
      <p:sp>
        <p:nvSpPr>
          <p:cNvPr id="151574" name="Rectangle 22" descr="浅色上对角线"/>
          <p:cNvSpPr>
            <a:spLocks noChangeArrowheads="1"/>
          </p:cNvSpPr>
          <p:nvPr/>
        </p:nvSpPr>
        <p:spPr bwMode="auto">
          <a:xfrm>
            <a:off x="4354513" y="5300663"/>
            <a:ext cx="287337" cy="360362"/>
          </a:xfrm>
          <a:prstGeom prst="rect">
            <a:avLst/>
          </a:prstGeom>
          <a:pattFill prst="ltUpDiag">
            <a:fgClr>
              <a:srgbClr val="FF0000"/>
            </a:fgClr>
            <a:bgClr>
              <a:srgbClr val="FFFFFF"/>
            </a:bgClr>
          </a:patt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5" name="Rectangle 23"/>
          <p:cNvSpPr>
            <a:spLocks noChangeArrowheads="1"/>
          </p:cNvSpPr>
          <p:nvPr/>
        </p:nvSpPr>
        <p:spPr bwMode="auto">
          <a:xfrm>
            <a:off x="4641850" y="5300663"/>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6" name="Rectangle 24"/>
          <p:cNvSpPr>
            <a:spLocks noChangeArrowheads="1"/>
          </p:cNvSpPr>
          <p:nvPr/>
        </p:nvSpPr>
        <p:spPr bwMode="auto">
          <a:xfrm>
            <a:off x="5219700" y="5300663"/>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15</a:t>
            </a:r>
            <a:endParaRPr lang="en-US" altLang="zh-CN" b="1">
              <a:solidFill>
                <a:srgbClr val="3366FF"/>
              </a:solidFill>
            </a:endParaRPr>
          </a:p>
        </p:txBody>
      </p:sp>
      <p:sp>
        <p:nvSpPr>
          <p:cNvPr id="151577" name="Rectangle 25"/>
          <p:cNvSpPr>
            <a:spLocks noChangeArrowheads="1"/>
          </p:cNvSpPr>
          <p:nvPr/>
        </p:nvSpPr>
        <p:spPr bwMode="auto">
          <a:xfrm>
            <a:off x="5507038" y="5300663"/>
            <a:ext cx="287337"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66FF"/>
                </a:solidFill>
              </a:rPr>
              <a:t>0</a:t>
            </a:r>
            <a:endParaRPr lang="en-US" altLang="zh-CN" b="1">
              <a:solidFill>
                <a:srgbClr val="3366FF"/>
              </a:solidFill>
            </a:endParaRPr>
          </a:p>
        </p:txBody>
      </p:sp>
      <p:sp>
        <p:nvSpPr>
          <p:cNvPr id="151578" name="Rectangle 26"/>
          <p:cNvSpPr>
            <a:spLocks noChangeArrowheads="1"/>
          </p:cNvSpPr>
          <p:nvPr/>
        </p:nvSpPr>
        <p:spPr bwMode="auto">
          <a:xfrm>
            <a:off x="5794375" y="5300663"/>
            <a:ext cx="287338" cy="360362"/>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9" name="Line 27"/>
          <p:cNvSpPr>
            <a:spLocks noChangeShapeType="1"/>
          </p:cNvSpPr>
          <p:nvPr/>
        </p:nvSpPr>
        <p:spPr bwMode="auto">
          <a:xfrm>
            <a:off x="4784725" y="5445125"/>
            <a:ext cx="431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580" name="Group 28"/>
          <p:cNvGrpSpPr/>
          <p:nvPr/>
        </p:nvGrpSpPr>
        <p:grpSpPr bwMode="auto">
          <a:xfrm>
            <a:off x="5851525" y="5405438"/>
            <a:ext cx="144463" cy="144462"/>
            <a:chOff x="2925" y="1775"/>
            <a:chExt cx="91" cy="91"/>
          </a:xfrm>
        </p:grpSpPr>
        <p:sp>
          <p:nvSpPr>
            <p:cNvPr id="151581" name="Line 29"/>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2" name="Line 30"/>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3" name="Line 31"/>
          <p:cNvSpPr>
            <a:spLocks noChangeShapeType="1"/>
          </p:cNvSpPr>
          <p:nvPr/>
        </p:nvSpPr>
        <p:spPr bwMode="auto">
          <a:xfrm>
            <a:off x="4211638" y="4797425"/>
            <a:ext cx="0" cy="50165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584" name="Group 32"/>
          <p:cNvGrpSpPr/>
          <p:nvPr/>
        </p:nvGrpSpPr>
        <p:grpSpPr bwMode="auto">
          <a:xfrm>
            <a:off x="5508625" y="4148138"/>
            <a:ext cx="144463" cy="144462"/>
            <a:chOff x="2925" y="1775"/>
            <a:chExt cx="91" cy="91"/>
          </a:xfrm>
        </p:grpSpPr>
        <p:sp>
          <p:nvSpPr>
            <p:cNvPr id="151585" name="Line 33"/>
            <p:cNvSpPr>
              <a:spLocks noChangeShapeType="1"/>
            </p:cNvSpPr>
            <p:nvPr/>
          </p:nvSpPr>
          <p:spPr bwMode="auto">
            <a:xfrm flipV="1">
              <a:off x="2925" y="1775"/>
              <a:ext cx="46"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586" name="Line 34"/>
            <p:cNvSpPr>
              <a:spLocks noChangeShapeType="1"/>
            </p:cNvSpPr>
            <p:nvPr/>
          </p:nvSpPr>
          <p:spPr bwMode="auto">
            <a:xfrm>
              <a:off x="2971" y="1775"/>
              <a:ext cx="45" cy="9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7" name="Rectangle 35"/>
          <p:cNvSpPr>
            <a:spLocks noChangeArrowheads="1"/>
          </p:cNvSpPr>
          <p:nvPr/>
        </p:nvSpPr>
        <p:spPr bwMode="auto">
          <a:xfrm>
            <a:off x="973138" y="3070225"/>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CC0000"/>
              </a:solidFill>
            </a:endParaRPr>
          </a:p>
        </p:txBody>
      </p:sp>
      <p:sp>
        <p:nvSpPr>
          <p:cNvPr id="151588" name="Rectangle 36"/>
          <p:cNvSpPr>
            <a:spLocks noChangeArrowheads="1"/>
          </p:cNvSpPr>
          <p:nvPr/>
        </p:nvSpPr>
        <p:spPr bwMode="auto">
          <a:xfrm>
            <a:off x="1260475" y="3070225"/>
            <a:ext cx="287338"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0000"/>
                </a:solidFill>
              </a:rPr>
              <a:t>1</a:t>
            </a:r>
            <a:endParaRPr lang="en-US" altLang="zh-CN" b="1">
              <a:solidFill>
                <a:srgbClr val="CC0000"/>
              </a:solidFill>
            </a:endParaRPr>
          </a:p>
        </p:txBody>
      </p:sp>
      <p:sp>
        <p:nvSpPr>
          <p:cNvPr id="151589" name="Rectangle 37"/>
          <p:cNvSpPr>
            <a:spLocks noChangeArrowheads="1"/>
          </p:cNvSpPr>
          <p:nvPr/>
        </p:nvSpPr>
        <p:spPr bwMode="auto">
          <a:xfrm>
            <a:off x="1547813" y="3070225"/>
            <a:ext cx="287337" cy="360363"/>
          </a:xfrm>
          <a:prstGeom prst="rect">
            <a:avLst/>
          </a:prstGeom>
          <a:noFill/>
          <a:ln w="9525">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90" name="Line 38"/>
          <p:cNvSpPr>
            <a:spLocks noChangeShapeType="1"/>
          </p:cNvSpPr>
          <p:nvPr/>
        </p:nvSpPr>
        <p:spPr bwMode="auto">
          <a:xfrm>
            <a:off x="1117600" y="3214688"/>
            <a:ext cx="0" cy="935037"/>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1591" name="Object 39"/>
          <p:cNvGraphicFramePr>
            <a:graphicFrameLocks noChangeAspect="1"/>
          </p:cNvGraphicFramePr>
          <p:nvPr/>
        </p:nvGraphicFramePr>
        <p:xfrm>
          <a:off x="179388" y="1171575"/>
          <a:ext cx="8640762" cy="1465263"/>
        </p:xfrm>
        <a:graphic>
          <a:graphicData uri="http://schemas.openxmlformats.org/presentationml/2006/ole">
            <mc:AlternateContent xmlns:mc="http://schemas.openxmlformats.org/markup-compatibility/2006">
              <mc:Choice xmlns:v="urn:schemas-microsoft-com:vml" Requires="v">
                <p:oleObj spid="_x0000_s151686" name="Equation" r:id="rId1" imgW="4114800" imgH="698500" progId="Equation.DSMT4">
                  <p:embed/>
                </p:oleObj>
              </mc:Choice>
              <mc:Fallback>
                <p:oleObj name="Equation" r:id="rId1" imgW="4114800" imgH="698500" progId="Equation.DSMT4">
                  <p:embed/>
                  <p:pic>
                    <p:nvPicPr>
                      <p:cNvPr id="0" name="Object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71575"/>
                        <a:ext cx="8640762"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92" name="Line 40"/>
          <p:cNvSpPr>
            <a:spLocks noChangeShapeType="1"/>
          </p:cNvSpPr>
          <p:nvPr/>
        </p:nvSpPr>
        <p:spPr bwMode="auto">
          <a:xfrm>
            <a:off x="179388" y="3213100"/>
            <a:ext cx="79216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p:cNvSpPr txBox="1">
            <a:spLocks noChangeArrowheads="1"/>
          </p:cNvSpPr>
          <p:nvPr/>
        </p:nvSpPr>
        <p:spPr bwMode="auto">
          <a:xfrm>
            <a:off x="206375" y="980728"/>
            <a:ext cx="84963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err="1">
                <a:latin typeface="Times New Roman" panose="02020603050405020304" pitchFamily="18" charset="0"/>
              </a:rPr>
              <a:t>typedef</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enum</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ATOM, LIST} </a:t>
            </a:r>
            <a:r>
              <a:rPr lang="en-US" altLang="zh-CN" sz="2400" dirty="0" err="1">
                <a:latin typeface="Times New Roman" panose="02020603050405020304" pitchFamily="18" charset="0"/>
              </a:rPr>
              <a:t>ElemTag</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kumimoji="1" lang="en-US" altLang="zh-CN" sz="2400" dirty="0">
                <a:solidFill>
                  <a:srgbClr val="33CC33"/>
                </a:solidFill>
                <a:latin typeface="Times New Roman" panose="02020603050405020304" pitchFamily="18" charset="0"/>
                <a:ea typeface="幼圆" panose="02010509060101010101" pitchFamily="49" charset="-122"/>
              </a:rPr>
              <a:t>//ATOM==0 </a:t>
            </a:r>
            <a:r>
              <a:rPr kumimoji="1" lang="zh-CN" altLang="en-US" sz="2400" dirty="0">
                <a:solidFill>
                  <a:srgbClr val="33CC33"/>
                </a:solidFill>
                <a:latin typeface="Times New Roman" panose="02020603050405020304" pitchFamily="18" charset="0"/>
                <a:ea typeface="幼圆" panose="02010509060101010101" pitchFamily="49" charset="-122"/>
              </a:rPr>
              <a:t>原子</a:t>
            </a:r>
            <a:r>
              <a:rPr kumimoji="1" lang="en-US" altLang="zh-CN" sz="2400" dirty="0">
                <a:solidFill>
                  <a:srgbClr val="33CC33"/>
                </a:solidFill>
                <a:latin typeface="Times New Roman" panose="02020603050405020304" pitchFamily="18" charset="0"/>
                <a:ea typeface="幼圆" panose="02010509060101010101" pitchFamily="49" charset="-122"/>
              </a:rPr>
              <a:t>; LIST==1</a:t>
            </a:r>
            <a:r>
              <a:rPr kumimoji="1" lang="zh-CN" altLang="en-US" sz="2400" dirty="0">
                <a:solidFill>
                  <a:srgbClr val="33CC33"/>
                </a:solidFill>
                <a:latin typeface="Times New Roman" panose="02020603050405020304" pitchFamily="18" charset="0"/>
                <a:ea typeface="幼圆" panose="02010509060101010101" pitchFamily="49" charset="-122"/>
              </a:rPr>
              <a:t>子表</a:t>
            </a:r>
            <a:endParaRPr kumimoji="1" lang="en-US" altLang="zh-CN" sz="2400" dirty="0">
              <a:latin typeface="Times New Roman" panose="02020603050405020304" pitchFamily="18" charset="0"/>
              <a:ea typeface="幼圆" panose="02010509060101010101" pitchFamily="49" charset="-122"/>
            </a:endParaRPr>
          </a:p>
          <a:p>
            <a:endParaRPr lang="en-US" altLang="zh-CN" sz="2400" dirty="0">
              <a:latin typeface="Times New Roman" panose="02020603050405020304" pitchFamily="18" charset="0"/>
            </a:endParaRPr>
          </a:p>
          <a:p>
            <a:r>
              <a:rPr lang="en-US" altLang="zh-CN" sz="2400" dirty="0" err="1">
                <a:latin typeface="Times New Roman" panose="02020603050405020304" pitchFamily="18" charset="0"/>
              </a:rPr>
              <a:t>typedef</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struct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MPNode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ElemTag</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tag</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int</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exp</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b="1" dirty="0">
                <a:solidFill>
                  <a:srgbClr val="FFFF00"/>
                </a:solidFill>
                <a:latin typeface="Times New Roman" panose="02020603050405020304" pitchFamily="18" charset="0"/>
              </a:rPr>
              <a:t>union</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float  </a:t>
            </a:r>
            <a:r>
              <a:rPr lang="en-US" altLang="zh-CN" sz="2400" dirty="0" err="1">
                <a:latin typeface="Times New Roman" panose="02020603050405020304" pitchFamily="18" charset="0"/>
              </a:rPr>
              <a:t>coef</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struct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MPNode</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sz="2400" dirty="0">
                <a:latin typeface="Times New Roman" panose="02020603050405020304" pitchFamily="18" charset="0"/>
              </a:rPr>
              <a:t>head;</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struct</a:t>
            </a:r>
            <a:r>
              <a:rPr lang="en-US" altLang="zh-CN" sz="2400" dirty="0">
                <a:latin typeface="Times New Roman" panose="02020603050405020304" pitchFamily="18" charset="0"/>
              </a:rPr>
              <a:t> </a:t>
            </a:r>
            <a:r>
              <a:rPr lang="en-US" altLang="zh-CN" sz="2400" dirty="0" err="1" smtClean="0">
                <a:latin typeface="Times New Roman" panose="02020603050405020304" pitchFamily="18" charset="0"/>
              </a:rPr>
              <a:t>MPNode</a:t>
            </a:r>
            <a:r>
              <a:rPr lang="en-US" altLang="zh-CN" sz="2400" dirty="0" smtClean="0">
                <a:latin typeface="Times New Roman" panose="02020603050405020304" pitchFamily="18" charset="0"/>
              </a:rPr>
              <a:t>  *tail</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MPList</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39269" name="Text Box 5"/>
          <p:cNvSpPr txBox="1">
            <a:spLocks noChangeArrowheads="1"/>
          </p:cNvSpPr>
          <p:nvPr/>
        </p:nvSpPr>
        <p:spPr bwMode="auto">
          <a:xfrm>
            <a:off x="6732240" y="518938"/>
            <a:ext cx="125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See P.112</a:t>
            </a:r>
            <a:endParaRPr lang="en-US" altLang="zh-CN" dirty="0"/>
          </a:p>
        </p:txBody>
      </p:sp>
      <p:sp>
        <p:nvSpPr>
          <p:cNvPr id="6" name="Text Box 5"/>
          <p:cNvSpPr txBox="1">
            <a:spLocks noChangeArrowheads="1"/>
          </p:cNvSpPr>
          <p:nvPr/>
        </p:nvSpPr>
        <p:spPr bwMode="auto">
          <a:xfrm>
            <a:off x="206375" y="333375"/>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smtClean="0">
                <a:solidFill>
                  <a:srgbClr val="33CC33"/>
                </a:solidFill>
                <a:ea typeface="仿宋_GB2312" pitchFamily="49" charset="-122"/>
              </a:rPr>
              <a:t>//Node declaration (</a:t>
            </a:r>
            <a:r>
              <a:rPr kumimoji="1" lang="zh-CN" altLang="en-US" sz="2400" dirty="0" smtClean="0">
                <a:solidFill>
                  <a:srgbClr val="33CC33"/>
                </a:solidFill>
                <a:ea typeface="仿宋_GB2312" pitchFamily="49" charset="-122"/>
              </a:rPr>
              <a:t>严蔚敏书</a:t>
            </a:r>
            <a:r>
              <a:rPr kumimoji="1" lang="en-US" altLang="zh-CN" sz="2400" dirty="0" smtClean="0">
                <a:solidFill>
                  <a:srgbClr val="33CC33"/>
                </a:solidFill>
                <a:ea typeface="仿宋_GB2312" pitchFamily="49" charset="-122"/>
              </a:rPr>
              <a:t>)</a:t>
            </a:r>
            <a:endParaRPr kumimoji="1" lang="en-US" altLang="zh-CN" sz="2400" dirty="0">
              <a:solidFill>
                <a:srgbClr val="33CC33"/>
              </a:solidFill>
              <a:ea typeface="仿宋_GB2312" pitchFamily="49" charset="-122"/>
            </a:endParaRPr>
          </a:p>
        </p:txBody>
      </p:sp>
      <p:sp>
        <p:nvSpPr>
          <p:cNvPr id="11" name="Text Box 51"/>
          <p:cNvSpPr txBox="1">
            <a:spLocks noChangeArrowheads="1"/>
          </p:cNvSpPr>
          <p:nvPr/>
        </p:nvSpPr>
        <p:spPr bwMode="auto">
          <a:xfrm>
            <a:off x="4427984" y="2999905"/>
            <a:ext cx="16005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ATOM </a:t>
            </a:r>
            <a:r>
              <a:rPr lang="en-US" altLang="zh-CN" sz="2000" b="1" dirty="0">
                <a:ea typeface="幼圆" panose="02010509060101010101" pitchFamily="49" charset="-122"/>
              </a:rPr>
              <a:t>node</a:t>
            </a:r>
            <a:endParaRPr lang="en-US" altLang="zh-CN" sz="2000" b="1" dirty="0">
              <a:ea typeface="幼圆" panose="02010509060101010101" pitchFamily="49" charset="-122"/>
            </a:endParaRPr>
          </a:p>
        </p:txBody>
      </p:sp>
      <p:sp>
        <p:nvSpPr>
          <p:cNvPr id="12" name="Text Box 52"/>
          <p:cNvSpPr txBox="1">
            <a:spLocks noChangeArrowheads="1"/>
          </p:cNvSpPr>
          <p:nvPr/>
        </p:nvSpPr>
        <p:spPr bwMode="auto">
          <a:xfrm>
            <a:off x="4427984" y="407506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LIST </a:t>
            </a:r>
            <a:r>
              <a:rPr lang="en-US" altLang="zh-CN" sz="2000" b="1" dirty="0">
                <a:ea typeface="幼圆" panose="02010509060101010101" pitchFamily="49" charset="-122"/>
              </a:rPr>
              <a:t>node</a:t>
            </a:r>
            <a:endParaRPr lang="en-US" altLang="zh-CN" sz="2000" b="1" dirty="0">
              <a:ea typeface="幼圆" panose="02010509060101010101" pitchFamily="49" charset="-122"/>
            </a:endParaRPr>
          </a:p>
        </p:txBody>
      </p:sp>
      <p:grpSp>
        <p:nvGrpSpPr>
          <p:cNvPr id="3" name="组合 2"/>
          <p:cNvGrpSpPr/>
          <p:nvPr/>
        </p:nvGrpSpPr>
        <p:grpSpPr>
          <a:xfrm>
            <a:off x="4427984" y="4653384"/>
            <a:ext cx="4629724" cy="431800"/>
            <a:chOff x="4478780" y="3210271"/>
            <a:chExt cx="4629724" cy="431800"/>
          </a:xfrm>
        </p:grpSpPr>
        <p:sp>
          <p:nvSpPr>
            <p:cNvPr id="8" name="Rectangle 6"/>
            <p:cNvSpPr>
              <a:spLocks noChangeArrowheads="1"/>
            </p:cNvSpPr>
            <p:nvPr/>
          </p:nvSpPr>
          <p:spPr bwMode="auto">
            <a:xfrm>
              <a:off x="4478780" y="3210271"/>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a:solidFill>
                    <a:srgbClr val="FFFF00"/>
                  </a:solidFill>
                  <a:latin typeface="Times New Roman" panose="02020603050405020304" pitchFamily="18" charset="0"/>
                  <a:cs typeface="Times New Roman" panose="02020603050405020304" pitchFamily="18" charset="0"/>
                </a:rPr>
                <a:t>tag=</a:t>
              </a:r>
              <a:r>
                <a:rPr lang="en-US" altLang="zh-CN" b="1" dirty="0">
                  <a:solidFill>
                    <a:srgbClr val="FFFF00"/>
                  </a:solidFill>
                  <a:latin typeface="Times New Roman" panose="02020603050405020304" pitchFamily="18" charset="0"/>
                  <a:cs typeface="Times New Roman" panose="02020603050405020304" pitchFamily="18" charset="0"/>
                </a:rPr>
                <a:t>1</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5637846" y="3210271"/>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FFFF00"/>
                  </a:solidFill>
                  <a:latin typeface="Times New Roman" panose="02020603050405020304" pitchFamily="18" charset="0"/>
                  <a:cs typeface="Times New Roman" panose="02020603050405020304" pitchFamily="18" charset="0"/>
                </a:rPr>
                <a:t>exp</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5" name="Rectangle 8"/>
            <p:cNvSpPr>
              <a:spLocks noChangeArrowheads="1"/>
            </p:cNvSpPr>
            <p:nvPr/>
          </p:nvSpPr>
          <p:spPr bwMode="auto">
            <a:xfrm>
              <a:off x="7955979" y="3210271"/>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6796912" y="3210271"/>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a:solidFill>
                    <a:srgbClr val="CC0000"/>
                  </a:solidFill>
                  <a:latin typeface="Times New Roman" panose="02020603050405020304" pitchFamily="18" charset="0"/>
                  <a:cs typeface="Times New Roman" panose="02020603050405020304" pitchFamily="18" charset="0"/>
                </a:rPr>
                <a:t>head</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4427984" y="3573944"/>
            <a:ext cx="4629724" cy="431800"/>
            <a:chOff x="4478780" y="4444098"/>
            <a:chExt cx="4629724" cy="431800"/>
          </a:xfrm>
        </p:grpSpPr>
        <p:sp>
          <p:nvSpPr>
            <p:cNvPr id="7" name="Rectangle 4"/>
            <p:cNvSpPr>
              <a:spLocks noChangeArrowheads="1"/>
            </p:cNvSpPr>
            <p:nvPr/>
          </p:nvSpPr>
          <p:spPr bwMode="auto">
            <a:xfrm>
              <a:off x="4478780" y="4444098"/>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tag=</a:t>
              </a: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a:solidFill>
                  <a:srgbClr val="FFFF00"/>
                </a:solidFill>
                <a:latin typeface="Times New Roman" panose="02020603050405020304" pitchFamily="18" charset="0"/>
                <a:cs typeface="Times New Roman" panose="02020603050405020304" pitchFamily="18" charset="0"/>
              </a:endParaRPr>
            </a:p>
          </p:txBody>
        </p:sp>
        <p:sp>
          <p:nvSpPr>
            <p:cNvPr id="14" name="Rectangle 5"/>
            <p:cNvSpPr>
              <a:spLocks noChangeArrowheads="1"/>
            </p:cNvSpPr>
            <p:nvPr/>
          </p:nvSpPr>
          <p:spPr bwMode="auto">
            <a:xfrm>
              <a:off x="5637846" y="4444098"/>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FFFF00"/>
                  </a:solidFill>
                  <a:latin typeface="Times New Roman" panose="02020603050405020304" pitchFamily="18" charset="0"/>
                  <a:cs typeface="Times New Roman" panose="02020603050405020304" pitchFamily="18" charset="0"/>
                </a:rPr>
                <a:t>exp</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6" name="Rectangle 106"/>
            <p:cNvSpPr>
              <a:spLocks noChangeArrowheads="1"/>
            </p:cNvSpPr>
            <p:nvPr/>
          </p:nvSpPr>
          <p:spPr bwMode="auto">
            <a:xfrm>
              <a:off x="7955979" y="4444098"/>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FFFF00"/>
                  </a:solidFill>
                  <a:latin typeface="Times New Roman" panose="02020603050405020304" pitchFamily="18" charset="0"/>
                  <a:cs typeface="Times New Roman" panose="02020603050405020304" pitchFamily="18" charset="0"/>
                </a:rPr>
                <a:t>tail</a:t>
              </a:r>
              <a:endParaRPr lang="en-US" altLang="zh-CN" b="1" i="1">
                <a:solidFill>
                  <a:srgbClr val="FFFF00"/>
                </a:solidFill>
                <a:latin typeface="Times New Roman" panose="02020603050405020304" pitchFamily="18" charset="0"/>
                <a:cs typeface="Times New Roman" panose="02020603050405020304" pitchFamily="18" charset="0"/>
              </a:endParaRPr>
            </a:p>
          </p:txBody>
        </p:sp>
        <p:sp>
          <p:nvSpPr>
            <p:cNvPr id="13" name="Rectangle 106"/>
            <p:cNvSpPr>
              <a:spLocks noChangeArrowheads="1"/>
            </p:cNvSpPr>
            <p:nvPr/>
          </p:nvSpPr>
          <p:spPr bwMode="auto">
            <a:xfrm>
              <a:off x="6796912" y="4444098"/>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CC0000"/>
                  </a:solidFill>
                  <a:latin typeface="Times New Roman" panose="02020603050405020304" pitchFamily="18" charset="0"/>
                  <a:cs typeface="Times New Roman" panose="02020603050405020304" pitchFamily="18" charset="0"/>
                </a:rPr>
                <a:t>coef</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55576" y="2132856"/>
            <a:ext cx="7933208" cy="4021637"/>
          </a:xfrm>
          <a:prstGeom prst="rect">
            <a:avLst/>
          </a:prstGeom>
        </p:spPr>
      </p:pic>
      <p:graphicFrame>
        <p:nvGraphicFramePr>
          <p:cNvPr id="6" name="Object 34"/>
          <p:cNvGraphicFramePr>
            <a:graphicFrameLocks noChangeAspect="1"/>
          </p:cNvGraphicFramePr>
          <p:nvPr/>
        </p:nvGraphicFramePr>
        <p:xfrm>
          <a:off x="276225" y="357089"/>
          <a:ext cx="8558213" cy="1055687"/>
        </p:xfrm>
        <a:graphic>
          <a:graphicData uri="http://schemas.openxmlformats.org/presentationml/2006/ole">
            <mc:AlternateContent xmlns:mc="http://schemas.openxmlformats.org/markup-compatibility/2006">
              <mc:Choice xmlns:v="urn:schemas-microsoft-com:vml" Requires="v">
                <p:oleObj spid="_x0000_s154646" name="Equation" r:id="rId2" imgW="3708400" imgH="457200" progId="Equation.DSMT4">
                  <p:embed/>
                </p:oleObj>
              </mc:Choice>
              <mc:Fallback>
                <p:oleObj name="Equation" r:id="rId2" imgW="3708400" imgH="457200" progId="Equation.DSMT4">
                  <p:embed/>
                  <p:pic>
                    <p:nvPicPr>
                      <p:cNvPr id="0" name="图片 1546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357089"/>
                        <a:ext cx="8558213"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206375" y="944563"/>
            <a:ext cx="8686800" cy="452431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err="1">
                <a:latin typeface="Times New Roman" panose="02020603050405020304" pitchFamily="18" charset="0"/>
                <a:ea typeface="仿宋_GB2312" pitchFamily="49" charset="-122"/>
              </a:rPr>
              <a:t>enum</a:t>
            </a:r>
            <a:r>
              <a:rPr kumimoji="1" lang="en-US" altLang="zh-CN" sz="2400" b="1" dirty="0">
                <a:latin typeface="Times New Roman" panose="02020603050405020304" pitchFamily="18" charset="0"/>
                <a:ea typeface="仿宋_GB2312" pitchFamily="49" charset="-122"/>
              </a:rPr>
              <a:t> </a:t>
            </a:r>
            <a:r>
              <a:rPr kumimoji="1" lang="en-US" altLang="zh-CN" sz="2400" dirty="0">
                <a:latin typeface="Times New Roman" panose="02020603050405020304" pitchFamily="18" charset="0"/>
                <a:ea typeface="仿宋_GB2312" pitchFamily="49" charset="-122"/>
              </a:rPr>
              <a:t>Triple {</a:t>
            </a:r>
            <a:r>
              <a:rPr kumimoji="1" lang="en-US" altLang="zh-CN" sz="2400" dirty="0" err="1">
                <a:latin typeface="Times New Roman" panose="02020603050405020304" pitchFamily="18" charset="0"/>
                <a:ea typeface="仿宋_GB2312" pitchFamily="49" charset="-122"/>
              </a:rPr>
              <a:t>var</a:t>
            </a:r>
            <a:r>
              <a:rPr kumimoji="1" lang="en-US" altLang="zh-CN" sz="2400" dirty="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ptr</a:t>
            </a:r>
            <a:r>
              <a:rPr kumimoji="1" lang="en-US" altLang="zh-CN" sz="2400" dirty="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num</a:t>
            </a:r>
            <a:r>
              <a:rPr kumimoji="1" lang="en-US" altLang="zh-CN" sz="2400"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dirty="0">
                <a:solidFill>
                  <a:srgbClr val="33CC33"/>
                </a:solidFill>
                <a:ea typeface="仿宋_GB2312" pitchFamily="49" charset="-122"/>
              </a:rPr>
              <a:t>// </a:t>
            </a:r>
            <a:r>
              <a:rPr kumimoji="1" lang="en-US" altLang="zh-CN" sz="2400" dirty="0" err="1">
                <a:solidFill>
                  <a:srgbClr val="33CC33"/>
                </a:solidFill>
                <a:ea typeface="仿宋_GB2312" pitchFamily="49" charset="-122"/>
              </a:rPr>
              <a:t>var</a:t>
            </a:r>
            <a:r>
              <a:rPr kumimoji="1" lang="en-US" altLang="zh-CN" sz="2400" dirty="0">
                <a:solidFill>
                  <a:srgbClr val="33CC33"/>
                </a:solidFill>
                <a:ea typeface="仿宋_GB2312" pitchFamily="49" charset="-122"/>
              </a:rPr>
              <a:t> – head of list; </a:t>
            </a:r>
            <a:r>
              <a:rPr kumimoji="1" lang="en-US" altLang="zh-CN" sz="2400" dirty="0" err="1">
                <a:solidFill>
                  <a:srgbClr val="33CC33"/>
                </a:solidFill>
                <a:ea typeface="仿宋_GB2312" pitchFamily="49" charset="-122"/>
              </a:rPr>
              <a:t>ptr</a:t>
            </a:r>
            <a:r>
              <a:rPr kumimoji="1" lang="en-US" altLang="zh-CN" sz="2400" dirty="0">
                <a:solidFill>
                  <a:srgbClr val="33CC33"/>
                </a:solidFill>
                <a:ea typeface="仿宋_GB2312" pitchFamily="49" charset="-122"/>
              </a:rPr>
              <a:t> – head of sub-list; </a:t>
            </a:r>
            <a:r>
              <a:rPr kumimoji="1" lang="en-US" altLang="zh-CN" sz="2400" dirty="0" err="1">
                <a:solidFill>
                  <a:srgbClr val="33CC33"/>
                </a:solidFill>
                <a:ea typeface="仿宋_GB2312" pitchFamily="49" charset="-122"/>
              </a:rPr>
              <a:t>num</a:t>
            </a:r>
            <a:r>
              <a:rPr kumimoji="1" lang="en-US" altLang="zh-CN" sz="2400" dirty="0">
                <a:solidFill>
                  <a:srgbClr val="33CC33"/>
                </a:solidFill>
                <a:ea typeface="仿宋_GB2312" pitchFamily="49" charset="-122"/>
              </a:rPr>
              <a:t> – atom </a:t>
            </a:r>
            <a:endParaRPr kumimoji="1" lang="en-US" altLang="zh-CN" sz="2400" dirty="0">
              <a:solidFill>
                <a:srgbClr val="33CC33"/>
              </a:solidFill>
              <a:ea typeface="仿宋_GB2312" pitchFamily="49" charset="-122"/>
            </a:endParaRPr>
          </a:p>
          <a:p>
            <a:r>
              <a:rPr lang="en-US" altLang="zh-CN" sz="2400" b="1" dirty="0" err="1">
                <a:latin typeface="Times New Roman" panose="02020603050405020304" pitchFamily="18" charset="0"/>
                <a:ea typeface="仿宋_GB2312" pitchFamily="49" charset="-122"/>
              </a:rPr>
              <a:t>typedef</a:t>
            </a:r>
            <a:r>
              <a:rPr lang="en-US" altLang="zh-CN" sz="2400" b="1" dirty="0">
                <a:latin typeface="Times New Roman" panose="02020603050405020304" pitchFamily="18" charset="0"/>
                <a:ea typeface="仿宋_GB2312" pitchFamily="49" charset="-122"/>
              </a:rPr>
              <a:t> </a:t>
            </a:r>
            <a:r>
              <a:rPr lang="en-US" altLang="zh-CN" sz="2400" b="1" dirty="0" err="1">
                <a:latin typeface="Times New Roman" panose="02020603050405020304" pitchFamily="18" charset="0"/>
                <a:ea typeface="仿宋_GB2312" pitchFamily="49" charset="-122"/>
              </a:rPr>
              <a:t>struct</a:t>
            </a:r>
            <a:r>
              <a:rPr lang="en-US" altLang="zh-CN" sz="2400" b="1" dirty="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PolyNode</a:t>
            </a:r>
            <a:r>
              <a:rPr kumimoji="1" lang="en-US" altLang="zh-CN" sz="2400" dirty="0">
                <a:latin typeface="Times New Roman" panose="02020603050405020304" pitchFamily="18" charset="0"/>
                <a:ea typeface="仿宋_GB2312" pitchFamily="49" charset="-122"/>
              </a:rPr>
              <a:t> {</a:t>
            </a:r>
            <a:endParaRPr kumimoji="1" lang="en-US" altLang="zh-CN" sz="2400" dirty="0">
              <a:latin typeface="Times New Roman" panose="02020603050405020304" pitchFamily="18" charset="0"/>
              <a:ea typeface="仿宋_GB2312" pitchFamily="49" charset="-122"/>
            </a:endParaRPr>
          </a:p>
          <a:p>
            <a:r>
              <a:rPr kumimoji="1" lang="en-US" altLang="zh-CN" sz="2400" dirty="0" smtClean="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Triple</a:t>
            </a:r>
            <a:r>
              <a:rPr kumimoji="1" lang="en-US" altLang="zh-CN" sz="2400" dirty="0" smtClean="0">
                <a:latin typeface="Times New Roman" panose="02020603050405020304" pitchFamily="18" charset="0"/>
                <a:ea typeface="仿宋_GB2312" pitchFamily="49" charset="-122"/>
              </a:rPr>
              <a:t>  tag</a:t>
            </a:r>
            <a:r>
              <a:rPr kumimoji="1" lang="en-US" altLang="zh-CN" sz="2400"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dirty="0">
                <a:latin typeface="Times New Roman" panose="02020603050405020304" pitchFamily="18" charset="0"/>
                <a:ea typeface="仿宋_GB2312" pitchFamily="49" charset="-122"/>
              </a:rPr>
              <a:t> </a:t>
            </a:r>
            <a:r>
              <a:rPr kumimoji="1" lang="en-US" altLang="zh-CN" sz="2400" dirty="0" smtClean="0">
                <a:latin typeface="Times New Roman" panose="02020603050405020304" pitchFamily="18" charset="0"/>
                <a:ea typeface="仿宋_GB2312" pitchFamily="49" charset="-122"/>
              </a:rPr>
              <a:t>   </a:t>
            </a:r>
            <a:r>
              <a:rPr kumimoji="1" lang="en-US" altLang="zh-CN" sz="2400" b="1" dirty="0" err="1" smtClean="0">
                <a:latin typeface="Times New Roman" panose="02020603050405020304" pitchFamily="18" charset="0"/>
                <a:ea typeface="仿宋_GB2312" pitchFamily="49" charset="-122"/>
              </a:rPr>
              <a:t>int</a:t>
            </a:r>
            <a:r>
              <a:rPr kumimoji="1" lang="en-US" altLang="zh-CN" sz="2400" b="1" dirty="0" smtClean="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exp</a:t>
            </a:r>
            <a:r>
              <a:rPr kumimoji="1" lang="en-US" altLang="zh-CN" sz="2400" dirty="0" smtClean="0">
                <a:latin typeface="Times New Roman" panose="02020603050405020304" pitchFamily="18" charset="0"/>
                <a:ea typeface="仿宋_GB2312" pitchFamily="49" charset="-122"/>
              </a:rPr>
              <a:t>;</a:t>
            </a:r>
            <a:endParaRPr kumimoji="1" lang="en-US" altLang="zh-CN" sz="2400" dirty="0" smtClean="0">
              <a:latin typeface="Times New Roman" panose="02020603050405020304" pitchFamily="18" charset="0"/>
              <a:ea typeface="仿宋_GB2312" pitchFamily="49" charset="-122"/>
            </a:endParaRPr>
          </a:p>
          <a:p>
            <a:r>
              <a:rPr kumimoji="1" lang="en-US" altLang="zh-CN" sz="2400" b="1" dirty="0" smtClean="0">
                <a:latin typeface="Times New Roman" panose="02020603050405020304" pitchFamily="18" charset="0"/>
                <a:ea typeface="仿宋_GB2312" pitchFamily="49" charset="-122"/>
              </a:rPr>
              <a:t>    </a:t>
            </a:r>
            <a:r>
              <a:rPr kumimoji="1" lang="en-US" altLang="zh-CN" sz="2400" b="1" dirty="0" smtClean="0">
                <a:solidFill>
                  <a:srgbClr val="FFFF00"/>
                </a:solidFill>
                <a:latin typeface="Times New Roman" panose="02020603050405020304" pitchFamily="18" charset="0"/>
                <a:ea typeface="仿宋_GB2312" pitchFamily="49" charset="-122"/>
              </a:rPr>
              <a:t>union</a:t>
            </a:r>
            <a:r>
              <a:rPr kumimoji="1" lang="en-US" altLang="zh-CN" sz="2400" b="1" dirty="0" smtClean="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    char </a:t>
            </a:r>
            <a:r>
              <a:rPr kumimoji="1" lang="en-US" altLang="zh-CN" sz="2400" dirty="0" smtClean="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vrble</a:t>
            </a:r>
            <a:r>
              <a:rPr kumimoji="1" lang="en-US" altLang="zh-CN" sz="2400"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PolyNode</a:t>
            </a:r>
            <a:r>
              <a:rPr kumimoji="1" lang="en-US" altLang="zh-CN" sz="2400" dirty="0">
                <a:latin typeface="Times New Roman" panose="02020603050405020304" pitchFamily="18" charset="0"/>
                <a:ea typeface="仿宋_GB2312" pitchFamily="49" charset="-122"/>
              </a:rPr>
              <a:t> </a:t>
            </a:r>
            <a:r>
              <a:rPr kumimoji="1" lang="en-US" altLang="zh-CN" sz="2400" dirty="0" smtClean="0">
                <a:latin typeface="Times New Roman" panose="02020603050405020304" pitchFamily="18" charset="0"/>
                <a:ea typeface="仿宋_GB2312" pitchFamily="49" charset="-122"/>
              </a:rPr>
              <a:t> *</a:t>
            </a:r>
            <a:r>
              <a:rPr kumimoji="1" lang="en-US" altLang="zh-CN" sz="2400" dirty="0" err="1" smtClean="0">
                <a:latin typeface="Times New Roman" panose="02020603050405020304" pitchFamily="18" charset="0"/>
                <a:ea typeface="仿宋_GB2312" pitchFamily="49" charset="-122"/>
              </a:rPr>
              <a:t>hlink</a:t>
            </a:r>
            <a:r>
              <a:rPr kumimoji="1" lang="en-US" altLang="zh-CN" sz="2400"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 </a:t>
            </a:r>
            <a:endParaRPr kumimoji="1" lang="en-US" altLang="zh-CN" sz="2400" b="1" dirty="0">
              <a:latin typeface="Times New Roman" panose="02020603050405020304" pitchFamily="18" charset="0"/>
              <a:ea typeface="仿宋_GB2312" pitchFamily="49" charset="-122"/>
            </a:endParaRPr>
          </a:p>
          <a:p>
            <a:r>
              <a:rPr kumimoji="1" lang="en-US" altLang="zh-CN" sz="2400" dirty="0">
                <a:latin typeface="Times New Roman" panose="02020603050405020304" pitchFamily="18" charset="0"/>
                <a:ea typeface="仿宋_GB2312" pitchFamily="49" charset="-122"/>
              </a:rPr>
              <a:t>    </a:t>
            </a:r>
            <a:r>
              <a:rPr kumimoji="1" lang="en-US" altLang="zh-CN" sz="2400" dirty="0" smtClean="0">
                <a:latin typeface="Times New Roman" panose="02020603050405020304" pitchFamily="18" charset="0"/>
                <a:ea typeface="仿宋_GB2312" pitchFamily="49" charset="-122"/>
              </a:rPr>
              <a:t>    </a:t>
            </a:r>
            <a:r>
              <a:rPr kumimoji="1" lang="en-US" altLang="zh-CN" sz="2400" b="1" dirty="0">
                <a:latin typeface="Times New Roman" panose="02020603050405020304" pitchFamily="18" charset="0"/>
                <a:ea typeface="仿宋_GB2312" pitchFamily="49" charset="-122"/>
              </a:rPr>
              <a:t>double </a:t>
            </a:r>
            <a:r>
              <a:rPr kumimoji="1" lang="en-US" altLang="zh-CN" sz="2400" b="1" dirty="0" smtClean="0">
                <a:latin typeface="Times New Roman" panose="02020603050405020304" pitchFamily="18" charset="0"/>
                <a:ea typeface="仿宋_GB2312" pitchFamily="49" charset="-122"/>
              </a:rPr>
              <a:t> </a:t>
            </a:r>
            <a:r>
              <a:rPr kumimoji="1" lang="en-US" altLang="zh-CN" sz="2400" dirty="0" err="1" smtClean="0">
                <a:latin typeface="Times New Roman" panose="02020603050405020304" pitchFamily="18" charset="0"/>
                <a:ea typeface="仿宋_GB2312" pitchFamily="49" charset="-122"/>
              </a:rPr>
              <a:t>coef</a:t>
            </a:r>
            <a:r>
              <a:rPr kumimoji="1" lang="en-US" altLang="zh-CN" sz="2400"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    </a:t>
            </a:r>
            <a:r>
              <a:rPr kumimoji="1" lang="en-US" altLang="zh-CN" sz="2400" b="1" dirty="0" smtClean="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a:p>
            <a:r>
              <a:rPr kumimoji="1" lang="en-US" altLang="zh-CN" sz="2400" dirty="0">
                <a:latin typeface="Times New Roman" panose="02020603050405020304" pitchFamily="18" charset="0"/>
                <a:ea typeface="仿宋_GB2312" pitchFamily="49" charset="-122"/>
              </a:rPr>
              <a:t>    </a:t>
            </a:r>
            <a:r>
              <a:rPr kumimoji="1" lang="en-US" altLang="zh-CN" sz="2400" dirty="0" err="1" smtClean="0">
                <a:latin typeface="Times New Roman" panose="02020603050405020304" pitchFamily="18" charset="0"/>
                <a:ea typeface="仿宋_GB2312" pitchFamily="49" charset="-122"/>
              </a:rPr>
              <a:t>PolyNode</a:t>
            </a:r>
            <a:r>
              <a:rPr kumimoji="1" lang="en-US" altLang="zh-CN" sz="2400" dirty="0" smtClean="0">
                <a:latin typeface="Times New Roman" panose="02020603050405020304" pitchFamily="18" charset="0"/>
                <a:ea typeface="仿宋_GB2312" pitchFamily="49" charset="-122"/>
              </a:rPr>
              <a:t>  *</a:t>
            </a:r>
            <a:r>
              <a:rPr kumimoji="1" lang="en-US" altLang="zh-CN" sz="2400" dirty="0" err="1">
                <a:latin typeface="Times New Roman" panose="02020603050405020304" pitchFamily="18" charset="0"/>
                <a:ea typeface="仿宋_GB2312" pitchFamily="49" charset="-122"/>
              </a:rPr>
              <a:t>tlink</a:t>
            </a:r>
            <a:r>
              <a:rPr kumimoji="1" lang="en-US" altLang="zh-CN" sz="2400" dirty="0">
                <a:latin typeface="Times New Roman" panose="02020603050405020304" pitchFamily="18" charset="0"/>
                <a:ea typeface="仿宋_GB2312" pitchFamily="49" charset="-122"/>
              </a:rPr>
              <a:t>;</a:t>
            </a:r>
            <a:endParaRPr kumimoji="1" lang="en-US" altLang="zh-CN" sz="2400" dirty="0">
              <a:latin typeface="Times New Roman" panose="02020603050405020304" pitchFamily="18" charset="0"/>
              <a:ea typeface="仿宋_GB2312" pitchFamily="49" charset="-122"/>
            </a:endParaRPr>
          </a:p>
          <a:p>
            <a:r>
              <a:rPr kumimoji="1" lang="en-US" altLang="zh-CN" sz="2400" b="1" dirty="0">
                <a:latin typeface="Times New Roman" panose="02020603050405020304" pitchFamily="18" charset="0"/>
                <a:ea typeface="仿宋_GB2312" pitchFamily="49" charset="-122"/>
              </a:rPr>
              <a:t>};</a:t>
            </a:r>
            <a:endParaRPr kumimoji="1" lang="en-US" altLang="zh-CN" sz="2400" b="1" dirty="0">
              <a:latin typeface="Times New Roman" panose="02020603050405020304" pitchFamily="18" charset="0"/>
              <a:ea typeface="仿宋_GB2312" pitchFamily="49" charset="-122"/>
            </a:endParaRPr>
          </a:p>
        </p:txBody>
      </p:sp>
      <p:sp>
        <p:nvSpPr>
          <p:cNvPr id="68613" name="Text Box 5"/>
          <p:cNvSpPr txBox="1">
            <a:spLocks noChangeArrowheads="1"/>
          </p:cNvSpPr>
          <p:nvPr/>
        </p:nvSpPr>
        <p:spPr bwMode="auto">
          <a:xfrm>
            <a:off x="206375" y="333375"/>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smtClean="0">
                <a:solidFill>
                  <a:srgbClr val="33CC33"/>
                </a:solidFill>
                <a:ea typeface="仿宋_GB2312" pitchFamily="49" charset="-122"/>
              </a:rPr>
              <a:t>//Node declaration (</a:t>
            </a:r>
            <a:r>
              <a:rPr kumimoji="1" lang="zh-CN" altLang="en-US" sz="2400" dirty="0" smtClean="0">
                <a:solidFill>
                  <a:srgbClr val="33CC33"/>
                </a:solidFill>
                <a:ea typeface="仿宋_GB2312" pitchFamily="49" charset="-122"/>
              </a:rPr>
              <a:t>殷人昆书</a:t>
            </a:r>
            <a:r>
              <a:rPr kumimoji="1" lang="en-US" altLang="zh-CN" sz="2400" dirty="0" smtClean="0">
                <a:solidFill>
                  <a:srgbClr val="33CC33"/>
                </a:solidFill>
                <a:ea typeface="仿宋_GB2312" pitchFamily="49" charset="-122"/>
              </a:rPr>
              <a:t>)</a:t>
            </a:r>
            <a:endParaRPr kumimoji="1" lang="en-US" altLang="zh-CN" sz="2400" dirty="0">
              <a:solidFill>
                <a:srgbClr val="33CC33"/>
              </a:solidFill>
              <a:ea typeface="仿宋_GB2312" pitchFamily="49" charset="-122"/>
            </a:endParaRPr>
          </a:p>
        </p:txBody>
      </p:sp>
      <p:sp>
        <p:nvSpPr>
          <p:cNvPr id="9" name="Text Box 51"/>
          <p:cNvSpPr txBox="1">
            <a:spLocks noChangeArrowheads="1"/>
          </p:cNvSpPr>
          <p:nvPr/>
        </p:nvSpPr>
        <p:spPr bwMode="auto">
          <a:xfrm>
            <a:off x="4427984" y="4253026"/>
            <a:ext cx="16005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ATOM </a:t>
            </a:r>
            <a:r>
              <a:rPr lang="en-US" altLang="zh-CN" sz="2000" b="1" dirty="0">
                <a:ea typeface="幼圆" panose="02010509060101010101" pitchFamily="49" charset="-122"/>
              </a:rPr>
              <a:t>node</a:t>
            </a:r>
            <a:endParaRPr lang="en-US" altLang="zh-CN" sz="2000" b="1" dirty="0">
              <a:ea typeface="幼圆" panose="02010509060101010101" pitchFamily="49" charset="-122"/>
            </a:endParaRPr>
          </a:p>
        </p:txBody>
      </p:sp>
      <p:sp>
        <p:nvSpPr>
          <p:cNvPr id="10" name="Text Box 52"/>
          <p:cNvSpPr txBox="1">
            <a:spLocks noChangeArrowheads="1"/>
          </p:cNvSpPr>
          <p:nvPr/>
        </p:nvSpPr>
        <p:spPr bwMode="auto">
          <a:xfrm>
            <a:off x="4427984" y="3176141"/>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LIST </a:t>
            </a:r>
            <a:r>
              <a:rPr lang="en-US" altLang="zh-CN" sz="2000" b="1" dirty="0">
                <a:ea typeface="幼圆" panose="02010509060101010101" pitchFamily="49" charset="-122"/>
              </a:rPr>
              <a:t>node</a:t>
            </a:r>
            <a:endParaRPr lang="en-US" altLang="zh-CN" sz="2000" b="1" dirty="0">
              <a:ea typeface="幼圆" panose="02010509060101010101" pitchFamily="49" charset="-122"/>
            </a:endParaRPr>
          </a:p>
        </p:txBody>
      </p:sp>
      <p:grpSp>
        <p:nvGrpSpPr>
          <p:cNvPr id="22" name="组合 21"/>
          <p:cNvGrpSpPr/>
          <p:nvPr/>
        </p:nvGrpSpPr>
        <p:grpSpPr>
          <a:xfrm>
            <a:off x="4427984" y="3645272"/>
            <a:ext cx="4649388" cy="431800"/>
            <a:chOff x="4427984" y="3484579"/>
            <a:chExt cx="4649388" cy="431800"/>
          </a:xfrm>
        </p:grpSpPr>
        <p:sp>
          <p:nvSpPr>
            <p:cNvPr id="7" name="Rectangle 6"/>
            <p:cNvSpPr>
              <a:spLocks noChangeArrowheads="1"/>
            </p:cNvSpPr>
            <p:nvPr/>
          </p:nvSpPr>
          <p:spPr bwMode="auto">
            <a:xfrm>
              <a:off x="4427984" y="3484579"/>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a:solidFill>
                    <a:srgbClr val="FFFF00"/>
                  </a:solidFill>
                  <a:latin typeface="Times New Roman" panose="02020603050405020304" pitchFamily="18" charset="0"/>
                  <a:cs typeface="Times New Roman" panose="02020603050405020304" pitchFamily="18" charset="0"/>
                </a:rPr>
                <a:t>tag=</a:t>
              </a:r>
              <a:r>
                <a:rPr lang="en-US" altLang="zh-CN" b="1" dirty="0">
                  <a:solidFill>
                    <a:srgbClr val="FFFF00"/>
                  </a:solidFill>
                  <a:latin typeface="Times New Roman" panose="02020603050405020304" pitchFamily="18" charset="0"/>
                  <a:cs typeface="Times New Roman" panose="02020603050405020304" pitchFamily="18" charset="0"/>
                </a:rPr>
                <a:t>1</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5593605" y="3484579"/>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FFFF00"/>
                  </a:solidFill>
                  <a:latin typeface="Times New Roman" panose="02020603050405020304" pitchFamily="18" charset="0"/>
                  <a:cs typeface="Times New Roman" panose="02020603050405020304" pitchFamily="18" charset="0"/>
                </a:rPr>
                <a:t>exp</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2" name="Rectangle 8"/>
            <p:cNvSpPr>
              <a:spLocks noChangeArrowheads="1"/>
            </p:cNvSpPr>
            <p:nvPr/>
          </p:nvSpPr>
          <p:spPr bwMode="auto">
            <a:xfrm>
              <a:off x="7924847" y="3484579"/>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smtClean="0">
                  <a:solidFill>
                    <a:srgbClr val="FFFF00"/>
                  </a:solidFill>
                  <a:latin typeface="Times New Roman" panose="02020603050405020304" pitchFamily="18" charset="0"/>
                  <a:cs typeface="Times New Roman" panose="02020603050405020304" pitchFamily="18" charset="0"/>
                </a:rPr>
                <a:t>tlink</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6759226" y="3484579"/>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smtClean="0">
                  <a:solidFill>
                    <a:srgbClr val="CC0000"/>
                  </a:solidFill>
                  <a:latin typeface="Times New Roman" panose="02020603050405020304" pitchFamily="18" charset="0"/>
                  <a:cs typeface="Times New Roman" panose="02020603050405020304" pitchFamily="18" charset="0"/>
                </a:rPr>
                <a:t>hlink</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grpSp>
        <p:nvGrpSpPr>
          <p:cNvPr id="23" name="组合 22"/>
          <p:cNvGrpSpPr/>
          <p:nvPr/>
        </p:nvGrpSpPr>
        <p:grpSpPr>
          <a:xfrm>
            <a:off x="4427984" y="4718406"/>
            <a:ext cx="4649388" cy="431800"/>
            <a:chOff x="4427984" y="4718406"/>
            <a:chExt cx="4649388" cy="431800"/>
          </a:xfrm>
        </p:grpSpPr>
        <p:sp>
          <p:nvSpPr>
            <p:cNvPr id="6" name="Rectangle 4"/>
            <p:cNvSpPr>
              <a:spLocks noChangeArrowheads="1"/>
            </p:cNvSpPr>
            <p:nvPr/>
          </p:nvSpPr>
          <p:spPr bwMode="auto">
            <a:xfrm>
              <a:off x="4427984" y="471840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smtClean="0">
                  <a:solidFill>
                    <a:srgbClr val="FFFF00"/>
                  </a:solidFill>
                  <a:latin typeface="Times New Roman" panose="02020603050405020304" pitchFamily="18" charset="0"/>
                  <a:cs typeface="Times New Roman" panose="02020603050405020304" pitchFamily="18" charset="0"/>
                </a:rPr>
                <a:t>tag=</a:t>
              </a:r>
              <a:r>
                <a:rPr lang="en-US" altLang="zh-CN" b="1" dirty="0">
                  <a:solidFill>
                    <a:srgbClr val="FFFF00"/>
                  </a:solidFill>
                  <a:latin typeface="Times New Roman" panose="02020603050405020304" pitchFamily="18" charset="0"/>
                  <a:cs typeface="Times New Roman" panose="02020603050405020304" pitchFamily="18" charset="0"/>
                </a:rPr>
                <a:t>2</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5593605" y="471840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FFFF00"/>
                  </a:solidFill>
                  <a:latin typeface="Times New Roman" panose="02020603050405020304" pitchFamily="18" charset="0"/>
                  <a:cs typeface="Times New Roman" panose="02020603050405020304" pitchFamily="18" charset="0"/>
                </a:rPr>
                <a:t>exp</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3" name="Rectangle 106"/>
            <p:cNvSpPr>
              <a:spLocks noChangeArrowheads="1"/>
            </p:cNvSpPr>
            <p:nvPr/>
          </p:nvSpPr>
          <p:spPr bwMode="auto">
            <a:xfrm>
              <a:off x="7924847" y="4718406"/>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smtClean="0">
                  <a:solidFill>
                    <a:srgbClr val="FFFF00"/>
                  </a:solidFill>
                  <a:latin typeface="Times New Roman" panose="02020603050405020304" pitchFamily="18" charset="0"/>
                  <a:cs typeface="Times New Roman" panose="02020603050405020304" pitchFamily="18" charset="0"/>
                </a:rPr>
                <a:t>tlink</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5" name="Rectangle 106"/>
            <p:cNvSpPr>
              <a:spLocks noChangeArrowheads="1"/>
            </p:cNvSpPr>
            <p:nvPr/>
          </p:nvSpPr>
          <p:spPr bwMode="auto">
            <a:xfrm>
              <a:off x="6759226" y="4718406"/>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CC0000"/>
                  </a:solidFill>
                  <a:latin typeface="Times New Roman" panose="02020603050405020304" pitchFamily="18" charset="0"/>
                  <a:cs typeface="Times New Roman" panose="02020603050405020304" pitchFamily="18" charset="0"/>
                </a:rPr>
                <a:t>coef</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sp>
        <p:nvSpPr>
          <p:cNvPr id="18" name="Text Box 52"/>
          <p:cNvSpPr txBox="1">
            <a:spLocks noChangeArrowheads="1"/>
          </p:cNvSpPr>
          <p:nvPr/>
        </p:nvSpPr>
        <p:spPr bwMode="auto">
          <a:xfrm>
            <a:off x="4427984" y="2010289"/>
            <a:ext cx="14975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ea typeface="幼圆" panose="02010509060101010101" pitchFamily="49" charset="-122"/>
              </a:rPr>
              <a:t>Head node</a:t>
            </a:r>
            <a:endParaRPr lang="en-US" altLang="zh-CN" sz="2000" b="1" dirty="0">
              <a:ea typeface="幼圆" panose="02010509060101010101" pitchFamily="49" charset="-122"/>
            </a:endParaRPr>
          </a:p>
        </p:txBody>
      </p:sp>
      <p:grpSp>
        <p:nvGrpSpPr>
          <p:cNvPr id="21" name="组合 20"/>
          <p:cNvGrpSpPr/>
          <p:nvPr/>
        </p:nvGrpSpPr>
        <p:grpSpPr>
          <a:xfrm>
            <a:off x="4427984" y="2474783"/>
            <a:ext cx="4649388" cy="431800"/>
            <a:chOff x="4427984" y="2474783"/>
            <a:chExt cx="4649388" cy="431800"/>
          </a:xfrm>
        </p:grpSpPr>
        <p:sp>
          <p:nvSpPr>
            <p:cNvPr id="16" name="Rectangle 6"/>
            <p:cNvSpPr>
              <a:spLocks noChangeArrowheads="1"/>
            </p:cNvSpPr>
            <p:nvPr/>
          </p:nvSpPr>
          <p:spPr bwMode="auto">
            <a:xfrm>
              <a:off x="4427984" y="247478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smtClean="0">
                  <a:solidFill>
                    <a:srgbClr val="FFFF00"/>
                  </a:solidFill>
                  <a:latin typeface="Times New Roman" panose="02020603050405020304" pitchFamily="18" charset="0"/>
                  <a:cs typeface="Times New Roman" panose="02020603050405020304" pitchFamily="18" charset="0"/>
                </a:rPr>
                <a:t>tag=</a:t>
              </a:r>
              <a:r>
                <a:rPr lang="en-US" altLang="zh-CN" b="1" dirty="0" smtClean="0">
                  <a:solidFill>
                    <a:srgbClr val="FFFF00"/>
                  </a:solidFill>
                  <a:latin typeface="Times New Roman" panose="02020603050405020304" pitchFamily="18" charset="0"/>
                  <a:cs typeface="Times New Roman" panose="02020603050405020304" pitchFamily="18" charset="0"/>
                </a:rPr>
                <a:t>0</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17" name="Rectangle 7"/>
            <p:cNvSpPr>
              <a:spLocks noChangeArrowheads="1"/>
            </p:cNvSpPr>
            <p:nvPr/>
          </p:nvSpPr>
          <p:spPr bwMode="auto">
            <a:xfrm>
              <a:off x="5593605" y="247478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a:solidFill>
                    <a:srgbClr val="FFFF00"/>
                  </a:solidFill>
                  <a:latin typeface="Times New Roman" panose="02020603050405020304" pitchFamily="18" charset="0"/>
                  <a:cs typeface="Times New Roman" panose="02020603050405020304" pitchFamily="18" charset="0"/>
                </a:rPr>
                <a:t>exp</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19" name="Rectangle 8"/>
            <p:cNvSpPr>
              <a:spLocks noChangeArrowheads="1"/>
            </p:cNvSpPr>
            <p:nvPr/>
          </p:nvSpPr>
          <p:spPr bwMode="auto">
            <a:xfrm>
              <a:off x="7924847" y="2474783"/>
              <a:ext cx="1152525"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smtClean="0">
                  <a:solidFill>
                    <a:srgbClr val="FFFF00"/>
                  </a:solidFill>
                  <a:latin typeface="Times New Roman" panose="02020603050405020304" pitchFamily="18" charset="0"/>
                  <a:cs typeface="Times New Roman" panose="02020603050405020304" pitchFamily="18" charset="0"/>
                </a:rPr>
                <a:t>tlink</a:t>
              </a:r>
              <a:endParaRPr lang="en-US" altLang="zh-CN" b="1" i="1" dirty="0">
                <a:solidFill>
                  <a:srgbClr val="FFFF00"/>
                </a:solidFill>
                <a:latin typeface="Times New Roman" panose="02020603050405020304" pitchFamily="18" charset="0"/>
                <a:cs typeface="Times New Roman" panose="02020603050405020304" pitchFamily="18" charset="0"/>
              </a:endParaRPr>
            </a:p>
          </p:txBody>
        </p:sp>
        <p:sp>
          <p:nvSpPr>
            <p:cNvPr id="20" name="Rectangle 8"/>
            <p:cNvSpPr>
              <a:spLocks noChangeArrowheads="1"/>
            </p:cNvSpPr>
            <p:nvPr/>
          </p:nvSpPr>
          <p:spPr bwMode="auto">
            <a:xfrm>
              <a:off x="6759226" y="2474783"/>
              <a:ext cx="1152525" cy="431800"/>
            </a:xfrm>
            <a:prstGeom prst="rect">
              <a:avLst/>
            </a:prstGeom>
            <a:solidFill>
              <a:schemeClr val="accent1"/>
            </a:solidFill>
            <a:ln w="38100">
              <a:solidFill>
                <a:srgbClr val="C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dirty="0" err="1" smtClean="0">
                  <a:solidFill>
                    <a:srgbClr val="CC0000"/>
                  </a:solidFill>
                  <a:latin typeface="Times New Roman" panose="02020603050405020304" pitchFamily="18" charset="0"/>
                  <a:cs typeface="Times New Roman" panose="02020603050405020304" pitchFamily="18" charset="0"/>
                </a:rPr>
                <a:t>vrble</a:t>
              </a:r>
              <a:endParaRPr lang="en-US" altLang="zh-CN" b="1" i="1" dirty="0">
                <a:solidFill>
                  <a:srgbClr val="CC0000"/>
                </a:solidFill>
                <a:latin typeface="Times New Roman" panose="02020603050405020304" pitchFamily="18" charset="0"/>
                <a:cs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endParaRPr lang="en-US" altLang="zh-CN"/>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solidFill>
                  <a:schemeClr val="tx1"/>
                </a:solidFill>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a:t>
            </a:r>
            <a:r>
              <a:rPr lang="en-US" altLang="zh-CN" dirty="0" smtClean="0">
                <a:latin typeface="Arial" panose="020B0604020202020204" pitchFamily="34" charset="0"/>
              </a:rPr>
              <a:t>List</a:t>
            </a:r>
            <a:endParaRPr lang="en-US" altLang="zh-CN" dirty="0" smtClean="0">
              <a:latin typeface="Arial" panose="020B0604020202020204" pitchFamily="34" charset="0"/>
            </a:endParaRPr>
          </a:p>
          <a:p>
            <a:r>
              <a:rPr lang="en-US" altLang="zh-CN" dirty="0" smtClean="0">
                <a:solidFill>
                  <a:srgbClr val="FFFF00"/>
                </a:solidFill>
                <a:latin typeface="Arial" panose="020B0604020202020204" pitchFamily="34" charset="0"/>
              </a:rPr>
              <a:t>Recursive </a:t>
            </a:r>
            <a:r>
              <a:rPr lang="en-US" altLang="zh-CN" dirty="0">
                <a:solidFill>
                  <a:srgbClr val="FFFF00"/>
                </a:solidFill>
                <a:latin typeface="Arial" panose="020B0604020202020204" pitchFamily="34" charset="0"/>
              </a:rPr>
              <a:t>algorithms of General </a:t>
            </a:r>
            <a:r>
              <a:rPr lang="en-US" altLang="zh-CN" dirty="0" smtClean="0">
                <a:solidFill>
                  <a:srgbClr val="FFFF00"/>
                </a:solidFill>
                <a:latin typeface="Arial" panose="020B0604020202020204" pitchFamily="34" charset="0"/>
              </a:rPr>
              <a:t>list</a:t>
            </a:r>
            <a:endParaRPr lang="en-US" altLang="zh-CN" dirty="0" smtClean="0">
              <a:solidFill>
                <a:srgbClr val="FFFF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9" name="Rectangle 27"/>
          <p:cNvSpPr>
            <a:spLocks noChangeArrowheads="1"/>
          </p:cNvSpPr>
          <p:nvPr/>
        </p:nvSpPr>
        <p:spPr bwMode="auto">
          <a:xfrm>
            <a:off x="4715193" y="1412875"/>
            <a:ext cx="4211637" cy="4535488"/>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4" name="Rectangle 2"/>
          <p:cNvSpPr>
            <a:spLocks noGrp="1" noChangeArrowheads="1"/>
          </p:cNvSpPr>
          <p:nvPr>
            <p:ph type="title"/>
          </p:nvPr>
        </p:nvSpPr>
        <p:spPr/>
        <p:txBody>
          <a:bodyPr/>
          <a:lstStyle/>
          <a:p>
            <a:r>
              <a:rPr lang="en-US" altLang="zh-CN"/>
              <a:t>3D array</a:t>
            </a:r>
            <a:endParaRPr lang="en-US" altLang="zh-CN"/>
          </a:p>
        </p:txBody>
      </p:sp>
      <p:sp>
        <p:nvSpPr>
          <p:cNvPr id="74756" name="Text Box 4"/>
          <p:cNvSpPr txBox="1">
            <a:spLocks noChangeArrowheads="1"/>
          </p:cNvSpPr>
          <p:nvPr/>
        </p:nvSpPr>
        <p:spPr bwMode="auto">
          <a:xfrm>
            <a:off x="2195513" y="5437188"/>
            <a:ext cx="6840537" cy="1160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800" b="1">
                <a:effectLst>
                  <a:outerShdw blurRad="38100" dist="38100" dir="2700000" algn="tl">
                    <a:srgbClr val="010199"/>
                  </a:outerShdw>
                </a:effectLst>
                <a:latin typeface="Times New Roman" panose="02020603050405020304" pitchFamily="18" charset="0"/>
                <a:ea typeface="仿宋_GB2312" pitchFamily="49" charset="-122"/>
              </a:rPr>
              <a:t>Row-first: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endPar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endParaRPr>
          </a:p>
          <a:p>
            <a:pPr>
              <a:lnSpc>
                <a:spcPct val="150000"/>
              </a:lnSpc>
            </a:pP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LOC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i</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j</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k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a</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 (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i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n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s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j * s + k </a:t>
            </a:r>
            <a:r>
              <a:rPr kumimoji="1" lang="en-US" altLang="zh-CN" sz="2800" b="1">
                <a:effectLst>
                  <a:outerShdw blurRad="38100" dist="38100" dir="2700000" algn="tl">
                    <a:srgbClr val="010199"/>
                  </a:outerShdw>
                </a:effectLst>
                <a:latin typeface="Times New Roman" panose="02020603050405020304" pitchFamily="18" charset="0"/>
                <a:ea typeface="楷体_GB2312" pitchFamily="49" charset="-122"/>
              </a:rPr>
              <a:t>) * </a:t>
            </a:r>
            <a:r>
              <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rPr>
              <a:t>l</a:t>
            </a:r>
            <a:endParaRPr kumimoji="1" lang="en-US" altLang="zh-CN" sz="2800" b="1" i="1">
              <a:effectLst>
                <a:outerShdw blurRad="38100" dist="38100" dir="2700000" algn="tl">
                  <a:srgbClr val="010199"/>
                </a:outerShdw>
              </a:effectLst>
              <a:latin typeface="Times New Roman" panose="02020603050405020304" pitchFamily="18" charset="0"/>
              <a:ea typeface="楷体_GB2312" pitchFamily="49" charset="-122"/>
            </a:endParaRPr>
          </a:p>
        </p:txBody>
      </p:sp>
      <p:sp>
        <p:nvSpPr>
          <p:cNvPr id="74780" name="Line 28"/>
          <p:cNvSpPr>
            <a:spLocks noChangeShapeType="1"/>
          </p:cNvSpPr>
          <p:nvPr/>
        </p:nvSpPr>
        <p:spPr bwMode="auto">
          <a:xfrm>
            <a:off x="395288"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1" name="Line 29"/>
          <p:cNvSpPr>
            <a:spLocks noChangeShapeType="1"/>
          </p:cNvSpPr>
          <p:nvPr/>
        </p:nvSpPr>
        <p:spPr bwMode="auto">
          <a:xfrm>
            <a:off x="2051050"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2" name="Rectangle 30"/>
          <p:cNvSpPr>
            <a:spLocks noChangeArrowheads="1"/>
          </p:cNvSpPr>
          <p:nvPr/>
        </p:nvSpPr>
        <p:spPr bwMode="auto">
          <a:xfrm>
            <a:off x="395288" y="1268413"/>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a[0][0][0]</a:t>
            </a:r>
            <a:endParaRPr lang="en-US" altLang="zh-CN" dirty="0"/>
          </a:p>
        </p:txBody>
      </p:sp>
      <p:sp>
        <p:nvSpPr>
          <p:cNvPr id="74783" name="Rectangle 31"/>
          <p:cNvSpPr>
            <a:spLocks noChangeArrowheads="1"/>
          </p:cNvSpPr>
          <p:nvPr/>
        </p:nvSpPr>
        <p:spPr bwMode="auto">
          <a:xfrm>
            <a:off x="395288" y="1700213"/>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a[0][0][1]</a:t>
            </a:r>
            <a:endParaRPr lang="en-US" altLang="zh-CN" dirty="0"/>
          </a:p>
        </p:txBody>
      </p:sp>
      <p:sp>
        <p:nvSpPr>
          <p:cNvPr id="74784" name="Rectangle 32"/>
          <p:cNvSpPr>
            <a:spLocks noChangeArrowheads="1"/>
          </p:cNvSpPr>
          <p:nvPr/>
        </p:nvSpPr>
        <p:spPr bwMode="auto">
          <a:xfrm>
            <a:off x="395288" y="2636838"/>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a[0][n-1][s-1]</a:t>
            </a:r>
            <a:endParaRPr lang="en-US" altLang="zh-CN" dirty="0"/>
          </a:p>
        </p:txBody>
      </p:sp>
      <p:sp>
        <p:nvSpPr>
          <p:cNvPr id="74785" name="Rectangle 33"/>
          <p:cNvSpPr>
            <a:spLocks noChangeArrowheads="1"/>
          </p:cNvSpPr>
          <p:nvPr/>
        </p:nvSpPr>
        <p:spPr bwMode="auto">
          <a:xfrm>
            <a:off x="395288" y="3068638"/>
            <a:ext cx="1655762" cy="431800"/>
          </a:xfrm>
          <a:prstGeom prst="rect">
            <a:avLst/>
          </a:prstGeom>
          <a:solidFill>
            <a:schemeClr val="accent1">
              <a:lumMod val="75000"/>
            </a:schemeClr>
          </a:solidFill>
          <a:ln w="9525">
            <a:solidFill>
              <a:schemeClr val="tx1"/>
            </a:solidFill>
            <a:miter lim="800000"/>
          </a:ln>
          <a:effectLst/>
        </p:spPr>
        <p:txBody>
          <a:bodyPr wrap="none" anchor="ctr"/>
          <a:lstStyle/>
          <a:p>
            <a:pPr algn="ctr"/>
            <a:r>
              <a:rPr lang="en-US" altLang="zh-CN" dirty="0"/>
              <a:t>a[1][0][0]</a:t>
            </a:r>
            <a:endParaRPr lang="en-US" altLang="zh-CN" dirty="0"/>
          </a:p>
        </p:txBody>
      </p:sp>
      <p:sp>
        <p:nvSpPr>
          <p:cNvPr id="74786" name="Rectangle 34"/>
          <p:cNvSpPr>
            <a:spLocks noChangeArrowheads="1"/>
          </p:cNvSpPr>
          <p:nvPr/>
        </p:nvSpPr>
        <p:spPr bwMode="auto">
          <a:xfrm>
            <a:off x="395288" y="4005263"/>
            <a:ext cx="1655762" cy="431800"/>
          </a:xfrm>
          <a:prstGeom prst="rect">
            <a:avLst/>
          </a:prstGeom>
          <a:solidFill>
            <a:schemeClr val="accent1">
              <a:lumMod val="75000"/>
            </a:schemeClr>
          </a:solidFill>
          <a:ln w="9525">
            <a:solidFill>
              <a:schemeClr val="tx1"/>
            </a:solidFill>
            <a:miter lim="800000"/>
          </a:ln>
          <a:effectLst/>
        </p:spPr>
        <p:txBody>
          <a:bodyPr wrap="none" anchor="ctr"/>
          <a:lstStyle/>
          <a:p>
            <a:pPr algn="ctr"/>
            <a:r>
              <a:rPr lang="en-US" altLang="zh-CN" dirty="0"/>
              <a:t>a[1][n-1][s-1]</a:t>
            </a:r>
            <a:endParaRPr lang="en-US" altLang="zh-CN" dirty="0"/>
          </a:p>
        </p:txBody>
      </p:sp>
      <p:sp>
        <p:nvSpPr>
          <p:cNvPr id="74787" name="Rectangle 35"/>
          <p:cNvSpPr>
            <a:spLocks noChangeArrowheads="1"/>
          </p:cNvSpPr>
          <p:nvPr/>
        </p:nvSpPr>
        <p:spPr bwMode="auto">
          <a:xfrm>
            <a:off x="395288" y="5373688"/>
            <a:ext cx="1655762" cy="431800"/>
          </a:xfrm>
          <a:prstGeom prst="rect">
            <a:avLst/>
          </a:prstGeom>
          <a:solidFill>
            <a:srgbClr val="92D050"/>
          </a:solidFill>
          <a:ln w="9525">
            <a:solidFill>
              <a:schemeClr val="tx1"/>
            </a:solidFill>
            <a:miter lim="800000"/>
          </a:ln>
          <a:effectLst/>
        </p:spPr>
        <p:txBody>
          <a:bodyPr wrap="none" anchor="ctr"/>
          <a:lstStyle/>
          <a:p>
            <a:pPr algn="ctr"/>
            <a:r>
              <a:rPr lang="en-US" altLang="zh-CN" dirty="0"/>
              <a:t>a[m-1][0][0]</a:t>
            </a:r>
            <a:endParaRPr lang="en-US" altLang="zh-CN" dirty="0"/>
          </a:p>
        </p:txBody>
      </p:sp>
      <p:sp>
        <p:nvSpPr>
          <p:cNvPr id="74788" name="Rectangle 36"/>
          <p:cNvSpPr>
            <a:spLocks noChangeArrowheads="1"/>
          </p:cNvSpPr>
          <p:nvPr/>
        </p:nvSpPr>
        <p:spPr bwMode="auto">
          <a:xfrm>
            <a:off x="395288" y="6254750"/>
            <a:ext cx="1655762" cy="431800"/>
          </a:xfrm>
          <a:prstGeom prst="rect">
            <a:avLst/>
          </a:prstGeom>
          <a:solidFill>
            <a:srgbClr val="92D050"/>
          </a:solidFill>
          <a:ln w="9525">
            <a:solidFill>
              <a:schemeClr val="tx1"/>
            </a:solidFill>
            <a:miter lim="800000"/>
          </a:ln>
          <a:effectLst/>
        </p:spPr>
        <p:txBody>
          <a:bodyPr wrap="none" anchor="ctr"/>
          <a:lstStyle/>
          <a:p>
            <a:pPr algn="ctr"/>
            <a:r>
              <a:rPr lang="en-US" altLang="zh-CN"/>
              <a:t>a[m-1][n-1][s-1]</a:t>
            </a:r>
            <a:endParaRPr lang="en-US" altLang="zh-CN"/>
          </a:p>
        </p:txBody>
      </p:sp>
      <p:sp>
        <p:nvSpPr>
          <p:cNvPr id="74789" name="Line 37"/>
          <p:cNvSpPr>
            <a:spLocks noChangeShapeType="1"/>
          </p:cNvSpPr>
          <p:nvPr/>
        </p:nvSpPr>
        <p:spPr bwMode="auto">
          <a:xfrm>
            <a:off x="1187450" y="2276475"/>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0" name="Line 38"/>
          <p:cNvSpPr>
            <a:spLocks noChangeShapeType="1"/>
          </p:cNvSpPr>
          <p:nvPr/>
        </p:nvSpPr>
        <p:spPr bwMode="auto">
          <a:xfrm>
            <a:off x="1187450" y="3644900"/>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1" name="Line 39"/>
          <p:cNvSpPr>
            <a:spLocks noChangeShapeType="1"/>
          </p:cNvSpPr>
          <p:nvPr/>
        </p:nvSpPr>
        <p:spPr bwMode="auto">
          <a:xfrm>
            <a:off x="1187450" y="4581525"/>
            <a:ext cx="0" cy="64770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2" name="Line 40"/>
          <p:cNvSpPr>
            <a:spLocks noChangeShapeType="1"/>
          </p:cNvSpPr>
          <p:nvPr/>
        </p:nvSpPr>
        <p:spPr bwMode="auto">
          <a:xfrm>
            <a:off x="1187450" y="5878513"/>
            <a:ext cx="0" cy="287337"/>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6" name="Rectangle 44"/>
          <p:cNvSpPr>
            <a:spLocks noChangeArrowheads="1"/>
          </p:cNvSpPr>
          <p:nvPr/>
        </p:nvSpPr>
        <p:spPr bwMode="auto">
          <a:xfrm>
            <a:off x="-36513" y="1131888"/>
            <a:ext cx="41275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latin typeface="Times New Roman" panose="02020603050405020304" pitchFamily="18" charset="0"/>
                <a:ea typeface="楷体_GB2312" pitchFamily="49" charset="-122"/>
              </a:rPr>
              <a:t>a</a:t>
            </a:r>
            <a:endParaRPr kumimoji="1" lang="en-US" altLang="zh-CN" sz="3600" b="1" i="1">
              <a:latin typeface="Times New Roman" panose="02020603050405020304" pitchFamily="18" charset="0"/>
              <a:ea typeface="楷体_GB2312" pitchFamily="49" charset="-122"/>
            </a:endParaRPr>
          </a:p>
        </p:txBody>
      </p:sp>
      <p:pic>
        <p:nvPicPr>
          <p:cNvPr id="38" name="图片 37"/>
          <p:cNvPicPr>
            <a:picLocks noChangeAspect="1"/>
          </p:cNvPicPr>
          <p:nvPr/>
        </p:nvPicPr>
        <p:blipFill>
          <a:blip r:embed="rId1"/>
          <a:stretch>
            <a:fillRect/>
          </a:stretch>
        </p:blipFill>
        <p:spPr>
          <a:xfrm>
            <a:off x="4931894" y="4468811"/>
            <a:ext cx="3738938" cy="1227139"/>
          </a:xfrm>
          <a:prstGeom prst="rect">
            <a:avLst/>
          </a:prstGeom>
        </p:spPr>
      </p:pic>
      <p:pic>
        <p:nvPicPr>
          <p:cNvPr id="37" name="图片 36"/>
          <p:cNvPicPr>
            <a:picLocks noChangeAspect="1"/>
          </p:cNvPicPr>
          <p:nvPr/>
        </p:nvPicPr>
        <p:blipFill>
          <a:blip r:embed="rId1"/>
          <a:stretch>
            <a:fillRect/>
          </a:stretch>
        </p:blipFill>
        <p:spPr>
          <a:xfrm>
            <a:off x="4931894" y="3498138"/>
            <a:ext cx="3738938" cy="1227139"/>
          </a:xfrm>
          <a:prstGeom prst="rect">
            <a:avLst/>
          </a:prstGeom>
        </p:spPr>
      </p:pic>
      <p:pic>
        <p:nvPicPr>
          <p:cNvPr id="36" name="图片 35"/>
          <p:cNvPicPr>
            <a:picLocks noChangeAspect="1"/>
          </p:cNvPicPr>
          <p:nvPr/>
        </p:nvPicPr>
        <p:blipFill>
          <a:blip r:embed="rId1"/>
          <a:stretch>
            <a:fillRect/>
          </a:stretch>
        </p:blipFill>
        <p:spPr>
          <a:xfrm>
            <a:off x="4931894" y="2527465"/>
            <a:ext cx="3738938" cy="1227139"/>
          </a:xfrm>
          <a:prstGeom prst="rect">
            <a:avLst/>
          </a:prstGeom>
        </p:spPr>
      </p:pic>
      <p:pic>
        <p:nvPicPr>
          <p:cNvPr id="2" name="图片 1"/>
          <p:cNvPicPr>
            <a:picLocks noChangeAspect="1"/>
          </p:cNvPicPr>
          <p:nvPr/>
        </p:nvPicPr>
        <p:blipFill>
          <a:blip r:embed="rId1"/>
          <a:stretch>
            <a:fillRect/>
          </a:stretch>
        </p:blipFill>
        <p:spPr>
          <a:xfrm>
            <a:off x="4931894" y="1556792"/>
            <a:ext cx="3738938" cy="1227139"/>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z="3600" dirty="0" smtClean="0"/>
              <a:t>5.6 </a:t>
            </a:r>
            <a:r>
              <a:rPr lang="en-US" altLang="zh-CN" sz="3600" dirty="0"/>
              <a:t>Recursive algorithms of General list</a:t>
            </a:r>
            <a:endParaRPr lang="en-US" altLang="zh-CN" sz="3600" dirty="0"/>
          </a:p>
        </p:txBody>
      </p:sp>
      <p:sp>
        <p:nvSpPr>
          <p:cNvPr id="89091" name="Rectangle 3"/>
          <p:cNvSpPr>
            <a:spLocks noGrp="1" noChangeArrowheads="1"/>
          </p:cNvSpPr>
          <p:nvPr>
            <p:ph type="body" idx="1"/>
          </p:nvPr>
        </p:nvSpPr>
        <p:spPr/>
        <p:txBody>
          <a:bodyPr/>
          <a:lstStyle/>
          <a:p>
            <a:r>
              <a:rPr lang="zh-CN" altLang="en-US">
                <a:solidFill>
                  <a:srgbClr val="FFFF00"/>
                </a:solidFill>
              </a:rPr>
              <a:t>求广义表的深度</a:t>
            </a:r>
            <a:endParaRPr lang="zh-CN" altLang="en-US">
              <a:solidFill>
                <a:srgbClr val="FFFF00"/>
              </a:solidFill>
            </a:endParaRPr>
          </a:p>
          <a:p>
            <a:r>
              <a:rPr lang="zh-CN" altLang="en-US">
                <a:solidFill>
                  <a:srgbClr val="FFFF00"/>
                </a:solidFill>
              </a:rPr>
              <a:t>复制广义表</a:t>
            </a:r>
            <a:endParaRPr lang="zh-CN" altLang="en-US">
              <a:solidFill>
                <a:srgbClr val="FFFF00"/>
              </a:solidFill>
            </a:endParaRPr>
          </a:p>
          <a:p>
            <a:r>
              <a:rPr lang="zh-CN" altLang="en-US"/>
              <a:t>建立广义表的存储结构</a:t>
            </a:r>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t>Review of recursive function</a:t>
            </a:r>
            <a:endParaRPr lang="en-US" altLang="zh-CN"/>
          </a:p>
        </p:txBody>
      </p:sp>
      <p:sp>
        <p:nvSpPr>
          <p:cNvPr id="90115" name="Rectangle 3"/>
          <p:cNvSpPr>
            <a:spLocks noGrp="1" noChangeArrowheads="1"/>
          </p:cNvSpPr>
          <p:nvPr>
            <p:ph type="body" idx="1"/>
          </p:nvPr>
        </p:nvSpPr>
        <p:spPr/>
        <p:txBody>
          <a:bodyPr/>
          <a:lstStyle/>
          <a:p>
            <a:r>
              <a:rPr lang="zh-CN" altLang="en-US">
                <a:solidFill>
                  <a:srgbClr val="FFFF00"/>
                </a:solidFill>
              </a:rPr>
              <a:t>递归函数的特点</a:t>
            </a:r>
            <a:endParaRPr lang="zh-CN" altLang="en-US">
              <a:solidFill>
                <a:srgbClr val="FFFF00"/>
              </a:solidFill>
            </a:endParaRPr>
          </a:p>
          <a:p>
            <a:pPr lvl="1"/>
            <a:r>
              <a:rPr lang="zh-CN" altLang="en-US"/>
              <a:t>结构清晰</a:t>
            </a:r>
            <a:endParaRPr lang="zh-CN" altLang="en-US"/>
          </a:p>
          <a:p>
            <a:pPr lvl="1"/>
            <a:r>
              <a:rPr lang="zh-CN" altLang="en-US"/>
              <a:t>程序易读</a:t>
            </a:r>
            <a:endParaRPr lang="zh-CN" altLang="en-US"/>
          </a:p>
          <a:p>
            <a:pPr lvl="1"/>
            <a:r>
              <a:rPr lang="zh-CN" altLang="en-US"/>
              <a:t>正确性证明</a:t>
            </a:r>
            <a:endParaRPr lang="zh-CN" altLang="en-US"/>
          </a:p>
          <a:p>
            <a:r>
              <a:rPr lang="zh-CN" altLang="en-US">
                <a:solidFill>
                  <a:srgbClr val="FFFF00"/>
                </a:solidFill>
              </a:rPr>
              <a:t>设计递归函数的注意事项</a:t>
            </a:r>
            <a:endParaRPr lang="zh-CN" altLang="en-US">
              <a:solidFill>
                <a:srgbClr val="FFFF00"/>
              </a:solidFill>
            </a:endParaRPr>
          </a:p>
          <a:p>
            <a:pPr lvl="1"/>
            <a:r>
              <a:rPr lang="zh-CN" altLang="en-US"/>
              <a:t>函数的首部和规格说明，接口保持一致；</a:t>
            </a:r>
            <a:endParaRPr lang="zh-CN" altLang="en-US"/>
          </a:p>
          <a:p>
            <a:pPr lvl="1"/>
            <a:r>
              <a:rPr lang="zh-CN" altLang="en-US"/>
              <a:t>函数中的每一个调用都看成一个简单的操作</a:t>
            </a:r>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t>The depth of general list</a:t>
            </a:r>
            <a:endParaRPr lang="en-US" altLang="zh-CN"/>
          </a:p>
        </p:txBody>
      </p:sp>
      <p:sp>
        <p:nvSpPr>
          <p:cNvPr id="91139" name="Rectangle 3"/>
          <p:cNvSpPr>
            <a:spLocks noGrp="1" noChangeArrowheads="1"/>
          </p:cNvSpPr>
          <p:nvPr>
            <p:ph type="body" idx="1"/>
          </p:nvPr>
        </p:nvSpPr>
        <p:spPr>
          <a:xfrm>
            <a:off x="457200" y="1600200"/>
            <a:ext cx="8507413" cy="4530725"/>
          </a:xfrm>
        </p:spPr>
        <p:txBody>
          <a:bodyPr/>
          <a:lstStyle/>
          <a:p>
            <a:r>
              <a:rPr lang="zh-CN" altLang="en-US">
                <a:solidFill>
                  <a:srgbClr val="FFFF00"/>
                </a:solidFill>
              </a:rPr>
              <a:t>深度：广义表中括弧的重数。</a:t>
            </a:r>
            <a:endParaRPr lang="zh-CN" altLang="en-US">
              <a:solidFill>
                <a:srgbClr val="FFFF00"/>
              </a:solidFill>
            </a:endParaRPr>
          </a:p>
          <a:p>
            <a:pPr>
              <a:buFont typeface="Wingdings" panose="05000000000000000000" pitchFamily="2" charset="2"/>
              <a:buNone/>
            </a:pPr>
            <a:r>
              <a:rPr lang="zh-CN" altLang="en-US"/>
              <a:t>	广义表</a:t>
            </a:r>
            <a:r>
              <a:rPr kumimoji="1" lang="en-US" altLang="zh-CN" sz="2800">
                <a:cs typeface="Times New Roman" panose="02020603050405020304" pitchFamily="18" charset="0"/>
              </a:rPr>
              <a:t>LS = (</a:t>
            </a:r>
            <a:r>
              <a:rPr kumimoji="1" lang="en-US" altLang="zh-CN" sz="2800">
                <a:cs typeface="Times New Roman" panose="02020603050405020304" pitchFamily="18" charset="0"/>
                <a:sym typeface="Symbol" panose="05050102010706020507" pitchFamily="18" charset="2"/>
              </a:rPr>
              <a:t></a:t>
            </a:r>
            <a:r>
              <a:rPr kumimoji="1" lang="en-US" altLang="zh-CN" sz="2800" baseline="-25000">
                <a:cs typeface="Times New Roman" panose="02020603050405020304" pitchFamily="18" charset="0"/>
                <a:sym typeface="Symbol" panose="05050102010706020507" pitchFamily="18" charset="2"/>
              </a:rPr>
              <a:t>1</a:t>
            </a:r>
            <a:r>
              <a:rPr kumimoji="1" lang="en-US" altLang="zh-CN" sz="2800">
                <a:cs typeface="Times New Roman" panose="02020603050405020304" pitchFamily="18" charset="0"/>
                <a:sym typeface="Symbol" panose="05050102010706020507" pitchFamily="18" charset="2"/>
              </a:rPr>
              <a:t>,</a:t>
            </a:r>
            <a:r>
              <a:rPr kumimoji="1" lang="en-US" altLang="zh-CN" sz="2800" baseline="-25000">
                <a:cs typeface="Times New Roman" panose="02020603050405020304" pitchFamily="18" charset="0"/>
                <a:sym typeface="Symbol" panose="05050102010706020507" pitchFamily="18" charset="2"/>
              </a:rPr>
              <a:t>2</a:t>
            </a:r>
            <a:r>
              <a:rPr kumimoji="1" lang="en-US" altLang="zh-CN" sz="2800">
                <a:cs typeface="Times New Roman" panose="02020603050405020304" pitchFamily="18" charset="0"/>
                <a:sym typeface="Symbol" panose="05050102010706020507" pitchFamily="18" charset="2"/>
              </a:rPr>
              <a:t>,…, </a:t>
            </a:r>
            <a:r>
              <a:rPr kumimoji="1" lang="en-US" altLang="zh-CN" sz="2800" baseline="-25000">
                <a:cs typeface="Times New Roman" panose="02020603050405020304" pitchFamily="18" charset="0"/>
                <a:sym typeface="Symbol" panose="05050102010706020507" pitchFamily="18" charset="2"/>
              </a:rPr>
              <a:t>n</a:t>
            </a:r>
            <a:r>
              <a:rPr kumimoji="1" lang="en-US" altLang="zh-CN" sz="2800">
                <a:cs typeface="Times New Roman" panose="02020603050405020304" pitchFamily="18" charset="0"/>
                <a:sym typeface="Symbol" panose="05050102010706020507" pitchFamily="18" charset="2"/>
              </a:rPr>
              <a:t>)</a:t>
            </a:r>
            <a:r>
              <a:rPr kumimoji="1" lang="zh-CN" altLang="en-US" sz="2800">
                <a:cs typeface="Times New Roman" panose="02020603050405020304" pitchFamily="18" charset="0"/>
                <a:sym typeface="Symbol" panose="05050102010706020507" pitchFamily="18" charset="2"/>
              </a:rPr>
              <a:t>的深度</a:t>
            </a:r>
            <a:r>
              <a:rPr kumimoji="1" lang="en-US" altLang="zh-CN" sz="2800">
                <a:cs typeface="Times New Roman" panose="02020603050405020304" pitchFamily="18" charset="0"/>
                <a:sym typeface="Symbol" panose="05050102010706020507" pitchFamily="18" charset="2"/>
              </a:rPr>
              <a:t>Depth(LS) </a:t>
            </a:r>
            <a:r>
              <a:rPr kumimoji="1" lang="zh-CN" altLang="en-US" sz="2800">
                <a:cs typeface="Times New Roman" panose="02020603050405020304" pitchFamily="18" charset="0"/>
                <a:sym typeface="Symbol" panose="05050102010706020507" pitchFamily="18" charset="2"/>
              </a:rPr>
              <a:t>递归定义为：</a:t>
            </a:r>
            <a:endParaRPr kumimoji="1" lang="zh-CN" altLang="en-US" sz="2800">
              <a:cs typeface="Times New Roman" panose="02020603050405020304" pitchFamily="18" charset="0"/>
              <a:sym typeface="Symbol" panose="05050102010706020507" pitchFamily="18" charset="2"/>
            </a:endParaRPr>
          </a:p>
          <a:p>
            <a:pPr>
              <a:buFont typeface="Wingdings" panose="05000000000000000000" pitchFamily="2" charset="2"/>
              <a:buNone/>
            </a:pPr>
            <a:r>
              <a:rPr kumimoji="1" lang="zh-CN" altLang="en-US" sz="2800">
                <a:cs typeface="Times New Roman" panose="02020603050405020304" pitchFamily="18" charset="0"/>
                <a:sym typeface="Symbol" panose="05050102010706020507" pitchFamily="18" charset="2"/>
              </a:rPr>
              <a:t>	</a:t>
            </a:r>
            <a:r>
              <a:rPr kumimoji="1" lang="zh-CN" altLang="en-US" sz="2400">
                <a:cs typeface="Times New Roman" panose="02020603050405020304" pitchFamily="18" charset="0"/>
                <a:sym typeface="Symbol" panose="05050102010706020507" pitchFamily="18" charset="2"/>
              </a:rPr>
              <a:t>基本项：</a:t>
            </a:r>
            <a:r>
              <a:rPr kumimoji="1" lang="en-US" altLang="zh-CN" sz="2400">
                <a:cs typeface="Times New Roman" panose="02020603050405020304" pitchFamily="18" charset="0"/>
                <a:sym typeface="Symbol" panose="05050102010706020507" pitchFamily="18" charset="2"/>
              </a:rPr>
              <a:t>Depth(LS) = 1 </a:t>
            </a:r>
            <a:r>
              <a:rPr kumimoji="1" lang="zh-CN" altLang="en-US" sz="2400">
                <a:cs typeface="Times New Roman" panose="02020603050405020304" pitchFamily="18" charset="0"/>
                <a:sym typeface="Symbol" panose="05050102010706020507" pitchFamily="18" charset="2"/>
              </a:rPr>
              <a:t>当</a:t>
            </a:r>
            <a:r>
              <a:rPr kumimoji="1" lang="en-US" altLang="zh-CN" sz="2400">
                <a:cs typeface="Times New Roman" panose="02020603050405020304" pitchFamily="18" charset="0"/>
                <a:sym typeface="Symbol" panose="05050102010706020507" pitchFamily="18" charset="2"/>
              </a:rPr>
              <a:t>LS</a:t>
            </a:r>
            <a:r>
              <a:rPr kumimoji="1" lang="zh-CN" altLang="en-US" sz="2400">
                <a:cs typeface="Times New Roman" panose="02020603050405020304" pitchFamily="18" charset="0"/>
                <a:sym typeface="Symbol" panose="05050102010706020507" pitchFamily="18" charset="2"/>
              </a:rPr>
              <a:t>为</a:t>
            </a:r>
            <a:r>
              <a:rPr kumimoji="1" lang="zh-CN" altLang="en-US" sz="2400">
                <a:solidFill>
                  <a:srgbClr val="FFFF00"/>
                </a:solidFill>
                <a:cs typeface="Times New Roman" panose="02020603050405020304" pitchFamily="18" charset="0"/>
                <a:sym typeface="Symbol" panose="05050102010706020507" pitchFamily="18" charset="2"/>
              </a:rPr>
              <a:t>空表</a:t>
            </a:r>
            <a:r>
              <a:rPr kumimoji="1" lang="zh-CN" altLang="en-US" sz="2400">
                <a:cs typeface="Times New Roman" panose="02020603050405020304" pitchFamily="18" charset="0"/>
                <a:sym typeface="Symbol" panose="05050102010706020507" pitchFamily="18" charset="2"/>
              </a:rPr>
              <a:t>时</a:t>
            </a:r>
            <a:endParaRPr kumimoji="1" lang="zh-CN" altLang="en-US" sz="2400">
              <a:cs typeface="Times New Roman" panose="02020603050405020304" pitchFamily="18" charset="0"/>
              <a:sym typeface="Symbol" panose="05050102010706020507" pitchFamily="18" charset="2"/>
            </a:endParaRPr>
          </a:p>
          <a:p>
            <a:pPr>
              <a:buFont typeface="Wingdings" panose="05000000000000000000" pitchFamily="2" charset="2"/>
              <a:buNone/>
            </a:pPr>
            <a:r>
              <a:rPr lang="zh-CN" altLang="en-US"/>
              <a:t>	            </a:t>
            </a:r>
            <a:r>
              <a:rPr kumimoji="1" lang="en-US" altLang="zh-CN" sz="2400">
                <a:cs typeface="Times New Roman" panose="02020603050405020304" pitchFamily="18" charset="0"/>
                <a:sym typeface="Symbol" panose="05050102010706020507" pitchFamily="18" charset="2"/>
              </a:rPr>
              <a:t>Depth(LS) = 0 </a:t>
            </a:r>
            <a:r>
              <a:rPr kumimoji="1" lang="zh-CN" altLang="en-US" sz="2400">
                <a:cs typeface="Times New Roman" panose="02020603050405020304" pitchFamily="18" charset="0"/>
                <a:sym typeface="Symbol" panose="05050102010706020507" pitchFamily="18" charset="2"/>
              </a:rPr>
              <a:t>当</a:t>
            </a:r>
            <a:r>
              <a:rPr kumimoji="1" lang="en-US" altLang="zh-CN" sz="2400">
                <a:cs typeface="Times New Roman" panose="02020603050405020304" pitchFamily="18" charset="0"/>
                <a:sym typeface="Symbol" panose="05050102010706020507" pitchFamily="18" charset="2"/>
              </a:rPr>
              <a:t>LS</a:t>
            </a:r>
            <a:r>
              <a:rPr kumimoji="1" lang="zh-CN" altLang="en-US" sz="2400">
                <a:cs typeface="Times New Roman" panose="02020603050405020304" pitchFamily="18" charset="0"/>
                <a:sym typeface="Symbol" panose="05050102010706020507" pitchFamily="18" charset="2"/>
              </a:rPr>
              <a:t>为</a:t>
            </a:r>
            <a:r>
              <a:rPr kumimoji="1" lang="zh-CN" altLang="en-US" sz="2400">
                <a:solidFill>
                  <a:srgbClr val="FFFF00"/>
                </a:solidFill>
                <a:cs typeface="Times New Roman" panose="02020603050405020304" pitchFamily="18" charset="0"/>
                <a:sym typeface="Symbol" panose="05050102010706020507" pitchFamily="18" charset="2"/>
              </a:rPr>
              <a:t>原子</a:t>
            </a:r>
            <a:r>
              <a:rPr kumimoji="1" lang="zh-CN" altLang="en-US" sz="2400">
                <a:cs typeface="Times New Roman" panose="02020603050405020304" pitchFamily="18" charset="0"/>
                <a:sym typeface="Symbol" panose="05050102010706020507" pitchFamily="18" charset="2"/>
              </a:rPr>
              <a:t>时</a:t>
            </a:r>
            <a:endParaRPr kumimoji="1" lang="zh-CN" altLang="en-US" sz="2400">
              <a:cs typeface="Times New Roman" panose="02020603050405020304" pitchFamily="18" charset="0"/>
              <a:sym typeface="Symbol" panose="05050102010706020507" pitchFamily="18" charset="2"/>
            </a:endParaRPr>
          </a:p>
          <a:p>
            <a:pPr>
              <a:buFont typeface="Wingdings" panose="05000000000000000000" pitchFamily="2" charset="2"/>
              <a:buNone/>
            </a:pPr>
            <a:r>
              <a:rPr kumimoji="1" lang="zh-CN" altLang="en-US" sz="2400">
                <a:cs typeface="Times New Roman" panose="02020603050405020304" pitchFamily="18" charset="0"/>
                <a:sym typeface="Symbol" panose="05050102010706020507" pitchFamily="18" charset="2"/>
              </a:rPr>
              <a:t>	归纳项：</a:t>
            </a:r>
            <a:r>
              <a:rPr kumimoji="1" lang="en-US" altLang="zh-CN" sz="2400">
                <a:cs typeface="Times New Roman" panose="02020603050405020304" pitchFamily="18" charset="0"/>
                <a:sym typeface="Symbol" panose="05050102010706020507" pitchFamily="18" charset="2"/>
              </a:rPr>
              <a:t>Depth(LS) = 1 + Max{Depth(</a:t>
            </a:r>
            <a:r>
              <a:rPr kumimoji="1" lang="en-US" altLang="zh-CN" sz="2400" baseline="-25000">
                <a:cs typeface="Times New Roman" panose="02020603050405020304" pitchFamily="18" charset="0"/>
                <a:sym typeface="Symbol" panose="05050102010706020507" pitchFamily="18" charset="2"/>
              </a:rPr>
              <a:t>i</a:t>
            </a:r>
            <a:r>
              <a:rPr kumimoji="1" lang="en-US" altLang="zh-CN" sz="2400">
                <a:cs typeface="Times New Roman" panose="02020603050405020304" pitchFamily="18" charset="0"/>
                <a:sym typeface="Symbol" panose="05050102010706020507" pitchFamily="18" charset="2"/>
              </a:rPr>
              <a:t>)}  i=1..n, n&gt;=1</a:t>
            </a:r>
            <a:endParaRPr kumimoji="1" lang="en-US" altLang="zh-CN" sz="2400">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107950" y="115888"/>
            <a:ext cx="87137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err="1">
                <a:latin typeface="Times New Roman" panose="02020603050405020304" pitchFamily="18" charset="0"/>
                <a:ea typeface="幼圆" panose="02010509060101010101" pitchFamily="49" charset="-122"/>
              </a:rPr>
              <a:t>int</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solidFill>
                  <a:srgbClr val="FFFF00"/>
                </a:solidFill>
                <a:latin typeface="Times New Roman" panose="02020603050405020304" pitchFamily="18" charset="0"/>
                <a:ea typeface="幼圆" panose="02010509060101010101" pitchFamily="49" charset="-122"/>
              </a:rPr>
              <a:t>GListDepth</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GList</a:t>
            </a:r>
            <a:r>
              <a:rPr kumimoji="1" lang="en-US" altLang="zh-CN" sz="2400" dirty="0">
                <a:latin typeface="Times New Roman" panose="02020603050405020304" pitchFamily="18" charset="0"/>
                <a:ea typeface="幼圆" panose="02010509060101010101" pitchFamily="49" charset="-122"/>
              </a:rPr>
              <a:t> L</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if</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(!L) return 1</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 //</a:t>
            </a:r>
            <a:r>
              <a:rPr kumimoji="1" lang="zh-CN" altLang="en-US" sz="2400" dirty="0" smtClean="0">
                <a:solidFill>
                  <a:srgbClr val="33CC33"/>
                </a:solidFill>
                <a:latin typeface="Times New Roman" panose="02020603050405020304" pitchFamily="18" charset="0"/>
                <a:ea typeface="幼圆" panose="02010509060101010101" pitchFamily="49" charset="-122"/>
              </a:rPr>
              <a:t>空表深度为</a:t>
            </a:r>
            <a:r>
              <a:rPr kumimoji="1" lang="en-US" altLang="zh-CN" sz="2400" dirty="0" smtClean="0">
                <a:solidFill>
                  <a:srgbClr val="33CC33"/>
                </a:solidFill>
                <a:latin typeface="Times New Roman" panose="02020603050405020304" pitchFamily="18" charset="0"/>
                <a:ea typeface="幼圆" panose="02010509060101010101" pitchFamily="49" charset="-122"/>
              </a:rPr>
              <a:t>1</a:t>
            </a:r>
            <a:endParaRPr kumimoji="1" lang="en-US" altLang="zh-CN" sz="2400" dirty="0">
              <a:solidFill>
                <a:srgbClr val="33CC33"/>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if</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(L-&gt;tag == ATOM) return 0</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smtClean="0">
                <a:solidFill>
                  <a:srgbClr val="33CC33"/>
                </a:solidFill>
                <a:latin typeface="Times New Roman" panose="02020603050405020304" pitchFamily="18" charset="0"/>
                <a:ea typeface="幼圆" panose="02010509060101010101" pitchFamily="49" charset="-122"/>
              </a:rPr>
              <a:t>原子深度为</a:t>
            </a:r>
            <a:r>
              <a:rPr kumimoji="1" lang="en-US" altLang="zh-CN" sz="2400" dirty="0" smtClean="0">
                <a:solidFill>
                  <a:srgbClr val="33CC33"/>
                </a:solidFill>
                <a:latin typeface="Times New Roman" panose="02020603050405020304" pitchFamily="18" charset="0"/>
                <a:ea typeface="幼圆" panose="02010509060101010101" pitchFamily="49" charset="-122"/>
              </a:rPr>
              <a:t>0</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for</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 max=0, pp=L; pp; pp=pp-&gt;</a:t>
            </a:r>
            <a:r>
              <a:rPr kumimoji="1" lang="en-US" altLang="zh-CN" sz="2400" dirty="0" err="1">
                <a:latin typeface="Times New Roman" panose="02020603050405020304" pitchFamily="18" charset="0"/>
                <a:ea typeface="幼圆" panose="02010509060101010101" pitchFamily="49" charset="-122"/>
              </a:rPr>
              <a:t>ptr.tail</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dep = </a:t>
            </a:r>
            <a:r>
              <a:rPr kumimoji="1" lang="en-US" altLang="zh-CN" sz="2400" dirty="0" err="1">
                <a:solidFill>
                  <a:srgbClr val="FFFF00"/>
                </a:solidFill>
                <a:latin typeface="Times New Roman" panose="02020603050405020304" pitchFamily="18" charset="0"/>
                <a:ea typeface="幼圆" panose="02010509060101010101" pitchFamily="49" charset="-122"/>
              </a:rPr>
              <a:t>GListDepth</a:t>
            </a:r>
            <a:r>
              <a:rPr kumimoji="1" lang="en-US" altLang="zh-CN" sz="2400" dirty="0">
                <a:latin typeface="Times New Roman" panose="02020603050405020304" pitchFamily="18" charset="0"/>
                <a:ea typeface="幼圆" panose="02010509060101010101" pitchFamily="49" charset="-122"/>
              </a:rPr>
              <a:t> (pp-&gt;</a:t>
            </a:r>
            <a:r>
              <a:rPr kumimoji="1" lang="en-US" altLang="zh-CN" sz="2400" dirty="0" err="1">
                <a:latin typeface="Times New Roman" panose="02020603050405020304" pitchFamily="18" charset="0"/>
                <a:ea typeface="幼圆" panose="02010509060101010101" pitchFamily="49" charset="-122"/>
              </a:rPr>
              <a:t>ptr.head</a:t>
            </a:r>
            <a:r>
              <a:rPr kumimoji="1" lang="en-US" altLang="zh-CN" sz="2400" dirty="0" smtClean="0">
                <a:latin typeface="Times New Roman" panose="02020603050405020304" pitchFamily="18" charset="0"/>
                <a:ea typeface="幼圆" panose="02010509060101010101" pitchFamily="49" charset="-122"/>
              </a:rPr>
              <a:t>);</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smtClean="0">
                <a:solidFill>
                  <a:srgbClr val="33CC33"/>
                </a:solidFill>
                <a:latin typeface="Times New Roman" panose="02020603050405020304" pitchFamily="18" charset="0"/>
                <a:ea typeface="幼圆" panose="02010509060101010101" pitchFamily="49" charset="-122"/>
              </a:rPr>
              <a:t>求以为头指针的子表深度</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if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dep</a:t>
            </a:r>
            <a:r>
              <a:rPr kumimoji="1" lang="en-US" altLang="zh-CN" sz="2400" dirty="0">
                <a:latin typeface="Times New Roman" panose="02020603050405020304" pitchFamily="18" charset="0"/>
                <a:ea typeface="幼圆" panose="02010509060101010101" pitchFamily="49" charset="-122"/>
              </a:rPr>
              <a:t> &gt; max) max = </a:t>
            </a:r>
            <a:r>
              <a:rPr kumimoji="1" lang="en-US" altLang="zh-CN" sz="2400" dirty="0" err="1">
                <a:latin typeface="Times New Roman" panose="02020603050405020304" pitchFamily="18" charset="0"/>
                <a:ea typeface="幼圆" panose="02010509060101010101" pitchFamily="49" charset="-122"/>
              </a:rPr>
              <a:t>dep</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smtClean="0">
                <a:latin typeface="Times New Roman" panose="02020603050405020304" pitchFamily="18" charset="0"/>
                <a:ea typeface="幼圆" panose="02010509060101010101" pitchFamily="49" charset="-122"/>
              </a:rPr>
              <a:t>return</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max+1</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
        <p:nvSpPr>
          <p:cNvPr id="92165" name="Text Box 5"/>
          <p:cNvSpPr txBox="1">
            <a:spLocks noChangeArrowheads="1"/>
          </p:cNvSpPr>
          <p:nvPr/>
        </p:nvSpPr>
        <p:spPr bwMode="auto">
          <a:xfrm>
            <a:off x="107950" y="3716338"/>
            <a:ext cx="8918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imes New Roman" panose="02020603050405020304" pitchFamily="18" charset="0"/>
              </a:rPr>
              <a:t>Depth(D) = </a:t>
            </a:r>
            <a:r>
              <a:rPr lang="en-US" altLang="zh-CN" sz="2400" dirty="0" err="1">
                <a:latin typeface="Times New Roman" panose="02020603050405020304" pitchFamily="18" charset="0"/>
              </a:rPr>
              <a:t>1+Max</a:t>
            </a:r>
            <a:r>
              <a:rPr lang="en-US" altLang="zh-CN" sz="2400" dirty="0">
                <a:latin typeface="Times New Roman" panose="02020603050405020304" pitchFamily="18" charset="0"/>
              </a:rPr>
              <a:t>{ Depth(A), Depth(B), Depth(C)}</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Depth(A) = 1;</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Depth(B) = 1+ Max{Depth(e)} = 1+0 = 1;</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Depth(C) = 1+ Max{Depth(a), Depth((</a:t>
            </a:r>
            <a:r>
              <a:rPr lang="en-US" altLang="zh-CN" sz="2400" dirty="0" err="1">
                <a:latin typeface="Times New Roman" panose="02020603050405020304" pitchFamily="18" charset="0"/>
              </a:rPr>
              <a:t>b,c,d</a:t>
            </a:r>
            <a:r>
              <a:rPr lang="en-US" altLang="zh-CN" sz="2400" dirty="0">
                <a:latin typeface="Times New Roman" panose="02020603050405020304" pitchFamily="18" charset="0"/>
              </a:rPr>
              <a:t>))} = 2</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Depth(a) = 0;</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Depth ((</a:t>
            </a:r>
            <a:r>
              <a:rPr lang="en-US" altLang="zh-CN" sz="2400" dirty="0" err="1">
                <a:latin typeface="Times New Roman" panose="02020603050405020304" pitchFamily="18" charset="0"/>
              </a:rPr>
              <a:t>b,c,d</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1+Max</a:t>
            </a:r>
            <a:r>
              <a:rPr lang="en-US" altLang="zh-CN" sz="2400" dirty="0">
                <a:latin typeface="Times New Roman" panose="02020603050405020304" pitchFamily="18" charset="0"/>
              </a:rPr>
              <a:t>{Depth(b), Depth(c), Depth(d)}</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 1+0 = 1;</a:t>
            </a:r>
            <a:endParaRPr lang="en-US" altLang="zh-CN" sz="2400" dirty="0">
              <a:latin typeface="Times New Roman" panose="02020603050405020304" pitchFamily="18" charset="0"/>
            </a:endParaRPr>
          </a:p>
        </p:txBody>
      </p:sp>
      <p:sp>
        <p:nvSpPr>
          <p:cNvPr id="92167" name="Rectangle 7"/>
          <p:cNvSpPr>
            <a:spLocks noChangeArrowheads="1"/>
          </p:cNvSpPr>
          <p:nvPr/>
        </p:nvSpPr>
        <p:spPr bwMode="auto">
          <a:xfrm>
            <a:off x="4716016" y="2708275"/>
            <a:ext cx="4357688"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Depth(D) = 1+ Max{ 1, 1, 2} = 3 </a:t>
            </a:r>
            <a:endParaRPr lang="en-US" altLang="zh-CN" sz="2400" b="1">
              <a:solidFill>
                <a:srgbClr val="FFFF00"/>
              </a:solidFill>
              <a:latin typeface="Times New Roman" panose="02020603050405020304" pitchFamily="18" charset="0"/>
            </a:endParaRPr>
          </a:p>
        </p:txBody>
      </p:sp>
      <p:sp>
        <p:nvSpPr>
          <p:cNvPr id="92169" name="Rectangle 9"/>
          <p:cNvSpPr>
            <a:spLocks noChangeArrowheads="1"/>
          </p:cNvSpPr>
          <p:nvPr/>
        </p:nvSpPr>
        <p:spPr bwMode="auto">
          <a:xfrm>
            <a:off x="2268538" y="3200400"/>
            <a:ext cx="4138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Times New Roman" panose="02020603050405020304" pitchFamily="18" charset="0"/>
              </a:rPr>
              <a:t>D=(A,B,C)=((), (e), (a, (b,c,d)))</a:t>
            </a:r>
            <a:endParaRPr lang="en-US" altLang="zh-CN" sz="2400" b="1">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92165">
                                            <p:txEl>
                                              <p:pRg st="0" end="0"/>
                                            </p:txEl>
                                          </p:spTgt>
                                        </p:tgtEl>
                                        <p:attrNameLst>
                                          <p:attrName>style.visibility</p:attrName>
                                        </p:attrNameLst>
                                      </p:cBhvr>
                                      <p:to>
                                        <p:strVal val="visible"/>
                                      </p:to>
                                    </p:set>
                                    <p:anim calcmode="lin" valueType="num">
                                      <p:cBhvr>
                                        <p:cTn id="11" dur="1000" fill="hold"/>
                                        <p:tgtEl>
                                          <p:spTgt spid="92165">
                                            <p:txEl>
                                              <p:pRg st="0" end="0"/>
                                            </p:txEl>
                                          </p:spTgt>
                                        </p:tgtEl>
                                        <p:attrNameLst>
                                          <p:attrName>ppt_x</p:attrName>
                                        </p:attrNameLst>
                                      </p:cBhvr>
                                      <p:tavLst>
                                        <p:tav tm="0">
                                          <p:val>
                                            <p:strVal val="#ppt_x-.2"/>
                                          </p:val>
                                        </p:tav>
                                        <p:tav tm="100000">
                                          <p:val>
                                            <p:strVal val="#ppt_x"/>
                                          </p:val>
                                        </p:tav>
                                      </p:tavLst>
                                    </p:anim>
                                    <p:anim calcmode="lin" valueType="num">
                                      <p:cBhvr>
                                        <p:cTn id="12" dur="1000" fill="hold"/>
                                        <p:tgtEl>
                                          <p:spTgt spid="9216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9216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92165">
                                            <p:txEl>
                                              <p:pRg st="1" end="1"/>
                                            </p:txEl>
                                          </p:spTgt>
                                        </p:tgtEl>
                                        <p:attrNameLst>
                                          <p:attrName>style.visibility</p:attrName>
                                        </p:attrNameLst>
                                      </p:cBhvr>
                                      <p:to>
                                        <p:strVal val="visible"/>
                                      </p:to>
                                    </p:set>
                                    <p:anim calcmode="lin" valueType="num">
                                      <p:cBhvr>
                                        <p:cTn id="18" dur="1000" fill="hold"/>
                                        <p:tgtEl>
                                          <p:spTgt spid="92165">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9216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216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92165">
                                            <p:txEl>
                                              <p:pRg st="2" end="2"/>
                                            </p:txEl>
                                          </p:spTgt>
                                        </p:tgtEl>
                                        <p:attrNameLst>
                                          <p:attrName>style.visibility</p:attrName>
                                        </p:attrNameLst>
                                      </p:cBhvr>
                                      <p:to>
                                        <p:strVal val="visible"/>
                                      </p:to>
                                    </p:set>
                                    <p:anim calcmode="lin" valueType="num">
                                      <p:cBhvr>
                                        <p:cTn id="25" dur="1000" fill="hold"/>
                                        <p:tgtEl>
                                          <p:spTgt spid="92165">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9216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9216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92165">
                                            <p:txEl>
                                              <p:pRg st="3" end="3"/>
                                            </p:txEl>
                                          </p:spTgt>
                                        </p:tgtEl>
                                        <p:attrNameLst>
                                          <p:attrName>style.visibility</p:attrName>
                                        </p:attrNameLst>
                                      </p:cBhvr>
                                      <p:to>
                                        <p:strVal val="visible"/>
                                      </p:to>
                                    </p:set>
                                    <p:anim calcmode="lin" valueType="num">
                                      <p:cBhvr>
                                        <p:cTn id="32" dur="1000" fill="hold"/>
                                        <p:tgtEl>
                                          <p:spTgt spid="92165">
                                            <p:txEl>
                                              <p:pRg st="3" end="3"/>
                                            </p:txEl>
                                          </p:spTgt>
                                        </p:tgtEl>
                                        <p:attrNameLst>
                                          <p:attrName>ppt_x</p:attrName>
                                        </p:attrNameLst>
                                      </p:cBhvr>
                                      <p:tavLst>
                                        <p:tav tm="0">
                                          <p:val>
                                            <p:strVal val="#ppt_x-.2"/>
                                          </p:val>
                                        </p:tav>
                                        <p:tav tm="100000">
                                          <p:val>
                                            <p:strVal val="#ppt_x"/>
                                          </p:val>
                                        </p:tav>
                                      </p:tavLst>
                                    </p:anim>
                                    <p:anim calcmode="lin" valueType="num">
                                      <p:cBhvr>
                                        <p:cTn id="33" dur="1000" fill="hold"/>
                                        <p:tgtEl>
                                          <p:spTgt spid="9216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216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92165">
                                            <p:txEl>
                                              <p:pRg st="4" end="4"/>
                                            </p:txEl>
                                          </p:spTgt>
                                        </p:tgtEl>
                                        <p:attrNameLst>
                                          <p:attrName>style.visibility</p:attrName>
                                        </p:attrNameLst>
                                      </p:cBhvr>
                                      <p:to>
                                        <p:strVal val="visible"/>
                                      </p:to>
                                    </p:set>
                                    <p:anim calcmode="lin" valueType="num">
                                      <p:cBhvr>
                                        <p:cTn id="39" dur="1000" fill="hold"/>
                                        <p:tgtEl>
                                          <p:spTgt spid="92165">
                                            <p:txEl>
                                              <p:pRg st="4" end="4"/>
                                            </p:txEl>
                                          </p:spTgt>
                                        </p:tgtEl>
                                        <p:attrNameLst>
                                          <p:attrName>ppt_x</p:attrName>
                                        </p:attrNameLst>
                                      </p:cBhvr>
                                      <p:tavLst>
                                        <p:tav tm="0">
                                          <p:val>
                                            <p:strVal val="#ppt_x-.2"/>
                                          </p:val>
                                        </p:tav>
                                        <p:tav tm="100000">
                                          <p:val>
                                            <p:strVal val="#ppt_x"/>
                                          </p:val>
                                        </p:tav>
                                      </p:tavLst>
                                    </p:anim>
                                    <p:anim calcmode="lin" valueType="num">
                                      <p:cBhvr>
                                        <p:cTn id="40" dur="1000" fill="hold"/>
                                        <p:tgtEl>
                                          <p:spTgt spid="9216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9216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92165">
                                            <p:txEl>
                                              <p:pRg st="5" end="5"/>
                                            </p:txEl>
                                          </p:spTgt>
                                        </p:tgtEl>
                                        <p:attrNameLst>
                                          <p:attrName>style.visibility</p:attrName>
                                        </p:attrNameLst>
                                      </p:cBhvr>
                                      <p:to>
                                        <p:strVal val="visible"/>
                                      </p:to>
                                    </p:set>
                                    <p:anim calcmode="lin" valueType="num">
                                      <p:cBhvr>
                                        <p:cTn id="46" dur="1000" fill="hold"/>
                                        <p:tgtEl>
                                          <p:spTgt spid="92165">
                                            <p:txEl>
                                              <p:pRg st="5" end="5"/>
                                            </p:txEl>
                                          </p:spTgt>
                                        </p:tgtEl>
                                        <p:attrNameLst>
                                          <p:attrName>ppt_x</p:attrName>
                                        </p:attrNameLst>
                                      </p:cBhvr>
                                      <p:tavLst>
                                        <p:tav tm="0">
                                          <p:val>
                                            <p:strVal val="#ppt_x-.2"/>
                                          </p:val>
                                        </p:tav>
                                        <p:tav tm="100000">
                                          <p:val>
                                            <p:strVal val="#ppt_x"/>
                                          </p:val>
                                        </p:tav>
                                      </p:tavLst>
                                    </p:anim>
                                    <p:anim calcmode="lin" valueType="num">
                                      <p:cBhvr>
                                        <p:cTn id="47" dur="1000" fill="hold"/>
                                        <p:tgtEl>
                                          <p:spTgt spid="9216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9216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92165">
                                            <p:txEl>
                                              <p:pRg st="6" end="6"/>
                                            </p:txEl>
                                          </p:spTgt>
                                        </p:tgtEl>
                                        <p:attrNameLst>
                                          <p:attrName>style.visibility</p:attrName>
                                        </p:attrNameLst>
                                      </p:cBhvr>
                                      <p:to>
                                        <p:strVal val="visible"/>
                                      </p:to>
                                    </p:set>
                                    <p:anim calcmode="lin" valueType="num">
                                      <p:cBhvr>
                                        <p:cTn id="53" dur="1000" fill="hold"/>
                                        <p:tgtEl>
                                          <p:spTgt spid="92165">
                                            <p:txEl>
                                              <p:pRg st="6" end="6"/>
                                            </p:txEl>
                                          </p:spTgt>
                                        </p:tgtEl>
                                        <p:attrNameLst>
                                          <p:attrName>ppt_x</p:attrName>
                                        </p:attrNameLst>
                                      </p:cBhvr>
                                      <p:tavLst>
                                        <p:tav tm="0">
                                          <p:val>
                                            <p:strVal val="#ppt_x-.2"/>
                                          </p:val>
                                        </p:tav>
                                        <p:tav tm="100000">
                                          <p:val>
                                            <p:strVal val="#ppt_x"/>
                                          </p:val>
                                        </p:tav>
                                      </p:tavLst>
                                    </p:anim>
                                    <p:anim calcmode="lin" valueType="num">
                                      <p:cBhvr>
                                        <p:cTn id="54" dur="1000" fill="hold"/>
                                        <p:tgtEl>
                                          <p:spTgt spid="9216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5" dur="1000"/>
                                        <p:tgtEl>
                                          <p:spTgt spid="9216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9" presetClass="entr" presetSubtype="0" fill="hold" grpId="0" nodeType="clickEffect">
                                  <p:stCondLst>
                                    <p:cond delay="0"/>
                                  </p:stCondLst>
                                  <p:childTnLst>
                                    <p:set>
                                      <p:cBhvr>
                                        <p:cTn id="59" dur="1" fill="hold">
                                          <p:stCondLst>
                                            <p:cond delay="0"/>
                                          </p:stCondLst>
                                        </p:cTn>
                                        <p:tgtEl>
                                          <p:spTgt spid="92167"/>
                                        </p:tgtEl>
                                        <p:attrNameLst>
                                          <p:attrName>style.visibility</p:attrName>
                                        </p:attrNameLst>
                                      </p:cBhvr>
                                      <p:to>
                                        <p:strVal val="visible"/>
                                      </p:to>
                                    </p:set>
                                    <p:anim calcmode="lin" valueType="num">
                                      <p:cBhvr>
                                        <p:cTn id="60" dur="1000" fill="hold"/>
                                        <p:tgtEl>
                                          <p:spTgt spid="92167"/>
                                        </p:tgtEl>
                                        <p:attrNameLst>
                                          <p:attrName>ppt_x</p:attrName>
                                        </p:attrNameLst>
                                      </p:cBhvr>
                                      <p:tavLst>
                                        <p:tav tm="0">
                                          <p:val>
                                            <p:strVal val="#ppt_x-.2"/>
                                          </p:val>
                                        </p:tav>
                                        <p:tav tm="100000">
                                          <p:val>
                                            <p:strVal val="#ppt_x"/>
                                          </p:val>
                                        </p:tav>
                                      </p:tavLst>
                                    </p:anim>
                                    <p:anim calcmode="lin" valueType="num">
                                      <p:cBhvr>
                                        <p:cTn id="61" dur="1000" fill="hold"/>
                                        <p:tgtEl>
                                          <p:spTgt spid="92167"/>
                                        </p:tgtEl>
                                        <p:attrNameLst>
                                          <p:attrName>ppt_y</p:attrName>
                                        </p:attrNameLst>
                                      </p:cBhvr>
                                      <p:tavLst>
                                        <p:tav tm="0">
                                          <p:val>
                                            <p:strVal val="#ppt_y"/>
                                          </p:val>
                                        </p:tav>
                                        <p:tav tm="100000">
                                          <p:val>
                                            <p:strVal val="#ppt_y"/>
                                          </p:val>
                                        </p:tav>
                                      </p:tavLst>
                                    </p:anim>
                                    <p:animEffect transition="in" filter="wipe(right)" prLst="gradientSize: 0.1">
                                      <p:cBhvr>
                                        <p:cTn id="62" dur="10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P spid="92167" grpId="0" animBg="1"/>
      <p:bldP spid="9216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3" name="Line 83"/>
          <p:cNvSpPr>
            <a:spLocks noChangeShapeType="1"/>
          </p:cNvSpPr>
          <p:nvPr/>
        </p:nvSpPr>
        <p:spPr bwMode="auto">
          <a:xfrm>
            <a:off x="917575" y="1919288"/>
            <a:ext cx="0" cy="792162"/>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4" name="Line 84"/>
          <p:cNvSpPr>
            <a:spLocks noChangeShapeType="1"/>
          </p:cNvSpPr>
          <p:nvPr/>
        </p:nvSpPr>
        <p:spPr bwMode="auto">
          <a:xfrm>
            <a:off x="915988" y="2854325"/>
            <a:ext cx="0" cy="720725"/>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5" name="Line 85"/>
          <p:cNvSpPr>
            <a:spLocks noChangeShapeType="1"/>
          </p:cNvSpPr>
          <p:nvPr/>
        </p:nvSpPr>
        <p:spPr bwMode="auto">
          <a:xfrm>
            <a:off x="900113" y="3575050"/>
            <a:ext cx="1008062" cy="0"/>
          </a:xfrm>
          <a:prstGeom prst="line">
            <a:avLst/>
          </a:prstGeom>
          <a:noFill/>
          <a:ln w="28575">
            <a:solidFill>
              <a:srgbClr val="FFFF00"/>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6" name="Line 86"/>
          <p:cNvSpPr>
            <a:spLocks noChangeShapeType="1"/>
          </p:cNvSpPr>
          <p:nvPr/>
        </p:nvSpPr>
        <p:spPr bwMode="auto">
          <a:xfrm>
            <a:off x="2306638" y="2998788"/>
            <a:ext cx="0" cy="1296987"/>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7" name="Line 87"/>
          <p:cNvSpPr>
            <a:spLocks noChangeShapeType="1"/>
          </p:cNvSpPr>
          <p:nvPr/>
        </p:nvSpPr>
        <p:spPr bwMode="auto">
          <a:xfrm flipV="1">
            <a:off x="3243263" y="2927350"/>
            <a:ext cx="0" cy="1368425"/>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8" name="Rectangle 88"/>
          <p:cNvSpPr>
            <a:spLocks noChangeArrowheads="1"/>
          </p:cNvSpPr>
          <p:nvPr/>
        </p:nvSpPr>
        <p:spPr bwMode="auto">
          <a:xfrm>
            <a:off x="2206625" y="27114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729" name="Rectangle 89"/>
          <p:cNvSpPr>
            <a:spLocks noChangeArrowheads="1"/>
          </p:cNvSpPr>
          <p:nvPr/>
        </p:nvSpPr>
        <p:spPr bwMode="auto">
          <a:xfrm>
            <a:off x="2568575" y="27114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730" name="Rectangle 90"/>
          <p:cNvSpPr>
            <a:spLocks noChangeArrowheads="1"/>
          </p:cNvSpPr>
          <p:nvPr/>
        </p:nvSpPr>
        <p:spPr bwMode="auto">
          <a:xfrm>
            <a:off x="2928938" y="2711450"/>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731" name="Line 91"/>
          <p:cNvSpPr>
            <a:spLocks noChangeShapeType="1"/>
          </p:cNvSpPr>
          <p:nvPr/>
        </p:nvSpPr>
        <p:spPr bwMode="auto">
          <a:xfrm>
            <a:off x="1841500" y="2855913"/>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2" name="Rectangle 92"/>
          <p:cNvSpPr>
            <a:spLocks noChangeArrowheads="1"/>
          </p:cNvSpPr>
          <p:nvPr/>
        </p:nvSpPr>
        <p:spPr bwMode="auto">
          <a:xfrm>
            <a:off x="3571875" y="27114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733" name="Rectangle 93"/>
          <p:cNvSpPr>
            <a:spLocks noChangeArrowheads="1"/>
          </p:cNvSpPr>
          <p:nvPr/>
        </p:nvSpPr>
        <p:spPr bwMode="auto">
          <a:xfrm>
            <a:off x="3935413" y="2711450"/>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734" name="Rectangle 94"/>
          <p:cNvSpPr>
            <a:spLocks noChangeArrowheads="1"/>
          </p:cNvSpPr>
          <p:nvPr/>
        </p:nvSpPr>
        <p:spPr bwMode="auto">
          <a:xfrm>
            <a:off x="4294188" y="2711450"/>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112735" name="Group 95"/>
          <p:cNvGrpSpPr/>
          <p:nvPr/>
        </p:nvGrpSpPr>
        <p:grpSpPr bwMode="auto">
          <a:xfrm>
            <a:off x="4367213" y="2784475"/>
            <a:ext cx="144462" cy="144463"/>
            <a:chOff x="2925" y="1775"/>
            <a:chExt cx="91" cy="91"/>
          </a:xfrm>
        </p:grpSpPr>
        <p:sp>
          <p:nvSpPr>
            <p:cNvPr id="112736" name="Line 96"/>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7" name="Line 97"/>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38" name="Rectangle 98"/>
          <p:cNvSpPr>
            <a:spLocks noChangeArrowheads="1"/>
          </p:cNvSpPr>
          <p:nvPr/>
        </p:nvSpPr>
        <p:spPr bwMode="auto">
          <a:xfrm>
            <a:off x="838200" y="27114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739" name="Rectangle 99"/>
          <p:cNvSpPr>
            <a:spLocks noChangeArrowheads="1"/>
          </p:cNvSpPr>
          <p:nvPr/>
        </p:nvSpPr>
        <p:spPr bwMode="auto">
          <a:xfrm>
            <a:off x="1198563" y="2711450"/>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740" name="Rectangle 100"/>
          <p:cNvSpPr>
            <a:spLocks noChangeArrowheads="1"/>
          </p:cNvSpPr>
          <p:nvPr/>
        </p:nvSpPr>
        <p:spPr bwMode="auto">
          <a:xfrm>
            <a:off x="1558925" y="2711450"/>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grpSp>
        <p:nvGrpSpPr>
          <p:cNvPr id="112741" name="Group 101"/>
          <p:cNvGrpSpPr/>
          <p:nvPr/>
        </p:nvGrpSpPr>
        <p:grpSpPr bwMode="auto">
          <a:xfrm>
            <a:off x="1344613" y="2782888"/>
            <a:ext cx="144462" cy="144462"/>
            <a:chOff x="2925" y="1775"/>
            <a:chExt cx="91" cy="91"/>
          </a:xfrm>
        </p:grpSpPr>
        <p:sp>
          <p:nvSpPr>
            <p:cNvPr id="112742" name="Line 102"/>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 name="Line 103"/>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44" name="Line 104"/>
          <p:cNvSpPr>
            <a:spLocks noChangeShapeType="1"/>
          </p:cNvSpPr>
          <p:nvPr/>
        </p:nvSpPr>
        <p:spPr bwMode="auto">
          <a:xfrm>
            <a:off x="3214688" y="2855913"/>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5" name="Line 105"/>
          <p:cNvSpPr>
            <a:spLocks noChangeShapeType="1"/>
          </p:cNvSpPr>
          <p:nvPr/>
        </p:nvSpPr>
        <p:spPr bwMode="auto">
          <a:xfrm>
            <a:off x="395288" y="2894013"/>
            <a:ext cx="431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6" name="Text Box 106"/>
          <p:cNvSpPr txBox="1">
            <a:spLocks noChangeArrowheads="1"/>
          </p:cNvSpPr>
          <p:nvPr/>
        </p:nvSpPr>
        <p:spPr bwMode="auto">
          <a:xfrm>
            <a:off x="73025" y="26717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Arial" panose="020B0604020202020204" pitchFamily="34" charset="0"/>
              </a:rPr>
              <a:t>D</a:t>
            </a:r>
            <a:endParaRPr lang="en-US" altLang="zh-CN">
              <a:cs typeface="Arial" panose="020B0604020202020204" pitchFamily="34" charset="0"/>
            </a:endParaRPr>
          </a:p>
        </p:txBody>
      </p:sp>
      <p:sp>
        <p:nvSpPr>
          <p:cNvPr id="112797" name="Rectangle 157"/>
          <p:cNvSpPr>
            <a:spLocks noChangeArrowheads="1"/>
          </p:cNvSpPr>
          <p:nvPr/>
        </p:nvSpPr>
        <p:spPr bwMode="auto">
          <a:xfrm>
            <a:off x="3563938" y="35020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798" name="Rectangle 158"/>
          <p:cNvSpPr>
            <a:spLocks noChangeArrowheads="1"/>
          </p:cNvSpPr>
          <p:nvPr/>
        </p:nvSpPr>
        <p:spPr bwMode="auto">
          <a:xfrm>
            <a:off x="3925888" y="35020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799" name="Rectangle 159"/>
          <p:cNvSpPr>
            <a:spLocks noChangeArrowheads="1"/>
          </p:cNvSpPr>
          <p:nvPr/>
        </p:nvSpPr>
        <p:spPr bwMode="auto">
          <a:xfrm>
            <a:off x="4286250" y="35020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00" name="Rectangle 160"/>
          <p:cNvSpPr>
            <a:spLocks noChangeArrowheads="1"/>
          </p:cNvSpPr>
          <p:nvPr/>
        </p:nvSpPr>
        <p:spPr bwMode="auto">
          <a:xfrm>
            <a:off x="3925888" y="4149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112801" name="Rectangle 161"/>
          <p:cNvSpPr>
            <a:spLocks noChangeArrowheads="1"/>
          </p:cNvSpPr>
          <p:nvPr/>
        </p:nvSpPr>
        <p:spPr bwMode="auto">
          <a:xfrm>
            <a:off x="4286250"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a</a:t>
            </a:r>
            <a:endParaRPr lang="en-US" altLang="zh-CN">
              <a:cs typeface="Arial" panose="020B0604020202020204" pitchFamily="34" charset="0"/>
            </a:endParaRPr>
          </a:p>
        </p:txBody>
      </p:sp>
      <p:sp>
        <p:nvSpPr>
          <p:cNvPr id="112802" name="Rectangle 162"/>
          <p:cNvSpPr>
            <a:spLocks noChangeArrowheads="1"/>
          </p:cNvSpPr>
          <p:nvPr/>
        </p:nvSpPr>
        <p:spPr bwMode="auto">
          <a:xfrm>
            <a:off x="4862513" y="35020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803" name="Rectangle 163"/>
          <p:cNvSpPr>
            <a:spLocks noChangeArrowheads="1"/>
          </p:cNvSpPr>
          <p:nvPr/>
        </p:nvSpPr>
        <p:spPr bwMode="auto">
          <a:xfrm>
            <a:off x="5226050" y="35020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04" name="Rectangle 164"/>
          <p:cNvSpPr>
            <a:spLocks noChangeArrowheads="1"/>
          </p:cNvSpPr>
          <p:nvPr/>
        </p:nvSpPr>
        <p:spPr bwMode="auto">
          <a:xfrm>
            <a:off x="5584825" y="35020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05" name="Line 165"/>
          <p:cNvSpPr>
            <a:spLocks noChangeShapeType="1"/>
          </p:cNvSpPr>
          <p:nvPr/>
        </p:nvSpPr>
        <p:spPr bwMode="auto">
          <a:xfrm>
            <a:off x="4502150" y="364648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6" name="Rectangle 166"/>
          <p:cNvSpPr>
            <a:spLocks noChangeArrowheads="1"/>
          </p:cNvSpPr>
          <p:nvPr/>
        </p:nvSpPr>
        <p:spPr bwMode="auto">
          <a:xfrm>
            <a:off x="4864100"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807" name="Rectangle 167"/>
          <p:cNvSpPr>
            <a:spLocks noChangeArrowheads="1"/>
          </p:cNvSpPr>
          <p:nvPr/>
        </p:nvSpPr>
        <p:spPr bwMode="auto">
          <a:xfrm>
            <a:off x="5226050"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08" name="Rectangle 168"/>
          <p:cNvSpPr>
            <a:spLocks noChangeArrowheads="1"/>
          </p:cNvSpPr>
          <p:nvPr/>
        </p:nvSpPr>
        <p:spPr bwMode="auto">
          <a:xfrm>
            <a:off x="5584825"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09" name="Rectangle 169"/>
          <p:cNvSpPr>
            <a:spLocks noChangeArrowheads="1"/>
          </p:cNvSpPr>
          <p:nvPr/>
        </p:nvSpPr>
        <p:spPr bwMode="auto">
          <a:xfrm>
            <a:off x="6161088" y="4149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810" name="Rectangle 170"/>
          <p:cNvSpPr>
            <a:spLocks noChangeArrowheads="1"/>
          </p:cNvSpPr>
          <p:nvPr/>
        </p:nvSpPr>
        <p:spPr bwMode="auto">
          <a:xfrm>
            <a:off x="6521450"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11" name="Rectangle 171"/>
          <p:cNvSpPr>
            <a:spLocks noChangeArrowheads="1"/>
          </p:cNvSpPr>
          <p:nvPr/>
        </p:nvSpPr>
        <p:spPr bwMode="auto">
          <a:xfrm>
            <a:off x="6881813" y="4149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12" name="Line 172"/>
          <p:cNvSpPr>
            <a:spLocks noChangeShapeType="1"/>
          </p:cNvSpPr>
          <p:nvPr/>
        </p:nvSpPr>
        <p:spPr bwMode="auto">
          <a:xfrm>
            <a:off x="5800725" y="429418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3" name="Line 173"/>
          <p:cNvSpPr>
            <a:spLocks noChangeShapeType="1"/>
          </p:cNvSpPr>
          <p:nvPr/>
        </p:nvSpPr>
        <p:spPr bwMode="auto">
          <a:xfrm>
            <a:off x="5441950" y="436721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4" name="Line 174"/>
          <p:cNvSpPr>
            <a:spLocks noChangeShapeType="1"/>
          </p:cNvSpPr>
          <p:nvPr/>
        </p:nvSpPr>
        <p:spPr bwMode="auto">
          <a:xfrm>
            <a:off x="5441950" y="37179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5" name="Line 175"/>
          <p:cNvSpPr>
            <a:spLocks noChangeShapeType="1"/>
          </p:cNvSpPr>
          <p:nvPr/>
        </p:nvSpPr>
        <p:spPr bwMode="auto">
          <a:xfrm>
            <a:off x="4141788" y="3717925"/>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6" name="Line 176"/>
          <p:cNvSpPr>
            <a:spLocks noChangeShapeType="1"/>
          </p:cNvSpPr>
          <p:nvPr/>
        </p:nvSpPr>
        <p:spPr bwMode="auto">
          <a:xfrm>
            <a:off x="6737350" y="436721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7" name="Rectangle 177"/>
          <p:cNvSpPr>
            <a:spLocks noChangeArrowheads="1"/>
          </p:cNvSpPr>
          <p:nvPr/>
        </p:nvSpPr>
        <p:spPr bwMode="auto">
          <a:xfrm>
            <a:off x="7453313" y="4149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818" name="Rectangle 178"/>
          <p:cNvSpPr>
            <a:spLocks noChangeArrowheads="1"/>
          </p:cNvSpPr>
          <p:nvPr/>
        </p:nvSpPr>
        <p:spPr bwMode="auto">
          <a:xfrm>
            <a:off x="7813675" y="41497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19" name="Rectangle 179"/>
          <p:cNvSpPr>
            <a:spLocks noChangeArrowheads="1"/>
          </p:cNvSpPr>
          <p:nvPr/>
        </p:nvSpPr>
        <p:spPr bwMode="auto">
          <a:xfrm>
            <a:off x="8174038" y="41497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20" name="Line 180"/>
          <p:cNvSpPr>
            <a:spLocks noChangeShapeType="1"/>
          </p:cNvSpPr>
          <p:nvPr/>
        </p:nvSpPr>
        <p:spPr bwMode="auto">
          <a:xfrm>
            <a:off x="7092950" y="4294188"/>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1" name="Line 181"/>
          <p:cNvSpPr>
            <a:spLocks noChangeShapeType="1"/>
          </p:cNvSpPr>
          <p:nvPr/>
        </p:nvSpPr>
        <p:spPr bwMode="auto">
          <a:xfrm>
            <a:off x="8029575" y="436721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2" name="Rectangle 182"/>
          <p:cNvSpPr>
            <a:spLocks noChangeArrowheads="1"/>
          </p:cNvSpPr>
          <p:nvPr/>
        </p:nvSpPr>
        <p:spPr bwMode="auto">
          <a:xfrm>
            <a:off x="5221288" y="4797425"/>
            <a:ext cx="360362"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112823" name="Rectangle 183"/>
          <p:cNvSpPr>
            <a:spLocks noChangeArrowheads="1"/>
          </p:cNvSpPr>
          <p:nvPr/>
        </p:nvSpPr>
        <p:spPr bwMode="auto">
          <a:xfrm>
            <a:off x="5581650" y="4797425"/>
            <a:ext cx="360363"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b</a:t>
            </a:r>
            <a:endParaRPr lang="en-US" altLang="zh-CN">
              <a:cs typeface="Arial" panose="020B0604020202020204" pitchFamily="34" charset="0"/>
            </a:endParaRPr>
          </a:p>
        </p:txBody>
      </p:sp>
      <p:sp>
        <p:nvSpPr>
          <p:cNvPr id="112824" name="Rectangle 184"/>
          <p:cNvSpPr>
            <a:spLocks noChangeArrowheads="1"/>
          </p:cNvSpPr>
          <p:nvPr/>
        </p:nvSpPr>
        <p:spPr bwMode="auto">
          <a:xfrm>
            <a:off x="6518275" y="479901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112825" name="Rectangle 185"/>
          <p:cNvSpPr>
            <a:spLocks noChangeArrowheads="1"/>
          </p:cNvSpPr>
          <p:nvPr/>
        </p:nvSpPr>
        <p:spPr bwMode="auto">
          <a:xfrm>
            <a:off x="6878638" y="4799013"/>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c</a:t>
            </a:r>
            <a:endParaRPr lang="en-US" altLang="zh-CN">
              <a:cs typeface="Arial" panose="020B0604020202020204" pitchFamily="34" charset="0"/>
            </a:endParaRPr>
          </a:p>
        </p:txBody>
      </p:sp>
      <p:sp>
        <p:nvSpPr>
          <p:cNvPr id="112826" name="Rectangle 186"/>
          <p:cNvSpPr>
            <a:spLocks noChangeArrowheads="1"/>
          </p:cNvSpPr>
          <p:nvPr/>
        </p:nvSpPr>
        <p:spPr bwMode="auto">
          <a:xfrm>
            <a:off x="7815263" y="4799013"/>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112827" name="Rectangle 187"/>
          <p:cNvSpPr>
            <a:spLocks noChangeArrowheads="1"/>
          </p:cNvSpPr>
          <p:nvPr/>
        </p:nvSpPr>
        <p:spPr bwMode="auto">
          <a:xfrm>
            <a:off x="8175625" y="479901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d</a:t>
            </a:r>
            <a:endParaRPr lang="en-US" altLang="zh-CN">
              <a:cs typeface="Arial" panose="020B0604020202020204" pitchFamily="34" charset="0"/>
            </a:endParaRPr>
          </a:p>
        </p:txBody>
      </p:sp>
      <p:grpSp>
        <p:nvGrpSpPr>
          <p:cNvPr id="112828" name="Group 188"/>
          <p:cNvGrpSpPr/>
          <p:nvPr/>
        </p:nvGrpSpPr>
        <p:grpSpPr bwMode="auto">
          <a:xfrm>
            <a:off x="5654675" y="3575050"/>
            <a:ext cx="144463" cy="144463"/>
            <a:chOff x="2925" y="1775"/>
            <a:chExt cx="91" cy="91"/>
          </a:xfrm>
        </p:grpSpPr>
        <p:sp>
          <p:nvSpPr>
            <p:cNvPr id="112829" name="Line 189"/>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0" name="Line 190"/>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2831" name="Group 191"/>
          <p:cNvGrpSpPr/>
          <p:nvPr/>
        </p:nvGrpSpPr>
        <p:grpSpPr bwMode="auto">
          <a:xfrm>
            <a:off x="8247063" y="4224338"/>
            <a:ext cx="144462" cy="144462"/>
            <a:chOff x="2925" y="1775"/>
            <a:chExt cx="91" cy="91"/>
          </a:xfrm>
        </p:grpSpPr>
        <p:sp>
          <p:nvSpPr>
            <p:cNvPr id="112832" name="Line 192"/>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3" name="Line 193"/>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34" name="Rectangle 194"/>
          <p:cNvSpPr>
            <a:spLocks noChangeArrowheads="1"/>
          </p:cNvSpPr>
          <p:nvPr/>
        </p:nvSpPr>
        <p:spPr bwMode="auto">
          <a:xfrm>
            <a:off x="2197100" y="349726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1</a:t>
            </a:r>
            <a:endParaRPr lang="en-US" altLang="zh-CN">
              <a:cs typeface="Arial" panose="020B0604020202020204" pitchFamily="34" charset="0"/>
            </a:endParaRPr>
          </a:p>
        </p:txBody>
      </p:sp>
      <p:sp>
        <p:nvSpPr>
          <p:cNvPr id="112835" name="Rectangle 195"/>
          <p:cNvSpPr>
            <a:spLocks noChangeArrowheads="1"/>
          </p:cNvSpPr>
          <p:nvPr/>
        </p:nvSpPr>
        <p:spPr bwMode="auto">
          <a:xfrm>
            <a:off x="2563813" y="3497263"/>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36" name="Rectangle 196"/>
          <p:cNvSpPr>
            <a:spLocks noChangeArrowheads="1"/>
          </p:cNvSpPr>
          <p:nvPr/>
        </p:nvSpPr>
        <p:spPr bwMode="auto">
          <a:xfrm>
            <a:off x="2928938" y="3497263"/>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cs typeface="Arial" panose="020B0604020202020204" pitchFamily="34" charset="0"/>
            </a:endParaRPr>
          </a:p>
        </p:txBody>
      </p:sp>
      <p:sp>
        <p:nvSpPr>
          <p:cNvPr id="112837" name="Rectangle 197"/>
          <p:cNvSpPr>
            <a:spLocks noChangeArrowheads="1"/>
          </p:cNvSpPr>
          <p:nvPr/>
        </p:nvSpPr>
        <p:spPr bwMode="auto">
          <a:xfrm>
            <a:off x="2582863" y="4144963"/>
            <a:ext cx="360362"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0</a:t>
            </a:r>
            <a:endParaRPr lang="en-US" altLang="zh-CN">
              <a:cs typeface="Arial" panose="020B0604020202020204" pitchFamily="34" charset="0"/>
            </a:endParaRPr>
          </a:p>
        </p:txBody>
      </p:sp>
      <p:sp>
        <p:nvSpPr>
          <p:cNvPr id="112838" name="Rectangle 198"/>
          <p:cNvSpPr>
            <a:spLocks noChangeArrowheads="1"/>
          </p:cNvSpPr>
          <p:nvPr/>
        </p:nvSpPr>
        <p:spPr bwMode="auto">
          <a:xfrm>
            <a:off x="2943225" y="4144963"/>
            <a:ext cx="360363" cy="3603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cs typeface="Arial" panose="020B0604020202020204" pitchFamily="34" charset="0"/>
              </a:rPr>
              <a:t>e</a:t>
            </a:r>
            <a:endParaRPr lang="en-US" altLang="zh-CN">
              <a:cs typeface="Arial" panose="020B0604020202020204" pitchFamily="34" charset="0"/>
            </a:endParaRPr>
          </a:p>
        </p:txBody>
      </p:sp>
      <p:sp>
        <p:nvSpPr>
          <p:cNvPr id="112839" name="Line 199"/>
          <p:cNvSpPr>
            <a:spLocks noChangeShapeType="1"/>
          </p:cNvSpPr>
          <p:nvPr/>
        </p:nvSpPr>
        <p:spPr bwMode="auto">
          <a:xfrm>
            <a:off x="2727325" y="371316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840" name="Group 200"/>
          <p:cNvGrpSpPr/>
          <p:nvPr/>
        </p:nvGrpSpPr>
        <p:grpSpPr bwMode="auto">
          <a:xfrm>
            <a:off x="3014663" y="3568700"/>
            <a:ext cx="144462" cy="144463"/>
            <a:chOff x="2925" y="1775"/>
            <a:chExt cx="91" cy="91"/>
          </a:xfrm>
        </p:grpSpPr>
        <p:sp>
          <p:nvSpPr>
            <p:cNvPr id="112841" name="Line 201"/>
            <p:cNvSpPr>
              <a:spLocks noChangeShapeType="1"/>
            </p:cNvSpPr>
            <p:nvPr/>
          </p:nvSpPr>
          <p:spPr bwMode="auto">
            <a:xfrm flipV="1">
              <a:off x="2925" y="1775"/>
              <a:ext cx="46"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2" name="Line 202"/>
            <p:cNvSpPr>
              <a:spLocks noChangeShapeType="1"/>
            </p:cNvSpPr>
            <p:nvPr/>
          </p:nvSpPr>
          <p:spPr bwMode="auto">
            <a:xfrm>
              <a:off x="2971" y="1775"/>
              <a:ext cx="45" cy="91"/>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43" name="Line 203"/>
          <p:cNvSpPr>
            <a:spLocks noChangeShapeType="1"/>
          </p:cNvSpPr>
          <p:nvPr/>
        </p:nvSpPr>
        <p:spPr bwMode="auto">
          <a:xfrm>
            <a:off x="2771775" y="2855913"/>
            <a:ext cx="0" cy="6492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4" name="Line 204"/>
          <p:cNvSpPr>
            <a:spLocks noChangeShapeType="1"/>
          </p:cNvSpPr>
          <p:nvPr/>
        </p:nvSpPr>
        <p:spPr bwMode="auto">
          <a:xfrm>
            <a:off x="4140200" y="2855913"/>
            <a:ext cx="0" cy="6477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5" name="Line 205"/>
          <p:cNvSpPr>
            <a:spLocks noChangeShapeType="1"/>
          </p:cNvSpPr>
          <p:nvPr/>
        </p:nvSpPr>
        <p:spPr bwMode="auto">
          <a:xfrm>
            <a:off x="2339975" y="4295775"/>
            <a:ext cx="287338"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6" name="Line 206"/>
          <p:cNvSpPr>
            <a:spLocks noChangeShapeType="1"/>
          </p:cNvSpPr>
          <p:nvPr/>
        </p:nvSpPr>
        <p:spPr bwMode="auto">
          <a:xfrm>
            <a:off x="3636963" y="4295775"/>
            <a:ext cx="287337"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7" name="Line 207"/>
          <p:cNvSpPr>
            <a:spLocks noChangeShapeType="1"/>
          </p:cNvSpPr>
          <p:nvPr/>
        </p:nvSpPr>
        <p:spPr bwMode="auto">
          <a:xfrm>
            <a:off x="4932363" y="4872038"/>
            <a:ext cx="287337"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8" name="Line 208"/>
          <p:cNvSpPr>
            <a:spLocks noChangeShapeType="1"/>
          </p:cNvSpPr>
          <p:nvPr/>
        </p:nvSpPr>
        <p:spPr bwMode="auto">
          <a:xfrm>
            <a:off x="6229350" y="4872038"/>
            <a:ext cx="287338"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9" name="Line 209"/>
          <p:cNvSpPr>
            <a:spLocks noChangeShapeType="1"/>
          </p:cNvSpPr>
          <p:nvPr/>
        </p:nvSpPr>
        <p:spPr bwMode="auto">
          <a:xfrm>
            <a:off x="7524750" y="4872038"/>
            <a:ext cx="287338"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0" name="Line 210"/>
          <p:cNvSpPr>
            <a:spLocks noChangeShapeType="1"/>
          </p:cNvSpPr>
          <p:nvPr/>
        </p:nvSpPr>
        <p:spPr bwMode="auto">
          <a:xfrm>
            <a:off x="3635375" y="2998788"/>
            <a:ext cx="0" cy="1296987"/>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1" name="Line 211"/>
          <p:cNvSpPr>
            <a:spLocks noChangeShapeType="1"/>
          </p:cNvSpPr>
          <p:nvPr/>
        </p:nvSpPr>
        <p:spPr bwMode="auto">
          <a:xfrm>
            <a:off x="4932363" y="3790950"/>
            <a:ext cx="0" cy="10810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2" name="Line 212"/>
          <p:cNvSpPr>
            <a:spLocks noChangeShapeType="1"/>
          </p:cNvSpPr>
          <p:nvPr/>
        </p:nvSpPr>
        <p:spPr bwMode="auto">
          <a:xfrm>
            <a:off x="6227763" y="44386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3" name="Line 213"/>
          <p:cNvSpPr>
            <a:spLocks noChangeShapeType="1"/>
          </p:cNvSpPr>
          <p:nvPr/>
        </p:nvSpPr>
        <p:spPr bwMode="auto">
          <a:xfrm>
            <a:off x="7524750" y="44386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4" name="Line 214"/>
          <p:cNvSpPr>
            <a:spLocks noChangeShapeType="1"/>
          </p:cNvSpPr>
          <p:nvPr/>
        </p:nvSpPr>
        <p:spPr bwMode="auto">
          <a:xfrm flipV="1">
            <a:off x="8459788" y="44386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5" name="Line 215"/>
          <p:cNvSpPr>
            <a:spLocks noChangeShapeType="1"/>
          </p:cNvSpPr>
          <p:nvPr/>
        </p:nvSpPr>
        <p:spPr bwMode="auto">
          <a:xfrm flipV="1">
            <a:off x="7164388" y="44386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6" name="Line 216"/>
          <p:cNvSpPr>
            <a:spLocks noChangeShapeType="1"/>
          </p:cNvSpPr>
          <p:nvPr/>
        </p:nvSpPr>
        <p:spPr bwMode="auto">
          <a:xfrm flipV="1">
            <a:off x="5867400" y="44386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7" name="Line 217"/>
          <p:cNvSpPr>
            <a:spLocks noChangeShapeType="1"/>
          </p:cNvSpPr>
          <p:nvPr/>
        </p:nvSpPr>
        <p:spPr bwMode="auto">
          <a:xfrm>
            <a:off x="5867400" y="4438650"/>
            <a:ext cx="360363"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8" name="Line 218"/>
          <p:cNvSpPr>
            <a:spLocks noChangeShapeType="1"/>
          </p:cNvSpPr>
          <p:nvPr/>
        </p:nvSpPr>
        <p:spPr bwMode="auto">
          <a:xfrm>
            <a:off x="7164388" y="4438650"/>
            <a:ext cx="360362"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9" name="Line 219"/>
          <p:cNvSpPr>
            <a:spLocks noChangeShapeType="1"/>
          </p:cNvSpPr>
          <p:nvPr/>
        </p:nvSpPr>
        <p:spPr bwMode="auto">
          <a:xfrm flipH="1" flipV="1">
            <a:off x="5940425" y="3646488"/>
            <a:ext cx="2447925" cy="433387"/>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0" name="Line 220"/>
          <p:cNvSpPr>
            <a:spLocks noChangeShapeType="1"/>
          </p:cNvSpPr>
          <p:nvPr/>
        </p:nvSpPr>
        <p:spPr bwMode="auto">
          <a:xfrm flipH="1" flipV="1">
            <a:off x="4643438" y="2855913"/>
            <a:ext cx="1152525" cy="64770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1" name="Line 221"/>
          <p:cNvSpPr>
            <a:spLocks noChangeShapeType="1"/>
          </p:cNvSpPr>
          <p:nvPr/>
        </p:nvSpPr>
        <p:spPr bwMode="auto">
          <a:xfrm flipH="1" flipV="1">
            <a:off x="1547813" y="1847850"/>
            <a:ext cx="2879725" cy="860425"/>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2" name="Rectangle 222"/>
          <p:cNvSpPr>
            <a:spLocks noChangeArrowheads="1"/>
          </p:cNvSpPr>
          <p:nvPr/>
        </p:nvSpPr>
        <p:spPr bwMode="auto">
          <a:xfrm>
            <a:off x="395288" y="1052513"/>
            <a:ext cx="344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rPr>
              <a:t>D = ((), (e), (a, (b, c, d)))</a:t>
            </a:r>
            <a:endParaRPr kumimoji="1" lang="en-US" altLang="zh-CN" sz="2400">
              <a:solidFill>
                <a:srgbClr val="FFFF00"/>
              </a:solidFill>
            </a:endParaRPr>
          </a:p>
        </p:txBody>
      </p:sp>
      <p:sp>
        <p:nvSpPr>
          <p:cNvPr id="112863" name="Line 223"/>
          <p:cNvSpPr>
            <a:spLocks noChangeShapeType="1"/>
          </p:cNvSpPr>
          <p:nvPr/>
        </p:nvSpPr>
        <p:spPr bwMode="auto">
          <a:xfrm flipV="1">
            <a:off x="4572000" y="3790950"/>
            <a:ext cx="0" cy="433388"/>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4" name="Line 224"/>
          <p:cNvSpPr>
            <a:spLocks noChangeShapeType="1"/>
          </p:cNvSpPr>
          <p:nvPr/>
        </p:nvSpPr>
        <p:spPr bwMode="auto">
          <a:xfrm>
            <a:off x="4572000" y="3790950"/>
            <a:ext cx="360363"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5" name="Line 225"/>
          <p:cNvSpPr>
            <a:spLocks noChangeShapeType="1"/>
          </p:cNvSpPr>
          <p:nvPr/>
        </p:nvSpPr>
        <p:spPr bwMode="auto">
          <a:xfrm flipV="1">
            <a:off x="1908175" y="2998788"/>
            <a:ext cx="0" cy="576262"/>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6" name="Line 226"/>
          <p:cNvSpPr>
            <a:spLocks noChangeShapeType="1"/>
          </p:cNvSpPr>
          <p:nvPr/>
        </p:nvSpPr>
        <p:spPr bwMode="auto">
          <a:xfrm>
            <a:off x="1908175" y="2962275"/>
            <a:ext cx="360363"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7" name="Text Box 227"/>
          <p:cNvSpPr txBox="1">
            <a:spLocks noChangeArrowheads="1"/>
          </p:cNvSpPr>
          <p:nvPr/>
        </p:nvSpPr>
        <p:spPr bwMode="auto">
          <a:xfrm>
            <a:off x="6208713" y="3351213"/>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1</a:t>
            </a:r>
            <a:endParaRPr lang="en-US" altLang="zh-CN" sz="2000" b="1" dirty="0"/>
          </a:p>
        </p:txBody>
      </p:sp>
      <p:sp>
        <p:nvSpPr>
          <p:cNvPr id="112868" name="Text Box 228"/>
          <p:cNvSpPr txBox="1">
            <a:spLocks noChangeArrowheads="1"/>
          </p:cNvSpPr>
          <p:nvPr/>
        </p:nvSpPr>
        <p:spPr bwMode="auto">
          <a:xfrm>
            <a:off x="4787900" y="2611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2</a:t>
            </a:r>
            <a:endParaRPr lang="en-US" altLang="zh-CN" sz="2000" b="1" dirty="0"/>
          </a:p>
        </p:txBody>
      </p:sp>
      <p:sp>
        <p:nvSpPr>
          <p:cNvPr id="112869" name="Text Box 229"/>
          <p:cNvSpPr txBox="1">
            <a:spLocks noChangeArrowheads="1"/>
          </p:cNvSpPr>
          <p:nvPr/>
        </p:nvSpPr>
        <p:spPr bwMode="auto">
          <a:xfrm>
            <a:off x="1692275" y="1524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3</a:t>
            </a:r>
            <a:endParaRPr lang="en-US" altLang="zh-CN" sz="2000" b="1" dirty="0"/>
          </a:p>
        </p:txBody>
      </p:sp>
      <p:sp>
        <p:nvSpPr>
          <p:cNvPr id="112870" name="Rectangle 230"/>
          <p:cNvSpPr>
            <a:spLocks noChangeArrowheads="1"/>
          </p:cNvSpPr>
          <p:nvPr/>
        </p:nvSpPr>
        <p:spPr bwMode="auto">
          <a:xfrm>
            <a:off x="4534793" y="1052513"/>
            <a:ext cx="4357687"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FF00"/>
                </a:solidFill>
                <a:latin typeface="Times New Roman" panose="02020603050405020304" pitchFamily="18" charset="0"/>
              </a:rPr>
              <a:t>Depth(D) = 1+ Max{ 1, 1, 2} </a:t>
            </a:r>
            <a:r>
              <a:rPr lang="en-US" altLang="zh-CN" sz="2400" b="1" dirty="0" smtClean="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3 </a:t>
            </a:r>
            <a:endParaRPr lang="en-US" altLang="zh-CN" sz="2400" b="1" dirty="0">
              <a:solidFill>
                <a:srgbClr val="FFFF00"/>
              </a:solidFill>
              <a:latin typeface="Times New Roman" panose="02020603050405020304" pitchFamily="18" charset="0"/>
            </a:endParaRPr>
          </a:p>
        </p:txBody>
      </p:sp>
      <p:sp>
        <p:nvSpPr>
          <p:cNvPr id="112872" name="Rectangle 232"/>
          <p:cNvSpPr>
            <a:spLocks noChangeArrowheads="1"/>
          </p:cNvSpPr>
          <p:nvPr/>
        </p:nvSpPr>
        <p:spPr bwMode="auto">
          <a:xfrm>
            <a:off x="395288" y="4608513"/>
            <a:ext cx="1836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x1 = ( (e), (a, (b, c, d)))</a:t>
            </a:r>
            <a:endParaRPr kumimoji="1" lang="en-US" altLang="zh-CN" sz="1400">
              <a:solidFill>
                <a:srgbClr val="FFFF00"/>
              </a:solidFill>
              <a:latin typeface="Times New Roman" panose="02020603050405020304" pitchFamily="18" charset="0"/>
            </a:endParaRPr>
          </a:p>
        </p:txBody>
      </p:sp>
      <p:sp>
        <p:nvSpPr>
          <p:cNvPr id="112874" name="Rectangle 234"/>
          <p:cNvSpPr>
            <a:spLocks noChangeArrowheads="1"/>
          </p:cNvSpPr>
          <p:nvPr/>
        </p:nvSpPr>
        <p:spPr bwMode="auto">
          <a:xfrm>
            <a:off x="1908175" y="292417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x1</a:t>
            </a:r>
            <a:endParaRPr kumimoji="1" lang="en-US" altLang="zh-CN" sz="1400">
              <a:solidFill>
                <a:srgbClr val="FFFF00"/>
              </a:solidFill>
              <a:latin typeface="Times New Roman" panose="02020603050405020304" pitchFamily="18" charset="0"/>
            </a:endParaRPr>
          </a:p>
        </p:txBody>
      </p:sp>
      <p:sp>
        <p:nvSpPr>
          <p:cNvPr id="112875" name="Rectangle 235"/>
          <p:cNvSpPr>
            <a:spLocks noChangeArrowheads="1"/>
          </p:cNvSpPr>
          <p:nvPr/>
        </p:nvSpPr>
        <p:spPr bwMode="auto">
          <a:xfrm>
            <a:off x="395288" y="4902200"/>
            <a:ext cx="1506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x2 = ((a, (b, c, d)))</a:t>
            </a:r>
            <a:endParaRPr kumimoji="1" lang="en-US" altLang="zh-CN" sz="1400">
              <a:solidFill>
                <a:srgbClr val="FFFF00"/>
              </a:solidFill>
              <a:latin typeface="Times New Roman" panose="02020603050405020304" pitchFamily="18" charset="0"/>
            </a:endParaRPr>
          </a:p>
        </p:txBody>
      </p:sp>
      <p:sp>
        <p:nvSpPr>
          <p:cNvPr id="112876" name="Rectangle 236"/>
          <p:cNvSpPr>
            <a:spLocks noChangeArrowheads="1"/>
          </p:cNvSpPr>
          <p:nvPr/>
        </p:nvSpPr>
        <p:spPr bwMode="auto">
          <a:xfrm>
            <a:off x="3276600" y="292417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x2</a:t>
            </a:r>
            <a:endParaRPr kumimoji="1" lang="en-US" altLang="zh-CN" sz="1400">
              <a:solidFill>
                <a:srgbClr val="FFFF00"/>
              </a:solidFill>
              <a:latin typeface="Times New Roman" panose="02020603050405020304" pitchFamily="18" charset="0"/>
            </a:endParaRPr>
          </a:p>
        </p:txBody>
      </p:sp>
      <p:sp>
        <p:nvSpPr>
          <p:cNvPr id="112877" name="Rectangle 237"/>
          <p:cNvSpPr>
            <a:spLocks noChangeArrowheads="1"/>
          </p:cNvSpPr>
          <p:nvPr/>
        </p:nvSpPr>
        <p:spPr bwMode="auto">
          <a:xfrm>
            <a:off x="395288" y="5194300"/>
            <a:ext cx="1389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dirty="0" err="1">
                <a:solidFill>
                  <a:srgbClr val="FFFF00"/>
                </a:solidFill>
                <a:latin typeface="Times New Roman" panose="02020603050405020304" pitchFamily="18" charset="0"/>
              </a:rPr>
              <a:t>x3</a:t>
            </a:r>
            <a:r>
              <a:rPr kumimoji="1" lang="en-US" altLang="zh-CN" sz="1400" dirty="0">
                <a:solidFill>
                  <a:srgbClr val="FFFF00"/>
                </a:solidFill>
                <a:latin typeface="Times New Roman" panose="02020603050405020304" pitchFamily="18" charset="0"/>
              </a:rPr>
              <a:t> = (a, (b, c, d))</a:t>
            </a:r>
            <a:endParaRPr kumimoji="1" lang="en-US" altLang="zh-CN" sz="1400" dirty="0">
              <a:solidFill>
                <a:srgbClr val="FFFF00"/>
              </a:solidFill>
              <a:latin typeface="Times New Roman" panose="02020603050405020304" pitchFamily="18" charset="0"/>
            </a:endParaRPr>
          </a:p>
        </p:txBody>
      </p:sp>
      <p:sp>
        <p:nvSpPr>
          <p:cNvPr id="112878" name="Rectangle 238"/>
          <p:cNvSpPr>
            <a:spLocks noChangeArrowheads="1"/>
          </p:cNvSpPr>
          <p:nvPr/>
        </p:nvSpPr>
        <p:spPr bwMode="auto">
          <a:xfrm>
            <a:off x="3348038" y="31956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x3</a:t>
            </a:r>
            <a:endParaRPr kumimoji="1" lang="en-US" altLang="zh-CN" sz="1400">
              <a:solidFill>
                <a:srgbClr val="FFFF00"/>
              </a:solidFill>
              <a:latin typeface="Times New Roman" panose="02020603050405020304" pitchFamily="18" charset="0"/>
            </a:endParaRPr>
          </a:p>
        </p:txBody>
      </p:sp>
      <p:sp>
        <p:nvSpPr>
          <p:cNvPr id="112879" name="Rectangle 239"/>
          <p:cNvSpPr>
            <a:spLocks noChangeArrowheads="1"/>
          </p:cNvSpPr>
          <p:nvPr/>
        </p:nvSpPr>
        <p:spPr bwMode="auto">
          <a:xfrm>
            <a:off x="395288" y="5486400"/>
            <a:ext cx="1220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x4 = ((b, c, d))</a:t>
            </a:r>
            <a:endParaRPr kumimoji="1" lang="en-US" altLang="zh-CN" sz="1400">
              <a:solidFill>
                <a:srgbClr val="FFFF00"/>
              </a:solidFill>
              <a:latin typeface="Times New Roman" panose="02020603050405020304" pitchFamily="18" charset="0"/>
            </a:endParaRPr>
          </a:p>
        </p:txBody>
      </p:sp>
      <p:sp>
        <p:nvSpPr>
          <p:cNvPr id="112880" name="Rectangle 240"/>
          <p:cNvSpPr>
            <a:spLocks noChangeArrowheads="1"/>
          </p:cNvSpPr>
          <p:nvPr/>
        </p:nvSpPr>
        <p:spPr bwMode="auto">
          <a:xfrm>
            <a:off x="4594225" y="37163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x4</a:t>
            </a:r>
            <a:endParaRPr kumimoji="1" lang="en-US" altLang="zh-CN" sz="1400">
              <a:solidFill>
                <a:srgbClr val="FFFF00"/>
              </a:solidFill>
              <a:latin typeface="Times New Roman" panose="02020603050405020304" pitchFamily="18" charset="0"/>
            </a:endParaRPr>
          </a:p>
        </p:txBody>
      </p:sp>
      <p:sp>
        <p:nvSpPr>
          <p:cNvPr id="112881" name="Rectangle 241"/>
          <p:cNvSpPr>
            <a:spLocks noChangeArrowheads="1"/>
          </p:cNvSpPr>
          <p:nvPr/>
        </p:nvSpPr>
        <p:spPr bwMode="auto">
          <a:xfrm>
            <a:off x="4605338" y="4005263"/>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x5</a:t>
            </a:r>
            <a:endParaRPr kumimoji="1" lang="en-US" altLang="zh-CN" sz="1400">
              <a:solidFill>
                <a:srgbClr val="FFFF00"/>
              </a:solidFill>
              <a:latin typeface="Times New Roman" panose="02020603050405020304" pitchFamily="18" charset="0"/>
            </a:endParaRPr>
          </a:p>
        </p:txBody>
      </p:sp>
      <p:sp>
        <p:nvSpPr>
          <p:cNvPr id="112882" name="Rectangle 242"/>
          <p:cNvSpPr>
            <a:spLocks noChangeArrowheads="1"/>
          </p:cNvSpPr>
          <p:nvPr/>
        </p:nvSpPr>
        <p:spPr bwMode="auto">
          <a:xfrm>
            <a:off x="395288" y="5780088"/>
            <a:ext cx="1103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x5 = (b, c, d)</a:t>
            </a:r>
            <a:endParaRPr kumimoji="1" lang="en-US" altLang="zh-CN" sz="1400">
              <a:solidFill>
                <a:srgbClr val="FFFF00"/>
              </a:solidFill>
              <a:latin typeface="Times New Roman" panose="02020603050405020304" pitchFamily="18" charset="0"/>
            </a:endParaRPr>
          </a:p>
        </p:txBody>
      </p:sp>
      <p:sp>
        <p:nvSpPr>
          <p:cNvPr id="112883" name="Rectangle 243"/>
          <p:cNvSpPr>
            <a:spLocks noChangeArrowheads="1"/>
          </p:cNvSpPr>
          <p:nvPr/>
        </p:nvSpPr>
        <p:spPr bwMode="auto">
          <a:xfrm>
            <a:off x="395288" y="6072188"/>
            <a:ext cx="925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x6 = (c, d)</a:t>
            </a:r>
            <a:endParaRPr kumimoji="1" lang="en-US" altLang="zh-CN" sz="1400">
              <a:solidFill>
                <a:srgbClr val="FFFF00"/>
              </a:solidFill>
              <a:latin typeface="Times New Roman" panose="02020603050405020304" pitchFamily="18" charset="0"/>
            </a:endParaRPr>
          </a:p>
        </p:txBody>
      </p:sp>
      <p:sp>
        <p:nvSpPr>
          <p:cNvPr id="112884" name="Rectangle 244"/>
          <p:cNvSpPr>
            <a:spLocks noChangeArrowheads="1"/>
          </p:cNvSpPr>
          <p:nvPr/>
        </p:nvSpPr>
        <p:spPr bwMode="auto">
          <a:xfrm>
            <a:off x="395288" y="6364288"/>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x7 = (d)</a:t>
            </a:r>
            <a:endParaRPr kumimoji="1" lang="en-US" altLang="zh-CN" sz="1400">
              <a:solidFill>
                <a:srgbClr val="FFFF00"/>
              </a:solidFill>
              <a:latin typeface="Times New Roman" panose="02020603050405020304" pitchFamily="18" charset="0"/>
            </a:endParaRPr>
          </a:p>
        </p:txBody>
      </p:sp>
      <p:sp>
        <p:nvSpPr>
          <p:cNvPr id="112885" name="Rectangle 245"/>
          <p:cNvSpPr>
            <a:spLocks noChangeArrowheads="1"/>
          </p:cNvSpPr>
          <p:nvPr/>
        </p:nvSpPr>
        <p:spPr bwMode="auto">
          <a:xfrm>
            <a:off x="5867400" y="44196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x6</a:t>
            </a:r>
            <a:endParaRPr kumimoji="1" lang="en-US" altLang="zh-CN" sz="1400">
              <a:solidFill>
                <a:srgbClr val="FFFF00"/>
              </a:solidFill>
              <a:latin typeface="Times New Roman" panose="02020603050405020304" pitchFamily="18" charset="0"/>
            </a:endParaRPr>
          </a:p>
        </p:txBody>
      </p:sp>
      <p:sp>
        <p:nvSpPr>
          <p:cNvPr id="112886" name="Rectangle 246"/>
          <p:cNvSpPr>
            <a:spLocks noChangeArrowheads="1"/>
          </p:cNvSpPr>
          <p:nvPr/>
        </p:nvSpPr>
        <p:spPr bwMode="auto">
          <a:xfrm>
            <a:off x="7162800" y="4437063"/>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solidFill>
                  <a:srgbClr val="FFFF00"/>
                </a:solidFill>
                <a:latin typeface="Times New Roman" panose="02020603050405020304" pitchFamily="18" charset="0"/>
              </a:rPr>
              <a:t>x7</a:t>
            </a:r>
            <a:endParaRPr kumimoji="1" lang="en-US" altLang="zh-CN" sz="1400">
              <a:solidFill>
                <a:srgbClr val="FFFF00"/>
              </a:solidFill>
              <a:latin typeface="Times New Roman" panose="02020603050405020304" pitchFamily="18" charset="0"/>
            </a:endParaRPr>
          </a:p>
        </p:txBody>
      </p:sp>
      <p:sp>
        <p:nvSpPr>
          <p:cNvPr id="112887" name="Line 247"/>
          <p:cNvSpPr>
            <a:spLocks noChangeShapeType="1"/>
          </p:cNvSpPr>
          <p:nvPr/>
        </p:nvSpPr>
        <p:spPr bwMode="auto">
          <a:xfrm>
            <a:off x="3276600" y="2962275"/>
            <a:ext cx="360363" cy="0"/>
          </a:xfrm>
          <a:prstGeom prst="line">
            <a:avLst/>
          </a:prstGeom>
          <a:noFill/>
          <a:ln w="28575">
            <a:solidFill>
              <a:srgbClr val="FFFF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6071235" y="5702935"/>
            <a:ext cx="2527935" cy="460375"/>
          </a:xfrm>
          <a:prstGeom prst="rect">
            <a:avLst/>
          </a:prstGeom>
          <a:noFill/>
        </p:spPr>
        <p:txBody>
          <a:bodyPr wrap="square" rtlCol="0">
            <a:spAutoFit/>
          </a:bodyPr>
          <a:p>
            <a:r>
              <a:rPr lang="zh-CN" altLang="en-US" sz="2400" b="1"/>
              <a:t>表头</a:t>
            </a:r>
            <a:r>
              <a:rPr lang="en-US" altLang="zh-CN" sz="2400" b="1"/>
              <a:t>-</a:t>
            </a:r>
            <a:r>
              <a:rPr lang="zh-CN" altLang="en-US" sz="2400" b="1"/>
              <a:t>表尾表示法</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7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8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8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8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8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8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8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8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8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8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28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28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8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28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28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8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8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28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28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28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8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28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2859"/>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128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12860"/>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1128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2861"/>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grpId="0" nodeType="afterEffect">
                                  <p:stCondLst>
                                    <p:cond delay="0"/>
                                  </p:stCondLst>
                                  <p:childTnLst>
                                    <p:set>
                                      <p:cBhvr>
                                        <p:cTn id="103" dur="1" fill="hold">
                                          <p:stCondLst>
                                            <p:cond delay="0"/>
                                          </p:stCondLst>
                                        </p:cTn>
                                        <p:tgtEl>
                                          <p:spTgt spid="11286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9" presetClass="entr" presetSubtype="0" fill="hold" grpId="0" nodeType="clickEffect">
                                  <p:stCondLst>
                                    <p:cond delay="0"/>
                                  </p:stCondLst>
                                  <p:childTnLst>
                                    <p:set>
                                      <p:cBhvr>
                                        <p:cTn id="107" dur="1" fill="hold">
                                          <p:stCondLst>
                                            <p:cond delay="0"/>
                                          </p:stCondLst>
                                        </p:cTn>
                                        <p:tgtEl>
                                          <p:spTgt spid="112870"/>
                                        </p:tgtEl>
                                        <p:attrNameLst>
                                          <p:attrName>style.visibility</p:attrName>
                                        </p:attrNameLst>
                                      </p:cBhvr>
                                      <p:to>
                                        <p:strVal val="visible"/>
                                      </p:to>
                                    </p:set>
                                    <p:anim calcmode="lin" valueType="num">
                                      <p:cBhvr>
                                        <p:cTn id="108" dur="1000" fill="hold"/>
                                        <p:tgtEl>
                                          <p:spTgt spid="112870"/>
                                        </p:tgtEl>
                                        <p:attrNameLst>
                                          <p:attrName>ppt_x</p:attrName>
                                        </p:attrNameLst>
                                      </p:cBhvr>
                                      <p:tavLst>
                                        <p:tav tm="0">
                                          <p:val>
                                            <p:strVal val="#ppt_x-.2"/>
                                          </p:val>
                                        </p:tav>
                                        <p:tav tm="100000">
                                          <p:val>
                                            <p:strVal val="#ppt_x"/>
                                          </p:val>
                                        </p:tav>
                                      </p:tavLst>
                                    </p:anim>
                                    <p:anim calcmode="lin" valueType="num">
                                      <p:cBhvr>
                                        <p:cTn id="109" dur="1000" fill="hold"/>
                                        <p:tgtEl>
                                          <p:spTgt spid="112870"/>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11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3" grpId="0" animBg="1"/>
      <p:bldP spid="112724" grpId="0" animBg="1"/>
      <p:bldP spid="112725" grpId="0" animBg="1"/>
      <p:bldP spid="112726" grpId="0" animBg="1"/>
      <p:bldP spid="112727" grpId="0" animBg="1"/>
      <p:bldP spid="112845" grpId="0" animBg="1"/>
      <p:bldP spid="112846" grpId="0" animBg="1"/>
      <p:bldP spid="112847" grpId="0" animBg="1"/>
      <p:bldP spid="112848" grpId="0" animBg="1"/>
      <p:bldP spid="112849" grpId="0" animBg="1"/>
      <p:bldP spid="112850" grpId="0" animBg="1"/>
      <p:bldP spid="112851" grpId="0" animBg="1"/>
      <p:bldP spid="112852" grpId="0" animBg="1"/>
      <p:bldP spid="112853" grpId="0" animBg="1"/>
      <p:bldP spid="112854" grpId="0" animBg="1"/>
      <p:bldP spid="112855" grpId="0" animBg="1"/>
      <p:bldP spid="112856" grpId="0" animBg="1"/>
      <p:bldP spid="112857" grpId="0" animBg="1"/>
      <p:bldP spid="112858" grpId="0" animBg="1"/>
      <p:bldP spid="112859" grpId="0" animBg="1"/>
      <p:bldP spid="112860" grpId="0" animBg="1"/>
      <p:bldP spid="112861" grpId="0" animBg="1"/>
      <p:bldP spid="112863" grpId="0" animBg="1"/>
      <p:bldP spid="112864" grpId="0" animBg="1"/>
      <p:bldP spid="112865" grpId="0" animBg="1"/>
      <p:bldP spid="112866" grpId="0" animBg="1"/>
      <p:bldP spid="112867" grpId="0"/>
      <p:bldP spid="112868" grpId="0"/>
      <p:bldP spid="112869" grpId="0"/>
      <p:bldP spid="112870" grpId="0" animBg="1"/>
      <p:bldP spid="112874" grpId="0"/>
      <p:bldP spid="112876" grpId="0"/>
      <p:bldP spid="112878" grpId="0"/>
      <p:bldP spid="112880" grpId="0"/>
      <p:bldP spid="112881" grpId="0"/>
      <p:bldP spid="112885" grpId="0"/>
      <p:bldP spid="112886" grpId="0"/>
      <p:bldP spid="11288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a:t>Duplication of general list</a:t>
            </a:r>
            <a:endParaRPr lang="en-US" altLang="zh-CN"/>
          </a:p>
        </p:txBody>
      </p:sp>
      <p:sp>
        <p:nvSpPr>
          <p:cNvPr id="93187" name="Rectangle 3"/>
          <p:cNvSpPr>
            <a:spLocks noGrp="1" noChangeArrowheads="1"/>
          </p:cNvSpPr>
          <p:nvPr>
            <p:ph type="body" idx="1"/>
          </p:nvPr>
        </p:nvSpPr>
        <p:spPr>
          <a:xfrm>
            <a:off x="457200" y="1600200"/>
            <a:ext cx="8507413" cy="4530725"/>
          </a:xfrm>
        </p:spPr>
        <p:txBody>
          <a:bodyPr/>
          <a:lstStyle/>
          <a:p>
            <a:pPr>
              <a:lnSpc>
                <a:spcPct val="90000"/>
              </a:lnSpc>
            </a:pPr>
            <a:r>
              <a:rPr lang="zh-CN" altLang="en-US" dirty="0"/>
              <a:t>基础</a:t>
            </a:r>
            <a:endParaRPr lang="zh-CN" altLang="en-US" dirty="0"/>
          </a:p>
          <a:p>
            <a:pPr lvl="1">
              <a:lnSpc>
                <a:spcPct val="90000"/>
              </a:lnSpc>
            </a:pPr>
            <a:r>
              <a:rPr lang="zh-CN" altLang="en-US" dirty="0"/>
              <a:t>任何一个非空广义表均可以分解成表头和表尾；</a:t>
            </a:r>
            <a:endParaRPr lang="zh-CN" altLang="en-US" dirty="0"/>
          </a:p>
          <a:p>
            <a:pPr lvl="1">
              <a:lnSpc>
                <a:spcPct val="90000"/>
              </a:lnSpc>
            </a:pPr>
            <a:r>
              <a:rPr lang="zh-CN" altLang="en-US" dirty="0"/>
              <a:t>一对确定的表头和表尾可唯一确定一个广义表。</a:t>
            </a:r>
            <a:endParaRPr lang="zh-CN" altLang="en-US" dirty="0"/>
          </a:p>
          <a:p>
            <a:pPr lvl="1">
              <a:lnSpc>
                <a:spcPct val="90000"/>
              </a:lnSpc>
            </a:pPr>
            <a:r>
              <a:rPr lang="zh-CN" altLang="en-US" dirty="0">
                <a:solidFill>
                  <a:srgbClr val="FFFF00"/>
                </a:solidFill>
              </a:rPr>
              <a:t>复制一个广义表只要分别复制其表头和表尾，然后合成即可。</a:t>
            </a:r>
            <a:endParaRPr lang="zh-CN" altLang="en-US" dirty="0">
              <a:solidFill>
                <a:srgbClr val="FFFF00"/>
              </a:solidFill>
            </a:endParaRPr>
          </a:p>
          <a:p>
            <a:pPr>
              <a:lnSpc>
                <a:spcPct val="90000"/>
              </a:lnSpc>
            </a:pPr>
            <a:r>
              <a:rPr lang="zh-CN" altLang="en-US" dirty="0">
                <a:solidFill>
                  <a:srgbClr val="FFFF00"/>
                </a:solidFill>
              </a:rPr>
              <a:t>步骤</a:t>
            </a:r>
            <a:endParaRPr lang="zh-CN" altLang="en-US" dirty="0">
              <a:solidFill>
                <a:srgbClr val="FFFF00"/>
              </a:solidFill>
            </a:endParaRPr>
          </a:p>
          <a:p>
            <a:pPr>
              <a:lnSpc>
                <a:spcPct val="90000"/>
              </a:lnSpc>
              <a:buFont typeface="Wingdings" panose="05000000000000000000" pitchFamily="2" charset="2"/>
              <a:buNone/>
            </a:pPr>
            <a:r>
              <a:rPr kumimoji="1" lang="zh-CN" altLang="en-US" sz="2400" dirty="0">
                <a:cs typeface="Times New Roman" panose="02020603050405020304" pitchFamily="18" charset="0"/>
                <a:sym typeface="Symbol" panose="05050102010706020507" pitchFamily="18" charset="2"/>
              </a:rPr>
              <a:t>	基本项：</a:t>
            </a:r>
            <a:r>
              <a:rPr kumimoji="1" lang="zh-CN" sz="2400" dirty="0" err="1">
                <a:cs typeface="Times New Roman" panose="02020603050405020304" pitchFamily="18" charset="0"/>
                <a:sym typeface="Symbol" panose="05050102010706020507" pitchFamily="18" charset="2"/>
              </a:rPr>
              <a:t>复制</a:t>
            </a:r>
            <a:r>
              <a:rPr kumimoji="1" lang="zh-CN" altLang="en-US" sz="2400" dirty="0">
                <a:cs typeface="Times New Roman" panose="02020603050405020304" pitchFamily="18" charset="0"/>
                <a:sym typeface="Symbol" panose="05050102010706020507" pitchFamily="18" charset="2"/>
              </a:rPr>
              <a:t>空表</a:t>
            </a:r>
            <a:endParaRPr kumimoji="1" lang="zh-CN" altLang="en-US" sz="2400" dirty="0">
              <a:cs typeface="Times New Roman" panose="02020603050405020304" pitchFamily="18" charset="0"/>
              <a:sym typeface="Symbol" panose="05050102010706020507" pitchFamily="18" charset="2"/>
            </a:endParaRPr>
          </a:p>
          <a:p>
            <a:pPr>
              <a:lnSpc>
                <a:spcPct val="90000"/>
              </a:lnSpc>
              <a:buFont typeface="Wingdings" panose="05000000000000000000" pitchFamily="2" charset="2"/>
              <a:buNone/>
            </a:pPr>
            <a:r>
              <a:rPr kumimoji="1" lang="zh-CN" altLang="en-US" sz="2400" dirty="0">
                <a:cs typeface="Times New Roman" panose="02020603050405020304" pitchFamily="18" charset="0"/>
                <a:sym typeface="Symbol" panose="05050102010706020507" pitchFamily="18" charset="2"/>
              </a:rPr>
              <a:t>                     复制原子</a:t>
            </a:r>
            <a:endParaRPr kumimoji="1" lang="zh-CN" altLang="en-US" sz="2400" dirty="0">
              <a:cs typeface="Times New Roman" panose="02020603050405020304" pitchFamily="18" charset="0"/>
              <a:sym typeface="Symbol" panose="05050102010706020507" pitchFamily="18" charset="2"/>
            </a:endParaRPr>
          </a:p>
          <a:p>
            <a:pPr>
              <a:lnSpc>
                <a:spcPct val="90000"/>
              </a:lnSpc>
              <a:buFont typeface="Wingdings" panose="05000000000000000000" pitchFamily="2" charset="2"/>
              <a:buNone/>
            </a:pPr>
            <a:r>
              <a:rPr lang="zh-CN" altLang="en-US" dirty="0"/>
              <a:t>	</a:t>
            </a:r>
            <a:r>
              <a:rPr kumimoji="1" lang="zh-CN" altLang="en-US" sz="2400" dirty="0">
                <a:cs typeface="Times New Roman" panose="02020603050405020304" pitchFamily="18" charset="0"/>
                <a:sym typeface="Symbol" panose="05050102010706020507" pitchFamily="18" charset="2"/>
              </a:rPr>
              <a:t>归纳项：</a:t>
            </a:r>
            <a:r>
              <a:rPr kumimoji="1" lang="en-US" altLang="zh-CN" sz="2400" dirty="0">
                <a:cs typeface="Times New Roman" panose="02020603050405020304" pitchFamily="18" charset="0"/>
                <a:sym typeface="Symbol" panose="05050102010706020507" pitchFamily="18" charset="2"/>
              </a:rPr>
              <a:t>Copy(</a:t>
            </a:r>
            <a:r>
              <a:rPr kumimoji="1" lang="en-US" altLang="zh-CN" sz="2400" dirty="0" err="1">
                <a:cs typeface="Times New Roman" panose="02020603050405020304" pitchFamily="18" charset="0"/>
                <a:sym typeface="Symbol" panose="05050102010706020507" pitchFamily="18" charset="2"/>
              </a:rPr>
              <a:t>GetHead</a:t>
            </a:r>
            <a:r>
              <a:rPr kumimoji="1" lang="en-US" altLang="zh-CN" sz="2400" dirty="0">
                <a:cs typeface="Times New Roman" panose="02020603050405020304" pitchFamily="18" charset="0"/>
                <a:sym typeface="Symbol" panose="05050102010706020507" pitchFamily="18" charset="2"/>
              </a:rPr>
              <a:t>(LS)-&gt;</a:t>
            </a:r>
            <a:r>
              <a:rPr kumimoji="1" lang="en-US" altLang="zh-CN" sz="2400" dirty="0" err="1">
                <a:cs typeface="Times New Roman" panose="02020603050405020304" pitchFamily="18" charset="0"/>
                <a:sym typeface="Symbol" panose="05050102010706020507" pitchFamily="18" charset="2"/>
              </a:rPr>
              <a:t>GetHead</a:t>
            </a:r>
            <a:r>
              <a:rPr kumimoji="1" lang="en-US" altLang="zh-CN" sz="2400" dirty="0">
                <a:cs typeface="Times New Roman" panose="02020603050405020304" pitchFamily="18" charset="0"/>
                <a:sym typeface="Symbol" panose="05050102010706020507" pitchFamily="18" charset="2"/>
              </a:rPr>
              <a:t>(</a:t>
            </a:r>
            <a:r>
              <a:rPr kumimoji="1" lang="en-US" altLang="zh-CN" sz="2400" dirty="0" err="1">
                <a:cs typeface="Times New Roman" panose="02020603050405020304" pitchFamily="18" charset="0"/>
                <a:sym typeface="Symbol" panose="05050102010706020507" pitchFamily="18" charset="2"/>
              </a:rPr>
              <a:t>NewLS</a:t>
            </a:r>
            <a:r>
              <a:rPr kumimoji="1" lang="en-US" altLang="zh-CN" sz="2400" dirty="0">
                <a:cs typeface="Times New Roman" panose="02020603050405020304" pitchFamily="18" charset="0"/>
                <a:sym typeface="Symbol" panose="05050102010706020507" pitchFamily="18" charset="2"/>
              </a:rPr>
              <a:t>)) {</a:t>
            </a:r>
            <a:r>
              <a:rPr kumimoji="1" lang="zh-CN" altLang="en-US" sz="2400" dirty="0">
                <a:cs typeface="Times New Roman" panose="02020603050405020304" pitchFamily="18" charset="0"/>
                <a:sym typeface="Symbol" panose="05050102010706020507" pitchFamily="18" charset="2"/>
              </a:rPr>
              <a:t>复制表头</a:t>
            </a:r>
            <a:r>
              <a:rPr kumimoji="1" lang="en-US" altLang="zh-CN" sz="2400" dirty="0">
                <a:cs typeface="Times New Roman" panose="02020603050405020304" pitchFamily="18" charset="0"/>
                <a:sym typeface="Symbol" panose="05050102010706020507" pitchFamily="18" charset="2"/>
              </a:rPr>
              <a:t>}</a:t>
            </a:r>
            <a:endParaRPr kumimoji="1" lang="en-US" altLang="zh-CN" sz="2400" dirty="0">
              <a:cs typeface="Times New Roman" panose="02020603050405020304" pitchFamily="18" charset="0"/>
              <a:sym typeface="Symbol" panose="05050102010706020507" pitchFamily="18" charset="2"/>
            </a:endParaRPr>
          </a:p>
          <a:p>
            <a:pPr>
              <a:lnSpc>
                <a:spcPct val="90000"/>
              </a:lnSpc>
              <a:buFont typeface="Wingdings" panose="05000000000000000000" pitchFamily="2" charset="2"/>
              <a:buNone/>
            </a:pPr>
            <a:r>
              <a:rPr kumimoji="1" lang="en-US" altLang="zh-CN" sz="2400" dirty="0">
                <a:cs typeface="Times New Roman" panose="02020603050405020304" pitchFamily="18" charset="0"/>
                <a:sym typeface="Symbol" panose="05050102010706020507" pitchFamily="18" charset="2"/>
              </a:rPr>
              <a:t>		         Copy(</a:t>
            </a:r>
            <a:r>
              <a:rPr kumimoji="1" lang="en-US" altLang="zh-CN" sz="2400" dirty="0" err="1">
                <a:cs typeface="Times New Roman" panose="02020603050405020304" pitchFamily="18" charset="0"/>
                <a:sym typeface="Symbol" panose="05050102010706020507" pitchFamily="18" charset="2"/>
              </a:rPr>
              <a:t>GetTail</a:t>
            </a:r>
            <a:r>
              <a:rPr kumimoji="1" lang="en-US" altLang="zh-CN" sz="2400" dirty="0">
                <a:cs typeface="Times New Roman" panose="02020603050405020304" pitchFamily="18" charset="0"/>
                <a:sym typeface="Symbol" panose="05050102010706020507" pitchFamily="18" charset="2"/>
              </a:rPr>
              <a:t>(LS)-&gt;</a:t>
            </a:r>
            <a:r>
              <a:rPr kumimoji="1" lang="en-US" altLang="zh-CN" sz="2400" dirty="0" err="1">
                <a:cs typeface="Times New Roman" panose="02020603050405020304" pitchFamily="18" charset="0"/>
                <a:sym typeface="Symbol" panose="05050102010706020507" pitchFamily="18" charset="2"/>
              </a:rPr>
              <a:t>GetTail</a:t>
            </a:r>
            <a:r>
              <a:rPr kumimoji="1" lang="en-US" altLang="zh-CN" sz="2400" dirty="0">
                <a:cs typeface="Times New Roman" panose="02020603050405020304" pitchFamily="18" charset="0"/>
                <a:sym typeface="Symbol" panose="05050102010706020507" pitchFamily="18" charset="2"/>
              </a:rPr>
              <a:t>(</a:t>
            </a:r>
            <a:r>
              <a:rPr kumimoji="1" lang="en-US" altLang="zh-CN" sz="2400" dirty="0" err="1">
                <a:cs typeface="Times New Roman" panose="02020603050405020304" pitchFamily="18" charset="0"/>
                <a:sym typeface="Symbol" panose="05050102010706020507" pitchFamily="18" charset="2"/>
              </a:rPr>
              <a:t>NewLS</a:t>
            </a:r>
            <a:r>
              <a:rPr kumimoji="1" lang="en-US" altLang="zh-CN" sz="2400" dirty="0">
                <a:cs typeface="Times New Roman" panose="02020603050405020304" pitchFamily="18" charset="0"/>
                <a:sym typeface="Symbol" panose="05050102010706020507" pitchFamily="18" charset="2"/>
              </a:rPr>
              <a:t>)) {</a:t>
            </a:r>
            <a:r>
              <a:rPr kumimoji="1" lang="zh-CN" altLang="en-US" sz="2400" dirty="0">
                <a:cs typeface="Times New Roman" panose="02020603050405020304" pitchFamily="18" charset="0"/>
                <a:sym typeface="Symbol" panose="05050102010706020507" pitchFamily="18" charset="2"/>
              </a:rPr>
              <a:t>复制表尾</a:t>
            </a:r>
            <a:r>
              <a:rPr kumimoji="1" lang="en-US" altLang="zh-CN" sz="2400" dirty="0">
                <a:cs typeface="Times New Roman" panose="02020603050405020304" pitchFamily="18" charset="0"/>
                <a:sym typeface="Symbol" panose="05050102010706020507" pitchFamily="18" charset="2"/>
              </a:rPr>
              <a:t>}</a:t>
            </a:r>
            <a:endParaRPr kumimoji="1" lang="en-US" altLang="zh-CN" sz="2400" dirty="0">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250825" y="404813"/>
            <a:ext cx="87137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Status </a:t>
            </a:r>
            <a:r>
              <a:rPr kumimoji="1" lang="en-US" altLang="zh-CN" sz="2400" dirty="0" err="1">
                <a:solidFill>
                  <a:srgbClr val="FFFF00"/>
                </a:solidFill>
                <a:latin typeface="Times New Roman" panose="02020603050405020304" pitchFamily="18" charset="0"/>
                <a:ea typeface="幼圆" panose="02010509060101010101" pitchFamily="49" charset="-122"/>
              </a:rPr>
              <a:t>CopyGList</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GList</a:t>
            </a:r>
            <a:r>
              <a:rPr kumimoji="1" lang="en-US" altLang="zh-CN" sz="2400" dirty="0">
                <a:latin typeface="Times New Roman" panose="02020603050405020304" pitchFamily="18" charset="0"/>
                <a:ea typeface="幼圆" panose="02010509060101010101" pitchFamily="49" charset="-122"/>
              </a:rPr>
              <a:t> T, </a:t>
            </a:r>
            <a:r>
              <a:rPr kumimoji="1" lang="en-US" altLang="zh-CN" sz="2400" dirty="0" err="1">
                <a:latin typeface="Times New Roman" panose="02020603050405020304" pitchFamily="18" charset="0"/>
                <a:ea typeface="幼圆" panose="02010509060101010101" pitchFamily="49" charset="-122"/>
              </a:rPr>
              <a:t>GList</a:t>
            </a:r>
            <a:r>
              <a:rPr kumimoji="1" lang="en-US" altLang="zh-CN" sz="2400" dirty="0">
                <a:latin typeface="Times New Roman" panose="02020603050405020304" pitchFamily="18" charset="0"/>
                <a:ea typeface="幼圆" panose="02010509060101010101" pitchFamily="49" charset="-122"/>
              </a:rPr>
              <a:t> L) </a:t>
            </a:r>
            <a:r>
              <a:rPr kumimoji="1" lang="en-US" altLang="zh-CN" sz="2400" dirty="0" smtClean="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if</a:t>
            </a:r>
            <a:r>
              <a:rPr kumimoji="1" lang="en-US" altLang="zh-CN" sz="2400" dirty="0">
                <a:latin typeface="Times New Roman" panose="02020603050405020304" pitchFamily="18" charset="0"/>
                <a:ea typeface="幼圆" panose="02010509060101010101" pitchFamily="49" charset="-122"/>
              </a:rPr>
              <a:t> (!L) T = NULL</a:t>
            </a:r>
            <a:r>
              <a:rPr kumimoji="1" lang="en-US" altLang="zh-CN" sz="2400" dirty="0" smtClean="0">
                <a:latin typeface="Times New Roman" panose="02020603050405020304" pitchFamily="18" charset="0"/>
                <a:ea typeface="幼圆" panose="02010509060101010101" pitchFamily="49" charset="-122"/>
              </a:rPr>
              <a:t>;</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smtClean="0">
                <a:solidFill>
                  <a:srgbClr val="33CC33"/>
                </a:solidFill>
                <a:latin typeface="Times New Roman" panose="02020603050405020304" pitchFamily="18" charset="0"/>
                <a:ea typeface="幼圆" panose="02010509060101010101" pitchFamily="49" charset="-122"/>
              </a:rPr>
              <a:t>复制空表</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else</a:t>
            </a:r>
            <a:r>
              <a:rPr kumimoji="1" lang="en-US" altLang="zh-CN" sz="2400" dirty="0">
                <a:latin typeface="Times New Roman" panose="02020603050405020304" pitchFamily="18" charset="0"/>
                <a:ea typeface="幼圆" panose="02010509060101010101" pitchFamily="49" charset="-122"/>
              </a:rPr>
              <a:t> </a:t>
            </a:r>
            <a:r>
              <a:rPr kumimoji="1" lang="en-US" altLang="zh-CN" sz="2400" dirty="0" smtClean="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if</a:t>
            </a:r>
            <a:r>
              <a:rPr kumimoji="1" lang="en-US" altLang="zh-CN" sz="2400" dirty="0">
                <a:latin typeface="Times New Roman" panose="02020603050405020304" pitchFamily="18" charset="0"/>
                <a:ea typeface="幼圆" panose="02010509060101010101" pitchFamily="49" charset="-122"/>
              </a:rPr>
              <a:t> (!(T = (</a:t>
            </a:r>
            <a:r>
              <a:rPr kumimoji="1" lang="en-US" altLang="zh-CN" sz="2400" dirty="0" err="1">
                <a:latin typeface="Times New Roman" panose="02020603050405020304" pitchFamily="18" charset="0"/>
                <a:ea typeface="幼圆" panose="02010509060101010101" pitchFamily="49" charset="-122"/>
              </a:rPr>
              <a:t>GList</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malloc</a:t>
            </a:r>
            <a:r>
              <a:rPr kumimoji="1" lang="en-US" altLang="zh-CN" sz="2400" dirty="0" smtClean="0">
                <a:latin typeface="Times New Roman" panose="02020603050405020304" pitchFamily="18" charset="0"/>
                <a:ea typeface="幼圆" panose="02010509060101010101" pitchFamily="49" charset="-122"/>
              </a:rPr>
              <a:t> (</a:t>
            </a:r>
            <a:r>
              <a:rPr kumimoji="1" lang="en-US" altLang="zh-CN" sz="2400" dirty="0" err="1" smtClean="0">
                <a:latin typeface="Times New Roman" panose="02020603050405020304" pitchFamily="18" charset="0"/>
                <a:ea typeface="幼圆" panose="02010509060101010101" pitchFamily="49" charset="-122"/>
              </a:rPr>
              <a:t>sizeof</a:t>
            </a:r>
            <a:r>
              <a:rPr kumimoji="1" lang="en-US" altLang="zh-CN" sz="2400" dirty="0" smtClean="0">
                <a:latin typeface="Times New Roman" panose="02020603050405020304" pitchFamily="18" charset="0"/>
                <a:ea typeface="幼圆" panose="02010509060101010101" pitchFamily="49" charset="-122"/>
              </a:rPr>
              <a:t>(</a:t>
            </a:r>
            <a:r>
              <a:rPr kumimoji="1" lang="en-US" altLang="zh-CN" sz="2400" dirty="0" err="1" smtClean="0">
                <a:latin typeface="Times New Roman" panose="02020603050405020304" pitchFamily="18" charset="0"/>
                <a:ea typeface="幼圆" panose="02010509060101010101" pitchFamily="49" charset="-122"/>
              </a:rPr>
              <a:t>GLNode</a:t>
            </a:r>
            <a:r>
              <a:rPr kumimoji="1" lang="en-US" altLang="zh-CN" sz="2400" dirty="0">
                <a:latin typeface="Times New Roman" panose="02020603050405020304" pitchFamily="18" charset="0"/>
                <a:ea typeface="幼圆" panose="02010509060101010101" pitchFamily="49" charset="-122"/>
              </a:rPr>
              <a:t>)) exit(OVERFLOW);</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T-&gt;tag = L</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-&gt;tag</a:t>
            </a:r>
            <a:r>
              <a:rPr kumimoji="1" lang="en-US" altLang="zh-CN" sz="2400" dirty="0" smtClean="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				        //</a:t>
            </a:r>
            <a:r>
              <a:rPr kumimoji="1" lang="zh-CN" altLang="en-US" sz="2400" dirty="0" smtClean="0">
                <a:solidFill>
                  <a:srgbClr val="33CC33"/>
                </a:solidFill>
                <a:latin typeface="Times New Roman" panose="02020603050405020304" pitchFamily="18" charset="0"/>
                <a:ea typeface="幼圆" panose="02010509060101010101" pitchFamily="49" charset="-122"/>
              </a:rPr>
              <a:t>建表结点</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b="1" dirty="0">
                <a:latin typeface="Times New Roman" panose="02020603050405020304" pitchFamily="18" charset="0"/>
                <a:ea typeface="幼圆" panose="02010509060101010101" pitchFamily="49" charset="-122"/>
                <a:sym typeface="Wingdings" panose="05000000000000000000" pitchFamily="2" charset="2"/>
              </a:rPr>
              <a:t>if</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(L-&gt;tag == ATOM </a:t>
            </a:r>
            <a:r>
              <a:rPr kumimoji="1" lang="en-US" altLang="zh-CN" sz="2400" dirty="0" smtClean="0">
                <a:latin typeface="Times New Roman" panose="02020603050405020304" pitchFamily="18" charset="0"/>
                <a:ea typeface="幼圆" panose="02010509060101010101" pitchFamily="49" charset="-122"/>
                <a:sym typeface="Wingdings" panose="05000000000000000000" pitchFamily="2" charset="2"/>
              </a:rPr>
              <a:t>)</a:t>
            </a:r>
            <a:r>
              <a:rPr kumimoji="1" lang="en-US" altLang="zh-CN" sz="2400" dirty="0">
                <a:solidFill>
                  <a:srgbClr val="33CC33"/>
                </a:solidFill>
                <a:latin typeface="Times New Roman" panose="02020603050405020304" pitchFamily="18" charset="0"/>
                <a:ea typeface="幼圆" panose="02010509060101010101" pitchFamily="49" charset="-122"/>
              </a:rPr>
              <a:t> </a:t>
            </a:r>
            <a:r>
              <a:rPr kumimoji="1" lang="en-US" altLang="zh-CN" sz="2400" dirty="0" smtClean="0">
                <a:solidFill>
                  <a:srgbClr val="33CC33"/>
                </a:solidFill>
                <a:latin typeface="Times New Roman" panose="02020603050405020304" pitchFamily="18" charset="0"/>
                <a:ea typeface="幼圆" panose="02010509060101010101" pitchFamily="49" charset="-122"/>
              </a:rPr>
              <a:t>//</a:t>
            </a:r>
            <a:r>
              <a:rPr kumimoji="1" lang="zh-CN" altLang="en-US" sz="2400" dirty="0" smtClean="0">
                <a:solidFill>
                  <a:srgbClr val="33CC33"/>
                </a:solidFill>
                <a:latin typeface="Times New Roman" panose="02020603050405020304" pitchFamily="18" charset="0"/>
                <a:ea typeface="幼圆" panose="02010509060101010101" pitchFamily="49" charset="-122"/>
              </a:rPr>
              <a:t>复制单原子</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T-&gt;atom = L-&gt;atom;</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b="1" dirty="0">
                <a:latin typeface="Times New Roman" panose="02020603050405020304" pitchFamily="18" charset="0"/>
                <a:ea typeface="幼圆" panose="02010509060101010101" pitchFamily="49" charset="-122"/>
                <a:sym typeface="Wingdings" panose="05000000000000000000" pitchFamily="2" charset="2"/>
              </a:rPr>
              <a:t>else</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dirty="0" smtClean="0">
                <a:latin typeface="Times New Roman" panose="02020603050405020304" pitchFamily="18" charset="0"/>
                <a:ea typeface="幼圆" panose="02010509060101010101" pitchFamily="49" charset="-122"/>
                <a:sym typeface="Wingdings" panose="05000000000000000000" pitchFamily="2" charset="2"/>
              </a:rPr>
              <a:t>{</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dirty="0" err="1">
                <a:solidFill>
                  <a:srgbClr val="FFFF00"/>
                </a:solidFill>
                <a:latin typeface="Times New Roman" panose="02020603050405020304" pitchFamily="18" charset="0"/>
                <a:ea typeface="幼圆" panose="02010509060101010101" pitchFamily="49" charset="-122"/>
                <a:sym typeface="Wingdings" panose="05000000000000000000" pitchFamily="2" charset="2"/>
              </a:rPr>
              <a:t>CopyGList</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(T-&gt;</a:t>
            </a:r>
            <a:r>
              <a:rPr kumimoji="1" lang="en-US" altLang="zh-CN" sz="2400" dirty="0" err="1">
                <a:latin typeface="Times New Roman" panose="02020603050405020304" pitchFamily="18" charset="0"/>
                <a:ea typeface="幼圆" panose="02010509060101010101" pitchFamily="49" charset="-122"/>
                <a:sym typeface="Wingdings" panose="05000000000000000000" pitchFamily="2" charset="2"/>
              </a:rPr>
              <a:t>ptr.head</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L-&gt;</a:t>
            </a:r>
            <a:r>
              <a:rPr kumimoji="1" lang="en-US" altLang="zh-CN" sz="2400" dirty="0" err="1">
                <a:latin typeface="Times New Roman" panose="02020603050405020304" pitchFamily="18" charset="0"/>
                <a:ea typeface="幼圆" panose="02010509060101010101" pitchFamily="49" charset="-122"/>
                <a:sym typeface="Wingdings" panose="05000000000000000000" pitchFamily="2" charset="2"/>
              </a:rPr>
              <a:t>ptr.head</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            // </a:t>
            </a:r>
            <a:r>
              <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复制广义</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表 </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L-</a:t>
            </a:r>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&gt;</a:t>
            </a:r>
            <a:r>
              <a:rPr kumimoji="1" lang="en-US" altLang="zh-CN" sz="2400" dirty="0" err="1"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ptr.head</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 </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的</a:t>
            </a:r>
            <a:r>
              <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一个</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副本 </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T-</a:t>
            </a:r>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&gt;</a:t>
            </a:r>
            <a:r>
              <a:rPr kumimoji="1" lang="en-US" altLang="zh-CN" sz="2400" dirty="0" err="1">
                <a:solidFill>
                  <a:srgbClr val="33CC33"/>
                </a:solidFill>
                <a:latin typeface="Times New Roman" panose="02020603050405020304" pitchFamily="18" charset="0"/>
                <a:ea typeface="幼圆" panose="02010509060101010101" pitchFamily="49" charset="-122"/>
                <a:sym typeface="Wingdings" panose="05000000000000000000" pitchFamily="2" charset="2"/>
              </a:rPr>
              <a:t>ptr.head</a:t>
            </a:r>
            <a:endPar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endParaRPr>
          </a:p>
          <a:p>
            <a:r>
              <a:rPr kumimoji="1" lang="zh-CN" altLang="en-US" sz="2400" dirty="0">
                <a:latin typeface="Times New Roman" panose="02020603050405020304" pitchFamily="18" charset="0"/>
                <a:ea typeface="幼圆" panose="02010509060101010101" pitchFamily="49" charset="-122"/>
                <a:sym typeface="Wingdings" panose="05000000000000000000" pitchFamily="2" charset="2"/>
              </a:rPr>
              <a:t>            </a:t>
            </a:r>
            <a:r>
              <a:rPr kumimoji="1" lang="en-US" altLang="zh-CN" sz="2400" dirty="0" err="1">
                <a:solidFill>
                  <a:srgbClr val="FFFF00"/>
                </a:solidFill>
                <a:latin typeface="Times New Roman" panose="02020603050405020304" pitchFamily="18" charset="0"/>
                <a:ea typeface="幼圆" panose="02010509060101010101" pitchFamily="49" charset="-122"/>
                <a:sym typeface="Wingdings" panose="05000000000000000000" pitchFamily="2" charset="2"/>
              </a:rPr>
              <a:t>CopyGList</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(T-&gt;</a:t>
            </a:r>
            <a:r>
              <a:rPr kumimoji="1" lang="en-US" altLang="zh-CN" sz="2400" dirty="0" err="1">
                <a:latin typeface="Times New Roman" panose="02020603050405020304" pitchFamily="18" charset="0"/>
                <a:ea typeface="幼圆" panose="02010509060101010101" pitchFamily="49" charset="-122"/>
                <a:sym typeface="Wingdings" panose="05000000000000000000" pitchFamily="2" charset="2"/>
              </a:rPr>
              <a:t>ptr.tail</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 L-&gt;</a:t>
            </a:r>
            <a:r>
              <a:rPr kumimoji="1" lang="en-US" altLang="zh-CN" sz="2400" dirty="0" err="1">
                <a:latin typeface="Times New Roman" panose="02020603050405020304" pitchFamily="18" charset="0"/>
                <a:ea typeface="幼圆" panose="02010509060101010101" pitchFamily="49" charset="-122"/>
                <a:sym typeface="Wingdings" panose="05000000000000000000" pitchFamily="2" charset="2"/>
              </a:rPr>
              <a:t>ptr.tail</a:t>
            </a:r>
            <a:r>
              <a:rPr kumimoji="1" lang="en-US" altLang="zh-CN" sz="2400" dirty="0">
                <a:latin typeface="Times New Roman" panose="02020603050405020304" pitchFamily="18" charset="0"/>
                <a:ea typeface="幼圆" panose="02010509060101010101" pitchFamily="49" charset="-122"/>
                <a:sym typeface="Wingdings" panose="05000000000000000000" pitchFamily="2" charset="2"/>
              </a:rPr>
              <a:t>);</a:t>
            </a:r>
            <a:endParaRPr kumimoji="1" lang="en-US" altLang="zh-CN" sz="2400" dirty="0">
              <a:latin typeface="Times New Roman" panose="02020603050405020304" pitchFamily="18" charset="0"/>
              <a:ea typeface="幼圆" panose="02010509060101010101" pitchFamily="49" charset="-122"/>
              <a:sym typeface="Wingdings" panose="05000000000000000000" pitchFamily="2" charset="2"/>
            </a:endParaRPr>
          </a:p>
          <a:p>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            // </a:t>
            </a:r>
            <a:r>
              <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复制广义</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表 </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L-</a:t>
            </a:r>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&gt;</a:t>
            </a:r>
            <a:r>
              <a:rPr kumimoji="1" lang="en-US" altLang="zh-CN" sz="2400" dirty="0" err="1"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ptr.tail</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 </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的</a:t>
            </a:r>
            <a:r>
              <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一个</a:t>
            </a:r>
            <a:r>
              <a:rPr kumimoji="1" lang="zh-CN" altLang="en-US"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副本 </a:t>
            </a:r>
            <a:r>
              <a:rPr kumimoji="1" lang="en-US" altLang="zh-CN" sz="2400" dirty="0" smtClean="0">
                <a:solidFill>
                  <a:srgbClr val="33CC33"/>
                </a:solidFill>
                <a:latin typeface="Times New Roman" panose="02020603050405020304" pitchFamily="18" charset="0"/>
                <a:ea typeface="幼圆" panose="02010509060101010101" pitchFamily="49" charset="-122"/>
                <a:sym typeface="Wingdings" panose="05000000000000000000" pitchFamily="2" charset="2"/>
              </a:rPr>
              <a:t>T-</a:t>
            </a:r>
            <a:r>
              <a:rPr kumimoji="1" lang="en-US" altLang="zh-CN"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rPr>
              <a:t>&gt;</a:t>
            </a:r>
            <a:r>
              <a:rPr kumimoji="1" lang="en-US" altLang="zh-CN" sz="2400" dirty="0" err="1">
                <a:solidFill>
                  <a:srgbClr val="33CC33"/>
                </a:solidFill>
                <a:latin typeface="Times New Roman" panose="02020603050405020304" pitchFamily="18" charset="0"/>
                <a:ea typeface="幼圆" panose="02010509060101010101" pitchFamily="49" charset="-122"/>
                <a:sym typeface="Wingdings" panose="05000000000000000000" pitchFamily="2" charset="2"/>
              </a:rPr>
              <a:t>ptr.tail</a:t>
            </a:r>
            <a:endParaRPr kumimoji="1" lang="zh-CN" altLang="en-US" sz="2400" dirty="0">
              <a:solidFill>
                <a:srgbClr val="33CC33"/>
              </a:solidFill>
              <a:latin typeface="Times New Roman" panose="02020603050405020304" pitchFamily="18" charset="0"/>
              <a:ea typeface="幼圆" panose="02010509060101010101" pitchFamily="49" charset="-122"/>
              <a:sym typeface="Wingdings" panose="05000000000000000000" pitchFamily="2" charset="2"/>
            </a:endParaRPr>
          </a:p>
          <a:p>
            <a:r>
              <a:rPr kumimoji="1" lang="zh-CN" altLang="en-US" sz="2400" dirty="0">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return</a:t>
            </a:r>
            <a:r>
              <a:rPr kumimoji="1" lang="en-US" altLang="zh-CN" sz="2400" dirty="0">
                <a:latin typeface="Times New Roman" panose="02020603050405020304" pitchFamily="18" charset="0"/>
                <a:ea typeface="幼圆" panose="02010509060101010101" pitchFamily="49" charset="-122"/>
              </a:rPr>
              <a:t> OK;</a:t>
            </a:r>
            <a:endParaRPr kumimoji="1" lang="en-US" altLang="zh-CN" sz="24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a:t>
            </a:r>
            <a:endParaRPr kumimoji="1" lang="en-US" altLang="zh-CN" sz="2400" dirty="0">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t>Conclusion</a:t>
            </a:r>
            <a:endParaRPr lang="en-US" altLang="zh-CN"/>
          </a:p>
        </p:txBody>
      </p:sp>
      <p:sp>
        <p:nvSpPr>
          <p:cNvPr id="82947" name="Rectangle 3"/>
          <p:cNvSpPr>
            <a:spLocks noGrp="1" noChangeArrowheads="1"/>
          </p:cNvSpPr>
          <p:nvPr>
            <p:ph type="body" idx="1"/>
          </p:nvPr>
        </p:nvSpPr>
        <p:spPr/>
        <p:txBody>
          <a:bodyPr/>
          <a:lstStyle/>
          <a:p>
            <a:r>
              <a:rPr lang="en-US" altLang="zh-CN">
                <a:latin typeface="Arial" panose="020B0604020202020204" pitchFamily="34" charset="0"/>
              </a:rPr>
              <a:t>Compact storage of special matrix</a:t>
            </a:r>
            <a:endParaRPr lang="en-US" altLang="zh-CN">
              <a:latin typeface="Arial" panose="020B0604020202020204" pitchFamily="34" charset="0"/>
            </a:endParaRPr>
          </a:p>
          <a:p>
            <a:r>
              <a:rPr lang="en-US" altLang="zh-CN">
                <a:latin typeface="Arial" panose="020B0604020202020204" pitchFamily="34" charset="0"/>
              </a:rPr>
              <a:t>Representation and operations of sparse matrix</a:t>
            </a:r>
            <a:endParaRPr lang="en-US" altLang="zh-CN">
              <a:latin typeface="Arial" panose="020B0604020202020204" pitchFamily="34" charset="0"/>
            </a:endParaRPr>
          </a:p>
          <a:p>
            <a:r>
              <a:rPr lang="en-US" altLang="zh-CN">
                <a:latin typeface="Arial" panose="020B0604020202020204" pitchFamily="34" charset="0"/>
              </a:rPr>
              <a:t>Definition and representation of general list</a:t>
            </a:r>
            <a:endParaRPr lang="en-US" altLang="zh-CN">
              <a:latin typeface="Arial" panose="020B0604020202020204" pitchFamily="34" charset="0"/>
            </a:endParaRPr>
          </a:p>
          <a:p>
            <a:r>
              <a:rPr lang="en-US" altLang="zh-CN">
                <a:latin typeface="Arial" panose="020B0604020202020204" pitchFamily="34" charset="0"/>
              </a:rPr>
              <a:t>The recursive algorithm of general list</a:t>
            </a:r>
            <a:endParaRPr lang="en-US" altLang="zh-CN">
              <a:latin typeface="Arial" panose="020B0604020202020204" pitchFamily="34" charset="0"/>
            </a:endParaRPr>
          </a:p>
          <a:p>
            <a:pPr lvl="1"/>
            <a:r>
              <a:rPr lang="en-US" altLang="zh-CN">
                <a:latin typeface="Arial" panose="020B0604020202020204" pitchFamily="34" charset="0"/>
              </a:rPr>
              <a:t>Depth, visit, duplication</a:t>
            </a:r>
            <a:endParaRPr lang="en-US" altLang="zh-CN">
              <a:latin typeface="Arial" panose="020B0604020202020204" pitchFamily="34" charset="0"/>
            </a:endParaRPr>
          </a:p>
          <a:p>
            <a:r>
              <a:rPr lang="en-US" altLang="zh-CN">
                <a:latin typeface="Arial" panose="020B0604020202020204" pitchFamily="34" charset="0"/>
              </a:rPr>
              <a:t>Application of general list</a:t>
            </a: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bit">
  <a:themeElements>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1_Orbit">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0</TotalTime>
  <Words>22271</Words>
  <Application>WPS 演示</Application>
  <PresentationFormat>全屏显示(4:3)</PresentationFormat>
  <Paragraphs>1929</Paragraphs>
  <Slides>97</Slides>
  <Notes>2</Notes>
  <HiddenSlides>3</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86</vt:i4>
      </vt:variant>
      <vt:variant>
        <vt:lpstr>幻灯片标题</vt:lpstr>
      </vt:variant>
      <vt:variant>
        <vt:i4>97</vt:i4>
      </vt:variant>
    </vt:vector>
  </HeadingPairs>
  <TitlesOfParts>
    <vt:vector size="202" baseType="lpstr">
      <vt:lpstr>Arial</vt:lpstr>
      <vt:lpstr>宋体</vt:lpstr>
      <vt:lpstr>Wingdings</vt:lpstr>
      <vt:lpstr>幼圆</vt:lpstr>
      <vt:lpstr>华文新魏</vt:lpstr>
      <vt:lpstr>Impact</vt:lpstr>
      <vt:lpstr>华文行楷</vt:lpstr>
      <vt:lpstr>Times New Roman</vt:lpstr>
      <vt:lpstr>黑体</vt:lpstr>
      <vt:lpstr>仿宋_GB2312</vt:lpstr>
      <vt:lpstr>仿宋</vt:lpstr>
      <vt:lpstr>楷体_GB2312</vt:lpstr>
      <vt:lpstr>微软雅黑</vt:lpstr>
      <vt:lpstr>Arial Unicode MS</vt:lpstr>
      <vt:lpstr>Symbol</vt:lpstr>
      <vt:lpstr>times</vt:lpstr>
      <vt:lpstr>新宋体</vt:lpstr>
      <vt:lpstr>Orbit</vt:lpstr>
      <vt:lpstr>1_Orbit</vt:lpstr>
      <vt:lpstr>Word.Document.8</vt:lpstr>
      <vt:lpstr>Word.Document.8</vt:lpstr>
      <vt:lpstr>Word.Document.8</vt:lpstr>
      <vt:lpstr>Word.Document.8</vt:lpstr>
      <vt:lpstr>Equation.DSMT4</vt:lpstr>
      <vt:lpstr>Equation.DSMT4</vt:lpstr>
      <vt:lpstr>Equation.3</vt:lpstr>
      <vt:lpstr>Equation.DSMT4</vt:lpstr>
      <vt:lpstr>Word.Document.8</vt:lpstr>
      <vt:lpstr>Equation.DSMT4</vt:lpstr>
      <vt:lpstr>Word.Document.8</vt:lpstr>
      <vt:lpstr>Word.Document.8</vt:lpstr>
      <vt:lpstr>Equation.DSMT4</vt:lpstr>
      <vt:lpstr>Equation.DSMT4</vt:lpstr>
      <vt:lpstr>Equation.DSMT4</vt:lpstr>
      <vt:lpstr>Photoshop.Image.6</vt:lpstr>
      <vt:lpstr>Word.Document.8</vt:lpstr>
      <vt:lpstr>Equation.DSMT4</vt:lpstr>
      <vt:lpstr>Word.Document.8</vt:lpstr>
      <vt:lpstr>Word.Document.8</vt:lpstr>
      <vt:lpstr>Equation.DSMT4</vt:lpstr>
      <vt:lpstr>Equation.DSMT4</vt:lpstr>
      <vt:lpstr>Equation.DSMT4</vt:lpstr>
      <vt:lpstr>Equation.DSMT4</vt:lpstr>
      <vt:lpstr>Equation.DSMT4</vt:lpstr>
      <vt:lpstr>Equation.DSMT4</vt:lpstr>
      <vt:lpstr>Equation.DSMT4</vt:lpstr>
      <vt:lpstr>Word.Document.8</vt:lpstr>
      <vt:lpstr>Word.Document.8</vt:lpstr>
      <vt:lpstr>Word.Document.8</vt:lpstr>
      <vt:lpstr>Equation.DSMT4</vt:lpstr>
      <vt:lpstr>Word.Document.8</vt:lpstr>
      <vt:lpstr>Word.Document.8</vt:lpstr>
      <vt:lpstr>Equation.DSMT4</vt:lpstr>
      <vt:lpstr>Equation.DSMT4</vt:lpstr>
      <vt:lpstr>Word.Document.8</vt:lpstr>
      <vt:lpstr>Word.Document.8</vt:lpstr>
      <vt:lpstr>Photoshop.Image.6</vt:lpstr>
      <vt:lpstr>Word.Document.8</vt:lpstr>
      <vt:lpstr>Word.Document.8</vt:lpstr>
      <vt:lpstr>Equation.DSMT4</vt:lpstr>
      <vt:lpstr>Equation.DSMT4</vt:lpstr>
      <vt:lpstr>Word.Document.8</vt:lpstr>
      <vt:lpstr>Word.Document.8</vt:lpstr>
      <vt:lpstr>Word.Document.8</vt:lpstr>
      <vt:lpstr>Equation.DSMT4</vt:lpstr>
      <vt:lpstr>Equation.DSMT4</vt:lpstr>
      <vt:lpstr>Equation.DSMT4</vt:lpstr>
      <vt:lpstr>Equation.DSMT4</vt:lpstr>
      <vt:lpstr>Equation.DSMT4</vt:lpstr>
      <vt:lpstr>Equation.DSMT4</vt:lpstr>
      <vt:lpstr>Equation.DSMT4</vt:lpstr>
      <vt:lpstr>Equation.DSMT4</vt:lpstr>
      <vt:lpstr>Word.Document.8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Chapter 05 Sparse Matrix &amp; Lists 第五章 稀疏数组和广义表</vt:lpstr>
      <vt:lpstr>本章学习的线索</vt:lpstr>
      <vt:lpstr>Content</vt:lpstr>
      <vt:lpstr>5.1 Array</vt:lpstr>
      <vt:lpstr>1D array</vt:lpstr>
      <vt:lpstr>2D array</vt:lpstr>
      <vt:lpstr>2D array</vt:lpstr>
      <vt:lpstr>3D array</vt:lpstr>
      <vt:lpstr>3D array</vt:lpstr>
      <vt:lpstr>n-D array</vt:lpstr>
      <vt:lpstr>Content</vt:lpstr>
      <vt:lpstr>5.2 Compact storage of special matrix</vt:lpstr>
      <vt:lpstr>5.2.1 Special matrix</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Matrix Transposition</vt:lpstr>
      <vt:lpstr>Method 1: matrix transposition</vt:lpstr>
      <vt:lpstr>PowerPoint 演示文稿</vt:lpstr>
      <vt:lpstr>PowerPoint 演示文稿</vt:lpstr>
      <vt:lpstr>Analysis</vt:lpstr>
      <vt:lpstr>Method 2: matrix transposition</vt:lpstr>
      <vt:lpstr>Fast transposition algorithm</vt:lpstr>
      <vt:lpstr>PowerPoint 演示文稿</vt:lpstr>
      <vt:lpstr>PowerPoint 演示文稿</vt:lpstr>
      <vt:lpstr>PowerPoint 演示文稿</vt:lpstr>
      <vt:lpstr>Analysis</vt:lpstr>
      <vt:lpstr>PowerPoint 演示文稿</vt:lpstr>
      <vt:lpstr>Matrix multiplication</vt:lpstr>
      <vt:lpstr>2D Array Implementation</vt:lpstr>
      <vt:lpstr>PowerPoint 演示文稿</vt:lpstr>
      <vt:lpstr>PowerPoint 演示文稿</vt:lpstr>
      <vt:lpstr>PowerPoint 演示文稿</vt:lpstr>
      <vt:lpstr>PowerPoint 演示文稿</vt:lpstr>
      <vt:lpstr>Procedure of multiplication</vt:lpstr>
      <vt:lpstr>PowerPoint 演示文稿</vt:lpstr>
      <vt:lpstr>PowerPoint 演示文稿</vt:lpstr>
      <vt:lpstr>PowerPoint 演示文稿</vt:lpstr>
      <vt:lpstr>PowerPoint 演示文稿</vt:lpstr>
      <vt:lpstr>PowerPoint 演示文稿</vt:lpstr>
      <vt:lpstr>Complexity analysis</vt:lpstr>
      <vt:lpstr>PowerPoint 演示文稿</vt:lpstr>
      <vt:lpstr>PowerPoint 演示文稿</vt:lpstr>
      <vt:lpstr>Example of initialization of cross-linked list</vt:lpstr>
      <vt:lpstr>PowerPoint 演示文稿</vt:lpstr>
      <vt:lpstr>PowerPoint 演示文稿</vt:lpstr>
      <vt:lpstr>补充材料：Cross linked list for Sparse Matrix</vt:lpstr>
      <vt:lpstr>PowerPoint 演示文稿</vt:lpstr>
      <vt:lpstr>PowerPoint 演示文稿</vt:lpstr>
      <vt:lpstr>PowerPoint 演示文稿</vt:lpstr>
      <vt:lpstr>PowerPoint 演示文稿</vt:lpstr>
      <vt:lpstr>PowerPoint 演示文稿</vt:lpstr>
      <vt:lpstr>PowerPoint 演示文稿</vt:lpstr>
      <vt:lpstr>总结：稀疏矩阵的三种表示方式</vt:lpstr>
      <vt:lpstr>Content</vt:lpstr>
      <vt:lpstr>5.3 General list (lists)</vt:lpstr>
      <vt:lpstr>PowerPoint 演示文稿</vt:lpstr>
      <vt:lpstr>表头和表尾示例</vt:lpstr>
      <vt:lpstr>表头和表尾示例</vt:lpstr>
      <vt:lpstr>表头和表尾示例</vt:lpstr>
      <vt:lpstr>广义表的性质</vt:lpstr>
      <vt:lpstr>Examples</vt:lpstr>
      <vt:lpstr>PowerPoint 演示文稿</vt:lpstr>
      <vt:lpstr>PowerPoint 演示文稿</vt:lpstr>
      <vt:lpstr>PowerPoint 演示文稿</vt:lpstr>
      <vt:lpstr>Content</vt:lpstr>
      <vt:lpstr>5.4 Representation of General list</vt:lpstr>
      <vt:lpstr>PowerPoint 演示文稿</vt:lpstr>
      <vt:lpstr>PowerPoint 演示文稿</vt:lpstr>
      <vt:lpstr>特点</vt:lpstr>
      <vt:lpstr>PowerPoint 演示文稿</vt:lpstr>
      <vt:lpstr>PowerPoint 演示文稿</vt:lpstr>
      <vt:lpstr>Representation of General List</vt:lpstr>
      <vt:lpstr>PowerPoint 演示文稿</vt:lpstr>
      <vt:lpstr>Content</vt:lpstr>
      <vt:lpstr>5.5 Application of general list</vt:lpstr>
      <vt:lpstr>Variable separation</vt:lpstr>
      <vt:lpstr>PowerPoint 演示文稿</vt:lpstr>
      <vt:lpstr>General List for Multi-polynomial</vt:lpstr>
      <vt:lpstr>PowerPoint 演示文稿</vt:lpstr>
      <vt:lpstr>PowerPoint 演示文稿</vt:lpstr>
      <vt:lpstr>PowerPoint 演示文稿</vt:lpstr>
      <vt:lpstr>PowerPoint 演示文稿</vt:lpstr>
      <vt:lpstr>Content</vt:lpstr>
      <vt:lpstr>5.6 Recursive algorithms of General list</vt:lpstr>
      <vt:lpstr>Review of recursive function</vt:lpstr>
      <vt:lpstr>The depth of general list</vt:lpstr>
      <vt:lpstr>PowerPoint 演示文稿</vt:lpstr>
      <vt:lpstr>PowerPoint 演示文稿</vt:lpstr>
      <vt:lpstr>Duplication of general list</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数组和广义表</dc:title>
  <dc:creator>QWang</dc:creator>
  <cp:lastModifiedBy>kaki</cp:lastModifiedBy>
  <cp:revision>835</cp:revision>
  <dcterms:created xsi:type="dcterms:W3CDTF">1999-09-08T06:27:00Z</dcterms:created>
  <dcterms:modified xsi:type="dcterms:W3CDTF">2022-03-17T12:54:19Z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